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Relationship Id="rId4" Type="http://schemas.openxmlformats.org/officeDocument/2006/relationships/custom-properties" Target="docProps/custom.xml" 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</p:sldIdLst>
  <p:notesMasterIdLst>
    <p:notesMasterId r:id="rId45"/>
  </p:notesMasterIdLst>
  <p:sldSz cx="12192000" cy="6858000"/>
  <p:notesSz cx="6858000" cy="12192000"/>
  <p:embeddedFontLst>
    <p:embeddedFont>
      <p:font typeface="Quattrocento Sans" charset="-122" pitchFamily="34"/>
      <p:regular r:id="rId50"/>
    </p:embeddedFont>
    <p:embeddedFont>
      <p:font typeface="Noto Sans SC" charset="-122" pitchFamily="34"/>
      <p:regular r:id="rId51"/>
    </p:embeddedFont>
    <p:embeddedFont>
      <p:font typeface="MiSans" charset="-122" pitchFamily="34"/>
      <p:regular r:id="rId52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notesMaster" Target="notesMasters/notesMaster1.xml"/><Relationship Id="rId46" Type="http://schemas.openxmlformats.org/officeDocument/2006/relationships/presProps" Target="presProps.xml"/><Relationship Id="rId47" Type="http://schemas.openxmlformats.org/officeDocument/2006/relationships/viewProps" Target="viewProps.xml"/><Relationship Id="rId48" Type="http://schemas.openxmlformats.org/officeDocument/2006/relationships/theme" Target="theme/theme1.xml"/><Relationship Id="rId49" Type="http://schemas.openxmlformats.org/officeDocument/2006/relationships/tableStyles" Target="tableStyles.xml"/><Relationship Id="rId50" Type="http://schemas.openxmlformats.org/officeDocument/2006/relationships/font" Target="fonts/font1.fntdata"/><Relationship Id="rId51" Type="http://schemas.openxmlformats.org/officeDocument/2006/relationships/font" Target="fonts/font2.fntdata"/><Relationship Id="rId52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3-1.png"/><Relationship Id="rId2" Type="http://schemas.openxmlformats.org/officeDocument/2006/relationships/image" Target="../media/image-4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5556" r="5556" t="0" b="0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385763" y="1452563"/>
            <a:ext cx="3095625" cy="390525"/>
          </a:xfrm>
          <a:custGeom>
            <a:avLst/>
            <a:gdLst/>
            <a:ahLst/>
            <a:cxnLst/>
            <a:rect l="l" t="t" r="r" b="b"/>
            <a:pathLst>
              <a:path w="3095625" h="390525">
                <a:moveTo>
                  <a:pt x="57149" y="0"/>
                </a:moveTo>
                <a:lnTo>
                  <a:pt x="3038476" y="0"/>
                </a:lnTo>
                <a:cubicBezTo>
                  <a:pt x="3070038" y="0"/>
                  <a:pt x="3095625" y="25587"/>
                  <a:pt x="3095625" y="57149"/>
                </a:cubicBezTo>
                <a:lnTo>
                  <a:pt x="3095625" y="333376"/>
                </a:lnTo>
                <a:cubicBezTo>
                  <a:pt x="3095625" y="364938"/>
                  <a:pt x="3070038" y="390525"/>
                  <a:pt x="3038476" y="390525"/>
                </a:cubicBezTo>
                <a:lnTo>
                  <a:pt x="57149" y="390525"/>
                </a:lnTo>
                <a:cubicBezTo>
                  <a:pt x="25587" y="390525"/>
                  <a:pt x="0" y="364938"/>
                  <a:pt x="0" y="333376"/>
                </a:cubicBezTo>
                <a:lnTo>
                  <a:pt x="0" y="57149"/>
                </a:lnTo>
                <a:cubicBezTo>
                  <a:pt x="0" y="25587"/>
                  <a:pt x="25587" y="0"/>
                  <a:pt x="57149" y="0"/>
                </a:cubicBezTo>
                <a:close/>
              </a:path>
            </a:pathLst>
          </a:custGeom>
          <a:solidFill>
            <a:srgbClr val="3A5F7F">
              <a:alpha val="20000"/>
            </a:srgbClr>
          </a:solidFill>
          <a:ln w="12700">
            <a:solidFill>
              <a:srgbClr val="3A5F7F">
                <a:alpha val="40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542925" y="1557338"/>
            <a:ext cx="2851621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spc="53" kern="0" dirty="0">
                <a:solidFill>
                  <a:srgbClr val="D8A14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PRODUCT REQUIREMENTS DOCUMENT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381000" y="2152650"/>
            <a:ext cx="7353300" cy="2571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54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企业级</a:t>
            </a: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5400" b="1" dirty="0">
                <a:solidFill>
                  <a:srgbClr val="3A5F7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Data Agent</a:t>
            </a: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54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产品需求文档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409575" y="5219700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23813" y="30956"/>
                </a:moveTo>
                <a:cubicBezTo>
                  <a:pt x="27755" y="30956"/>
                  <a:pt x="30956" y="27755"/>
                  <a:pt x="30956" y="23813"/>
                </a:cubicBezTo>
                <a:cubicBezTo>
                  <a:pt x="30956" y="19870"/>
                  <a:pt x="27755" y="16669"/>
                  <a:pt x="23813" y="16669"/>
                </a:cubicBezTo>
                <a:cubicBezTo>
                  <a:pt x="19870" y="16669"/>
                  <a:pt x="16669" y="19870"/>
                  <a:pt x="16669" y="23813"/>
                </a:cubicBezTo>
                <a:cubicBezTo>
                  <a:pt x="16669" y="27755"/>
                  <a:pt x="19870" y="30956"/>
                  <a:pt x="23813" y="30956"/>
                </a:cubicBezTo>
                <a:close/>
                <a:moveTo>
                  <a:pt x="47625" y="23813"/>
                </a:moveTo>
                <a:cubicBezTo>
                  <a:pt x="47625" y="33576"/>
                  <a:pt x="41761" y="41970"/>
                  <a:pt x="33338" y="45631"/>
                </a:cubicBezTo>
                <a:lnTo>
                  <a:pt x="33338" y="66675"/>
                </a:lnTo>
                <a:lnTo>
                  <a:pt x="85725" y="66675"/>
                </a:lnTo>
                <a:cubicBezTo>
                  <a:pt x="93613" y="66675"/>
                  <a:pt x="100013" y="60275"/>
                  <a:pt x="100013" y="52388"/>
                </a:cubicBezTo>
                <a:lnTo>
                  <a:pt x="100013" y="45631"/>
                </a:lnTo>
                <a:cubicBezTo>
                  <a:pt x="91589" y="41970"/>
                  <a:pt x="85725" y="33576"/>
                  <a:pt x="85725" y="23813"/>
                </a:cubicBezTo>
                <a:cubicBezTo>
                  <a:pt x="85725" y="10656"/>
                  <a:pt x="96381" y="0"/>
                  <a:pt x="109537" y="0"/>
                </a:cubicBezTo>
                <a:cubicBezTo>
                  <a:pt x="122694" y="0"/>
                  <a:pt x="133350" y="10656"/>
                  <a:pt x="133350" y="23813"/>
                </a:cubicBezTo>
                <a:cubicBezTo>
                  <a:pt x="133350" y="33576"/>
                  <a:pt x="127486" y="41970"/>
                  <a:pt x="119062" y="45631"/>
                </a:cubicBezTo>
                <a:lnTo>
                  <a:pt x="119062" y="52388"/>
                </a:lnTo>
                <a:cubicBezTo>
                  <a:pt x="119062" y="70812"/>
                  <a:pt x="104150" y="85725"/>
                  <a:pt x="85725" y="85725"/>
                </a:cubicBezTo>
                <a:lnTo>
                  <a:pt x="33338" y="85725"/>
                </a:lnTo>
                <a:lnTo>
                  <a:pt x="33338" y="106769"/>
                </a:lnTo>
                <a:cubicBezTo>
                  <a:pt x="41761" y="110430"/>
                  <a:pt x="47625" y="118824"/>
                  <a:pt x="47625" y="128588"/>
                </a:cubicBezTo>
                <a:cubicBezTo>
                  <a:pt x="47625" y="141744"/>
                  <a:pt x="36969" y="152400"/>
                  <a:pt x="23813" y="152400"/>
                </a:cubicBezTo>
                <a:cubicBezTo>
                  <a:pt x="10656" y="152400"/>
                  <a:pt x="0" y="141744"/>
                  <a:pt x="0" y="128588"/>
                </a:cubicBezTo>
                <a:cubicBezTo>
                  <a:pt x="0" y="118824"/>
                  <a:pt x="5864" y="110430"/>
                  <a:pt x="14288" y="106769"/>
                </a:cubicBezTo>
                <a:lnTo>
                  <a:pt x="14288" y="45660"/>
                </a:lnTo>
                <a:cubicBezTo>
                  <a:pt x="5864" y="41970"/>
                  <a:pt x="0" y="33576"/>
                  <a:pt x="0" y="23813"/>
                </a:cubicBezTo>
                <a:cubicBezTo>
                  <a:pt x="0" y="10656"/>
                  <a:pt x="10656" y="0"/>
                  <a:pt x="23813" y="0"/>
                </a:cubicBezTo>
                <a:cubicBezTo>
                  <a:pt x="36969" y="0"/>
                  <a:pt x="47625" y="10656"/>
                  <a:pt x="47625" y="23813"/>
                </a:cubicBezTo>
                <a:close/>
                <a:moveTo>
                  <a:pt x="116681" y="23813"/>
                </a:moveTo>
                <a:cubicBezTo>
                  <a:pt x="116681" y="19870"/>
                  <a:pt x="113480" y="16669"/>
                  <a:pt x="109537" y="16669"/>
                </a:cubicBezTo>
                <a:cubicBezTo>
                  <a:pt x="105595" y="16669"/>
                  <a:pt x="102394" y="19870"/>
                  <a:pt x="102394" y="23813"/>
                </a:cubicBezTo>
                <a:cubicBezTo>
                  <a:pt x="102394" y="27755"/>
                  <a:pt x="105595" y="30956"/>
                  <a:pt x="109537" y="30956"/>
                </a:cubicBezTo>
                <a:cubicBezTo>
                  <a:pt x="113480" y="30956"/>
                  <a:pt x="116681" y="27755"/>
                  <a:pt x="116681" y="23813"/>
                </a:cubicBezTo>
                <a:close/>
                <a:moveTo>
                  <a:pt x="23813" y="135731"/>
                </a:moveTo>
                <a:cubicBezTo>
                  <a:pt x="27755" y="135731"/>
                  <a:pt x="30956" y="132530"/>
                  <a:pt x="30956" y="128588"/>
                </a:cubicBezTo>
                <a:cubicBezTo>
                  <a:pt x="30956" y="124645"/>
                  <a:pt x="27755" y="121444"/>
                  <a:pt x="23813" y="121444"/>
                </a:cubicBezTo>
                <a:cubicBezTo>
                  <a:pt x="19870" y="121444"/>
                  <a:pt x="16669" y="124645"/>
                  <a:pt x="16669" y="128588"/>
                </a:cubicBezTo>
                <a:cubicBezTo>
                  <a:pt x="16669" y="132530"/>
                  <a:pt x="19870" y="135731"/>
                  <a:pt x="23813" y="135731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7" name="Text 4"/>
          <p:cNvSpPr/>
          <p:nvPr/>
        </p:nvSpPr>
        <p:spPr>
          <a:xfrm>
            <a:off x="647700" y="5181600"/>
            <a:ext cx="3429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6F7D8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v1.0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1171129" y="5219700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38100" y="0"/>
                </a:moveTo>
                <a:cubicBezTo>
                  <a:pt x="32831" y="0"/>
                  <a:pt x="28575" y="4256"/>
                  <a:pt x="28575" y="9525"/>
                </a:cubicBezTo>
                <a:lnTo>
                  <a:pt x="28575" y="19050"/>
                </a:lnTo>
                <a:lnTo>
                  <a:pt x="19050" y="19050"/>
                </a:lnTo>
                <a:cubicBezTo>
                  <a:pt x="8543" y="19050"/>
                  <a:pt x="0" y="27593"/>
                  <a:pt x="0" y="38100"/>
                </a:cubicBezTo>
                <a:lnTo>
                  <a:pt x="0" y="52388"/>
                </a:lnTo>
                <a:lnTo>
                  <a:pt x="133350" y="52388"/>
                </a:lnTo>
                <a:lnTo>
                  <a:pt x="133350" y="38100"/>
                </a:lnTo>
                <a:cubicBezTo>
                  <a:pt x="133350" y="27593"/>
                  <a:pt x="124807" y="19050"/>
                  <a:pt x="114300" y="19050"/>
                </a:cubicBezTo>
                <a:lnTo>
                  <a:pt x="104775" y="19050"/>
                </a:lnTo>
                <a:lnTo>
                  <a:pt x="104775" y="9525"/>
                </a:lnTo>
                <a:cubicBezTo>
                  <a:pt x="104775" y="4256"/>
                  <a:pt x="100519" y="0"/>
                  <a:pt x="95250" y="0"/>
                </a:cubicBezTo>
                <a:cubicBezTo>
                  <a:pt x="89981" y="0"/>
                  <a:pt x="85725" y="4256"/>
                  <a:pt x="85725" y="9525"/>
                </a:cubicBezTo>
                <a:lnTo>
                  <a:pt x="85725" y="19050"/>
                </a:lnTo>
                <a:lnTo>
                  <a:pt x="47625" y="19050"/>
                </a:lnTo>
                <a:lnTo>
                  <a:pt x="47625" y="9525"/>
                </a:lnTo>
                <a:cubicBezTo>
                  <a:pt x="47625" y="4256"/>
                  <a:pt x="43369" y="0"/>
                  <a:pt x="38100" y="0"/>
                </a:cubicBezTo>
                <a:close/>
                <a:moveTo>
                  <a:pt x="0" y="66675"/>
                </a:moveTo>
                <a:lnTo>
                  <a:pt x="0" y="123825"/>
                </a:lnTo>
                <a:cubicBezTo>
                  <a:pt x="0" y="134332"/>
                  <a:pt x="8543" y="142875"/>
                  <a:pt x="19050" y="142875"/>
                </a:cubicBezTo>
                <a:lnTo>
                  <a:pt x="114300" y="142875"/>
                </a:lnTo>
                <a:cubicBezTo>
                  <a:pt x="124807" y="142875"/>
                  <a:pt x="133350" y="134332"/>
                  <a:pt x="133350" y="123825"/>
                </a:cubicBezTo>
                <a:lnTo>
                  <a:pt x="133350" y="66675"/>
                </a:lnTo>
                <a:lnTo>
                  <a:pt x="0" y="66675"/>
                </a:ln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9" name="Text 6"/>
          <p:cNvSpPr/>
          <p:nvPr/>
        </p:nvSpPr>
        <p:spPr>
          <a:xfrm>
            <a:off x="1409254" y="5181600"/>
            <a:ext cx="838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6F7D8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2026年4月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8005763" y="2214563"/>
            <a:ext cx="3800475" cy="1000125"/>
          </a:xfrm>
          <a:custGeom>
            <a:avLst/>
            <a:gdLst/>
            <a:ahLst/>
            <a:cxnLst/>
            <a:rect l="l" t="t" r="r" b="b"/>
            <a:pathLst>
              <a:path w="3800475" h="1000125">
                <a:moveTo>
                  <a:pt x="76200" y="0"/>
                </a:moveTo>
                <a:lnTo>
                  <a:pt x="3724275" y="0"/>
                </a:lnTo>
                <a:cubicBezTo>
                  <a:pt x="3766359" y="0"/>
                  <a:pt x="3800475" y="34116"/>
                  <a:pt x="3800475" y="76200"/>
                </a:cubicBezTo>
                <a:lnTo>
                  <a:pt x="3800475" y="923925"/>
                </a:lnTo>
                <a:cubicBezTo>
                  <a:pt x="3800475" y="966009"/>
                  <a:pt x="3766359" y="1000125"/>
                  <a:pt x="3724275" y="1000125"/>
                </a:cubicBezTo>
                <a:lnTo>
                  <a:pt x="76200" y="1000125"/>
                </a:lnTo>
                <a:cubicBezTo>
                  <a:pt x="34116" y="1000125"/>
                  <a:pt x="0" y="966009"/>
                  <a:pt x="0" y="923925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239125" y="2447925"/>
            <a:ext cx="34004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D8A14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TARGET SYSTEM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8239125" y="2714625"/>
            <a:ext cx="34194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L2 条件自动化 Data Agent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8005763" y="3452813"/>
            <a:ext cx="3800475" cy="1190625"/>
          </a:xfrm>
          <a:custGeom>
            <a:avLst/>
            <a:gdLst/>
            <a:ahLst/>
            <a:cxnLst/>
            <a:rect l="l" t="t" r="r" b="b"/>
            <a:pathLst>
              <a:path w="3800475" h="1190625">
                <a:moveTo>
                  <a:pt x="76200" y="0"/>
                </a:moveTo>
                <a:lnTo>
                  <a:pt x="3724275" y="0"/>
                </a:lnTo>
                <a:cubicBezTo>
                  <a:pt x="3766331" y="0"/>
                  <a:pt x="3800475" y="34144"/>
                  <a:pt x="3800475" y="76200"/>
                </a:cubicBezTo>
                <a:lnTo>
                  <a:pt x="3800475" y="1114425"/>
                </a:lnTo>
                <a:cubicBezTo>
                  <a:pt x="3800475" y="1156481"/>
                  <a:pt x="3766331" y="1190625"/>
                  <a:pt x="3724275" y="1190625"/>
                </a:cubicBezTo>
                <a:lnTo>
                  <a:pt x="76200" y="1190625"/>
                </a:lnTo>
                <a:cubicBezTo>
                  <a:pt x="34144" y="1190625"/>
                  <a:pt x="0" y="1156481"/>
                  <a:pt x="0" y="1114425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239125" y="3686175"/>
            <a:ext cx="34004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D8A14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THEORETICAL BASIS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8239125" y="3952875"/>
            <a:ext cx="34099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arXiv:2510.23587</a:t>
            </a:r>
            <a:endParaRPr lang="en-US" sz="1600" dirty="0"/>
          </a:p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"A Survey of Data Agents"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4757" y="364757"/>
            <a:ext cx="11681340" cy="4377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447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目录</a:t>
            </a:r>
            <a:endParaRPr lang="en-US" sz="1600" dirty="0"/>
          </a:p>
        </p:txBody>
      </p:sp>
      <p:sp>
        <p:nvSpPr>
          <p:cNvPr id="3" name="Shape 1"/>
          <p:cNvSpPr/>
          <p:nvPr/>
        </p:nvSpPr>
        <p:spPr>
          <a:xfrm>
            <a:off x="364757" y="911892"/>
            <a:ext cx="875417" cy="36476"/>
          </a:xfrm>
          <a:custGeom>
            <a:avLst/>
            <a:gdLst/>
            <a:ahLst/>
            <a:cxnLst/>
            <a:rect l="l" t="t" r="r" b="b"/>
            <a:pathLst>
              <a:path w="875417" h="36476">
                <a:moveTo>
                  <a:pt x="0" y="0"/>
                </a:moveTo>
                <a:lnTo>
                  <a:pt x="875417" y="0"/>
                </a:lnTo>
                <a:lnTo>
                  <a:pt x="875417" y="36476"/>
                </a:lnTo>
                <a:lnTo>
                  <a:pt x="0" y="36476"/>
                </a:lnTo>
                <a:lnTo>
                  <a:pt x="0" y="0"/>
                </a:ln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4" name="Shape 2"/>
          <p:cNvSpPr/>
          <p:nvPr/>
        </p:nvSpPr>
        <p:spPr>
          <a:xfrm>
            <a:off x="369316" y="1390636"/>
            <a:ext cx="501541" cy="501541"/>
          </a:xfrm>
          <a:custGeom>
            <a:avLst/>
            <a:gdLst/>
            <a:ahLst/>
            <a:cxnLst/>
            <a:rect l="l" t="t" r="r" b="b"/>
            <a:pathLst>
              <a:path w="501541" h="501541">
                <a:moveTo>
                  <a:pt x="72949" y="0"/>
                </a:moveTo>
                <a:lnTo>
                  <a:pt x="428592" y="0"/>
                </a:lnTo>
                <a:cubicBezTo>
                  <a:pt x="468853" y="0"/>
                  <a:pt x="501541" y="32687"/>
                  <a:pt x="501541" y="72949"/>
                </a:cubicBezTo>
                <a:lnTo>
                  <a:pt x="501541" y="428592"/>
                </a:lnTo>
                <a:cubicBezTo>
                  <a:pt x="501541" y="468880"/>
                  <a:pt x="468880" y="501541"/>
                  <a:pt x="428592" y="501541"/>
                </a:cubicBezTo>
                <a:lnTo>
                  <a:pt x="72949" y="501541"/>
                </a:lnTo>
                <a:cubicBezTo>
                  <a:pt x="32687" y="501541"/>
                  <a:pt x="0" y="468853"/>
                  <a:pt x="0" y="428592"/>
                </a:cubicBezTo>
                <a:lnTo>
                  <a:pt x="0" y="72949"/>
                </a:lnTo>
                <a:cubicBezTo>
                  <a:pt x="0" y="32687"/>
                  <a:pt x="32687" y="0"/>
                  <a:pt x="72949" y="0"/>
                </a:cubicBezTo>
                <a:close/>
              </a:path>
            </a:pathLst>
          </a:custGeom>
          <a:solidFill>
            <a:srgbClr val="3A5F7F">
              <a:alpha val="20000"/>
            </a:srgbClr>
          </a:solidFill>
          <a:ln w="12700">
            <a:solidFill>
              <a:srgbClr val="3A5F7F">
                <a:alpha val="4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9520" y="1495503"/>
            <a:ext cx="328281" cy="2918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23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01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021319" y="1422552"/>
            <a:ext cx="4869505" cy="2553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36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文档概述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21319" y="1714358"/>
            <a:ext cx="4851267" cy="218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49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背景、目的与目标受众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391795" y="1390636"/>
            <a:ext cx="501541" cy="501541"/>
          </a:xfrm>
          <a:custGeom>
            <a:avLst/>
            <a:gdLst/>
            <a:ahLst/>
            <a:cxnLst/>
            <a:rect l="l" t="t" r="r" b="b"/>
            <a:pathLst>
              <a:path w="501541" h="501541">
                <a:moveTo>
                  <a:pt x="72949" y="0"/>
                </a:moveTo>
                <a:lnTo>
                  <a:pt x="428592" y="0"/>
                </a:lnTo>
                <a:cubicBezTo>
                  <a:pt x="468853" y="0"/>
                  <a:pt x="501541" y="32687"/>
                  <a:pt x="501541" y="72949"/>
                </a:cubicBezTo>
                <a:lnTo>
                  <a:pt x="501541" y="428592"/>
                </a:lnTo>
                <a:cubicBezTo>
                  <a:pt x="501541" y="468880"/>
                  <a:pt x="468880" y="501541"/>
                  <a:pt x="428592" y="501541"/>
                </a:cubicBezTo>
                <a:lnTo>
                  <a:pt x="72949" y="501541"/>
                </a:lnTo>
                <a:cubicBezTo>
                  <a:pt x="32687" y="501541"/>
                  <a:pt x="0" y="468853"/>
                  <a:pt x="0" y="428592"/>
                </a:cubicBezTo>
                <a:lnTo>
                  <a:pt x="0" y="72949"/>
                </a:lnTo>
                <a:cubicBezTo>
                  <a:pt x="0" y="32687"/>
                  <a:pt x="32687" y="0"/>
                  <a:pt x="72949" y="0"/>
                </a:cubicBezTo>
                <a:close/>
              </a:path>
            </a:pathLst>
          </a:custGeom>
          <a:solidFill>
            <a:srgbClr val="3A5F7F">
              <a:alpha val="20000"/>
            </a:srgbClr>
          </a:solidFill>
          <a:ln w="12700">
            <a:solidFill>
              <a:srgbClr val="3A5F7F">
                <a:alpha val="4000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511196" y="1495503"/>
            <a:ext cx="373876" cy="2918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23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02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043798" y="1422552"/>
            <a:ext cx="4869505" cy="2553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36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理论基础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043798" y="1714358"/>
            <a:ext cx="4851267" cy="218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49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形式化定义与 L0-L5 分级体系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369316" y="2302528"/>
            <a:ext cx="501541" cy="501541"/>
          </a:xfrm>
          <a:custGeom>
            <a:avLst/>
            <a:gdLst/>
            <a:ahLst/>
            <a:cxnLst/>
            <a:rect l="l" t="t" r="r" b="b"/>
            <a:pathLst>
              <a:path w="501541" h="501541">
                <a:moveTo>
                  <a:pt x="72949" y="0"/>
                </a:moveTo>
                <a:lnTo>
                  <a:pt x="428592" y="0"/>
                </a:lnTo>
                <a:cubicBezTo>
                  <a:pt x="468853" y="0"/>
                  <a:pt x="501541" y="32687"/>
                  <a:pt x="501541" y="72949"/>
                </a:cubicBezTo>
                <a:lnTo>
                  <a:pt x="501541" y="428592"/>
                </a:lnTo>
                <a:cubicBezTo>
                  <a:pt x="501541" y="468880"/>
                  <a:pt x="468880" y="501541"/>
                  <a:pt x="428592" y="501541"/>
                </a:cubicBezTo>
                <a:lnTo>
                  <a:pt x="72949" y="501541"/>
                </a:lnTo>
                <a:cubicBezTo>
                  <a:pt x="32687" y="501541"/>
                  <a:pt x="0" y="468853"/>
                  <a:pt x="0" y="428592"/>
                </a:cubicBezTo>
                <a:lnTo>
                  <a:pt x="0" y="72949"/>
                </a:lnTo>
                <a:cubicBezTo>
                  <a:pt x="0" y="32687"/>
                  <a:pt x="32687" y="0"/>
                  <a:pt x="72949" y="0"/>
                </a:cubicBezTo>
                <a:close/>
              </a:path>
            </a:pathLst>
          </a:custGeom>
          <a:solidFill>
            <a:srgbClr val="3A5F7F">
              <a:alpha val="20000"/>
            </a:srgbClr>
          </a:solidFill>
          <a:ln w="12700">
            <a:solidFill>
              <a:srgbClr val="3A5F7F">
                <a:alpha val="4000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88717" y="2407396"/>
            <a:ext cx="373876" cy="2918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23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03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021319" y="2334444"/>
            <a:ext cx="4869505" cy="2553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36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用户画像与使用场景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21319" y="2626250"/>
            <a:ext cx="4851267" cy="218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49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四类核心角色的痛点与期望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6391795" y="2302528"/>
            <a:ext cx="501541" cy="501541"/>
          </a:xfrm>
          <a:custGeom>
            <a:avLst/>
            <a:gdLst/>
            <a:ahLst/>
            <a:cxnLst/>
            <a:rect l="l" t="t" r="r" b="b"/>
            <a:pathLst>
              <a:path w="501541" h="501541">
                <a:moveTo>
                  <a:pt x="72949" y="0"/>
                </a:moveTo>
                <a:lnTo>
                  <a:pt x="428592" y="0"/>
                </a:lnTo>
                <a:cubicBezTo>
                  <a:pt x="468853" y="0"/>
                  <a:pt x="501541" y="32687"/>
                  <a:pt x="501541" y="72949"/>
                </a:cubicBezTo>
                <a:lnTo>
                  <a:pt x="501541" y="428592"/>
                </a:lnTo>
                <a:cubicBezTo>
                  <a:pt x="501541" y="468880"/>
                  <a:pt x="468880" y="501541"/>
                  <a:pt x="428592" y="501541"/>
                </a:cubicBezTo>
                <a:lnTo>
                  <a:pt x="72949" y="501541"/>
                </a:lnTo>
                <a:cubicBezTo>
                  <a:pt x="32687" y="501541"/>
                  <a:pt x="0" y="468853"/>
                  <a:pt x="0" y="428592"/>
                </a:cubicBezTo>
                <a:lnTo>
                  <a:pt x="0" y="72949"/>
                </a:lnTo>
                <a:cubicBezTo>
                  <a:pt x="0" y="32687"/>
                  <a:pt x="32687" y="0"/>
                  <a:pt x="72949" y="0"/>
                </a:cubicBezTo>
                <a:close/>
              </a:path>
            </a:pathLst>
          </a:custGeom>
          <a:solidFill>
            <a:srgbClr val="3A5F7F">
              <a:alpha val="20000"/>
            </a:srgbClr>
          </a:solidFill>
          <a:ln w="12700">
            <a:solidFill>
              <a:srgbClr val="3A5F7F">
                <a:alpha val="4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11196" y="2407396"/>
            <a:ext cx="373876" cy="2918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23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04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043798" y="2334444"/>
            <a:ext cx="4869505" cy="2553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36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系统架构设计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043798" y="2626250"/>
            <a:ext cx="4851267" cy="218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49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四层架构与数据流转机制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369316" y="3214420"/>
            <a:ext cx="501541" cy="501541"/>
          </a:xfrm>
          <a:custGeom>
            <a:avLst/>
            <a:gdLst/>
            <a:ahLst/>
            <a:cxnLst/>
            <a:rect l="l" t="t" r="r" b="b"/>
            <a:pathLst>
              <a:path w="501541" h="501541">
                <a:moveTo>
                  <a:pt x="72949" y="0"/>
                </a:moveTo>
                <a:lnTo>
                  <a:pt x="428592" y="0"/>
                </a:lnTo>
                <a:cubicBezTo>
                  <a:pt x="468853" y="0"/>
                  <a:pt x="501541" y="32687"/>
                  <a:pt x="501541" y="72949"/>
                </a:cubicBezTo>
                <a:lnTo>
                  <a:pt x="501541" y="428592"/>
                </a:lnTo>
                <a:cubicBezTo>
                  <a:pt x="501541" y="468880"/>
                  <a:pt x="468880" y="501541"/>
                  <a:pt x="428592" y="501541"/>
                </a:cubicBezTo>
                <a:lnTo>
                  <a:pt x="72949" y="501541"/>
                </a:lnTo>
                <a:cubicBezTo>
                  <a:pt x="32687" y="501541"/>
                  <a:pt x="0" y="468853"/>
                  <a:pt x="0" y="428592"/>
                </a:cubicBezTo>
                <a:lnTo>
                  <a:pt x="0" y="72949"/>
                </a:lnTo>
                <a:cubicBezTo>
                  <a:pt x="0" y="32687"/>
                  <a:pt x="32687" y="0"/>
                  <a:pt x="72949" y="0"/>
                </a:cubicBezTo>
                <a:close/>
              </a:path>
            </a:pathLst>
          </a:custGeom>
          <a:solidFill>
            <a:srgbClr val="3A5F7F">
              <a:alpha val="20000"/>
            </a:srgbClr>
          </a:solidFill>
          <a:ln w="12700">
            <a:solidFill>
              <a:srgbClr val="3A5F7F">
                <a:alpha val="4000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88717" y="3319288"/>
            <a:ext cx="373876" cy="2918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23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05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021319" y="3246337"/>
            <a:ext cx="4869505" cy="2553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36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功能需求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021319" y="3538142"/>
            <a:ext cx="4851267" cy="218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49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八大功能子模块完整能力版图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6391795" y="3214420"/>
            <a:ext cx="501541" cy="501541"/>
          </a:xfrm>
          <a:custGeom>
            <a:avLst/>
            <a:gdLst/>
            <a:ahLst/>
            <a:cxnLst/>
            <a:rect l="l" t="t" r="r" b="b"/>
            <a:pathLst>
              <a:path w="501541" h="501541">
                <a:moveTo>
                  <a:pt x="72949" y="0"/>
                </a:moveTo>
                <a:lnTo>
                  <a:pt x="428592" y="0"/>
                </a:lnTo>
                <a:cubicBezTo>
                  <a:pt x="468853" y="0"/>
                  <a:pt x="501541" y="32687"/>
                  <a:pt x="501541" y="72949"/>
                </a:cubicBezTo>
                <a:lnTo>
                  <a:pt x="501541" y="428592"/>
                </a:lnTo>
                <a:cubicBezTo>
                  <a:pt x="501541" y="468880"/>
                  <a:pt x="468880" y="501541"/>
                  <a:pt x="428592" y="501541"/>
                </a:cubicBezTo>
                <a:lnTo>
                  <a:pt x="72949" y="501541"/>
                </a:lnTo>
                <a:cubicBezTo>
                  <a:pt x="32687" y="501541"/>
                  <a:pt x="0" y="468853"/>
                  <a:pt x="0" y="428592"/>
                </a:cubicBezTo>
                <a:lnTo>
                  <a:pt x="0" y="72949"/>
                </a:lnTo>
                <a:cubicBezTo>
                  <a:pt x="0" y="32687"/>
                  <a:pt x="32687" y="0"/>
                  <a:pt x="72949" y="0"/>
                </a:cubicBezTo>
                <a:close/>
              </a:path>
            </a:pathLst>
          </a:custGeom>
          <a:solidFill>
            <a:srgbClr val="3A5F7F">
              <a:alpha val="20000"/>
            </a:srgbClr>
          </a:solidFill>
          <a:ln w="12700">
            <a:solidFill>
              <a:srgbClr val="3A5F7F">
                <a:alpha val="4000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11196" y="3319288"/>
            <a:ext cx="373876" cy="2918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23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06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7043798" y="3246337"/>
            <a:ext cx="4869505" cy="2553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36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非功能需求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7043798" y="3538142"/>
            <a:ext cx="4851267" cy="218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49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性能、安全、审计与可扩展性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369316" y="4126313"/>
            <a:ext cx="501541" cy="501541"/>
          </a:xfrm>
          <a:custGeom>
            <a:avLst/>
            <a:gdLst/>
            <a:ahLst/>
            <a:cxnLst/>
            <a:rect l="l" t="t" r="r" b="b"/>
            <a:pathLst>
              <a:path w="501541" h="501541">
                <a:moveTo>
                  <a:pt x="72949" y="0"/>
                </a:moveTo>
                <a:lnTo>
                  <a:pt x="428592" y="0"/>
                </a:lnTo>
                <a:cubicBezTo>
                  <a:pt x="468853" y="0"/>
                  <a:pt x="501541" y="32687"/>
                  <a:pt x="501541" y="72949"/>
                </a:cubicBezTo>
                <a:lnTo>
                  <a:pt x="501541" y="428592"/>
                </a:lnTo>
                <a:cubicBezTo>
                  <a:pt x="501541" y="468880"/>
                  <a:pt x="468880" y="501541"/>
                  <a:pt x="428592" y="501541"/>
                </a:cubicBezTo>
                <a:lnTo>
                  <a:pt x="72949" y="501541"/>
                </a:lnTo>
                <a:cubicBezTo>
                  <a:pt x="32687" y="501541"/>
                  <a:pt x="0" y="468853"/>
                  <a:pt x="0" y="428592"/>
                </a:cubicBezTo>
                <a:lnTo>
                  <a:pt x="0" y="72949"/>
                </a:lnTo>
                <a:cubicBezTo>
                  <a:pt x="0" y="32687"/>
                  <a:pt x="32687" y="0"/>
                  <a:pt x="72949" y="0"/>
                </a:cubicBezTo>
                <a:close/>
              </a:path>
            </a:pathLst>
          </a:custGeom>
          <a:solidFill>
            <a:srgbClr val="3A5F7F">
              <a:alpha val="20000"/>
            </a:srgbClr>
          </a:solidFill>
          <a:ln w="12700">
            <a:solidFill>
              <a:srgbClr val="3A5F7F">
                <a:alpha val="4000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93847" y="4231180"/>
            <a:ext cx="364757" cy="2918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23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07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1021319" y="4158229"/>
            <a:ext cx="4869505" cy="2553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36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人机协作模型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1021319" y="4450034"/>
            <a:ext cx="4851267" cy="218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49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基于置信度的审批干预机制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6391795" y="4126313"/>
            <a:ext cx="501541" cy="501541"/>
          </a:xfrm>
          <a:custGeom>
            <a:avLst/>
            <a:gdLst/>
            <a:ahLst/>
            <a:cxnLst/>
            <a:rect l="l" t="t" r="r" b="b"/>
            <a:pathLst>
              <a:path w="501541" h="501541">
                <a:moveTo>
                  <a:pt x="72949" y="0"/>
                </a:moveTo>
                <a:lnTo>
                  <a:pt x="428592" y="0"/>
                </a:lnTo>
                <a:cubicBezTo>
                  <a:pt x="468853" y="0"/>
                  <a:pt x="501541" y="32687"/>
                  <a:pt x="501541" y="72949"/>
                </a:cubicBezTo>
                <a:lnTo>
                  <a:pt x="501541" y="428592"/>
                </a:lnTo>
                <a:cubicBezTo>
                  <a:pt x="501541" y="468880"/>
                  <a:pt x="468880" y="501541"/>
                  <a:pt x="428592" y="501541"/>
                </a:cubicBezTo>
                <a:lnTo>
                  <a:pt x="72949" y="501541"/>
                </a:lnTo>
                <a:cubicBezTo>
                  <a:pt x="32687" y="501541"/>
                  <a:pt x="0" y="468853"/>
                  <a:pt x="0" y="428592"/>
                </a:cubicBezTo>
                <a:lnTo>
                  <a:pt x="0" y="72949"/>
                </a:lnTo>
                <a:cubicBezTo>
                  <a:pt x="0" y="32687"/>
                  <a:pt x="32687" y="0"/>
                  <a:pt x="72949" y="0"/>
                </a:cubicBezTo>
                <a:close/>
              </a:path>
            </a:pathLst>
          </a:custGeom>
          <a:solidFill>
            <a:srgbClr val="3A5F7F">
              <a:alpha val="20000"/>
            </a:srgbClr>
          </a:solidFill>
          <a:ln w="12700">
            <a:solidFill>
              <a:srgbClr val="3A5F7F">
                <a:alpha val="40000"/>
              </a:srgbClr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11196" y="4231180"/>
            <a:ext cx="373876" cy="2918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23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08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7043798" y="4158229"/>
            <a:ext cx="4869505" cy="2553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36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技术选型建议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7043798" y="4450034"/>
            <a:ext cx="4851267" cy="218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49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核心组件的实现路径与推荐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369316" y="5038205"/>
            <a:ext cx="501541" cy="501541"/>
          </a:xfrm>
          <a:custGeom>
            <a:avLst/>
            <a:gdLst/>
            <a:ahLst/>
            <a:cxnLst/>
            <a:rect l="l" t="t" r="r" b="b"/>
            <a:pathLst>
              <a:path w="501541" h="501541">
                <a:moveTo>
                  <a:pt x="72949" y="0"/>
                </a:moveTo>
                <a:lnTo>
                  <a:pt x="428592" y="0"/>
                </a:lnTo>
                <a:cubicBezTo>
                  <a:pt x="468853" y="0"/>
                  <a:pt x="501541" y="32687"/>
                  <a:pt x="501541" y="72949"/>
                </a:cubicBezTo>
                <a:lnTo>
                  <a:pt x="501541" y="428592"/>
                </a:lnTo>
                <a:cubicBezTo>
                  <a:pt x="501541" y="468880"/>
                  <a:pt x="468880" y="501541"/>
                  <a:pt x="428592" y="501541"/>
                </a:cubicBezTo>
                <a:lnTo>
                  <a:pt x="72949" y="501541"/>
                </a:lnTo>
                <a:cubicBezTo>
                  <a:pt x="32687" y="501541"/>
                  <a:pt x="0" y="468853"/>
                  <a:pt x="0" y="428592"/>
                </a:cubicBezTo>
                <a:lnTo>
                  <a:pt x="0" y="72949"/>
                </a:lnTo>
                <a:cubicBezTo>
                  <a:pt x="0" y="32687"/>
                  <a:pt x="32687" y="0"/>
                  <a:pt x="72949" y="0"/>
                </a:cubicBezTo>
                <a:close/>
              </a:path>
            </a:pathLst>
          </a:custGeom>
          <a:solidFill>
            <a:srgbClr val="3A5F7F">
              <a:alpha val="20000"/>
            </a:srgbClr>
          </a:solidFill>
          <a:ln w="12700">
            <a:solidFill>
              <a:srgbClr val="3A5F7F">
                <a:alpha val="40000"/>
              </a:srgbClr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88717" y="5143073"/>
            <a:ext cx="373876" cy="2918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23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09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1021319" y="5070121"/>
            <a:ext cx="4869505" cy="2553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36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演进路线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1021319" y="5361927"/>
            <a:ext cx="4851267" cy="218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49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从 MVP 到 L3 的务实演进策略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6391795" y="5038205"/>
            <a:ext cx="501541" cy="501541"/>
          </a:xfrm>
          <a:custGeom>
            <a:avLst/>
            <a:gdLst/>
            <a:ahLst/>
            <a:cxnLst/>
            <a:rect l="l" t="t" r="r" b="b"/>
            <a:pathLst>
              <a:path w="501541" h="501541">
                <a:moveTo>
                  <a:pt x="72949" y="0"/>
                </a:moveTo>
                <a:lnTo>
                  <a:pt x="428592" y="0"/>
                </a:lnTo>
                <a:cubicBezTo>
                  <a:pt x="468853" y="0"/>
                  <a:pt x="501541" y="32687"/>
                  <a:pt x="501541" y="72949"/>
                </a:cubicBezTo>
                <a:lnTo>
                  <a:pt x="501541" y="428592"/>
                </a:lnTo>
                <a:cubicBezTo>
                  <a:pt x="501541" y="468880"/>
                  <a:pt x="468880" y="501541"/>
                  <a:pt x="428592" y="501541"/>
                </a:cubicBezTo>
                <a:lnTo>
                  <a:pt x="72949" y="501541"/>
                </a:lnTo>
                <a:cubicBezTo>
                  <a:pt x="32687" y="501541"/>
                  <a:pt x="0" y="468853"/>
                  <a:pt x="0" y="428592"/>
                </a:cubicBezTo>
                <a:lnTo>
                  <a:pt x="0" y="72949"/>
                </a:lnTo>
                <a:cubicBezTo>
                  <a:pt x="0" y="32687"/>
                  <a:pt x="32687" y="0"/>
                  <a:pt x="72949" y="0"/>
                </a:cubicBezTo>
                <a:close/>
              </a:path>
            </a:pathLst>
          </a:custGeom>
          <a:solidFill>
            <a:srgbClr val="3A5F7F">
              <a:alpha val="20000"/>
            </a:srgbClr>
          </a:solidFill>
          <a:ln w="12700">
            <a:solidFill>
              <a:srgbClr val="3A5F7F">
                <a:alpha val="40000"/>
              </a:srgbClr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31999" y="5143073"/>
            <a:ext cx="328281" cy="2918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23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10</a:t>
            </a:r>
            <a:endParaRPr lang="en-US" sz="1600" dirty="0"/>
          </a:p>
        </p:txBody>
      </p:sp>
      <p:sp>
        <p:nvSpPr>
          <p:cNvPr id="42" name="Text 40"/>
          <p:cNvSpPr/>
          <p:nvPr/>
        </p:nvSpPr>
        <p:spPr>
          <a:xfrm>
            <a:off x="7043798" y="5070121"/>
            <a:ext cx="4869505" cy="2553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36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风险与缓解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7043798" y="5361927"/>
            <a:ext cx="4851267" cy="218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49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技术、治理与运营风险矩阵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369316" y="5950097"/>
            <a:ext cx="501541" cy="501541"/>
          </a:xfrm>
          <a:custGeom>
            <a:avLst/>
            <a:gdLst/>
            <a:ahLst/>
            <a:cxnLst/>
            <a:rect l="l" t="t" r="r" b="b"/>
            <a:pathLst>
              <a:path w="501541" h="501541">
                <a:moveTo>
                  <a:pt x="72949" y="0"/>
                </a:moveTo>
                <a:lnTo>
                  <a:pt x="428592" y="0"/>
                </a:lnTo>
                <a:cubicBezTo>
                  <a:pt x="468853" y="0"/>
                  <a:pt x="501541" y="32687"/>
                  <a:pt x="501541" y="72949"/>
                </a:cubicBezTo>
                <a:lnTo>
                  <a:pt x="501541" y="428592"/>
                </a:lnTo>
                <a:cubicBezTo>
                  <a:pt x="501541" y="468880"/>
                  <a:pt x="468880" y="501541"/>
                  <a:pt x="428592" y="501541"/>
                </a:cubicBezTo>
                <a:lnTo>
                  <a:pt x="72949" y="501541"/>
                </a:lnTo>
                <a:cubicBezTo>
                  <a:pt x="32687" y="501541"/>
                  <a:pt x="0" y="468853"/>
                  <a:pt x="0" y="428592"/>
                </a:cubicBezTo>
                <a:lnTo>
                  <a:pt x="0" y="72949"/>
                </a:lnTo>
                <a:cubicBezTo>
                  <a:pt x="0" y="32687"/>
                  <a:pt x="32687" y="0"/>
                  <a:pt x="72949" y="0"/>
                </a:cubicBezTo>
                <a:close/>
              </a:path>
            </a:pathLst>
          </a:custGeom>
          <a:solidFill>
            <a:srgbClr val="3A5F7F">
              <a:alpha val="20000"/>
            </a:srgbClr>
          </a:solidFill>
          <a:ln w="12700">
            <a:solidFill>
              <a:srgbClr val="3A5F7F">
                <a:alpha val="40000"/>
              </a:srgbClr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530322" y="6054965"/>
            <a:ext cx="291806" cy="2918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23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11</a:t>
            </a:r>
            <a:endParaRPr lang="en-US" sz="1600" dirty="0"/>
          </a:p>
        </p:txBody>
      </p:sp>
      <p:sp>
        <p:nvSpPr>
          <p:cNvPr id="46" name="Text 44"/>
          <p:cNvSpPr/>
          <p:nvPr/>
        </p:nvSpPr>
        <p:spPr>
          <a:xfrm>
            <a:off x="1021319" y="5982013"/>
            <a:ext cx="4869505" cy="2553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36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成功指标</a:t>
            </a:r>
            <a:endParaRPr lang="en-US" sz="1600" dirty="0"/>
          </a:p>
        </p:txBody>
      </p:sp>
      <p:sp>
        <p:nvSpPr>
          <p:cNvPr id="47" name="Text 45"/>
          <p:cNvSpPr/>
          <p:nvPr/>
        </p:nvSpPr>
        <p:spPr>
          <a:xfrm>
            <a:off x="1021319" y="6273819"/>
            <a:ext cx="4851267" cy="218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49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技术指标、业务指标与安全合规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6391795" y="5950097"/>
            <a:ext cx="501541" cy="501541"/>
          </a:xfrm>
          <a:custGeom>
            <a:avLst/>
            <a:gdLst/>
            <a:ahLst/>
            <a:cxnLst/>
            <a:rect l="l" t="t" r="r" b="b"/>
            <a:pathLst>
              <a:path w="501541" h="501541">
                <a:moveTo>
                  <a:pt x="72949" y="0"/>
                </a:moveTo>
                <a:lnTo>
                  <a:pt x="428592" y="0"/>
                </a:lnTo>
                <a:cubicBezTo>
                  <a:pt x="468853" y="0"/>
                  <a:pt x="501541" y="32687"/>
                  <a:pt x="501541" y="72949"/>
                </a:cubicBezTo>
                <a:lnTo>
                  <a:pt x="501541" y="428592"/>
                </a:lnTo>
                <a:cubicBezTo>
                  <a:pt x="501541" y="468880"/>
                  <a:pt x="468880" y="501541"/>
                  <a:pt x="428592" y="501541"/>
                </a:cubicBezTo>
                <a:lnTo>
                  <a:pt x="72949" y="501541"/>
                </a:lnTo>
                <a:cubicBezTo>
                  <a:pt x="32687" y="501541"/>
                  <a:pt x="0" y="468853"/>
                  <a:pt x="0" y="428592"/>
                </a:cubicBezTo>
                <a:lnTo>
                  <a:pt x="0" y="72949"/>
                </a:lnTo>
                <a:cubicBezTo>
                  <a:pt x="0" y="32687"/>
                  <a:pt x="32687" y="0"/>
                  <a:pt x="72949" y="0"/>
                </a:cubicBezTo>
                <a:close/>
              </a:path>
            </a:pathLst>
          </a:custGeom>
          <a:solidFill>
            <a:srgbClr val="3A5F7F">
              <a:alpha val="20000"/>
            </a:srgbClr>
          </a:solidFill>
          <a:ln w="12700">
            <a:solidFill>
              <a:srgbClr val="3A5F7F">
                <a:alpha val="40000"/>
              </a:srgbClr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6531999" y="6054965"/>
            <a:ext cx="328281" cy="2918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23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12</a:t>
            </a:r>
            <a:endParaRPr lang="en-US" sz="1600" dirty="0"/>
          </a:p>
        </p:txBody>
      </p:sp>
      <p:sp>
        <p:nvSpPr>
          <p:cNvPr id="50" name="Text 48"/>
          <p:cNvSpPr/>
          <p:nvPr/>
        </p:nvSpPr>
        <p:spPr>
          <a:xfrm>
            <a:off x="7043798" y="5982013"/>
            <a:ext cx="4869505" cy="2553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36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竞品对比</a:t>
            </a:r>
            <a:endParaRPr lang="en-US" sz="1600" dirty="0"/>
          </a:p>
        </p:txBody>
      </p:sp>
      <p:sp>
        <p:nvSpPr>
          <p:cNvPr id="51" name="Text 49"/>
          <p:cNvSpPr/>
          <p:nvPr/>
        </p:nvSpPr>
        <p:spPr>
          <a:xfrm>
            <a:off x="7043798" y="6273819"/>
            <a:ext cx="4851267" cy="218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49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市场格局与差异化策略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56745" y="1143000"/>
            <a:ext cx="4600575" cy="45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24000" b="1" dirty="0">
                <a:solidFill>
                  <a:srgbClr val="3A5F7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01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2419350"/>
            <a:ext cx="11525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spc="75" kern="0" dirty="0">
                <a:solidFill>
                  <a:srgbClr val="D8A14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CHAPTER ONE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2838450"/>
            <a:ext cx="1171575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45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文档概述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81000" y="3638550"/>
            <a:ext cx="115443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背景、目的与目标受众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381000" y="4400550"/>
            <a:ext cx="1219200" cy="38100"/>
          </a:xfrm>
          <a:custGeom>
            <a:avLst/>
            <a:gdLst/>
            <a:ahLst/>
            <a:cxnLst/>
            <a:rect l="l" t="t" r="r" b="b"/>
            <a:pathLst>
              <a:path w="1219200" h="38100">
                <a:moveTo>
                  <a:pt x="0" y="0"/>
                </a:moveTo>
                <a:lnTo>
                  <a:pt x="1219200" y="0"/>
                </a:lnTo>
                <a:lnTo>
                  <a:pt x="12192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D8A14F"/>
          </a:solidFill>
          <a:ln/>
        </p:spPr>
      </p:sp>
    </p:spTree>
  </p:cSld>
  <p:clrMapOvr>
    <a:masterClrMapping/>
  </p:clrMapOvr>
  <p:transition>
    <p:fade/>
    <p:spd val="me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49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spc="53" kern="0" dirty="0">
                <a:solidFill>
                  <a:srgbClr val="D8A14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DOCUMENT OVERVIEW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477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背景与目的:对话即分析的新范式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5763" y="1223963"/>
            <a:ext cx="5610225" cy="2143125"/>
          </a:xfrm>
          <a:custGeom>
            <a:avLst/>
            <a:gdLst/>
            <a:ahLst/>
            <a:cxnLst/>
            <a:rect l="l" t="t" r="r" b="b"/>
            <a:pathLst>
              <a:path w="5610225" h="2143125">
                <a:moveTo>
                  <a:pt x="76210" y="0"/>
                </a:moveTo>
                <a:lnTo>
                  <a:pt x="5534015" y="0"/>
                </a:lnTo>
                <a:cubicBezTo>
                  <a:pt x="5576105" y="0"/>
                  <a:pt x="5610225" y="34120"/>
                  <a:pt x="5610225" y="76210"/>
                </a:cubicBezTo>
                <a:lnTo>
                  <a:pt x="5610225" y="2066915"/>
                </a:lnTo>
                <a:cubicBezTo>
                  <a:pt x="5610225" y="2109005"/>
                  <a:pt x="5576105" y="2143125"/>
                  <a:pt x="5534015" y="2143125"/>
                </a:cubicBezTo>
                <a:lnTo>
                  <a:pt x="76210" y="2143125"/>
                </a:lnTo>
                <a:cubicBezTo>
                  <a:pt x="34120" y="2143125"/>
                  <a:pt x="0" y="2109005"/>
                  <a:pt x="0" y="2066915"/>
                </a:cubicBezTo>
                <a:lnTo>
                  <a:pt x="0" y="76210"/>
                </a:lnTo>
                <a:cubicBezTo>
                  <a:pt x="0" y="34148"/>
                  <a:pt x="34148" y="0"/>
                  <a:pt x="76210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09600" y="1438275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0"/>
                </a:moveTo>
                <a:cubicBezTo>
                  <a:pt x="120863" y="0"/>
                  <a:pt x="126891" y="3617"/>
                  <a:pt x="130016" y="9376"/>
                </a:cubicBezTo>
                <a:lnTo>
                  <a:pt x="226457" y="187970"/>
                </a:lnTo>
                <a:cubicBezTo>
                  <a:pt x="229448" y="193506"/>
                  <a:pt x="229314" y="200204"/>
                  <a:pt x="226100" y="205606"/>
                </a:cubicBezTo>
                <a:cubicBezTo>
                  <a:pt x="222885" y="211009"/>
                  <a:pt x="217036" y="214313"/>
                  <a:pt x="210741" y="214313"/>
                </a:cubicBezTo>
                <a:lnTo>
                  <a:pt x="17859" y="214313"/>
                </a:lnTo>
                <a:cubicBezTo>
                  <a:pt x="11564" y="214313"/>
                  <a:pt x="5760" y="211009"/>
                  <a:pt x="2500" y="205606"/>
                </a:cubicBezTo>
                <a:cubicBezTo>
                  <a:pt x="-759" y="200204"/>
                  <a:pt x="-848" y="193506"/>
                  <a:pt x="2143" y="187970"/>
                </a:cubicBezTo>
                <a:lnTo>
                  <a:pt x="98584" y="9376"/>
                </a:lnTo>
                <a:cubicBezTo>
                  <a:pt x="101709" y="3617"/>
                  <a:pt x="107737" y="0"/>
                  <a:pt x="114300" y="0"/>
                </a:cubicBezTo>
                <a:close/>
                <a:moveTo>
                  <a:pt x="114300" y="75009"/>
                </a:moveTo>
                <a:cubicBezTo>
                  <a:pt x="108362" y="75009"/>
                  <a:pt x="103584" y="79787"/>
                  <a:pt x="103584" y="85725"/>
                </a:cubicBezTo>
                <a:lnTo>
                  <a:pt x="103584" y="135731"/>
                </a:lnTo>
                <a:cubicBezTo>
                  <a:pt x="103584" y="141669"/>
                  <a:pt x="108362" y="146447"/>
                  <a:pt x="114300" y="146447"/>
                </a:cubicBezTo>
                <a:cubicBezTo>
                  <a:pt x="120238" y="146447"/>
                  <a:pt x="125016" y="141669"/>
                  <a:pt x="125016" y="135731"/>
                </a:cubicBezTo>
                <a:lnTo>
                  <a:pt x="125016" y="85725"/>
                </a:lnTo>
                <a:cubicBezTo>
                  <a:pt x="125016" y="79787"/>
                  <a:pt x="120238" y="75009"/>
                  <a:pt x="114300" y="75009"/>
                </a:cubicBezTo>
                <a:close/>
                <a:moveTo>
                  <a:pt x="126221" y="171450"/>
                </a:moveTo>
                <a:cubicBezTo>
                  <a:pt x="126492" y="167025"/>
                  <a:pt x="124286" y="162815"/>
                  <a:pt x="120492" y="160521"/>
                </a:cubicBezTo>
                <a:cubicBezTo>
                  <a:pt x="116699" y="158226"/>
                  <a:pt x="111946" y="158226"/>
                  <a:pt x="108152" y="160521"/>
                </a:cubicBezTo>
                <a:cubicBezTo>
                  <a:pt x="104359" y="162815"/>
                  <a:pt x="102152" y="167025"/>
                  <a:pt x="102424" y="171450"/>
                </a:cubicBezTo>
                <a:cubicBezTo>
                  <a:pt x="102152" y="175875"/>
                  <a:pt x="104359" y="180085"/>
                  <a:pt x="108152" y="182379"/>
                </a:cubicBezTo>
                <a:cubicBezTo>
                  <a:pt x="111946" y="184674"/>
                  <a:pt x="116699" y="184674"/>
                  <a:pt x="120492" y="182379"/>
                </a:cubicBezTo>
                <a:cubicBezTo>
                  <a:pt x="124286" y="180085"/>
                  <a:pt x="126492" y="175875"/>
                  <a:pt x="126221" y="171450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6" name="Text 4"/>
          <p:cNvSpPr/>
          <p:nvPr/>
        </p:nvSpPr>
        <p:spPr>
          <a:xfrm>
            <a:off x="981075" y="1419225"/>
            <a:ext cx="857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核心痛点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81025" y="1857375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38101" y="0"/>
                </a:moveTo>
                <a:lnTo>
                  <a:pt x="190499" y="0"/>
                </a:lnTo>
                <a:cubicBezTo>
                  <a:pt x="211528" y="0"/>
                  <a:pt x="228600" y="17072"/>
                  <a:pt x="228600" y="38101"/>
                </a:cubicBezTo>
                <a:lnTo>
                  <a:pt x="228600" y="190499"/>
                </a:lnTo>
                <a:cubicBezTo>
                  <a:pt x="228600" y="211528"/>
                  <a:pt x="211528" y="228600"/>
                  <a:pt x="190499" y="228600"/>
                </a:cubicBezTo>
                <a:lnTo>
                  <a:pt x="38101" y="228600"/>
                </a:lnTo>
                <a:cubicBezTo>
                  <a:pt x="17072" y="228600"/>
                  <a:pt x="0" y="211528"/>
                  <a:pt x="0" y="1904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rgbClr val="D8A14F">
              <a:alpha val="20000"/>
            </a:srgbClr>
          </a:solidFill>
          <a:ln/>
        </p:spPr>
      </p:sp>
      <p:sp>
        <p:nvSpPr>
          <p:cNvPr id="8" name="Text 6"/>
          <p:cNvSpPr/>
          <p:nvPr/>
        </p:nvSpPr>
        <p:spPr>
          <a:xfrm>
            <a:off x="671885" y="1895475"/>
            <a:ext cx="1047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23925" y="1838325"/>
            <a:ext cx="31432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业务人员等待 IT 部门编写 SQL,</a:t>
            </a:r>
            <a:pPr>
              <a:lnSpc>
                <a:spcPct val="130000"/>
              </a:lnSpc>
            </a:pPr>
            <a:r>
              <a:rPr lang="en-US" sz="1200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效率瓶颈严重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81025" y="2219325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38101" y="0"/>
                </a:moveTo>
                <a:lnTo>
                  <a:pt x="190499" y="0"/>
                </a:lnTo>
                <a:cubicBezTo>
                  <a:pt x="211528" y="0"/>
                  <a:pt x="228600" y="17072"/>
                  <a:pt x="228600" y="38101"/>
                </a:cubicBezTo>
                <a:lnTo>
                  <a:pt x="228600" y="190499"/>
                </a:lnTo>
                <a:cubicBezTo>
                  <a:pt x="228600" y="211528"/>
                  <a:pt x="211528" y="228600"/>
                  <a:pt x="190499" y="228600"/>
                </a:cubicBezTo>
                <a:lnTo>
                  <a:pt x="38101" y="228600"/>
                </a:lnTo>
                <a:cubicBezTo>
                  <a:pt x="17072" y="228600"/>
                  <a:pt x="0" y="211528"/>
                  <a:pt x="0" y="1904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rgbClr val="D8A14F">
              <a:alpha val="20000"/>
            </a:srgbClr>
          </a:solidFill>
          <a:ln/>
        </p:spPr>
      </p:sp>
      <p:sp>
        <p:nvSpPr>
          <p:cNvPr id="11" name="Text 9"/>
          <p:cNvSpPr/>
          <p:nvPr/>
        </p:nvSpPr>
        <p:spPr>
          <a:xfrm>
            <a:off x="661020" y="2257425"/>
            <a:ext cx="1238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923925" y="2200275"/>
            <a:ext cx="2362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数据分析师被</a:t>
            </a:r>
            <a:pPr>
              <a:lnSpc>
                <a:spcPct val="130000"/>
              </a:lnSpc>
            </a:pPr>
            <a:r>
              <a:rPr lang="en-US" sz="1200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重复性取数请求淹没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81025" y="2581275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38101" y="0"/>
                </a:moveTo>
                <a:lnTo>
                  <a:pt x="190499" y="0"/>
                </a:lnTo>
                <a:cubicBezTo>
                  <a:pt x="211528" y="0"/>
                  <a:pt x="228600" y="17072"/>
                  <a:pt x="228600" y="38101"/>
                </a:cubicBezTo>
                <a:lnTo>
                  <a:pt x="228600" y="190499"/>
                </a:lnTo>
                <a:cubicBezTo>
                  <a:pt x="228600" y="211528"/>
                  <a:pt x="211528" y="228600"/>
                  <a:pt x="190499" y="228600"/>
                </a:cubicBezTo>
                <a:lnTo>
                  <a:pt x="38101" y="228600"/>
                </a:lnTo>
                <a:cubicBezTo>
                  <a:pt x="17072" y="228600"/>
                  <a:pt x="0" y="211528"/>
                  <a:pt x="0" y="1904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rgbClr val="D8A14F">
              <a:alpha val="20000"/>
            </a:srgbClr>
          </a:solidFill>
          <a:ln/>
        </p:spPr>
      </p:sp>
      <p:sp>
        <p:nvSpPr>
          <p:cNvPr id="14" name="Text 12"/>
          <p:cNvSpPr/>
          <p:nvPr/>
        </p:nvSpPr>
        <p:spPr>
          <a:xfrm>
            <a:off x="661020" y="2619375"/>
            <a:ext cx="1238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3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923925" y="2562225"/>
            <a:ext cx="2057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管理层难以</a:t>
            </a:r>
            <a:pPr>
              <a:lnSpc>
                <a:spcPct val="130000"/>
              </a:lnSpc>
            </a:pPr>
            <a:r>
              <a:rPr lang="en-US" sz="1200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实时获取决策洞察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81025" y="2943225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38101" y="0"/>
                </a:moveTo>
                <a:lnTo>
                  <a:pt x="190499" y="0"/>
                </a:lnTo>
                <a:cubicBezTo>
                  <a:pt x="211528" y="0"/>
                  <a:pt x="228600" y="17072"/>
                  <a:pt x="228600" y="38101"/>
                </a:cubicBezTo>
                <a:lnTo>
                  <a:pt x="228600" y="190499"/>
                </a:lnTo>
                <a:cubicBezTo>
                  <a:pt x="228600" y="211528"/>
                  <a:pt x="211528" y="228600"/>
                  <a:pt x="190499" y="228600"/>
                </a:cubicBezTo>
                <a:lnTo>
                  <a:pt x="38101" y="228600"/>
                </a:lnTo>
                <a:cubicBezTo>
                  <a:pt x="17072" y="228600"/>
                  <a:pt x="0" y="211528"/>
                  <a:pt x="0" y="1904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rgbClr val="D8A14F">
              <a:alpha val="20000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661020" y="2981325"/>
            <a:ext cx="1238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4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923925" y="2924175"/>
            <a:ext cx="2819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企业已有数据资产</a:t>
            </a:r>
            <a:pPr>
              <a:lnSpc>
                <a:spcPct val="130000"/>
              </a:lnSpc>
            </a:pPr>
            <a:r>
              <a:rPr lang="en-US" sz="1200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复用率和自服务率低下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6196013" y="1223963"/>
            <a:ext cx="5610225" cy="2143125"/>
          </a:xfrm>
          <a:custGeom>
            <a:avLst/>
            <a:gdLst/>
            <a:ahLst/>
            <a:cxnLst/>
            <a:rect l="l" t="t" r="r" b="b"/>
            <a:pathLst>
              <a:path w="5610225" h="2143125">
                <a:moveTo>
                  <a:pt x="76210" y="0"/>
                </a:moveTo>
                <a:lnTo>
                  <a:pt x="5534015" y="0"/>
                </a:lnTo>
                <a:cubicBezTo>
                  <a:pt x="5576105" y="0"/>
                  <a:pt x="5610225" y="34120"/>
                  <a:pt x="5610225" y="76210"/>
                </a:cubicBezTo>
                <a:lnTo>
                  <a:pt x="5610225" y="2066915"/>
                </a:lnTo>
                <a:cubicBezTo>
                  <a:pt x="5610225" y="2109005"/>
                  <a:pt x="5576105" y="2143125"/>
                  <a:pt x="5534015" y="2143125"/>
                </a:cubicBezTo>
                <a:lnTo>
                  <a:pt x="76210" y="2143125"/>
                </a:lnTo>
                <a:cubicBezTo>
                  <a:pt x="34120" y="2143125"/>
                  <a:pt x="0" y="2109005"/>
                  <a:pt x="0" y="2066915"/>
                </a:cubicBezTo>
                <a:lnTo>
                  <a:pt x="0" y="76210"/>
                </a:lnTo>
                <a:cubicBezTo>
                  <a:pt x="0" y="34148"/>
                  <a:pt x="34148" y="0"/>
                  <a:pt x="76210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419850" y="1438275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00025" y="114300"/>
                </a:moveTo>
                <a:cubicBezTo>
                  <a:pt x="200025" y="66987"/>
                  <a:pt x="161613" y="28575"/>
                  <a:pt x="114300" y="28575"/>
                </a:cubicBezTo>
                <a:cubicBezTo>
                  <a:pt x="66987" y="28575"/>
                  <a:pt x="28575" y="66987"/>
                  <a:pt x="28575" y="114300"/>
                </a:cubicBezTo>
                <a:cubicBezTo>
                  <a:pt x="28575" y="161613"/>
                  <a:pt x="66987" y="200025"/>
                  <a:pt x="114300" y="200025"/>
                </a:cubicBezTo>
                <a:cubicBezTo>
                  <a:pt x="161613" y="200025"/>
                  <a:pt x="200025" y="161613"/>
                  <a:pt x="200025" y="114300"/>
                </a:cubicBezTo>
                <a:close/>
                <a:moveTo>
                  <a:pt x="0" y="114300"/>
                </a:moveTo>
                <a:cubicBezTo>
                  <a:pt x="0" y="51216"/>
                  <a:pt x="51216" y="0"/>
                  <a:pt x="114300" y="0"/>
                </a:cubicBezTo>
                <a:cubicBezTo>
                  <a:pt x="177384" y="0"/>
                  <a:pt x="228600" y="51216"/>
                  <a:pt x="228600" y="114300"/>
                </a:cubicBezTo>
                <a:cubicBezTo>
                  <a:pt x="228600" y="177384"/>
                  <a:pt x="177384" y="228600"/>
                  <a:pt x="114300" y="228600"/>
                </a:cubicBezTo>
                <a:cubicBezTo>
                  <a:pt x="51216" y="228600"/>
                  <a:pt x="0" y="177384"/>
                  <a:pt x="0" y="114300"/>
                </a:cubicBezTo>
                <a:close/>
                <a:moveTo>
                  <a:pt x="114300" y="150019"/>
                </a:moveTo>
                <a:cubicBezTo>
                  <a:pt x="134014" y="150019"/>
                  <a:pt x="150019" y="134014"/>
                  <a:pt x="150019" y="114300"/>
                </a:cubicBezTo>
                <a:cubicBezTo>
                  <a:pt x="150019" y="94586"/>
                  <a:pt x="134014" y="78581"/>
                  <a:pt x="114300" y="78581"/>
                </a:cubicBezTo>
                <a:cubicBezTo>
                  <a:pt x="94586" y="78581"/>
                  <a:pt x="78581" y="94586"/>
                  <a:pt x="78581" y="114300"/>
                </a:cubicBezTo>
                <a:cubicBezTo>
                  <a:pt x="78581" y="134014"/>
                  <a:pt x="94586" y="150019"/>
                  <a:pt x="114300" y="150019"/>
                </a:cubicBezTo>
                <a:close/>
                <a:moveTo>
                  <a:pt x="114300" y="50006"/>
                </a:moveTo>
                <a:cubicBezTo>
                  <a:pt x="149785" y="50006"/>
                  <a:pt x="178594" y="78815"/>
                  <a:pt x="178594" y="114300"/>
                </a:cubicBezTo>
                <a:cubicBezTo>
                  <a:pt x="178594" y="149785"/>
                  <a:pt x="149785" y="178594"/>
                  <a:pt x="114300" y="178594"/>
                </a:cubicBezTo>
                <a:cubicBezTo>
                  <a:pt x="78815" y="178594"/>
                  <a:pt x="50006" y="149785"/>
                  <a:pt x="50006" y="114300"/>
                </a:cubicBezTo>
                <a:cubicBezTo>
                  <a:pt x="50006" y="78815"/>
                  <a:pt x="78815" y="50006"/>
                  <a:pt x="114300" y="50006"/>
                </a:cubicBezTo>
                <a:close/>
                <a:moveTo>
                  <a:pt x="100013" y="114300"/>
                </a:moveTo>
                <a:cubicBezTo>
                  <a:pt x="100013" y="106415"/>
                  <a:pt x="106415" y="100013"/>
                  <a:pt x="114300" y="100013"/>
                </a:cubicBezTo>
                <a:cubicBezTo>
                  <a:pt x="122185" y="100013"/>
                  <a:pt x="128588" y="106415"/>
                  <a:pt x="128588" y="114300"/>
                </a:cubicBezTo>
                <a:cubicBezTo>
                  <a:pt x="128588" y="122185"/>
                  <a:pt x="122185" y="128588"/>
                  <a:pt x="114300" y="128588"/>
                </a:cubicBezTo>
                <a:cubicBezTo>
                  <a:pt x="106415" y="128588"/>
                  <a:pt x="100013" y="122185"/>
                  <a:pt x="100013" y="114300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21" name="Text 19"/>
          <p:cNvSpPr/>
          <p:nvPr/>
        </p:nvSpPr>
        <p:spPr>
          <a:xfrm>
            <a:off x="6791325" y="1419225"/>
            <a:ext cx="857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产品定位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6391275" y="1914525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38100" y="0"/>
                </a:moveTo>
                <a:lnTo>
                  <a:pt x="38100" y="0"/>
                </a:lnTo>
                <a:cubicBezTo>
                  <a:pt x="59128" y="0"/>
                  <a:pt x="76200" y="17072"/>
                  <a:pt x="76200" y="38100"/>
                </a:cubicBezTo>
                <a:lnTo>
                  <a:pt x="76200" y="38100"/>
                </a:lnTo>
                <a:cubicBezTo>
                  <a:pt x="76200" y="59128"/>
                  <a:pt x="59128" y="76200"/>
                  <a:pt x="38100" y="76200"/>
                </a:cubicBezTo>
                <a:lnTo>
                  <a:pt x="38100" y="76200"/>
                </a:lnTo>
                <a:cubicBezTo>
                  <a:pt x="17072" y="76200"/>
                  <a:pt x="0" y="59128"/>
                  <a:pt x="0" y="381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23" name="Text 21"/>
          <p:cNvSpPr/>
          <p:nvPr/>
        </p:nvSpPr>
        <p:spPr>
          <a:xfrm>
            <a:off x="6581775" y="1838325"/>
            <a:ext cx="2209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面向中大型企业的</a:t>
            </a:r>
            <a:pPr>
              <a:lnSpc>
                <a:spcPct val="130000"/>
              </a:lnSpc>
            </a:pPr>
            <a:r>
              <a:rPr lang="en-US" sz="1200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数据智能平台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6391275" y="2257425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38100" y="0"/>
                </a:moveTo>
                <a:lnTo>
                  <a:pt x="38100" y="0"/>
                </a:lnTo>
                <a:cubicBezTo>
                  <a:pt x="59128" y="0"/>
                  <a:pt x="76200" y="17072"/>
                  <a:pt x="76200" y="38100"/>
                </a:cubicBezTo>
                <a:lnTo>
                  <a:pt x="76200" y="38100"/>
                </a:lnTo>
                <a:cubicBezTo>
                  <a:pt x="76200" y="59128"/>
                  <a:pt x="59128" y="76200"/>
                  <a:pt x="38100" y="76200"/>
                </a:cubicBezTo>
                <a:lnTo>
                  <a:pt x="38100" y="76200"/>
                </a:lnTo>
                <a:cubicBezTo>
                  <a:pt x="17072" y="76200"/>
                  <a:pt x="0" y="59128"/>
                  <a:pt x="0" y="381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25" name="Text 23"/>
          <p:cNvSpPr/>
          <p:nvPr/>
        </p:nvSpPr>
        <p:spPr>
          <a:xfrm>
            <a:off x="6581775" y="2181225"/>
            <a:ext cx="1752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支持</a:t>
            </a:r>
            <a:pPr>
              <a:lnSpc>
                <a:spcPct val="130000"/>
              </a:lnSpc>
            </a:pPr>
            <a:r>
              <a:rPr lang="en-US" sz="1200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私有化和混合云部署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6391275" y="2600325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38100" y="0"/>
                </a:moveTo>
                <a:lnTo>
                  <a:pt x="38100" y="0"/>
                </a:lnTo>
                <a:cubicBezTo>
                  <a:pt x="59128" y="0"/>
                  <a:pt x="76200" y="17072"/>
                  <a:pt x="76200" y="38100"/>
                </a:cubicBezTo>
                <a:lnTo>
                  <a:pt x="76200" y="38100"/>
                </a:lnTo>
                <a:cubicBezTo>
                  <a:pt x="76200" y="59128"/>
                  <a:pt x="59128" y="76200"/>
                  <a:pt x="38100" y="76200"/>
                </a:cubicBezTo>
                <a:lnTo>
                  <a:pt x="38100" y="76200"/>
                </a:lnTo>
                <a:cubicBezTo>
                  <a:pt x="17072" y="76200"/>
                  <a:pt x="0" y="59128"/>
                  <a:pt x="0" y="381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27" name="Text 25"/>
          <p:cNvSpPr/>
          <p:nvPr/>
        </p:nvSpPr>
        <p:spPr>
          <a:xfrm>
            <a:off x="6581775" y="2524125"/>
            <a:ext cx="38481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目标客户:拥有</a:t>
            </a:r>
            <a:pPr>
              <a:lnSpc>
                <a:spcPct val="130000"/>
              </a:lnSpc>
            </a:pPr>
            <a:r>
              <a:rPr lang="en-US" sz="1200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100+数据分析需求用户</a:t>
            </a:r>
            <a:pPr>
              <a:lnSpc>
                <a:spcPct val="130000"/>
              </a:lnSpc>
            </a:pPr>
            <a:r>
              <a:rPr lang="en-US" sz="12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,具备数仓建设基础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385763" y="3567113"/>
            <a:ext cx="11420475" cy="1533525"/>
          </a:xfrm>
          <a:custGeom>
            <a:avLst/>
            <a:gdLst/>
            <a:ahLst/>
            <a:cxnLst/>
            <a:rect l="l" t="t" r="r" b="b"/>
            <a:pathLst>
              <a:path w="11420475" h="1533525">
                <a:moveTo>
                  <a:pt x="76201" y="0"/>
                </a:moveTo>
                <a:lnTo>
                  <a:pt x="11344274" y="0"/>
                </a:lnTo>
                <a:cubicBezTo>
                  <a:pt x="11386331" y="0"/>
                  <a:pt x="11420475" y="34144"/>
                  <a:pt x="11420475" y="76201"/>
                </a:cubicBezTo>
                <a:lnTo>
                  <a:pt x="11420475" y="1457324"/>
                </a:lnTo>
                <a:cubicBezTo>
                  <a:pt x="11420475" y="1499381"/>
                  <a:pt x="11386331" y="1533525"/>
                  <a:pt x="11344274" y="1533525"/>
                </a:cubicBezTo>
                <a:lnTo>
                  <a:pt x="76201" y="1533525"/>
                </a:lnTo>
                <a:cubicBezTo>
                  <a:pt x="34144" y="1533525"/>
                  <a:pt x="0" y="1499381"/>
                  <a:pt x="0" y="1457324"/>
                </a:cubicBezTo>
                <a:lnTo>
                  <a:pt x="0" y="76201"/>
                </a:lnTo>
                <a:cubicBezTo>
                  <a:pt x="0" y="34144"/>
                  <a:pt x="34144" y="0"/>
                  <a:pt x="76201" y="0"/>
                </a:cubicBezTo>
                <a:close/>
              </a:path>
            </a:pathLst>
          </a:custGeom>
          <a:gradFill rotWithShape="1" flip="none">
            <a:gsLst>
              <a:gs pos="0">
                <a:srgbClr val="3A5F7F">
                  <a:alpha val="20000"/>
                </a:srgbClr>
              </a:gs>
              <a:gs pos="100000">
                <a:srgbClr val="D8A14F">
                  <a:alpha val="10000"/>
                </a:srgbClr>
              </a:gs>
            </a:gsLst>
            <a:lin ang="0" scaled="1"/>
          </a:gradFill>
          <a:ln w="12700">
            <a:solidFill>
              <a:srgbClr val="3A5F7F">
                <a:alpha val="4000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595313" y="3781425"/>
            <a:ext cx="257175" cy="228600"/>
          </a:xfrm>
          <a:custGeom>
            <a:avLst/>
            <a:gdLst/>
            <a:ahLst/>
            <a:cxnLst/>
            <a:rect l="l" t="t" r="r" b="b"/>
            <a:pathLst>
              <a:path w="257175" h="228600">
                <a:moveTo>
                  <a:pt x="138187" y="-8439"/>
                </a:moveTo>
                <a:cubicBezTo>
                  <a:pt x="136356" y="-12010"/>
                  <a:pt x="132651" y="-14287"/>
                  <a:pt x="128632" y="-14287"/>
                </a:cubicBezTo>
                <a:cubicBezTo>
                  <a:pt x="124614" y="-14287"/>
                  <a:pt x="120908" y="-12010"/>
                  <a:pt x="119077" y="-8439"/>
                </a:cubicBezTo>
                <a:lnTo>
                  <a:pt x="86216" y="55944"/>
                </a:lnTo>
                <a:lnTo>
                  <a:pt x="14823" y="67285"/>
                </a:lnTo>
                <a:cubicBezTo>
                  <a:pt x="10850" y="67910"/>
                  <a:pt x="7546" y="70723"/>
                  <a:pt x="6295" y="74563"/>
                </a:cubicBezTo>
                <a:cubicBezTo>
                  <a:pt x="5045" y="78403"/>
                  <a:pt x="6072" y="82600"/>
                  <a:pt x="8885" y="85457"/>
                </a:cubicBezTo>
                <a:lnTo>
                  <a:pt x="59963" y="136580"/>
                </a:lnTo>
                <a:lnTo>
                  <a:pt x="48711" y="207972"/>
                </a:lnTo>
                <a:cubicBezTo>
                  <a:pt x="48086" y="211946"/>
                  <a:pt x="49738" y="215964"/>
                  <a:pt x="52998" y="218331"/>
                </a:cubicBezTo>
                <a:cubicBezTo>
                  <a:pt x="56257" y="220697"/>
                  <a:pt x="60543" y="221054"/>
                  <a:pt x="64160" y="219224"/>
                </a:cubicBezTo>
                <a:lnTo>
                  <a:pt x="128632" y="186452"/>
                </a:lnTo>
                <a:lnTo>
                  <a:pt x="193060" y="219224"/>
                </a:lnTo>
                <a:cubicBezTo>
                  <a:pt x="196632" y="221054"/>
                  <a:pt x="200963" y="220697"/>
                  <a:pt x="204222" y="218331"/>
                </a:cubicBezTo>
                <a:cubicBezTo>
                  <a:pt x="207481" y="215964"/>
                  <a:pt x="209133" y="211991"/>
                  <a:pt x="208508" y="207972"/>
                </a:cubicBezTo>
                <a:lnTo>
                  <a:pt x="197212" y="136580"/>
                </a:lnTo>
                <a:lnTo>
                  <a:pt x="248290" y="85457"/>
                </a:lnTo>
                <a:cubicBezTo>
                  <a:pt x="251147" y="82600"/>
                  <a:pt x="252130" y="78403"/>
                  <a:pt x="250880" y="74563"/>
                </a:cubicBezTo>
                <a:cubicBezTo>
                  <a:pt x="249629" y="70723"/>
                  <a:pt x="246370" y="67910"/>
                  <a:pt x="242352" y="67285"/>
                </a:cubicBezTo>
                <a:lnTo>
                  <a:pt x="171004" y="55944"/>
                </a:lnTo>
                <a:lnTo>
                  <a:pt x="138187" y="-8439"/>
                </a:ln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30" name="Text 28"/>
          <p:cNvSpPr/>
          <p:nvPr/>
        </p:nvSpPr>
        <p:spPr>
          <a:xfrm>
            <a:off x="981075" y="3762375"/>
            <a:ext cx="1238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核心价值主张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581025" y="4181475"/>
            <a:ext cx="36385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范式转变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581025" y="4448175"/>
            <a:ext cx="36480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通过 NL2SQL 与智能分析技术,将传统依赖 IT 的取数流程转变为业务人员自助式的</a:t>
            </a:r>
            <a:pPr>
              <a:lnSpc>
                <a:spcPct val="130000"/>
              </a:lnSpc>
            </a:pPr>
            <a:r>
              <a:rPr lang="en-US" sz="1200" dirty="0">
                <a:solidFill>
                  <a:srgbClr val="E0E2E5"/>
                </a:solidFill>
                <a:highlight>
                  <a:srgbClr val="D8A14F">
                    <a:alpha val="2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"对话即分析" </a:t>
            </a:r>
            <a:pPr>
              <a:lnSpc>
                <a:spcPct val="130000"/>
              </a:lnSpc>
            </a:pPr>
            <a:r>
              <a:rPr lang="en-US" sz="12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新范式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4308425" y="4181475"/>
            <a:ext cx="36385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资产集成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4308425" y="4448175"/>
            <a:ext cx="36480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强调对企业既有数据资产的无缝集成,将 API、SQL 逻辑封装为</a:t>
            </a:r>
            <a:pPr>
              <a:lnSpc>
                <a:spcPct val="130000"/>
              </a:lnSpc>
            </a:pPr>
            <a:r>
              <a:rPr lang="en-US" sz="1200" dirty="0">
                <a:solidFill>
                  <a:srgbClr val="E0E2E5"/>
                </a:solidFill>
                <a:highlight>
                  <a:srgbClr val="D8A14F">
                    <a:alpha val="2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Data Skill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8035900" y="4181475"/>
            <a:ext cx="36385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精准保障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8035900" y="4448175"/>
            <a:ext cx="36480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在保障业务口径准确的前提下,实现自然语言数据交互,关键决策点保持</a:t>
            </a:r>
            <a:pPr>
              <a:lnSpc>
                <a:spcPct val="130000"/>
              </a:lnSpc>
            </a:pPr>
            <a:r>
              <a:rPr lang="en-US" sz="1200" dirty="0">
                <a:solidFill>
                  <a:srgbClr val="E0E2E5"/>
                </a:solidFill>
                <a:highlight>
                  <a:srgbClr val="D8A14F">
                    <a:alpha val="2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人类监督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49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spc="53" kern="0" dirty="0">
                <a:solidFill>
                  <a:srgbClr val="D8A14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TARGET AUDIENCE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477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目标受众与关注重点</a:t>
            </a:r>
            <a:endParaRPr lang="en-US" sz="16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81000" y="1181100"/>
          <a:ext cx="11430000" cy="2800350"/>
        </p:xfrm>
        <a:graphic>
          <a:graphicData uri="http://schemas.openxmlformats.org/drawingml/2006/table">
            <a:tbl>
              <a:tblPr/>
              <a:tblGrid>
                <a:gridCol w="2057400"/>
                <a:gridCol w="3657600"/>
                <a:gridCol w="5715000"/>
              </a:tblGrid>
              <a:tr h="466725">
                <a:tc>
                  <a:txBody>
                    <a:bodyPr/>
                    <a:lstStyle/>
                    <a:p>
                      <a:pPr algn="l"/>
                      <a:r>
                        <a:rPr lang="en-US" sz="1200" b="1" u="none" dirty="0">
                          <a:solidFill>
                            <a:srgbClr val="D8A14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受众群体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3A5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1" u="none" dirty="0">
                          <a:solidFill>
                            <a:srgbClr val="D8A14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角色描述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3A5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1" u="none" dirty="0">
                          <a:solidFill>
                            <a:srgbClr val="D8A14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关注重点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3A5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466725">
                <a:tc>
                  <a:txBody>
                    <a:bodyPr/>
                    <a:lstStyle/>
                    <a:p>
                      <a:r>
                        <a:rPr lang="en-US" sz="1200" b="1" u="none" dirty="0">
                          <a:solidFill>
                            <a:srgbClr val="E0E2E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业务分析师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u="none" dirty="0">
                          <a:solidFill>
                            <a:srgbClr val="6F7D8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日常数据分析工作的执行者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u="none" dirty="0">
                          <a:solidFill>
                            <a:srgbClr val="E0E2E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查询效率 分析深度 报告质量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466725">
                <a:tc>
                  <a:txBody>
                    <a:bodyPr/>
                    <a:lstStyle/>
                    <a:p>
                      <a:r>
                        <a:rPr lang="en-US" sz="1200" b="1" u="none" dirty="0">
                          <a:solidFill>
                            <a:srgbClr val="E0E2E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运营人员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u="none" dirty="0">
                          <a:solidFill>
                            <a:srgbClr val="6F7D8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负责业务监控与异常响应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u="none" dirty="0">
                          <a:solidFill>
                            <a:srgbClr val="E0E2E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实时性 易用性 告警准确性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466725">
                <a:tc>
                  <a:txBody>
                    <a:bodyPr/>
                    <a:lstStyle/>
                    <a:p>
                      <a:r>
                        <a:rPr lang="en-US" sz="1200" b="1" u="none" dirty="0">
                          <a:solidFill>
                            <a:srgbClr val="E0E2E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管理层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u="none" dirty="0">
                          <a:solidFill>
                            <a:srgbClr val="6F7D8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战略决策制定者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u="none" dirty="0">
                          <a:solidFill>
                            <a:srgbClr val="E0E2E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数据可信度 洞察价值 决策支持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466725">
                <a:tc>
                  <a:txBody>
                    <a:bodyPr/>
                    <a:lstStyle/>
                    <a:p>
                      <a:r>
                        <a:rPr lang="en-US" sz="1200" b="1" u="none" dirty="0">
                          <a:solidFill>
                            <a:srgbClr val="E0E2E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IT 管理员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u="none" dirty="0">
                          <a:solidFill>
                            <a:srgbClr val="6F7D8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系统运维与安全管理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u="none" dirty="0">
                          <a:solidFill>
                            <a:srgbClr val="E0E2E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稳定性 安全性 可维护性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466725">
                <a:tc>
                  <a:txBody>
                    <a:bodyPr/>
                    <a:lstStyle/>
                    <a:p>
                      <a:r>
                        <a:rPr lang="en-US" sz="1200" b="1" u="none" dirty="0">
                          <a:solidFill>
                            <a:srgbClr val="E0E2E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产品经理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u="none" dirty="0">
                          <a:solidFill>
                            <a:srgbClr val="6F7D8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产品规划与迭代负责人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u="none" dirty="0">
                          <a:solidFill>
                            <a:srgbClr val="E0E2E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功能完整性 用户体验 竞争力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416719" y="4171950"/>
            <a:ext cx="166688" cy="190500"/>
          </a:xfrm>
          <a:custGeom>
            <a:avLst/>
            <a:gdLst/>
            <a:ahLst/>
            <a:cxnLst/>
            <a:rect l="l" t="t" r="r" b="b"/>
            <a:pathLst>
              <a:path w="166688" h="190500">
                <a:moveTo>
                  <a:pt x="142875" y="190500"/>
                </a:moveTo>
                <a:lnTo>
                  <a:pt x="35719" y="190500"/>
                </a:lnTo>
                <a:cubicBezTo>
                  <a:pt x="15999" y="190500"/>
                  <a:pt x="0" y="174501"/>
                  <a:pt x="0" y="154781"/>
                </a:cubicBezTo>
                <a:lnTo>
                  <a:pt x="0" y="35719"/>
                </a:lnTo>
                <a:cubicBezTo>
                  <a:pt x="0" y="15999"/>
                  <a:pt x="15999" y="0"/>
                  <a:pt x="35719" y="0"/>
                </a:cubicBezTo>
                <a:lnTo>
                  <a:pt x="148828" y="0"/>
                </a:lnTo>
                <a:cubicBezTo>
                  <a:pt x="158688" y="0"/>
                  <a:pt x="166688" y="8000"/>
                  <a:pt x="166688" y="17859"/>
                </a:cubicBezTo>
                <a:lnTo>
                  <a:pt x="166688" y="125016"/>
                </a:lnTo>
                <a:cubicBezTo>
                  <a:pt x="166688" y="132792"/>
                  <a:pt x="161702" y="139415"/>
                  <a:pt x="154781" y="141870"/>
                </a:cubicBezTo>
                <a:lnTo>
                  <a:pt x="154781" y="166688"/>
                </a:lnTo>
                <a:cubicBezTo>
                  <a:pt x="161367" y="166688"/>
                  <a:pt x="166688" y="172008"/>
                  <a:pt x="166688" y="178594"/>
                </a:cubicBezTo>
                <a:cubicBezTo>
                  <a:pt x="166688" y="185179"/>
                  <a:pt x="161367" y="190500"/>
                  <a:pt x="154781" y="190500"/>
                </a:cubicBezTo>
                <a:lnTo>
                  <a:pt x="142875" y="190500"/>
                </a:lnTo>
                <a:close/>
                <a:moveTo>
                  <a:pt x="35719" y="142875"/>
                </a:moveTo>
                <a:cubicBezTo>
                  <a:pt x="29133" y="142875"/>
                  <a:pt x="23812" y="148196"/>
                  <a:pt x="23812" y="154781"/>
                </a:cubicBezTo>
                <a:cubicBezTo>
                  <a:pt x="23812" y="161367"/>
                  <a:pt x="29133" y="166688"/>
                  <a:pt x="35719" y="166688"/>
                </a:cubicBezTo>
                <a:lnTo>
                  <a:pt x="130969" y="166688"/>
                </a:lnTo>
                <a:lnTo>
                  <a:pt x="130969" y="142875"/>
                </a:lnTo>
                <a:lnTo>
                  <a:pt x="35719" y="142875"/>
                </a:lnTo>
                <a:close/>
                <a:moveTo>
                  <a:pt x="47625" y="56555"/>
                </a:moveTo>
                <a:cubicBezTo>
                  <a:pt x="47625" y="61503"/>
                  <a:pt x="51606" y="65484"/>
                  <a:pt x="56555" y="65484"/>
                </a:cubicBezTo>
                <a:lnTo>
                  <a:pt x="122039" y="65484"/>
                </a:lnTo>
                <a:cubicBezTo>
                  <a:pt x="126988" y="65484"/>
                  <a:pt x="130969" y="61503"/>
                  <a:pt x="130969" y="56555"/>
                </a:cubicBezTo>
                <a:cubicBezTo>
                  <a:pt x="130969" y="51606"/>
                  <a:pt x="126988" y="47625"/>
                  <a:pt x="122039" y="47625"/>
                </a:cubicBezTo>
                <a:lnTo>
                  <a:pt x="56555" y="47625"/>
                </a:lnTo>
                <a:cubicBezTo>
                  <a:pt x="51606" y="47625"/>
                  <a:pt x="47625" y="51606"/>
                  <a:pt x="47625" y="56555"/>
                </a:cubicBezTo>
                <a:close/>
                <a:moveTo>
                  <a:pt x="56555" y="83344"/>
                </a:moveTo>
                <a:cubicBezTo>
                  <a:pt x="51606" y="83344"/>
                  <a:pt x="47625" y="87325"/>
                  <a:pt x="47625" y="92273"/>
                </a:cubicBezTo>
                <a:cubicBezTo>
                  <a:pt x="47625" y="97222"/>
                  <a:pt x="51606" y="101203"/>
                  <a:pt x="56555" y="101203"/>
                </a:cubicBezTo>
                <a:lnTo>
                  <a:pt x="122039" y="101203"/>
                </a:lnTo>
                <a:cubicBezTo>
                  <a:pt x="126988" y="101203"/>
                  <a:pt x="130969" y="97222"/>
                  <a:pt x="130969" y="92273"/>
                </a:cubicBezTo>
                <a:cubicBezTo>
                  <a:pt x="130969" y="87325"/>
                  <a:pt x="126988" y="83344"/>
                  <a:pt x="122039" y="83344"/>
                </a:cubicBezTo>
                <a:lnTo>
                  <a:pt x="56555" y="83344"/>
                </a:ln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6" name="Text 3"/>
          <p:cNvSpPr/>
          <p:nvPr/>
        </p:nvSpPr>
        <p:spPr>
          <a:xfrm>
            <a:off x="733425" y="4133850"/>
            <a:ext cx="857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关键术语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385763" y="4519613"/>
            <a:ext cx="2762250" cy="657225"/>
          </a:xfrm>
          <a:custGeom>
            <a:avLst/>
            <a:gdLst/>
            <a:ahLst/>
            <a:cxnLst/>
            <a:rect l="l" t="t" r="r" b="b"/>
            <a:pathLst>
              <a:path w="2762250" h="657225">
                <a:moveTo>
                  <a:pt x="76199" y="0"/>
                </a:moveTo>
                <a:lnTo>
                  <a:pt x="2686051" y="0"/>
                </a:lnTo>
                <a:cubicBezTo>
                  <a:pt x="2728135" y="0"/>
                  <a:pt x="2762250" y="34115"/>
                  <a:pt x="2762250" y="76199"/>
                </a:cubicBezTo>
                <a:lnTo>
                  <a:pt x="2762250" y="581026"/>
                </a:lnTo>
                <a:cubicBezTo>
                  <a:pt x="2762250" y="623110"/>
                  <a:pt x="2728135" y="657225"/>
                  <a:pt x="2686051" y="657225"/>
                </a:cubicBezTo>
                <a:lnTo>
                  <a:pt x="76199" y="657225"/>
                </a:lnTo>
                <a:cubicBezTo>
                  <a:pt x="34115" y="657225"/>
                  <a:pt x="0" y="623110"/>
                  <a:pt x="0" y="581026"/>
                </a:cubicBezTo>
                <a:lnTo>
                  <a:pt x="0" y="76199"/>
                </a:lnTo>
                <a:cubicBezTo>
                  <a:pt x="0" y="34143"/>
                  <a:pt x="34143" y="0"/>
                  <a:pt x="76199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04825" y="4638675"/>
            <a:ext cx="259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Data Agent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504825" y="4867275"/>
            <a:ext cx="259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基于 LLM 的数据智能代理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3271838" y="4519613"/>
            <a:ext cx="2762250" cy="657225"/>
          </a:xfrm>
          <a:custGeom>
            <a:avLst/>
            <a:gdLst/>
            <a:ahLst/>
            <a:cxnLst/>
            <a:rect l="l" t="t" r="r" b="b"/>
            <a:pathLst>
              <a:path w="2762250" h="657225">
                <a:moveTo>
                  <a:pt x="76199" y="0"/>
                </a:moveTo>
                <a:lnTo>
                  <a:pt x="2686051" y="0"/>
                </a:lnTo>
                <a:cubicBezTo>
                  <a:pt x="2728135" y="0"/>
                  <a:pt x="2762250" y="34115"/>
                  <a:pt x="2762250" y="76199"/>
                </a:cubicBezTo>
                <a:lnTo>
                  <a:pt x="2762250" y="581026"/>
                </a:lnTo>
                <a:cubicBezTo>
                  <a:pt x="2762250" y="623110"/>
                  <a:pt x="2728135" y="657225"/>
                  <a:pt x="2686051" y="657225"/>
                </a:cubicBezTo>
                <a:lnTo>
                  <a:pt x="76199" y="657225"/>
                </a:lnTo>
                <a:cubicBezTo>
                  <a:pt x="34115" y="657225"/>
                  <a:pt x="0" y="623110"/>
                  <a:pt x="0" y="581026"/>
                </a:cubicBezTo>
                <a:lnTo>
                  <a:pt x="0" y="76199"/>
                </a:lnTo>
                <a:cubicBezTo>
                  <a:pt x="0" y="34143"/>
                  <a:pt x="34143" y="0"/>
                  <a:pt x="76199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3390900" y="4638675"/>
            <a:ext cx="259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L0-L5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3390900" y="4867275"/>
            <a:ext cx="259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自主能力分级体系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6157913" y="4519613"/>
            <a:ext cx="2762250" cy="657225"/>
          </a:xfrm>
          <a:custGeom>
            <a:avLst/>
            <a:gdLst/>
            <a:ahLst/>
            <a:cxnLst/>
            <a:rect l="l" t="t" r="r" b="b"/>
            <a:pathLst>
              <a:path w="2762250" h="657225">
                <a:moveTo>
                  <a:pt x="76199" y="0"/>
                </a:moveTo>
                <a:lnTo>
                  <a:pt x="2686051" y="0"/>
                </a:lnTo>
                <a:cubicBezTo>
                  <a:pt x="2728135" y="0"/>
                  <a:pt x="2762250" y="34115"/>
                  <a:pt x="2762250" y="76199"/>
                </a:cubicBezTo>
                <a:lnTo>
                  <a:pt x="2762250" y="581026"/>
                </a:lnTo>
                <a:cubicBezTo>
                  <a:pt x="2762250" y="623110"/>
                  <a:pt x="2728135" y="657225"/>
                  <a:pt x="2686051" y="657225"/>
                </a:cubicBezTo>
                <a:lnTo>
                  <a:pt x="76199" y="657225"/>
                </a:lnTo>
                <a:cubicBezTo>
                  <a:pt x="34115" y="657225"/>
                  <a:pt x="0" y="623110"/>
                  <a:pt x="0" y="581026"/>
                </a:cubicBezTo>
                <a:lnTo>
                  <a:pt x="0" y="76199"/>
                </a:lnTo>
                <a:cubicBezTo>
                  <a:pt x="0" y="34143"/>
                  <a:pt x="34143" y="0"/>
                  <a:pt x="76199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276975" y="4638675"/>
            <a:ext cx="259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NL2SQL/NL2VIS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6276975" y="4867275"/>
            <a:ext cx="259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自然语言转 SQL/可视化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9043988" y="4519613"/>
            <a:ext cx="2762250" cy="657225"/>
          </a:xfrm>
          <a:custGeom>
            <a:avLst/>
            <a:gdLst/>
            <a:ahLst/>
            <a:cxnLst/>
            <a:rect l="l" t="t" r="r" b="b"/>
            <a:pathLst>
              <a:path w="2762250" h="657225">
                <a:moveTo>
                  <a:pt x="76199" y="0"/>
                </a:moveTo>
                <a:lnTo>
                  <a:pt x="2686051" y="0"/>
                </a:lnTo>
                <a:cubicBezTo>
                  <a:pt x="2728135" y="0"/>
                  <a:pt x="2762250" y="34115"/>
                  <a:pt x="2762250" y="76199"/>
                </a:cubicBezTo>
                <a:lnTo>
                  <a:pt x="2762250" y="581026"/>
                </a:lnTo>
                <a:cubicBezTo>
                  <a:pt x="2762250" y="623110"/>
                  <a:pt x="2728135" y="657225"/>
                  <a:pt x="2686051" y="657225"/>
                </a:cubicBezTo>
                <a:lnTo>
                  <a:pt x="76199" y="657225"/>
                </a:lnTo>
                <a:cubicBezTo>
                  <a:pt x="34115" y="657225"/>
                  <a:pt x="0" y="623110"/>
                  <a:pt x="0" y="581026"/>
                </a:cubicBezTo>
                <a:lnTo>
                  <a:pt x="0" y="76199"/>
                </a:lnTo>
                <a:cubicBezTo>
                  <a:pt x="0" y="34143"/>
                  <a:pt x="34143" y="0"/>
                  <a:pt x="76199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9163050" y="4638675"/>
            <a:ext cx="259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语义模型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9163050" y="4867275"/>
            <a:ext cx="259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业务与物理模型映射层</a:t>
            </a:r>
            <a:endParaRPr lang="en-US" sz="1600" dirty="0"/>
          </a:p>
        </p:txBody>
      </p:sp>
      <p:sp>
        <p:nvSpPr>
          <p:cNvPr id="19" name="Shape 16"/>
          <p:cNvSpPr/>
          <p:nvPr/>
        </p:nvSpPr>
        <p:spPr>
          <a:xfrm>
            <a:off x="385763" y="5300663"/>
            <a:ext cx="2762250" cy="657225"/>
          </a:xfrm>
          <a:custGeom>
            <a:avLst/>
            <a:gdLst/>
            <a:ahLst/>
            <a:cxnLst/>
            <a:rect l="l" t="t" r="r" b="b"/>
            <a:pathLst>
              <a:path w="2762250" h="657225">
                <a:moveTo>
                  <a:pt x="76199" y="0"/>
                </a:moveTo>
                <a:lnTo>
                  <a:pt x="2686051" y="0"/>
                </a:lnTo>
                <a:cubicBezTo>
                  <a:pt x="2728135" y="0"/>
                  <a:pt x="2762250" y="34115"/>
                  <a:pt x="2762250" y="76199"/>
                </a:cubicBezTo>
                <a:lnTo>
                  <a:pt x="2762250" y="581026"/>
                </a:lnTo>
                <a:cubicBezTo>
                  <a:pt x="2762250" y="623110"/>
                  <a:pt x="2728135" y="657225"/>
                  <a:pt x="2686051" y="657225"/>
                </a:cubicBezTo>
                <a:lnTo>
                  <a:pt x="76199" y="657225"/>
                </a:lnTo>
                <a:cubicBezTo>
                  <a:pt x="34115" y="657225"/>
                  <a:pt x="0" y="623110"/>
                  <a:pt x="0" y="581026"/>
                </a:cubicBezTo>
                <a:lnTo>
                  <a:pt x="0" y="76199"/>
                </a:lnTo>
                <a:cubicBezTo>
                  <a:pt x="0" y="34143"/>
                  <a:pt x="34143" y="0"/>
                  <a:pt x="76199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504825" y="5419725"/>
            <a:ext cx="259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PCS 原理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504825" y="5648325"/>
            <a:ext cx="259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精确性、一致性、充分性</a:t>
            </a:r>
            <a:endParaRPr lang="en-US" sz="1600" dirty="0"/>
          </a:p>
        </p:txBody>
      </p:sp>
      <p:sp>
        <p:nvSpPr>
          <p:cNvPr id="22" name="Shape 19"/>
          <p:cNvSpPr/>
          <p:nvPr/>
        </p:nvSpPr>
        <p:spPr>
          <a:xfrm>
            <a:off x="3271838" y="5300663"/>
            <a:ext cx="2762250" cy="657225"/>
          </a:xfrm>
          <a:custGeom>
            <a:avLst/>
            <a:gdLst/>
            <a:ahLst/>
            <a:cxnLst/>
            <a:rect l="l" t="t" r="r" b="b"/>
            <a:pathLst>
              <a:path w="2762250" h="657225">
                <a:moveTo>
                  <a:pt x="76199" y="0"/>
                </a:moveTo>
                <a:lnTo>
                  <a:pt x="2686051" y="0"/>
                </a:lnTo>
                <a:cubicBezTo>
                  <a:pt x="2728135" y="0"/>
                  <a:pt x="2762250" y="34115"/>
                  <a:pt x="2762250" y="76199"/>
                </a:cubicBezTo>
                <a:lnTo>
                  <a:pt x="2762250" y="581026"/>
                </a:lnTo>
                <a:cubicBezTo>
                  <a:pt x="2762250" y="623110"/>
                  <a:pt x="2728135" y="657225"/>
                  <a:pt x="2686051" y="657225"/>
                </a:cubicBezTo>
                <a:lnTo>
                  <a:pt x="76199" y="657225"/>
                </a:lnTo>
                <a:cubicBezTo>
                  <a:pt x="34115" y="657225"/>
                  <a:pt x="0" y="623110"/>
                  <a:pt x="0" y="581026"/>
                </a:cubicBezTo>
                <a:lnTo>
                  <a:pt x="0" y="76199"/>
                </a:lnTo>
                <a:cubicBezTo>
                  <a:pt x="0" y="34143"/>
                  <a:pt x="34143" y="0"/>
                  <a:pt x="76199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3390900" y="5419725"/>
            <a:ext cx="259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人类在环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3390900" y="5648325"/>
            <a:ext cx="259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Human-in-the-loop</a:t>
            </a:r>
            <a:endParaRPr lang="en-US" sz="1600" dirty="0"/>
          </a:p>
        </p:txBody>
      </p:sp>
      <p:sp>
        <p:nvSpPr>
          <p:cNvPr id="25" name="Shape 22"/>
          <p:cNvSpPr/>
          <p:nvPr/>
        </p:nvSpPr>
        <p:spPr>
          <a:xfrm>
            <a:off x="6157913" y="5300663"/>
            <a:ext cx="2762250" cy="657225"/>
          </a:xfrm>
          <a:custGeom>
            <a:avLst/>
            <a:gdLst/>
            <a:ahLst/>
            <a:cxnLst/>
            <a:rect l="l" t="t" r="r" b="b"/>
            <a:pathLst>
              <a:path w="2762250" h="657225">
                <a:moveTo>
                  <a:pt x="76199" y="0"/>
                </a:moveTo>
                <a:lnTo>
                  <a:pt x="2686051" y="0"/>
                </a:lnTo>
                <a:cubicBezTo>
                  <a:pt x="2728135" y="0"/>
                  <a:pt x="2762250" y="34115"/>
                  <a:pt x="2762250" y="76199"/>
                </a:cubicBezTo>
                <a:lnTo>
                  <a:pt x="2762250" y="581026"/>
                </a:lnTo>
                <a:cubicBezTo>
                  <a:pt x="2762250" y="623110"/>
                  <a:pt x="2728135" y="657225"/>
                  <a:pt x="2686051" y="657225"/>
                </a:cubicBezTo>
                <a:lnTo>
                  <a:pt x="76199" y="657225"/>
                </a:lnTo>
                <a:cubicBezTo>
                  <a:pt x="34115" y="657225"/>
                  <a:pt x="0" y="623110"/>
                  <a:pt x="0" y="581026"/>
                </a:cubicBezTo>
                <a:lnTo>
                  <a:pt x="0" y="76199"/>
                </a:lnTo>
                <a:cubicBezTo>
                  <a:pt x="0" y="34143"/>
                  <a:pt x="34143" y="0"/>
                  <a:pt x="76199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6276975" y="5419725"/>
            <a:ext cx="259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RLS/CLS</a:t>
            </a:r>
            <a:endParaRPr lang="en-US" sz="1600" dirty="0"/>
          </a:p>
        </p:txBody>
      </p:sp>
      <p:sp>
        <p:nvSpPr>
          <p:cNvPr id="27" name="Text 24"/>
          <p:cNvSpPr/>
          <p:nvPr/>
        </p:nvSpPr>
        <p:spPr>
          <a:xfrm>
            <a:off x="6276975" y="5648325"/>
            <a:ext cx="259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行级/列级安全策略</a:t>
            </a:r>
            <a:endParaRPr lang="en-US" sz="1600" dirty="0"/>
          </a:p>
        </p:txBody>
      </p:sp>
      <p:sp>
        <p:nvSpPr>
          <p:cNvPr id="28" name="Shape 25"/>
          <p:cNvSpPr/>
          <p:nvPr/>
        </p:nvSpPr>
        <p:spPr>
          <a:xfrm>
            <a:off x="9043988" y="5300663"/>
            <a:ext cx="2762250" cy="657225"/>
          </a:xfrm>
          <a:custGeom>
            <a:avLst/>
            <a:gdLst/>
            <a:ahLst/>
            <a:cxnLst/>
            <a:rect l="l" t="t" r="r" b="b"/>
            <a:pathLst>
              <a:path w="2762250" h="657225">
                <a:moveTo>
                  <a:pt x="76199" y="0"/>
                </a:moveTo>
                <a:lnTo>
                  <a:pt x="2686051" y="0"/>
                </a:lnTo>
                <a:cubicBezTo>
                  <a:pt x="2728135" y="0"/>
                  <a:pt x="2762250" y="34115"/>
                  <a:pt x="2762250" y="76199"/>
                </a:cubicBezTo>
                <a:lnTo>
                  <a:pt x="2762250" y="581026"/>
                </a:lnTo>
                <a:cubicBezTo>
                  <a:pt x="2762250" y="623110"/>
                  <a:pt x="2728135" y="657225"/>
                  <a:pt x="2686051" y="657225"/>
                </a:cubicBezTo>
                <a:lnTo>
                  <a:pt x="76199" y="657225"/>
                </a:lnTo>
                <a:cubicBezTo>
                  <a:pt x="34115" y="657225"/>
                  <a:pt x="0" y="623110"/>
                  <a:pt x="0" y="581026"/>
                </a:cubicBezTo>
                <a:lnTo>
                  <a:pt x="0" y="76199"/>
                </a:lnTo>
                <a:cubicBezTo>
                  <a:pt x="0" y="34143"/>
                  <a:pt x="34143" y="0"/>
                  <a:pt x="76199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9163050" y="5419725"/>
            <a:ext cx="259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Data Skill</a:t>
            </a:r>
            <a:endParaRPr lang="en-US" sz="1600" dirty="0"/>
          </a:p>
        </p:txBody>
      </p:sp>
      <p:sp>
        <p:nvSpPr>
          <p:cNvPr id="30" name="Text 27"/>
          <p:cNvSpPr/>
          <p:nvPr/>
        </p:nvSpPr>
        <p:spPr>
          <a:xfrm>
            <a:off x="9163050" y="5648325"/>
            <a:ext cx="259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预定义数据服务技能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267200" y="1143000"/>
            <a:ext cx="5181600" cy="45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24000" b="1" dirty="0">
                <a:solidFill>
                  <a:srgbClr val="3A5F7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02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2419350"/>
            <a:ext cx="11525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spc="75" kern="0" dirty="0">
                <a:solidFill>
                  <a:srgbClr val="D8A14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CHAPTER TWO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2838450"/>
            <a:ext cx="1171575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45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理论基础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81000" y="3638550"/>
            <a:ext cx="115443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Data Agent 形式化定义与 L0-L5 分级体系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381000" y="4400550"/>
            <a:ext cx="1219200" cy="38100"/>
          </a:xfrm>
          <a:custGeom>
            <a:avLst/>
            <a:gdLst/>
            <a:ahLst/>
            <a:cxnLst/>
            <a:rect l="l" t="t" r="r" b="b"/>
            <a:pathLst>
              <a:path w="1219200" h="38100">
                <a:moveTo>
                  <a:pt x="0" y="0"/>
                </a:moveTo>
                <a:lnTo>
                  <a:pt x="1219200" y="0"/>
                </a:lnTo>
                <a:lnTo>
                  <a:pt x="12192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D8A14F"/>
          </a:solidFill>
          <a:ln/>
        </p:spPr>
      </p:sp>
    </p:spTree>
  </p:cSld>
  <p:clrMapOvr>
    <a:masterClrMapping/>
  </p:clrMapOvr>
  <p:transition>
    <p:fade/>
    <p:spd val="me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49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spc="53" kern="0" dirty="0">
                <a:solidFill>
                  <a:srgbClr val="D8A14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THEORETICAL FOUNDATION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477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Data Agent 形式化定义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5763" y="1147763"/>
            <a:ext cx="11420475" cy="847725"/>
          </a:xfrm>
          <a:custGeom>
            <a:avLst/>
            <a:gdLst/>
            <a:ahLst/>
            <a:cxnLst/>
            <a:rect l="l" t="t" r="r" b="b"/>
            <a:pathLst>
              <a:path w="11420475" h="847725">
                <a:moveTo>
                  <a:pt x="76202" y="0"/>
                </a:moveTo>
                <a:lnTo>
                  <a:pt x="11344273" y="0"/>
                </a:lnTo>
                <a:cubicBezTo>
                  <a:pt x="11386330" y="0"/>
                  <a:pt x="11420475" y="34145"/>
                  <a:pt x="11420475" y="76202"/>
                </a:cubicBezTo>
                <a:lnTo>
                  <a:pt x="11420475" y="771523"/>
                </a:lnTo>
                <a:cubicBezTo>
                  <a:pt x="11420475" y="813580"/>
                  <a:pt x="11386330" y="847725"/>
                  <a:pt x="11344273" y="847725"/>
                </a:cubicBezTo>
                <a:lnTo>
                  <a:pt x="76202" y="847725"/>
                </a:lnTo>
                <a:cubicBezTo>
                  <a:pt x="34145" y="847725"/>
                  <a:pt x="0" y="813580"/>
                  <a:pt x="0" y="771523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gradFill rotWithShape="1" flip="none">
            <a:gsLst>
              <a:gs pos="0">
                <a:srgbClr val="3A5F7F">
                  <a:alpha val="20000"/>
                </a:srgbClr>
              </a:gs>
              <a:gs pos="100000">
                <a:srgbClr val="3A5F7F">
                  <a:alpha val="5000"/>
                </a:srgbClr>
              </a:gs>
            </a:gsLst>
            <a:lin ang="2700000" scaled="1"/>
          </a:gradFill>
          <a:ln w="12700">
            <a:solidFill>
              <a:srgbClr val="3A5F7F">
                <a:alpha val="40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57213" y="1400175"/>
            <a:ext cx="257175" cy="228600"/>
          </a:xfrm>
          <a:custGeom>
            <a:avLst/>
            <a:gdLst/>
            <a:ahLst/>
            <a:cxnLst/>
            <a:rect l="l" t="t" r="r" b="b"/>
            <a:pathLst>
              <a:path w="257175" h="228600">
                <a:moveTo>
                  <a:pt x="21431" y="87422"/>
                </a:moveTo>
                <a:lnTo>
                  <a:pt x="114836" y="125864"/>
                </a:lnTo>
                <a:cubicBezTo>
                  <a:pt x="119211" y="127650"/>
                  <a:pt x="123855" y="128588"/>
                  <a:pt x="128588" y="128588"/>
                </a:cubicBezTo>
                <a:cubicBezTo>
                  <a:pt x="133320" y="128588"/>
                  <a:pt x="137964" y="127650"/>
                  <a:pt x="142339" y="125864"/>
                </a:cubicBezTo>
                <a:lnTo>
                  <a:pt x="250567" y="81305"/>
                </a:lnTo>
                <a:cubicBezTo>
                  <a:pt x="254585" y="79653"/>
                  <a:pt x="257175" y="75768"/>
                  <a:pt x="257175" y="71437"/>
                </a:cubicBezTo>
                <a:cubicBezTo>
                  <a:pt x="257175" y="67107"/>
                  <a:pt x="254585" y="63222"/>
                  <a:pt x="250567" y="61570"/>
                </a:cubicBezTo>
                <a:lnTo>
                  <a:pt x="142339" y="17011"/>
                </a:lnTo>
                <a:cubicBezTo>
                  <a:pt x="137964" y="15225"/>
                  <a:pt x="133320" y="14288"/>
                  <a:pt x="128588" y="14288"/>
                </a:cubicBezTo>
                <a:cubicBezTo>
                  <a:pt x="123855" y="14288"/>
                  <a:pt x="119211" y="15225"/>
                  <a:pt x="114836" y="17011"/>
                </a:cubicBezTo>
                <a:lnTo>
                  <a:pt x="6608" y="61570"/>
                </a:lnTo>
                <a:cubicBezTo>
                  <a:pt x="2590" y="63222"/>
                  <a:pt x="0" y="67107"/>
                  <a:pt x="0" y="71438"/>
                </a:cubicBezTo>
                <a:lnTo>
                  <a:pt x="0" y="203597"/>
                </a:lnTo>
                <a:cubicBezTo>
                  <a:pt x="0" y="209535"/>
                  <a:pt x="4777" y="214313"/>
                  <a:pt x="10716" y="214313"/>
                </a:cubicBezTo>
                <a:cubicBezTo>
                  <a:pt x="16654" y="214313"/>
                  <a:pt x="21431" y="209535"/>
                  <a:pt x="21431" y="203597"/>
                </a:cubicBezTo>
                <a:lnTo>
                  <a:pt x="21431" y="87422"/>
                </a:lnTo>
                <a:close/>
                <a:moveTo>
                  <a:pt x="42863" y="119435"/>
                </a:moveTo>
                <a:lnTo>
                  <a:pt x="42863" y="171450"/>
                </a:lnTo>
                <a:cubicBezTo>
                  <a:pt x="42863" y="195114"/>
                  <a:pt x="81260" y="214313"/>
                  <a:pt x="128588" y="214313"/>
                </a:cubicBezTo>
                <a:cubicBezTo>
                  <a:pt x="175915" y="214313"/>
                  <a:pt x="214313" y="195114"/>
                  <a:pt x="214313" y="171450"/>
                </a:cubicBezTo>
                <a:lnTo>
                  <a:pt x="214313" y="119390"/>
                </a:lnTo>
                <a:lnTo>
                  <a:pt x="150510" y="145688"/>
                </a:lnTo>
                <a:cubicBezTo>
                  <a:pt x="143545" y="148545"/>
                  <a:pt x="136133" y="150019"/>
                  <a:pt x="128588" y="150019"/>
                </a:cubicBezTo>
                <a:cubicBezTo>
                  <a:pt x="121042" y="150019"/>
                  <a:pt x="113630" y="148545"/>
                  <a:pt x="106665" y="145688"/>
                </a:cubicBezTo>
                <a:lnTo>
                  <a:pt x="42863" y="119390"/>
                </a:ln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6" name="Text 4"/>
          <p:cNvSpPr/>
          <p:nvPr/>
        </p:nvSpPr>
        <p:spPr>
          <a:xfrm>
            <a:off x="942975" y="1304925"/>
            <a:ext cx="47815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理论基础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42975" y="1495425"/>
            <a:ext cx="47910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严格遵循 "A Survey of Data Agents" (arXiv:2510.23587) 的学术定义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390525" y="2124075"/>
            <a:ext cx="11410950" cy="2085975"/>
          </a:xfrm>
          <a:custGeom>
            <a:avLst/>
            <a:gdLst/>
            <a:ahLst/>
            <a:cxnLst/>
            <a:rect l="l" t="t" r="r" b="b"/>
            <a:pathLst>
              <a:path w="11410950" h="2085975">
                <a:moveTo>
                  <a:pt x="76201" y="0"/>
                </a:moveTo>
                <a:lnTo>
                  <a:pt x="11334749" y="0"/>
                </a:lnTo>
                <a:cubicBezTo>
                  <a:pt x="11376834" y="0"/>
                  <a:pt x="11410950" y="34116"/>
                  <a:pt x="11410950" y="76201"/>
                </a:cubicBezTo>
                <a:lnTo>
                  <a:pt x="11410950" y="2009774"/>
                </a:lnTo>
                <a:cubicBezTo>
                  <a:pt x="11410950" y="2051859"/>
                  <a:pt x="11376834" y="2085975"/>
                  <a:pt x="11334749" y="2085975"/>
                </a:cubicBezTo>
                <a:lnTo>
                  <a:pt x="76201" y="2085975"/>
                </a:lnTo>
                <a:cubicBezTo>
                  <a:pt x="34116" y="2085975"/>
                  <a:pt x="0" y="2051859"/>
                  <a:pt x="0" y="2009774"/>
                </a:cubicBezTo>
                <a:lnTo>
                  <a:pt x="0" y="76201"/>
                </a:lnTo>
                <a:cubicBezTo>
                  <a:pt x="0" y="34116"/>
                  <a:pt x="34116" y="0"/>
                  <a:pt x="76201" y="0"/>
                </a:cubicBezTo>
                <a:close/>
              </a:path>
            </a:pathLst>
          </a:custGeom>
          <a:solidFill>
            <a:srgbClr val="1A1D21"/>
          </a:solidFill>
          <a:ln w="25400">
            <a:solidFill>
              <a:srgbClr val="D8A14F">
                <a:alpha val="50196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14350" y="2286000"/>
            <a:ext cx="111633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dirty="0">
                <a:solidFill>
                  <a:srgbClr val="6F7D8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Formal Definition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66725" y="2590800"/>
            <a:ext cx="112585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sz="27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A: (T, D, E, M) → 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52450" y="3086100"/>
            <a:ext cx="11087100" cy="9525"/>
          </a:xfrm>
          <a:custGeom>
            <a:avLst/>
            <a:gdLst/>
            <a:ahLst/>
            <a:cxnLst/>
            <a:rect l="l" t="t" r="r" b="b"/>
            <a:pathLst>
              <a:path w="11087100" h="9525">
                <a:moveTo>
                  <a:pt x="0" y="0"/>
                </a:moveTo>
                <a:lnTo>
                  <a:pt x="11087100" y="0"/>
                </a:lnTo>
                <a:lnTo>
                  <a:pt x="11087100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solidFill>
            <a:srgbClr val="3A5F7F">
              <a:alpha val="30196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552450" y="3209925"/>
            <a:ext cx="1905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D8A14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31937" y="3209925"/>
            <a:ext cx="11334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Agent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31937" y="3400425"/>
            <a:ext cx="11334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数据智能代理系统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298900" y="3209925"/>
            <a:ext cx="1905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D8A14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T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78387" y="3209925"/>
            <a:ext cx="18859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Task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4478387" y="3400425"/>
            <a:ext cx="18859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用户输入的任务描述(自然语言)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8045425" y="3209925"/>
            <a:ext cx="1905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D8A14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D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224912" y="3209925"/>
            <a:ext cx="12668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Data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8224912" y="3400425"/>
            <a:ext cx="12668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可用的数据资源集合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552450" y="3667125"/>
            <a:ext cx="1905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D8A14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E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31937" y="3667125"/>
            <a:ext cx="15430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Environment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731937" y="3857625"/>
            <a:ext cx="15430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执行环境(DBMS、API等)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298900" y="3667125"/>
            <a:ext cx="1905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D8A14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M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4478387" y="3667125"/>
            <a:ext cx="13525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LLMs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4478387" y="3857625"/>
            <a:ext cx="13525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大语言模型(认知核心)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8045425" y="3667125"/>
            <a:ext cx="1905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D8A14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O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8224912" y="3667125"/>
            <a:ext cx="1619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Output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8224912" y="3857625"/>
            <a:ext cx="1619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系统输出(结果/图表/报告)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385763" y="4338638"/>
            <a:ext cx="3724275" cy="1190625"/>
          </a:xfrm>
          <a:custGeom>
            <a:avLst/>
            <a:gdLst/>
            <a:ahLst/>
            <a:cxnLst/>
            <a:rect l="l" t="t" r="r" b="b"/>
            <a:pathLst>
              <a:path w="3724275" h="1190625">
                <a:moveTo>
                  <a:pt x="76200" y="0"/>
                </a:moveTo>
                <a:lnTo>
                  <a:pt x="3648075" y="0"/>
                </a:lnTo>
                <a:cubicBezTo>
                  <a:pt x="3690131" y="0"/>
                  <a:pt x="3724275" y="34144"/>
                  <a:pt x="3724275" y="76200"/>
                </a:cubicBezTo>
                <a:lnTo>
                  <a:pt x="3724275" y="1114425"/>
                </a:lnTo>
                <a:cubicBezTo>
                  <a:pt x="3724275" y="1156481"/>
                  <a:pt x="3690131" y="1190625"/>
                  <a:pt x="3648075" y="1190625"/>
                </a:cubicBezTo>
                <a:lnTo>
                  <a:pt x="76200" y="1190625"/>
                </a:lnTo>
                <a:cubicBezTo>
                  <a:pt x="34144" y="1190625"/>
                  <a:pt x="0" y="1156481"/>
                  <a:pt x="0" y="1114425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539353" y="4486275"/>
            <a:ext cx="150019" cy="171450"/>
          </a:xfrm>
          <a:custGeom>
            <a:avLst/>
            <a:gdLst/>
            <a:ahLst/>
            <a:cxnLst/>
            <a:rect l="l" t="t" r="r" b="b"/>
            <a:pathLst>
              <a:path w="150019" h="171450">
                <a:moveTo>
                  <a:pt x="150019" y="68915"/>
                </a:moveTo>
                <a:cubicBezTo>
                  <a:pt x="145063" y="72197"/>
                  <a:pt x="139370" y="74842"/>
                  <a:pt x="133443" y="76952"/>
                </a:cubicBezTo>
                <a:cubicBezTo>
                  <a:pt x="117704" y="82577"/>
                  <a:pt x="97043" y="85725"/>
                  <a:pt x="75009" y="85725"/>
                </a:cubicBezTo>
                <a:cubicBezTo>
                  <a:pt x="52975" y="85725"/>
                  <a:pt x="32281" y="82544"/>
                  <a:pt x="16576" y="76952"/>
                </a:cubicBezTo>
                <a:cubicBezTo>
                  <a:pt x="10682" y="74842"/>
                  <a:pt x="4956" y="72197"/>
                  <a:pt x="0" y="68915"/>
                </a:cubicBezTo>
                <a:lnTo>
                  <a:pt x="0" y="96441"/>
                </a:lnTo>
                <a:cubicBezTo>
                  <a:pt x="0" y="111242"/>
                  <a:pt x="33587" y="123230"/>
                  <a:pt x="75009" y="123230"/>
                </a:cubicBezTo>
                <a:cubicBezTo>
                  <a:pt x="116432" y="123230"/>
                  <a:pt x="150019" y="111242"/>
                  <a:pt x="150019" y="96441"/>
                </a:cubicBezTo>
                <a:lnTo>
                  <a:pt x="150019" y="68915"/>
                </a:lnTo>
                <a:close/>
                <a:moveTo>
                  <a:pt x="150019" y="42863"/>
                </a:moveTo>
                <a:lnTo>
                  <a:pt x="150019" y="26789"/>
                </a:lnTo>
                <a:cubicBezTo>
                  <a:pt x="150019" y="11988"/>
                  <a:pt x="116432" y="0"/>
                  <a:pt x="75009" y="0"/>
                </a:cubicBezTo>
                <a:cubicBezTo>
                  <a:pt x="33587" y="0"/>
                  <a:pt x="0" y="11988"/>
                  <a:pt x="0" y="26789"/>
                </a:cubicBezTo>
                <a:lnTo>
                  <a:pt x="0" y="42863"/>
                </a:lnTo>
                <a:cubicBezTo>
                  <a:pt x="0" y="57663"/>
                  <a:pt x="33587" y="69652"/>
                  <a:pt x="75009" y="69652"/>
                </a:cubicBezTo>
                <a:cubicBezTo>
                  <a:pt x="116432" y="69652"/>
                  <a:pt x="150019" y="57663"/>
                  <a:pt x="150019" y="42863"/>
                </a:cubicBezTo>
                <a:close/>
                <a:moveTo>
                  <a:pt x="133443" y="130530"/>
                </a:moveTo>
                <a:cubicBezTo>
                  <a:pt x="117738" y="136122"/>
                  <a:pt x="97077" y="139303"/>
                  <a:pt x="75009" y="139303"/>
                </a:cubicBezTo>
                <a:cubicBezTo>
                  <a:pt x="52942" y="139303"/>
                  <a:pt x="32281" y="136122"/>
                  <a:pt x="16576" y="130530"/>
                </a:cubicBezTo>
                <a:cubicBezTo>
                  <a:pt x="10682" y="128420"/>
                  <a:pt x="4956" y="125775"/>
                  <a:pt x="0" y="122493"/>
                </a:cubicBezTo>
                <a:lnTo>
                  <a:pt x="0" y="144661"/>
                </a:lnTo>
                <a:cubicBezTo>
                  <a:pt x="0" y="159462"/>
                  <a:pt x="33587" y="171450"/>
                  <a:pt x="75009" y="171450"/>
                </a:cubicBezTo>
                <a:cubicBezTo>
                  <a:pt x="116432" y="171450"/>
                  <a:pt x="150019" y="159462"/>
                  <a:pt x="150019" y="144661"/>
                </a:cubicBezTo>
                <a:lnTo>
                  <a:pt x="150019" y="122493"/>
                </a:lnTo>
                <a:cubicBezTo>
                  <a:pt x="145063" y="125775"/>
                  <a:pt x="139370" y="128420"/>
                  <a:pt x="133443" y="130530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32" name="Text 30"/>
          <p:cNvSpPr/>
          <p:nvPr/>
        </p:nvSpPr>
        <p:spPr>
          <a:xfrm>
            <a:off x="795338" y="445770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数据管理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504825" y="4829175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28575" y="0"/>
                </a:moveTo>
                <a:lnTo>
                  <a:pt x="28575" y="0"/>
                </a:lnTo>
                <a:cubicBezTo>
                  <a:pt x="44346" y="0"/>
                  <a:pt x="57150" y="12804"/>
                  <a:pt x="57150" y="28575"/>
                </a:cubicBezTo>
                <a:lnTo>
                  <a:pt x="57150" y="28575"/>
                </a:lnTo>
                <a:cubicBezTo>
                  <a:pt x="57150" y="44346"/>
                  <a:pt x="44346" y="57150"/>
                  <a:pt x="28575" y="57150"/>
                </a:cubicBezTo>
                <a:lnTo>
                  <a:pt x="28575" y="57150"/>
                </a:lnTo>
                <a:cubicBezTo>
                  <a:pt x="12804" y="57150"/>
                  <a:pt x="0" y="44346"/>
                  <a:pt x="0" y="28575"/>
                </a:cubicBezTo>
                <a:lnTo>
                  <a:pt x="0" y="28575"/>
                </a:lnTo>
                <a:cubicBezTo>
                  <a:pt x="0" y="12804"/>
                  <a:pt x="12804" y="0"/>
                  <a:pt x="28575" y="0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34" name="Text 32"/>
          <p:cNvSpPr/>
          <p:nvPr/>
        </p:nvSpPr>
        <p:spPr>
          <a:xfrm>
            <a:off x="638175" y="4762500"/>
            <a:ext cx="600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配置调优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504825" y="5057775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28575" y="0"/>
                </a:moveTo>
                <a:lnTo>
                  <a:pt x="28575" y="0"/>
                </a:lnTo>
                <a:cubicBezTo>
                  <a:pt x="44346" y="0"/>
                  <a:pt x="57150" y="12804"/>
                  <a:pt x="57150" y="28575"/>
                </a:cubicBezTo>
                <a:lnTo>
                  <a:pt x="57150" y="28575"/>
                </a:lnTo>
                <a:cubicBezTo>
                  <a:pt x="57150" y="44346"/>
                  <a:pt x="44346" y="57150"/>
                  <a:pt x="28575" y="57150"/>
                </a:cubicBezTo>
                <a:lnTo>
                  <a:pt x="28575" y="57150"/>
                </a:lnTo>
                <a:cubicBezTo>
                  <a:pt x="12804" y="57150"/>
                  <a:pt x="0" y="44346"/>
                  <a:pt x="0" y="28575"/>
                </a:cubicBezTo>
                <a:lnTo>
                  <a:pt x="0" y="28575"/>
                </a:lnTo>
                <a:cubicBezTo>
                  <a:pt x="0" y="12804"/>
                  <a:pt x="12804" y="0"/>
                  <a:pt x="28575" y="0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36" name="Text 34"/>
          <p:cNvSpPr/>
          <p:nvPr/>
        </p:nvSpPr>
        <p:spPr>
          <a:xfrm>
            <a:off x="638175" y="4991100"/>
            <a:ext cx="600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查询优化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504825" y="5286375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28575" y="0"/>
                </a:moveTo>
                <a:lnTo>
                  <a:pt x="28575" y="0"/>
                </a:lnTo>
                <a:cubicBezTo>
                  <a:pt x="44346" y="0"/>
                  <a:pt x="57150" y="12804"/>
                  <a:pt x="57150" y="28575"/>
                </a:cubicBezTo>
                <a:lnTo>
                  <a:pt x="57150" y="28575"/>
                </a:lnTo>
                <a:cubicBezTo>
                  <a:pt x="57150" y="44346"/>
                  <a:pt x="44346" y="57150"/>
                  <a:pt x="28575" y="57150"/>
                </a:cubicBezTo>
                <a:lnTo>
                  <a:pt x="28575" y="57150"/>
                </a:lnTo>
                <a:cubicBezTo>
                  <a:pt x="12804" y="57150"/>
                  <a:pt x="0" y="44346"/>
                  <a:pt x="0" y="28575"/>
                </a:cubicBezTo>
                <a:lnTo>
                  <a:pt x="0" y="28575"/>
                </a:lnTo>
                <a:cubicBezTo>
                  <a:pt x="0" y="12804"/>
                  <a:pt x="12804" y="0"/>
                  <a:pt x="28575" y="0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38" name="Text 36"/>
          <p:cNvSpPr/>
          <p:nvPr/>
        </p:nvSpPr>
        <p:spPr>
          <a:xfrm>
            <a:off x="638175" y="5219700"/>
            <a:ext cx="600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故障诊断</a:t>
            </a: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4233863" y="4338638"/>
            <a:ext cx="3724275" cy="1190625"/>
          </a:xfrm>
          <a:custGeom>
            <a:avLst/>
            <a:gdLst/>
            <a:ahLst/>
            <a:cxnLst/>
            <a:rect l="l" t="t" r="r" b="b"/>
            <a:pathLst>
              <a:path w="3724275" h="1190625">
                <a:moveTo>
                  <a:pt x="76200" y="0"/>
                </a:moveTo>
                <a:lnTo>
                  <a:pt x="3648075" y="0"/>
                </a:lnTo>
                <a:cubicBezTo>
                  <a:pt x="3690131" y="0"/>
                  <a:pt x="3724275" y="34144"/>
                  <a:pt x="3724275" y="76200"/>
                </a:cubicBezTo>
                <a:lnTo>
                  <a:pt x="3724275" y="1114425"/>
                </a:lnTo>
                <a:cubicBezTo>
                  <a:pt x="3724275" y="1156481"/>
                  <a:pt x="3690131" y="1190625"/>
                  <a:pt x="3648075" y="1190625"/>
                </a:cubicBezTo>
                <a:lnTo>
                  <a:pt x="76200" y="1190625"/>
                </a:lnTo>
                <a:cubicBezTo>
                  <a:pt x="34144" y="1190625"/>
                  <a:pt x="0" y="1156481"/>
                  <a:pt x="0" y="1114425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4355306" y="4486275"/>
            <a:ext cx="214313" cy="171450"/>
          </a:xfrm>
          <a:custGeom>
            <a:avLst/>
            <a:gdLst/>
            <a:ahLst/>
            <a:cxnLst/>
            <a:rect l="l" t="t" r="r" b="b"/>
            <a:pathLst>
              <a:path w="214313" h="171450">
                <a:moveTo>
                  <a:pt x="139270" y="70489"/>
                </a:moveTo>
                <a:cubicBezTo>
                  <a:pt x="143355" y="69384"/>
                  <a:pt x="147641" y="71326"/>
                  <a:pt x="149483" y="75110"/>
                </a:cubicBezTo>
                <a:lnTo>
                  <a:pt x="155711" y="87701"/>
                </a:lnTo>
                <a:cubicBezTo>
                  <a:pt x="159161" y="88170"/>
                  <a:pt x="162543" y="89107"/>
                  <a:pt x="165724" y="90413"/>
                </a:cubicBezTo>
                <a:lnTo>
                  <a:pt x="177444" y="82611"/>
                </a:lnTo>
                <a:cubicBezTo>
                  <a:pt x="180960" y="80267"/>
                  <a:pt x="185615" y="80736"/>
                  <a:pt x="188595" y="83716"/>
                </a:cubicBezTo>
                <a:lnTo>
                  <a:pt x="195024" y="90145"/>
                </a:lnTo>
                <a:cubicBezTo>
                  <a:pt x="198005" y="93125"/>
                  <a:pt x="198473" y="97814"/>
                  <a:pt x="196129" y="101296"/>
                </a:cubicBezTo>
                <a:lnTo>
                  <a:pt x="188327" y="112983"/>
                </a:lnTo>
                <a:cubicBezTo>
                  <a:pt x="188963" y="114557"/>
                  <a:pt x="189533" y="116198"/>
                  <a:pt x="190001" y="117905"/>
                </a:cubicBezTo>
                <a:cubicBezTo>
                  <a:pt x="190470" y="119613"/>
                  <a:pt x="190772" y="121287"/>
                  <a:pt x="191006" y="122995"/>
                </a:cubicBezTo>
                <a:lnTo>
                  <a:pt x="203630" y="129224"/>
                </a:lnTo>
                <a:cubicBezTo>
                  <a:pt x="207414" y="131099"/>
                  <a:pt x="209357" y="135385"/>
                  <a:pt x="208251" y="139437"/>
                </a:cubicBezTo>
                <a:lnTo>
                  <a:pt x="205907" y="148210"/>
                </a:lnTo>
                <a:cubicBezTo>
                  <a:pt x="204802" y="152262"/>
                  <a:pt x="201018" y="155008"/>
                  <a:pt x="196799" y="154740"/>
                </a:cubicBezTo>
                <a:lnTo>
                  <a:pt x="182735" y="153836"/>
                </a:lnTo>
                <a:cubicBezTo>
                  <a:pt x="180625" y="156549"/>
                  <a:pt x="178181" y="159060"/>
                  <a:pt x="175401" y="161203"/>
                </a:cubicBezTo>
                <a:lnTo>
                  <a:pt x="176306" y="175234"/>
                </a:lnTo>
                <a:cubicBezTo>
                  <a:pt x="176573" y="179453"/>
                  <a:pt x="173828" y="183271"/>
                  <a:pt x="169776" y="184342"/>
                </a:cubicBezTo>
                <a:lnTo>
                  <a:pt x="161002" y="186686"/>
                </a:lnTo>
                <a:cubicBezTo>
                  <a:pt x="156917" y="187791"/>
                  <a:pt x="152664" y="185849"/>
                  <a:pt x="150789" y="182065"/>
                </a:cubicBezTo>
                <a:lnTo>
                  <a:pt x="144560" y="169474"/>
                </a:lnTo>
                <a:cubicBezTo>
                  <a:pt x="141111" y="169005"/>
                  <a:pt x="137729" y="168068"/>
                  <a:pt x="134548" y="166762"/>
                </a:cubicBezTo>
                <a:lnTo>
                  <a:pt x="122828" y="174564"/>
                </a:lnTo>
                <a:cubicBezTo>
                  <a:pt x="119312" y="176908"/>
                  <a:pt x="114657" y="176439"/>
                  <a:pt x="111677" y="173459"/>
                </a:cubicBezTo>
                <a:lnTo>
                  <a:pt x="105248" y="167030"/>
                </a:lnTo>
                <a:cubicBezTo>
                  <a:pt x="102267" y="164050"/>
                  <a:pt x="101798" y="159395"/>
                  <a:pt x="104142" y="155879"/>
                </a:cubicBezTo>
                <a:lnTo>
                  <a:pt x="111945" y="144159"/>
                </a:lnTo>
                <a:cubicBezTo>
                  <a:pt x="111309" y="142585"/>
                  <a:pt x="110739" y="140944"/>
                  <a:pt x="110270" y="139236"/>
                </a:cubicBezTo>
                <a:cubicBezTo>
                  <a:pt x="109802" y="137528"/>
                  <a:pt x="109500" y="135821"/>
                  <a:pt x="109266" y="134146"/>
                </a:cubicBezTo>
                <a:lnTo>
                  <a:pt x="96642" y="127918"/>
                </a:lnTo>
                <a:cubicBezTo>
                  <a:pt x="92858" y="126043"/>
                  <a:pt x="90949" y="121756"/>
                  <a:pt x="92020" y="117704"/>
                </a:cubicBezTo>
                <a:lnTo>
                  <a:pt x="94364" y="108931"/>
                </a:lnTo>
                <a:cubicBezTo>
                  <a:pt x="95470" y="104879"/>
                  <a:pt x="99253" y="102133"/>
                  <a:pt x="103473" y="102401"/>
                </a:cubicBezTo>
                <a:lnTo>
                  <a:pt x="117504" y="103305"/>
                </a:lnTo>
                <a:cubicBezTo>
                  <a:pt x="119613" y="100593"/>
                  <a:pt x="122058" y="98081"/>
                  <a:pt x="124837" y="95938"/>
                </a:cubicBezTo>
                <a:lnTo>
                  <a:pt x="123933" y="81941"/>
                </a:lnTo>
                <a:cubicBezTo>
                  <a:pt x="123665" y="77722"/>
                  <a:pt x="126411" y="73904"/>
                  <a:pt x="130463" y="72833"/>
                </a:cubicBezTo>
                <a:lnTo>
                  <a:pt x="139236" y="70489"/>
                </a:lnTo>
                <a:close/>
                <a:moveTo>
                  <a:pt x="150153" y="113854"/>
                </a:moveTo>
                <a:cubicBezTo>
                  <a:pt x="142021" y="113863"/>
                  <a:pt x="135426" y="120472"/>
                  <a:pt x="135435" y="128604"/>
                </a:cubicBezTo>
                <a:cubicBezTo>
                  <a:pt x="135445" y="136736"/>
                  <a:pt x="142054" y="143331"/>
                  <a:pt x="150186" y="143321"/>
                </a:cubicBezTo>
                <a:cubicBezTo>
                  <a:pt x="158318" y="143312"/>
                  <a:pt x="164913" y="136703"/>
                  <a:pt x="164903" y="128571"/>
                </a:cubicBezTo>
                <a:cubicBezTo>
                  <a:pt x="164894" y="120439"/>
                  <a:pt x="158285" y="113844"/>
                  <a:pt x="150153" y="113854"/>
                </a:cubicBezTo>
                <a:close/>
                <a:moveTo>
                  <a:pt x="75311" y="-15236"/>
                </a:moveTo>
                <a:lnTo>
                  <a:pt x="84084" y="-12892"/>
                </a:lnTo>
                <a:cubicBezTo>
                  <a:pt x="88136" y="-11787"/>
                  <a:pt x="90882" y="-7970"/>
                  <a:pt x="90614" y="-3784"/>
                </a:cubicBezTo>
                <a:lnTo>
                  <a:pt x="89710" y="10213"/>
                </a:lnTo>
                <a:cubicBezTo>
                  <a:pt x="92489" y="12356"/>
                  <a:pt x="94934" y="14834"/>
                  <a:pt x="97043" y="17580"/>
                </a:cubicBezTo>
                <a:lnTo>
                  <a:pt x="111108" y="16676"/>
                </a:lnTo>
                <a:cubicBezTo>
                  <a:pt x="115293" y="16408"/>
                  <a:pt x="119111" y="19154"/>
                  <a:pt x="120216" y="23206"/>
                </a:cubicBezTo>
                <a:lnTo>
                  <a:pt x="122560" y="31979"/>
                </a:lnTo>
                <a:cubicBezTo>
                  <a:pt x="123632" y="36031"/>
                  <a:pt x="121723" y="40318"/>
                  <a:pt x="117939" y="42193"/>
                </a:cubicBezTo>
                <a:lnTo>
                  <a:pt x="105315" y="48421"/>
                </a:lnTo>
                <a:cubicBezTo>
                  <a:pt x="105080" y="50129"/>
                  <a:pt x="104745" y="51837"/>
                  <a:pt x="104310" y="53511"/>
                </a:cubicBezTo>
                <a:cubicBezTo>
                  <a:pt x="103875" y="55185"/>
                  <a:pt x="103272" y="56860"/>
                  <a:pt x="102636" y="58434"/>
                </a:cubicBezTo>
                <a:lnTo>
                  <a:pt x="110438" y="70154"/>
                </a:lnTo>
                <a:cubicBezTo>
                  <a:pt x="112782" y="73670"/>
                  <a:pt x="112313" y="78325"/>
                  <a:pt x="109333" y="81305"/>
                </a:cubicBezTo>
                <a:lnTo>
                  <a:pt x="102903" y="87734"/>
                </a:lnTo>
                <a:cubicBezTo>
                  <a:pt x="99923" y="90714"/>
                  <a:pt x="95269" y="91183"/>
                  <a:pt x="91753" y="88839"/>
                </a:cubicBezTo>
                <a:lnTo>
                  <a:pt x="80032" y="81037"/>
                </a:lnTo>
                <a:cubicBezTo>
                  <a:pt x="76851" y="82343"/>
                  <a:pt x="73469" y="83280"/>
                  <a:pt x="70020" y="83749"/>
                </a:cubicBezTo>
                <a:lnTo>
                  <a:pt x="63791" y="96340"/>
                </a:lnTo>
                <a:cubicBezTo>
                  <a:pt x="61916" y="100124"/>
                  <a:pt x="57630" y="102033"/>
                  <a:pt x="53578" y="100961"/>
                </a:cubicBezTo>
                <a:lnTo>
                  <a:pt x="44805" y="98617"/>
                </a:lnTo>
                <a:cubicBezTo>
                  <a:pt x="40719" y="97512"/>
                  <a:pt x="38007" y="93695"/>
                  <a:pt x="38275" y="89509"/>
                </a:cubicBezTo>
                <a:lnTo>
                  <a:pt x="39179" y="75478"/>
                </a:lnTo>
                <a:cubicBezTo>
                  <a:pt x="36400" y="73335"/>
                  <a:pt x="33955" y="70857"/>
                  <a:pt x="31845" y="68111"/>
                </a:cubicBezTo>
                <a:lnTo>
                  <a:pt x="17781" y="69015"/>
                </a:lnTo>
                <a:cubicBezTo>
                  <a:pt x="13595" y="69283"/>
                  <a:pt x="9778" y="66537"/>
                  <a:pt x="8673" y="62485"/>
                </a:cubicBezTo>
                <a:lnTo>
                  <a:pt x="6329" y="53712"/>
                </a:lnTo>
                <a:cubicBezTo>
                  <a:pt x="5257" y="49660"/>
                  <a:pt x="7166" y="45374"/>
                  <a:pt x="10950" y="43499"/>
                </a:cubicBezTo>
                <a:lnTo>
                  <a:pt x="23574" y="37270"/>
                </a:lnTo>
                <a:cubicBezTo>
                  <a:pt x="23809" y="35562"/>
                  <a:pt x="24144" y="33888"/>
                  <a:pt x="24579" y="32180"/>
                </a:cubicBezTo>
                <a:cubicBezTo>
                  <a:pt x="25048" y="30473"/>
                  <a:pt x="25584" y="28832"/>
                  <a:pt x="26253" y="27258"/>
                </a:cubicBezTo>
                <a:lnTo>
                  <a:pt x="18451" y="15571"/>
                </a:lnTo>
                <a:cubicBezTo>
                  <a:pt x="16107" y="12055"/>
                  <a:pt x="16576" y="7400"/>
                  <a:pt x="19556" y="4420"/>
                </a:cubicBezTo>
                <a:lnTo>
                  <a:pt x="25985" y="-2009"/>
                </a:lnTo>
                <a:cubicBezTo>
                  <a:pt x="28966" y="-4989"/>
                  <a:pt x="33620" y="-5458"/>
                  <a:pt x="37136" y="-3114"/>
                </a:cubicBezTo>
                <a:lnTo>
                  <a:pt x="48857" y="4688"/>
                </a:lnTo>
                <a:cubicBezTo>
                  <a:pt x="52038" y="3382"/>
                  <a:pt x="55420" y="2445"/>
                  <a:pt x="58869" y="1976"/>
                </a:cubicBezTo>
                <a:lnTo>
                  <a:pt x="65097" y="-10615"/>
                </a:lnTo>
                <a:cubicBezTo>
                  <a:pt x="66973" y="-14399"/>
                  <a:pt x="71225" y="-16308"/>
                  <a:pt x="75311" y="-15236"/>
                </a:cubicBezTo>
                <a:close/>
                <a:moveTo>
                  <a:pt x="64428" y="28129"/>
                </a:moveTo>
                <a:cubicBezTo>
                  <a:pt x="56296" y="28129"/>
                  <a:pt x="49694" y="34731"/>
                  <a:pt x="49694" y="42863"/>
                </a:cubicBezTo>
                <a:cubicBezTo>
                  <a:pt x="49694" y="50994"/>
                  <a:pt x="56296" y="57596"/>
                  <a:pt x="64428" y="57596"/>
                </a:cubicBezTo>
                <a:cubicBezTo>
                  <a:pt x="72560" y="57596"/>
                  <a:pt x="79162" y="50994"/>
                  <a:pt x="79162" y="42863"/>
                </a:cubicBezTo>
                <a:cubicBezTo>
                  <a:pt x="79162" y="34731"/>
                  <a:pt x="72560" y="28129"/>
                  <a:pt x="64428" y="28129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41" name="Text 39"/>
          <p:cNvSpPr/>
          <p:nvPr/>
        </p:nvSpPr>
        <p:spPr>
          <a:xfrm>
            <a:off x="4643438" y="445770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数据准备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4352925" y="4829175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28575" y="0"/>
                </a:moveTo>
                <a:lnTo>
                  <a:pt x="28575" y="0"/>
                </a:lnTo>
                <a:cubicBezTo>
                  <a:pt x="44346" y="0"/>
                  <a:pt x="57150" y="12804"/>
                  <a:pt x="57150" y="28575"/>
                </a:cubicBezTo>
                <a:lnTo>
                  <a:pt x="57150" y="28575"/>
                </a:lnTo>
                <a:cubicBezTo>
                  <a:pt x="57150" y="44346"/>
                  <a:pt x="44346" y="57150"/>
                  <a:pt x="28575" y="57150"/>
                </a:cubicBezTo>
                <a:lnTo>
                  <a:pt x="28575" y="57150"/>
                </a:lnTo>
                <a:cubicBezTo>
                  <a:pt x="12804" y="57150"/>
                  <a:pt x="0" y="44346"/>
                  <a:pt x="0" y="28575"/>
                </a:cubicBezTo>
                <a:lnTo>
                  <a:pt x="0" y="28575"/>
                </a:lnTo>
                <a:cubicBezTo>
                  <a:pt x="0" y="12804"/>
                  <a:pt x="12804" y="0"/>
                  <a:pt x="28575" y="0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43" name="Text 41"/>
          <p:cNvSpPr/>
          <p:nvPr/>
        </p:nvSpPr>
        <p:spPr>
          <a:xfrm>
            <a:off x="4486275" y="4762500"/>
            <a:ext cx="600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数据清洗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4352925" y="5057775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28575" y="0"/>
                </a:moveTo>
                <a:lnTo>
                  <a:pt x="28575" y="0"/>
                </a:lnTo>
                <a:cubicBezTo>
                  <a:pt x="44346" y="0"/>
                  <a:pt x="57150" y="12804"/>
                  <a:pt x="57150" y="28575"/>
                </a:cubicBezTo>
                <a:lnTo>
                  <a:pt x="57150" y="28575"/>
                </a:lnTo>
                <a:cubicBezTo>
                  <a:pt x="57150" y="44346"/>
                  <a:pt x="44346" y="57150"/>
                  <a:pt x="28575" y="57150"/>
                </a:cubicBezTo>
                <a:lnTo>
                  <a:pt x="28575" y="57150"/>
                </a:lnTo>
                <a:cubicBezTo>
                  <a:pt x="12804" y="57150"/>
                  <a:pt x="0" y="44346"/>
                  <a:pt x="0" y="28575"/>
                </a:cubicBezTo>
                <a:lnTo>
                  <a:pt x="0" y="28575"/>
                </a:lnTo>
                <a:cubicBezTo>
                  <a:pt x="0" y="12804"/>
                  <a:pt x="12804" y="0"/>
                  <a:pt x="28575" y="0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45" name="Text 43"/>
          <p:cNvSpPr/>
          <p:nvPr/>
        </p:nvSpPr>
        <p:spPr>
          <a:xfrm>
            <a:off x="4486275" y="4991100"/>
            <a:ext cx="600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数据集成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4352925" y="5286375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28575" y="0"/>
                </a:moveTo>
                <a:lnTo>
                  <a:pt x="28575" y="0"/>
                </a:lnTo>
                <a:cubicBezTo>
                  <a:pt x="44346" y="0"/>
                  <a:pt x="57150" y="12804"/>
                  <a:pt x="57150" y="28575"/>
                </a:cubicBezTo>
                <a:lnTo>
                  <a:pt x="57150" y="28575"/>
                </a:lnTo>
                <a:cubicBezTo>
                  <a:pt x="57150" y="44346"/>
                  <a:pt x="44346" y="57150"/>
                  <a:pt x="28575" y="57150"/>
                </a:cubicBezTo>
                <a:lnTo>
                  <a:pt x="28575" y="57150"/>
                </a:lnTo>
                <a:cubicBezTo>
                  <a:pt x="12804" y="57150"/>
                  <a:pt x="0" y="44346"/>
                  <a:pt x="0" y="28575"/>
                </a:cubicBezTo>
                <a:lnTo>
                  <a:pt x="0" y="28575"/>
                </a:lnTo>
                <a:cubicBezTo>
                  <a:pt x="0" y="12804"/>
                  <a:pt x="12804" y="0"/>
                  <a:pt x="28575" y="0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47" name="Text 45"/>
          <p:cNvSpPr/>
          <p:nvPr/>
        </p:nvSpPr>
        <p:spPr>
          <a:xfrm>
            <a:off x="4486275" y="5219700"/>
            <a:ext cx="600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数据发现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8081962" y="4338638"/>
            <a:ext cx="3724275" cy="1190625"/>
          </a:xfrm>
          <a:custGeom>
            <a:avLst/>
            <a:gdLst/>
            <a:ahLst/>
            <a:cxnLst/>
            <a:rect l="l" t="t" r="r" b="b"/>
            <a:pathLst>
              <a:path w="3724275" h="1190625">
                <a:moveTo>
                  <a:pt x="76200" y="0"/>
                </a:moveTo>
                <a:lnTo>
                  <a:pt x="3648075" y="0"/>
                </a:lnTo>
                <a:cubicBezTo>
                  <a:pt x="3690131" y="0"/>
                  <a:pt x="3724275" y="34144"/>
                  <a:pt x="3724275" y="76200"/>
                </a:cubicBezTo>
                <a:lnTo>
                  <a:pt x="3724275" y="1114425"/>
                </a:lnTo>
                <a:cubicBezTo>
                  <a:pt x="3724275" y="1156481"/>
                  <a:pt x="3690131" y="1190625"/>
                  <a:pt x="3648075" y="1190625"/>
                </a:cubicBezTo>
                <a:lnTo>
                  <a:pt x="76200" y="1190625"/>
                </a:lnTo>
                <a:cubicBezTo>
                  <a:pt x="34144" y="1190625"/>
                  <a:pt x="0" y="1156481"/>
                  <a:pt x="0" y="1114425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8224837" y="4486275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21431" y="21431"/>
                </a:moveTo>
                <a:cubicBezTo>
                  <a:pt x="21431" y="15504"/>
                  <a:pt x="16643" y="10716"/>
                  <a:pt x="10716" y="10716"/>
                </a:cubicBezTo>
                <a:cubicBezTo>
                  <a:pt x="4789" y="10716"/>
                  <a:pt x="0" y="15504"/>
                  <a:pt x="0" y="21431"/>
                </a:cubicBezTo>
                <a:lnTo>
                  <a:pt x="0" y="133945"/>
                </a:lnTo>
                <a:cubicBezTo>
                  <a:pt x="0" y="148746"/>
                  <a:pt x="11988" y="160734"/>
                  <a:pt x="26789" y="160734"/>
                </a:cubicBezTo>
                <a:lnTo>
                  <a:pt x="160734" y="160734"/>
                </a:lnTo>
                <a:cubicBezTo>
                  <a:pt x="166661" y="160734"/>
                  <a:pt x="171450" y="155946"/>
                  <a:pt x="171450" y="150019"/>
                </a:cubicBezTo>
                <a:cubicBezTo>
                  <a:pt x="171450" y="144092"/>
                  <a:pt x="166661" y="139303"/>
                  <a:pt x="160734" y="139303"/>
                </a:cubicBezTo>
                <a:lnTo>
                  <a:pt x="26789" y="139303"/>
                </a:lnTo>
                <a:cubicBezTo>
                  <a:pt x="23842" y="139303"/>
                  <a:pt x="21431" y="136892"/>
                  <a:pt x="21431" y="133945"/>
                </a:cubicBezTo>
                <a:lnTo>
                  <a:pt x="21431" y="21431"/>
                </a:lnTo>
                <a:close/>
                <a:moveTo>
                  <a:pt x="157587" y="50430"/>
                </a:moveTo>
                <a:cubicBezTo>
                  <a:pt x="161772" y="46245"/>
                  <a:pt x="161772" y="39447"/>
                  <a:pt x="157587" y="35261"/>
                </a:cubicBezTo>
                <a:cubicBezTo>
                  <a:pt x="153401" y="31075"/>
                  <a:pt x="146603" y="31075"/>
                  <a:pt x="142417" y="35261"/>
                </a:cubicBezTo>
                <a:lnTo>
                  <a:pt x="107156" y="70556"/>
                </a:lnTo>
                <a:lnTo>
                  <a:pt x="87935" y="51368"/>
                </a:lnTo>
                <a:cubicBezTo>
                  <a:pt x="83749" y="47182"/>
                  <a:pt x="76952" y="47182"/>
                  <a:pt x="72766" y="51368"/>
                </a:cubicBezTo>
                <a:lnTo>
                  <a:pt x="40619" y="83515"/>
                </a:lnTo>
                <a:cubicBezTo>
                  <a:pt x="36433" y="87701"/>
                  <a:pt x="36433" y="94498"/>
                  <a:pt x="40619" y="98684"/>
                </a:cubicBezTo>
                <a:cubicBezTo>
                  <a:pt x="44805" y="102870"/>
                  <a:pt x="51602" y="102870"/>
                  <a:pt x="55788" y="98684"/>
                </a:cubicBezTo>
                <a:lnTo>
                  <a:pt x="80367" y="74105"/>
                </a:lnTo>
                <a:lnTo>
                  <a:pt x="99588" y="93326"/>
                </a:lnTo>
                <a:cubicBezTo>
                  <a:pt x="103774" y="97512"/>
                  <a:pt x="110572" y="97512"/>
                  <a:pt x="114758" y="93326"/>
                </a:cubicBezTo>
                <a:lnTo>
                  <a:pt x="157620" y="50464"/>
                </a:ln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50" name="Text 48"/>
          <p:cNvSpPr/>
          <p:nvPr/>
        </p:nvSpPr>
        <p:spPr>
          <a:xfrm>
            <a:off x="8491538" y="445770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数据分析</a:t>
            </a:r>
            <a:endParaRPr lang="en-US" sz="1600" dirty="0"/>
          </a:p>
        </p:txBody>
      </p:sp>
      <p:sp>
        <p:nvSpPr>
          <p:cNvPr id="51" name="Shape 49"/>
          <p:cNvSpPr/>
          <p:nvPr/>
        </p:nvSpPr>
        <p:spPr>
          <a:xfrm>
            <a:off x="8201025" y="4829175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28575" y="0"/>
                </a:moveTo>
                <a:lnTo>
                  <a:pt x="28575" y="0"/>
                </a:lnTo>
                <a:cubicBezTo>
                  <a:pt x="44346" y="0"/>
                  <a:pt x="57150" y="12804"/>
                  <a:pt x="57150" y="28575"/>
                </a:cubicBezTo>
                <a:lnTo>
                  <a:pt x="57150" y="28575"/>
                </a:lnTo>
                <a:cubicBezTo>
                  <a:pt x="57150" y="44346"/>
                  <a:pt x="44346" y="57150"/>
                  <a:pt x="28575" y="57150"/>
                </a:cubicBezTo>
                <a:lnTo>
                  <a:pt x="28575" y="57150"/>
                </a:lnTo>
                <a:cubicBezTo>
                  <a:pt x="12804" y="57150"/>
                  <a:pt x="0" y="44346"/>
                  <a:pt x="0" y="28575"/>
                </a:cubicBezTo>
                <a:lnTo>
                  <a:pt x="0" y="28575"/>
                </a:lnTo>
                <a:cubicBezTo>
                  <a:pt x="0" y="12804"/>
                  <a:pt x="12804" y="0"/>
                  <a:pt x="28575" y="0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52" name="Text 50"/>
          <p:cNvSpPr/>
          <p:nvPr/>
        </p:nvSpPr>
        <p:spPr>
          <a:xfrm>
            <a:off x="8334375" y="4762500"/>
            <a:ext cx="13430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结构化分析(NL2SQL)</a:t>
            </a:r>
            <a:endParaRPr lang="en-US" sz="1600" dirty="0"/>
          </a:p>
        </p:txBody>
      </p:sp>
      <p:sp>
        <p:nvSpPr>
          <p:cNvPr id="53" name="Shape 51"/>
          <p:cNvSpPr/>
          <p:nvPr/>
        </p:nvSpPr>
        <p:spPr>
          <a:xfrm>
            <a:off x="8201025" y="5057775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28575" y="0"/>
                </a:moveTo>
                <a:lnTo>
                  <a:pt x="28575" y="0"/>
                </a:lnTo>
                <a:cubicBezTo>
                  <a:pt x="44346" y="0"/>
                  <a:pt x="57150" y="12804"/>
                  <a:pt x="57150" y="28575"/>
                </a:cubicBezTo>
                <a:lnTo>
                  <a:pt x="57150" y="28575"/>
                </a:lnTo>
                <a:cubicBezTo>
                  <a:pt x="57150" y="44346"/>
                  <a:pt x="44346" y="57150"/>
                  <a:pt x="28575" y="57150"/>
                </a:cubicBezTo>
                <a:lnTo>
                  <a:pt x="28575" y="57150"/>
                </a:lnTo>
                <a:cubicBezTo>
                  <a:pt x="12804" y="57150"/>
                  <a:pt x="0" y="44346"/>
                  <a:pt x="0" y="28575"/>
                </a:cubicBezTo>
                <a:lnTo>
                  <a:pt x="0" y="28575"/>
                </a:lnTo>
                <a:cubicBezTo>
                  <a:pt x="0" y="12804"/>
                  <a:pt x="12804" y="0"/>
                  <a:pt x="28575" y="0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54" name="Text 52"/>
          <p:cNvSpPr/>
          <p:nvPr/>
        </p:nvSpPr>
        <p:spPr>
          <a:xfrm>
            <a:off x="8334375" y="4991100"/>
            <a:ext cx="8667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非结构化分析</a:t>
            </a:r>
            <a:endParaRPr lang="en-US" sz="1600" dirty="0"/>
          </a:p>
        </p:txBody>
      </p:sp>
      <p:sp>
        <p:nvSpPr>
          <p:cNvPr id="55" name="Shape 53"/>
          <p:cNvSpPr/>
          <p:nvPr/>
        </p:nvSpPr>
        <p:spPr>
          <a:xfrm>
            <a:off x="8201025" y="5286375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28575" y="0"/>
                </a:moveTo>
                <a:lnTo>
                  <a:pt x="28575" y="0"/>
                </a:lnTo>
                <a:cubicBezTo>
                  <a:pt x="44346" y="0"/>
                  <a:pt x="57150" y="12804"/>
                  <a:pt x="57150" y="28575"/>
                </a:cubicBezTo>
                <a:lnTo>
                  <a:pt x="57150" y="28575"/>
                </a:lnTo>
                <a:cubicBezTo>
                  <a:pt x="57150" y="44346"/>
                  <a:pt x="44346" y="57150"/>
                  <a:pt x="28575" y="57150"/>
                </a:cubicBezTo>
                <a:lnTo>
                  <a:pt x="28575" y="57150"/>
                </a:lnTo>
                <a:cubicBezTo>
                  <a:pt x="12804" y="57150"/>
                  <a:pt x="0" y="44346"/>
                  <a:pt x="0" y="28575"/>
                </a:cubicBezTo>
                <a:lnTo>
                  <a:pt x="0" y="28575"/>
                </a:lnTo>
                <a:cubicBezTo>
                  <a:pt x="0" y="12804"/>
                  <a:pt x="12804" y="0"/>
                  <a:pt x="28575" y="0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56" name="Text 54"/>
          <p:cNvSpPr/>
          <p:nvPr/>
        </p:nvSpPr>
        <p:spPr>
          <a:xfrm>
            <a:off x="8334375" y="5219700"/>
            <a:ext cx="600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报告生成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0977" y="360977"/>
            <a:ext cx="11533217" cy="1804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5" b="1" spc="50" kern="0" dirty="0">
                <a:solidFill>
                  <a:srgbClr val="D8A14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L0-L5 CLASSIFICATION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60977" y="613661"/>
            <a:ext cx="11632486" cy="3609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558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L0-L5 分级体系与本系统定位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65489" y="1123541"/>
            <a:ext cx="11461021" cy="442197"/>
          </a:xfrm>
          <a:custGeom>
            <a:avLst/>
            <a:gdLst/>
            <a:ahLst/>
            <a:cxnLst/>
            <a:rect l="l" t="t" r="r" b="b"/>
            <a:pathLst>
              <a:path w="11461021" h="442197">
                <a:moveTo>
                  <a:pt x="72197" y="0"/>
                </a:moveTo>
                <a:lnTo>
                  <a:pt x="11388824" y="0"/>
                </a:lnTo>
                <a:cubicBezTo>
                  <a:pt x="11428698" y="0"/>
                  <a:pt x="11461021" y="32324"/>
                  <a:pt x="11461021" y="72197"/>
                </a:cubicBezTo>
                <a:lnTo>
                  <a:pt x="11461021" y="369999"/>
                </a:lnTo>
                <a:cubicBezTo>
                  <a:pt x="11461021" y="409873"/>
                  <a:pt x="11428698" y="442197"/>
                  <a:pt x="11388824" y="442197"/>
                </a:cubicBezTo>
                <a:lnTo>
                  <a:pt x="72197" y="442197"/>
                </a:lnTo>
                <a:cubicBezTo>
                  <a:pt x="32351" y="442197"/>
                  <a:pt x="0" y="409846"/>
                  <a:pt x="0" y="369999"/>
                </a:cubicBezTo>
                <a:lnTo>
                  <a:pt x="0" y="72197"/>
                </a:lnTo>
                <a:cubicBezTo>
                  <a:pt x="0" y="32351"/>
                  <a:pt x="32351" y="0"/>
                  <a:pt x="72197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00856" y="1254395"/>
            <a:ext cx="180489" cy="180489"/>
          </a:xfrm>
          <a:custGeom>
            <a:avLst/>
            <a:gdLst/>
            <a:ahLst/>
            <a:cxnLst/>
            <a:rect l="l" t="t" r="r" b="b"/>
            <a:pathLst>
              <a:path w="180489" h="180489">
                <a:moveTo>
                  <a:pt x="81960" y="1833"/>
                </a:moveTo>
                <a:cubicBezTo>
                  <a:pt x="87213" y="-599"/>
                  <a:pt x="93276" y="-599"/>
                  <a:pt x="98528" y="1833"/>
                </a:cubicBezTo>
                <a:lnTo>
                  <a:pt x="175589" y="37437"/>
                </a:lnTo>
                <a:cubicBezTo>
                  <a:pt x="178585" y="38812"/>
                  <a:pt x="180489" y="41808"/>
                  <a:pt x="180489" y="45122"/>
                </a:cubicBezTo>
                <a:cubicBezTo>
                  <a:pt x="180489" y="48436"/>
                  <a:pt x="178585" y="51432"/>
                  <a:pt x="175589" y="52807"/>
                </a:cubicBezTo>
                <a:lnTo>
                  <a:pt x="98528" y="88411"/>
                </a:lnTo>
                <a:cubicBezTo>
                  <a:pt x="93276" y="90844"/>
                  <a:pt x="87213" y="90844"/>
                  <a:pt x="81960" y="88411"/>
                </a:cubicBezTo>
                <a:lnTo>
                  <a:pt x="4900" y="52807"/>
                </a:lnTo>
                <a:cubicBezTo>
                  <a:pt x="1904" y="51397"/>
                  <a:pt x="0" y="48401"/>
                  <a:pt x="0" y="45122"/>
                </a:cubicBezTo>
                <a:cubicBezTo>
                  <a:pt x="0" y="41844"/>
                  <a:pt x="1904" y="38812"/>
                  <a:pt x="4900" y="37437"/>
                </a:cubicBezTo>
                <a:lnTo>
                  <a:pt x="81960" y="1833"/>
                </a:lnTo>
                <a:close/>
                <a:moveTo>
                  <a:pt x="16956" y="76990"/>
                </a:moveTo>
                <a:lnTo>
                  <a:pt x="74875" y="103746"/>
                </a:lnTo>
                <a:cubicBezTo>
                  <a:pt x="84639" y="108258"/>
                  <a:pt x="95885" y="108258"/>
                  <a:pt x="105649" y="103746"/>
                </a:cubicBezTo>
                <a:lnTo>
                  <a:pt x="163568" y="76990"/>
                </a:lnTo>
                <a:lnTo>
                  <a:pt x="175589" y="82559"/>
                </a:lnTo>
                <a:cubicBezTo>
                  <a:pt x="178585" y="83934"/>
                  <a:pt x="180489" y="86931"/>
                  <a:pt x="180489" y="90244"/>
                </a:cubicBezTo>
                <a:cubicBezTo>
                  <a:pt x="180489" y="93558"/>
                  <a:pt x="178585" y="96554"/>
                  <a:pt x="175589" y="97929"/>
                </a:cubicBezTo>
                <a:lnTo>
                  <a:pt x="98528" y="133533"/>
                </a:lnTo>
                <a:cubicBezTo>
                  <a:pt x="93276" y="135966"/>
                  <a:pt x="87213" y="135966"/>
                  <a:pt x="81960" y="133533"/>
                </a:cubicBezTo>
                <a:lnTo>
                  <a:pt x="4900" y="97929"/>
                </a:lnTo>
                <a:cubicBezTo>
                  <a:pt x="1904" y="96519"/>
                  <a:pt x="0" y="93523"/>
                  <a:pt x="0" y="90244"/>
                </a:cubicBezTo>
                <a:cubicBezTo>
                  <a:pt x="0" y="86966"/>
                  <a:pt x="1904" y="83934"/>
                  <a:pt x="4900" y="82559"/>
                </a:cubicBezTo>
                <a:lnTo>
                  <a:pt x="16921" y="76990"/>
                </a:lnTo>
                <a:close/>
                <a:moveTo>
                  <a:pt x="4900" y="127682"/>
                </a:moveTo>
                <a:lnTo>
                  <a:pt x="16921" y="122112"/>
                </a:lnTo>
                <a:lnTo>
                  <a:pt x="74839" y="148868"/>
                </a:lnTo>
                <a:cubicBezTo>
                  <a:pt x="84604" y="153380"/>
                  <a:pt x="95849" y="153380"/>
                  <a:pt x="105614" y="148868"/>
                </a:cubicBezTo>
                <a:lnTo>
                  <a:pt x="163532" y="122112"/>
                </a:lnTo>
                <a:lnTo>
                  <a:pt x="175553" y="127682"/>
                </a:lnTo>
                <a:cubicBezTo>
                  <a:pt x="178550" y="129056"/>
                  <a:pt x="180453" y="132053"/>
                  <a:pt x="180453" y="135366"/>
                </a:cubicBezTo>
                <a:cubicBezTo>
                  <a:pt x="180453" y="138680"/>
                  <a:pt x="178550" y="141676"/>
                  <a:pt x="175553" y="143051"/>
                </a:cubicBezTo>
                <a:lnTo>
                  <a:pt x="98493" y="178655"/>
                </a:lnTo>
                <a:cubicBezTo>
                  <a:pt x="93241" y="181088"/>
                  <a:pt x="87177" y="181088"/>
                  <a:pt x="81925" y="178655"/>
                </a:cubicBezTo>
                <a:lnTo>
                  <a:pt x="4900" y="143051"/>
                </a:lnTo>
                <a:cubicBezTo>
                  <a:pt x="1904" y="141641"/>
                  <a:pt x="0" y="138645"/>
                  <a:pt x="0" y="135366"/>
                </a:cubicBezTo>
                <a:cubicBezTo>
                  <a:pt x="0" y="132088"/>
                  <a:pt x="1904" y="129056"/>
                  <a:pt x="4900" y="127682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6" name="Text 4"/>
          <p:cNvSpPr/>
          <p:nvPr/>
        </p:nvSpPr>
        <p:spPr>
          <a:xfrm>
            <a:off x="812198" y="1236346"/>
            <a:ext cx="2662206" cy="2165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37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参照标准:</a:t>
            </a:r>
            <a:pPr>
              <a:lnSpc>
                <a:spcPct val="130000"/>
              </a:lnSpc>
            </a:pPr>
            <a:r>
              <a:rPr lang="en-US" sz="1137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SAE J3016 自动驾驶分级标准</a:t>
            </a:r>
            <a:endParaRPr lang="en-US" sz="16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60977" y="1678543"/>
          <a:ext cx="11470046" cy="3140500"/>
        </p:xfrm>
        <a:graphic>
          <a:graphicData uri="http://schemas.openxmlformats.org/drawingml/2006/table">
            <a:tbl>
              <a:tblPr/>
              <a:tblGrid>
                <a:gridCol w="1146102"/>
                <a:gridCol w="2066594"/>
                <a:gridCol w="2066594"/>
                <a:gridCol w="1606348"/>
                <a:gridCol w="4584409"/>
              </a:tblGrid>
              <a:tr h="448643">
                <a:tc>
                  <a:txBody>
                    <a:bodyPr/>
                    <a:lstStyle/>
                    <a:p>
                      <a:pPr algn="l"/>
                      <a:r>
                        <a:rPr lang="en-US" sz="1100" b="1" u="none" dirty="0">
                          <a:solidFill>
                            <a:srgbClr val="D8A14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等级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08293" marR="108293" marT="108293" marB="10829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3A5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b="1" u="none" dirty="0">
                          <a:solidFill>
                            <a:srgbClr val="D8A14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名称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08293" marR="108293" marT="108293" marB="10829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3A5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b="1" u="none" dirty="0">
                          <a:solidFill>
                            <a:srgbClr val="D8A14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自主程度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08293" marR="108293" marT="108293" marB="10829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3A5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b="1" u="none" dirty="0">
                          <a:solidFill>
                            <a:srgbClr val="D8A14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人类角色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08293" marR="108293" marT="108293" marB="10829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3A5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b="1" u="none" dirty="0">
                          <a:solidFill>
                            <a:srgbClr val="D8A14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典型特征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08293" marR="108293" marT="108293" marB="10829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3A5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448643">
                <a:tc>
                  <a:txBody>
                    <a:bodyPr/>
                    <a:lstStyle/>
                    <a:p>
                      <a:r>
                        <a:rPr lang="en-US" sz="1100" u="none" dirty="0">
                          <a:solidFill>
                            <a:srgbClr val="6F7D8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L0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08293" marR="108293" marT="108293" marB="10829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u="none" dirty="0">
                          <a:solidFill>
                            <a:srgbClr val="E0E2E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无自动化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08293" marR="108293" marT="108293" marB="10829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u="none" dirty="0">
                          <a:solidFill>
                            <a:srgbClr val="6F7D8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完全手动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08293" marR="108293" marT="108293" marB="10829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u="none" dirty="0">
                          <a:solidFill>
                            <a:srgbClr val="6F7D8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完全控制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08293" marR="108293" marT="108293" marB="10829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u="none" dirty="0">
                          <a:solidFill>
                            <a:srgbClr val="E0E2E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用户手动编写所有查询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08293" marR="108293" marT="108293" marB="10829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448643">
                <a:tc>
                  <a:txBody>
                    <a:bodyPr/>
                    <a:lstStyle/>
                    <a:p>
                      <a:r>
                        <a:rPr lang="en-US" sz="1100" u="none" dirty="0">
                          <a:solidFill>
                            <a:srgbClr val="6F7D8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L1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08293" marR="108293" marT="108293" marB="10829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u="none" dirty="0">
                          <a:solidFill>
                            <a:srgbClr val="E0E2E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辅助响应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08293" marR="108293" marT="108293" marB="10829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u="none" dirty="0">
                          <a:solidFill>
                            <a:srgbClr val="6F7D8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无状态提示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08293" marR="108293" marT="108293" marB="10829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u="none" dirty="0">
                          <a:solidFill>
                            <a:srgbClr val="6F7D8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完全控制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08293" marR="108293" marT="108293" marB="10829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u="none" dirty="0">
                          <a:solidFill>
                            <a:srgbClr val="E0E2E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Copilot 风格,提供代码补全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08293" marR="108293" marT="108293" marB="10829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448643">
                <a:tc>
                  <a:txBody>
                    <a:bodyPr/>
                    <a:lstStyle/>
                    <a:p>
                      <a:r>
                        <a:rPr lang="en-US" sz="1200" b="1" u="none" dirty="0">
                          <a:solidFill>
                            <a:srgbClr val="D8A14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L2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08293" marR="108293" marT="108293" marB="10829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D8A1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A14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u="none" dirty="0">
                          <a:solidFill>
                            <a:srgbClr val="E0E2E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条件自动化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08293" marR="108293" marT="108293" marB="10829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D8A1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A14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u="none" dirty="0">
                          <a:solidFill>
                            <a:srgbClr val="D8A14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工作流内自主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08293" marR="108293" marT="108293" marB="10829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D8A1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A14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u="none" dirty="0">
                          <a:solidFill>
                            <a:srgbClr val="D8A14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编排者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08293" marR="108293" marT="108293" marB="10829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D8A1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A14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1" u="none" dirty="0">
                          <a:solidFill>
                            <a:srgbClr val="E0E2E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预定义规则内自主执行,人类批准关键决策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08293" marR="108293" marT="108293" marB="10829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D8A1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A14F">
                        <a:alpha val="10000"/>
                      </a:srgbClr>
                    </a:solidFill>
                  </a:tcPr>
                </a:tc>
              </a:tr>
              <a:tr h="448643">
                <a:tc>
                  <a:txBody>
                    <a:bodyPr/>
                    <a:lstStyle/>
                    <a:p>
                      <a:r>
                        <a:rPr lang="en-US" sz="1100" u="none" dirty="0">
                          <a:solidFill>
                            <a:srgbClr val="6F7D8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L3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08293" marR="108293" marT="108293" marB="10829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u="none" dirty="0">
                          <a:solidFill>
                            <a:srgbClr val="E0E2E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自主编排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08293" marR="108293" marT="108293" marB="10829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u="none" dirty="0">
                          <a:solidFill>
                            <a:srgbClr val="6F7D8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全管道自主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08293" marR="108293" marT="108293" marB="10829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u="none" dirty="0">
                          <a:solidFill>
                            <a:srgbClr val="6F7D8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监督者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08293" marR="108293" marT="108293" marB="10829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u="none" dirty="0">
                          <a:solidFill>
                            <a:srgbClr val="E0E2E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Agent 自主规划和执行完整数据管道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08293" marR="108293" marT="108293" marB="10829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448643">
                <a:tc>
                  <a:txBody>
                    <a:bodyPr/>
                    <a:lstStyle/>
                    <a:p>
                      <a:r>
                        <a:rPr lang="en-US" sz="1100" u="none" dirty="0">
                          <a:solidFill>
                            <a:srgbClr val="6F7D8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L4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08293" marR="108293" marT="108293" marB="10829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u="none" dirty="0">
                          <a:solidFill>
                            <a:srgbClr val="E0E2E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高度自主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08293" marR="108293" marT="108293" marB="10829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u="none" dirty="0">
                          <a:solidFill>
                            <a:srgbClr val="6F7D8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主动探索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08293" marR="108293" marT="108293" marB="10829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u="none" dirty="0">
                          <a:solidFill>
                            <a:srgbClr val="6F7D8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协作者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08293" marR="108293" marT="108293" marB="10829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u="none" dirty="0">
                          <a:solidFill>
                            <a:srgbClr val="E0E2E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Agent 主动发现问题,自主探索数据湖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08293" marR="108293" marT="108293" marB="10829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448643">
                <a:tc>
                  <a:txBody>
                    <a:bodyPr/>
                    <a:lstStyle/>
                    <a:p>
                      <a:r>
                        <a:rPr lang="en-US" sz="1100" u="none" dirty="0">
                          <a:solidFill>
                            <a:srgbClr val="6F7D8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L5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08293" marR="108293" marT="108293" marB="10829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u="none" dirty="0">
                          <a:solidFill>
                            <a:srgbClr val="E0E2E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生成式数据科学家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08293" marR="108293" marT="108293" marB="10829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u="none" dirty="0">
                          <a:solidFill>
                            <a:srgbClr val="6F7D8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完全自主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08293" marR="108293" marT="108293" marB="10829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u="none" dirty="0">
                          <a:solidFill>
                            <a:srgbClr val="6F7D8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委托者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08293" marR="108293" marT="108293" marB="10829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u="none" dirty="0">
                          <a:solidFill>
                            <a:srgbClr val="E0E2E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Agent 能够发明新算法和范式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08293" marR="108293" marT="108293" marB="10829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8" name="Shape 5"/>
          <p:cNvSpPr/>
          <p:nvPr/>
        </p:nvSpPr>
        <p:spPr>
          <a:xfrm>
            <a:off x="365489" y="4967947"/>
            <a:ext cx="11461021" cy="1525128"/>
          </a:xfrm>
          <a:custGeom>
            <a:avLst/>
            <a:gdLst/>
            <a:ahLst/>
            <a:cxnLst/>
            <a:rect l="l" t="t" r="r" b="b"/>
            <a:pathLst>
              <a:path w="11461021" h="1525128">
                <a:moveTo>
                  <a:pt x="72200" y="0"/>
                </a:moveTo>
                <a:lnTo>
                  <a:pt x="11388822" y="0"/>
                </a:lnTo>
                <a:cubicBezTo>
                  <a:pt x="11428697" y="0"/>
                  <a:pt x="11461021" y="32325"/>
                  <a:pt x="11461021" y="72200"/>
                </a:cubicBezTo>
                <a:lnTo>
                  <a:pt x="11461021" y="1452928"/>
                </a:lnTo>
                <a:cubicBezTo>
                  <a:pt x="11461021" y="1492803"/>
                  <a:pt x="11428697" y="1525128"/>
                  <a:pt x="11388822" y="1525128"/>
                </a:cubicBezTo>
                <a:lnTo>
                  <a:pt x="72200" y="1525128"/>
                </a:lnTo>
                <a:cubicBezTo>
                  <a:pt x="32325" y="1525128"/>
                  <a:pt x="0" y="1492803"/>
                  <a:pt x="0" y="1452928"/>
                </a:cubicBezTo>
                <a:lnTo>
                  <a:pt x="0" y="72200"/>
                </a:lnTo>
                <a:cubicBezTo>
                  <a:pt x="0" y="32325"/>
                  <a:pt x="32325" y="0"/>
                  <a:pt x="72200" y="0"/>
                </a:cubicBezTo>
                <a:close/>
              </a:path>
            </a:pathLst>
          </a:custGeom>
          <a:gradFill rotWithShape="1" flip="none">
            <a:gsLst>
              <a:gs pos="0">
                <a:srgbClr val="D8A14F">
                  <a:alpha val="20000"/>
                </a:srgbClr>
              </a:gs>
              <a:gs pos="100000">
                <a:srgbClr val="D8A14F">
                  <a:alpha val="5000"/>
                </a:srgbClr>
              </a:gs>
            </a:gsLst>
            <a:lin ang="0" scaled="1"/>
          </a:gradFill>
          <a:ln w="12700">
            <a:solidFill>
              <a:srgbClr val="D8A14F">
                <a:alpha val="40000"/>
              </a:srgbClr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541466" y="5134899"/>
            <a:ext cx="216586" cy="216586"/>
          </a:xfrm>
          <a:custGeom>
            <a:avLst/>
            <a:gdLst/>
            <a:ahLst/>
            <a:cxnLst/>
            <a:rect l="l" t="t" r="r" b="b"/>
            <a:pathLst>
              <a:path w="216586" h="216586">
                <a:moveTo>
                  <a:pt x="189513" y="108293"/>
                </a:moveTo>
                <a:cubicBezTo>
                  <a:pt x="189513" y="63467"/>
                  <a:pt x="153120" y="27073"/>
                  <a:pt x="108293" y="27073"/>
                </a:cubicBezTo>
                <a:cubicBezTo>
                  <a:pt x="63467" y="27073"/>
                  <a:pt x="27073" y="63467"/>
                  <a:pt x="27073" y="108293"/>
                </a:cubicBezTo>
                <a:cubicBezTo>
                  <a:pt x="27073" y="153120"/>
                  <a:pt x="63467" y="189513"/>
                  <a:pt x="108293" y="189513"/>
                </a:cubicBezTo>
                <a:cubicBezTo>
                  <a:pt x="153120" y="189513"/>
                  <a:pt x="189513" y="153120"/>
                  <a:pt x="189513" y="108293"/>
                </a:cubicBezTo>
                <a:close/>
                <a:moveTo>
                  <a:pt x="0" y="108293"/>
                </a:moveTo>
                <a:cubicBezTo>
                  <a:pt x="0" y="48525"/>
                  <a:pt x="48525" y="0"/>
                  <a:pt x="108293" y="0"/>
                </a:cubicBezTo>
                <a:cubicBezTo>
                  <a:pt x="168062" y="0"/>
                  <a:pt x="216586" y="48525"/>
                  <a:pt x="216586" y="108293"/>
                </a:cubicBezTo>
                <a:cubicBezTo>
                  <a:pt x="216586" y="168062"/>
                  <a:pt x="168062" y="216586"/>
                  <a:pt x="108293" y="216586"/>
                </a:cubicBezTo>
                <a:cubicBezTo>
                  <a:pt x="48525" y="216586"/>
                  <a:pt x="0" y="168062"/>
                  <a:pt x="0" y="108293"/>
                </a:cubicBezTo>
                <a:close/>
                <a:moveTo>
                  <a:pt x="108293" y="142135"/>
                </a:moveTo>
                <a:cubicBezTo>
                  <a:pt x="126971" y="142135"/>
                  <a:pt x="142135" y="126971"/>
                  <a:pt x="142135" y="108293"/>
                </a:cubicBezTo>
                <a:cubicBezTo>
                  <a:pt x="142135" y="89615"/>
                  <a:pt x="126971" y="74452"/>
                  <a:pt x="108293" y="74452"/>
                </a:cubicBezTo>
                <a:cubicBezTo>
                  <a:pt x="89615" y="74452"/>
                  <a:pt x="74452" y="89615"/>
                  <a:pt x="74452" y="108293"/>
                </a:cubicBezTo>
                <a:cubicBezTo>
                  <a:pt x="74452" y="126971"/>
                  <a:pt x="89615" y="142135"/>
                  <a:pt x="108293" y="142135"/>
                </a:cubicBezTo>
                <a:close/>
                <a:moveTo>
                  <a:pt x="108293" y="47378"/>
                </a:moveTo>
                <a:cubicBezTo>
                  <a:pt x="141913" y="47378"/>
                  <a:pt x="169208" y="74673"/>
                  <a:pt x="169208" y="108293"/>
                </a:cubicBezTo>
                <a:cubicBezTo>
                  <a:pt x="169208" y="141913"/>
                  <a:pt x="141913" y="169208"/>
                  <a:pt x="108293" y="169208"/>
                </a:cubicBezTo>
                <a:cubicBezTo>
                  <a:pt x="74673" y="169208"/>
                  <a:pt x="47378" y="141913"/>
                  <a:pt x="47378" y="108293"/>
                </a:cubicBezTo>
                <a:cubicBezTo>
                  <a:pt x="47378" y="74673"/>
                  <a:pt x="74673" y="47378"/>
                  <a:pt x="108293" y="47378"/>
                </a:cubicBezTo>
                <a:close/>
                <a:moveTo>
                  <a:pt x="94756" y="108293"/>
                </a:moveTo>
                <a:cubicBezTo>
                  <a:pt x="94756" y="100822"/>
                  <a:pt x="100822" y="94756"/>
                  <a:pt x="108293" y="94756"/>
                </a:cubicBezTo>
                <a:cubicBezTo>
                  <a:pt x="115764" y="94756"/>
                  <a:pt x="121830" y="100822"/>
                  <a:pt x="121830" y="108293"/>
                </a:cubicBezTo>
                <a:cubicBezTo>
                  <a:pt x="121830" y="115764"/>
                  <a:pt x="115764" y="121830"/>
                  <a:pt x="108293" y="121830"/>
                </a:cubicBezTo>
                <a:cubicBezTo>
                  <a:pt x="100822" y="121830"/>
                  <a:pt x="94756" y="115764"/>
                  <a:pt x="94756" y="108293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10" name="Text 7"/>
          <p:cNvSpPr/>
          <p:nvPr/>
        </p:nvSpPr>
        <p:spPr>
          <a:xfrm>
            <a:off x="893418" y="5116850"/>
            <a:ext cx="1687568" cy="2526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21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选择 L2 的战略考量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1370867" y="5477827"/>
            <a:ext cx="433172" cy="433172"/>
          </a:xfrm>
          <a:custGeom>
            <a:avLst/>
            <a:gdLst/>
            <a:ahLst/>
            <a:cxnLst/>
            <a:rect l="l" t="t" r="r" b="b"/>
            <a:pathLst>
              <a:path w="433172" h="433172">
                <a:moveTo>
                  <a:pt x="216586" y="0"/>
                </a:moveTo>
                <a:lnTo>
                  <a:pt x="216586" y="0"/>
                </a:lnTo>
                <a:cubicBezTo>
                  <a:pt x="336204" y="0"/>
                  <a:pt x="433172" y="96969"/>
                  <a:pt x="433172" y="216586"/>
                </a:cubicBezTo>
                <a:lnTo>
                  <a:pt x="433172" y="216586"/>
                </a:lnTo>
                <a:cubicBezTo>
                  <a:pt x="433172" y="336204"/>
                  <a:pt x="336204" y="433172"/>
                  <a:pt x="216586" y="433172"/>
                </a:cubicBezTo>
                <a:lnTo>
                  <a:pt x="216586" y="433172"/>
                </a:lnTo>
                <a:cubicBezTo>
                  <a:pt x="96969" y="433172"/>
                  <a:pt x="0" y="336204"/>
                  <a:pt x="0" y="216586"/>
                </a:cubicBezTo>
                <a:lnTo>
                  <a:pt x="0" y="216586"/>
                </a:lnTo>
                <a:cubicBezTo>
                  <a:pt x="0" y="96969"/>
                  <a:pt x="96969" y="0"/>
                  <a:pt x="216586" y="0"/>
                </a:cubicBezTo>
                <a:close/>
              </a:path>
            </a:pathLst>
          </a:custGeom>
          <a:solidFill>
            <a:srgbClr val="3A5F7F">
              <a:alpha val="30196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497209" y="5604169"/>
            <a:ext cx="180489" cy="180489"/>
          </a:xfrm>
          <a:custGeom>
            <a:avLst/>
            <a:gdLst/>
            <a:ahLst/>
            <a:cxnLst/>
            <a:rect l="l" t="t" r="r" b="b"/>
            <a:pathLst>
              <a:path w="180489" h="180489">
                <a:moveTo>
                  <a:pt x="90244" y="180489"/>
                </a:moveTo>
                <a:cubicBezTo>
                  <a:pt x="140051" y="180489"/>
                  <a:pt x="180489" y="140051"/>
                  <a:pt x="180489" y="90244"/>
                </a:cubicBezTo>
                <a:cubicBezTo>
                  <a:pt x="180489" y="40437"/>
                  <a:pt x="140051" y="0"/>
                  <a:pt x="90244" y="0"/>
                </a:cubicBezTo>
                <a:cubicBezTo>
                  <a:pt x="40437" y="0"/>
                  <a:pt x="0" y="40437"/>
                  <a:pt x="0" y="90244"/>
                </a:cubicBezTo>
                <a:cubicBezTo>
                  <a:pt x="0" y="140051"/>
                  <a:pt x="40437" y="180489"/>
                  <a:pt x="90244" y="180489"/>
                </a:cubicBezTo>
                <a:close/>
                <a:moveTo>
                  <a:pt x="119997" y="74980"/>
                </a:moveTo>
                <a:lnTo>
                  <a:pt x="91795" y="120102"/>
                </a:lnTo>
                <a:cubicBezTo>
                  <a:pt x="90315" y="122464"/>
                  <a:pt x="87777" y="123945"/>
                  <a:pt x="84992" y="124086"/>
                </a:cubicBezTo>
                <a:cubicBezTo>
                  <a:pt x="82207" y="124227"/>
                  <a:pt x="79528" y="122958"/>
                  <a:pt x="77871" y="120702"/>
                </a:cubicBezTo>
                <a:lnTo>
                  <a:pt x="60950" y="98141"/>
                </a:lnTo>
                <a:cubicBezTo>
                  <a:pt x="58130" y="94404"/>
                  <a:pt x="58906" y="89116"/>
                  <a:pt x="62642" y="86296"/>
                </a:cubicBezTo>
                <a:cubicBezTo>
                  <a:pt x="66379" y="83476"/>
                  <a:pt x="71667" y="84251"/>
                  <a:pt x="74487" y="87988"/>
                </a:cubicBezTo>
                <a:lnTo>
                  <a:pt x="84005" y="100679"/>
                </a:lnTo>
                <a:lnTo>
                  <a:pt x="105649" y="66026"/>
                </a:lnTo>
                <a:cubicBezTo>
                  <a:pt x="108117" y="62078"/>
                  <a:pt x="113334" y="60844"/>
                  <a:pt x="117318" y="63347"/>
                </a:cubicBezTo>
                <a:cubicBezTo>
                  <a:pt x="121301" y="65850"/>
                  <a:pt x="122500" y="71032"/>
                  <a:pt x="119997" y="75016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13" name="Text 10"/>
          <p:cNvSpPr/>
          <p:nvPr/>
        </p:nvSpPr>
        <p:spPr>
          <a:xfrm>
            <a:off x="482807" y="5983195"/>
            <a:ext cx="2210984" cy="1804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95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技术成熟度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487319" y="6199781"/>
            <a:ext cx="2201960" cy="1443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53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当前企业级部署最成熟的技术水平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3625352" y="5477827"/>
            <a:ext cx="433172" cy="433172"/>
          </a:xfrm>
          <a:custGeom>
            <a:avLst/>
            <a:gdLst/>
            <a:ahLst/>
            <a:cxnLst/>
            <a:rect l="l" t="t" r="r" b="b"/>
            <a:pathLst>
              <a:path w="433172" h="433172">
                <a:moveTo>
                  <a:pt x="216586" y="0"/>
                </a:moveTo>
                <a:lnTo>
                  <a:pt x="216586" y="0"/>
                </a:lnTo>
                <a:cubicBezTo>
                  <a:pt x="336204" y="0"/>
                  <a:pt x="433172" y="96969"/>
                  <a:pt x="433172" y="216586"/>
                </a:cubicBezTo>
                <a:lnTo>
                  <a:pt x="433172" y="216586"/>
                </a:lnTo>
                <a:cubicBezTo>
                  <a:pt x="433172" y="336204"/>
                  <a:pt x="336204" y="433172"/>
                  <a:pt x="216586" y="433172"/>
                </a:cubicBezTo>
                <a:lnTo>
                  <a:pt x="216586" y="433172"/>
                </a:lnTo>
                <a:cubicBezTo>
                  <a:pt x="96969" y="433172"/>
                  <a:pt x="0" y="336204"/>
                  <a:pt x="0" y="216586"/>
                </a:cubicBezTo>
                <a:lnTo>
                  <a:pt x="0" y="216586"/>
                </a:lnTo>
                <a:cubicBezTo>
                  <a:pt x="0" y="96969"/>
                  <a:pt x="96969" y="0"/>
                  <a:pt x="216586" y="0"/>
                </a:cubicBezTo>
                <a:close/>
              </a:path>
            </a:pathLst>
          </a:custGeom>
          <a:solidFill>
            <a:srgbClr val="3A5F7F">
              <a:alpha val="30196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3751694" y="5604169"/>
            <a:ext cx="180489" cy="180489"/>
          </a:xfrm>
          <a:custGeom>
            <a:avLst/>
            <a:gdLst/>
            <a:ahLst/>
            <a:cxnLst/>
            <a:rect l="l" t="t" r="r" b="b"/>
            <a:pathLst>
              <a:path w="180489" h="180489">
                <a:moveTo>
                  <a:pt x="90244" y="0"/>
                </a:moveTo>
                <a:cubicBezTo>
                  <a:pt x="91866" y="0"/>
                  <a:pt x="93487" y="353"/>
                  <a:pt x="94968" y="1022"/>
                </a:cubicBezTo>
                <a:lnTo>
                  <a:pt x="161382" y="29188"/>
                </a:lnTo>
                <a:cubicBezTo>
                  <a:pt x="169137" y="32467"/>
                  <a:pt x="174919" y="40116"/>
                  <a:pt x="174884" y="49352"/>
                </a:cubicBezTo>
                <a:cubicBezTo>
                  <a:pt x="174707" y="84322"/>
                  <a:pt x="160325" y="148304"/>
                  <a:pt x="99586" y="177386"/>
                </a:cubicBezTo>
                <a:cubicBezTo>
                  <a:pt x="93699" y="180207"/>
                  <a:pt x="86860" y="180207"/>
                  <a:pt x="80973" y="177386"/>
                </a:cubicBezTo>
                <a:cubicBezTo>
                  <a:pt x="20199" y="148304"/>
                  <a:pt x="5852" y="84322"/>
                  <a:pt x="5676" y="49352"/>
                </a:cubicBezTo>
                <a:cubicBezTo>
                  <a:pt x="5640" y="40116"/>
                  <a:pt x="11422" y="32467"/>
                  <a:pt x="19177" y="29188"/>
                </a:cubicBezTo>
                <a:lnTo>
                  <a:pt x="85556" y="1022"/>
                </a:lnTo>
                <a:cubicBezTo>
                  <a:pt x="87036" y="353"/>
                  <a:pt x="88623" y="0"/>
                  <a:pt x="90244" y="0"/>
                </a:cubicBezTo>
                <a:close/>
                <a:moveTo>
                  <a:pt x="90244" y="23548"/>
                </a:moveTo>
                <a:lnTo>
                  <a:pt x="90244" y="156835"/>
                </a:lnTo>
                <a:cubicBezTo>
                  <a:pt x="138892" y="133287"/>
                  <a:pt x="151970" y="81114"/>
                  <a:pt x="152287" y="49881"/>
                </a:cubicBezTo>
                <a:lnTo>
                  <a:pt x="90244" y="23583"/>
                </a:lnTo>
                <a:lnTo>
                  <a:pt x="90244" y="23583"/>
                </a:ln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17" name="Text 14"/>
          <p:cNvSpPr/>
          <p:nvPr/>
        </p:nvSpPr>
        <p:spPr>
          <a:xfrm>
            <a:off x="2737292" y="5983195"/>
            <a:ext cx="2210984" cy="1804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95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风险可控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2741804" y="6199781"/>
            <a:ext cx="2201960" cy="1443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53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关键操作点引入人工审批</a:t>
            </a:r>
            <a:endParaRPr lang="en-US" sz="1600" dirty="0"/>
          </a:p>
        </p:txBody>
      </p:sp>
      <p:sp>
        <p:nvSpPr>
          <p:cNvPr id="19" name="Shape 16"/>
          <p:cNvSpPr/>
          <p:nvPr/>
        </p:nvSpPr>
        <p:spPr>
          <a:xfrm>
            <a:off x="5879837" y="5477827"/>
            <a:ext cx="433172" cy="433172"/>
          </a:xfrm>
          <a:custGeom>
            <a:avLst/>
            <a:gdLst/>
            <a:ahLst/>
            <a:cxnLst/>
            <a:rect l="l" t="t" r="r" b="b"/>
            <a:pathLst>
              <a:path w="433172" h="433172">
                <a:moveTo>
                  <a:pt x="216586" y="0"/>
                </a:moveTo>
                <a:lnTo>
                  <a:pt x="216586" y="0"/>
                </a:lnTo>
                <a:cubicBezTo>
                  <a:pt x="336204" y="0"/>
                  <a:pt x="433172" y="96969"/>
                  <a:pt x="433172" y="216586"/>
                </a:cubicBezTo>
                <a:lnTo>
                  <a:pt x="433172" y="216586"/>
                </a:lnTo>
                <a:cubicBezTo>
                  <a:pt x="433172" y="336204"/>
                  <a:pt x="336204" y="433172"/>
                  <a:pt x="216586" y="433172"/>
                </a:cubicBezTo>
                <a:lnTo>
                  <a:pt x="216586" y="433172"/>
                </a:lnTo>
                <a:cubicBezTo>
                  <a:pt x="96969" y="433172"/>
                  <a:pt x="0" y="336204"/>
                  <a:pt x="0" y="216586"/>
                </a:cubicBezTo>
                <a:lnTo>
                  <a:pt x="0" y="216586"/>
                </a:lnTo>
                <a:cubicBezTo>
                  <a:pt x="0" y="96969"/>
                  <a:pt x="96969" y="0"/>
                  <a:pt x="216586" y="0"/>
                </a:cubicBezTo>
                <a:close/>
              </a:path>
            </a:pathLst>
          </a:custGeom>
          <a:solidFill>
            <a:srgbClr val="3A5F7F">
              <a:alpha val="30196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5983618" y="5604169"/>
            <a:ext cx="225611" cy="180489"/>
          </a:xfrm>
          <a:custGeom>
            <a:avLst/>
            <a:gdLst/>
            <a:ahLst/>
            <a:cxnLst/>
            <a:rect l="l" t="t" r="r" b="b"/>
            <a:pathLst>
              <a:path w="225611" h="180489">
                <a:moveTo>
                  <a:pt x="112805" y="5640"/>
                </a:moveTo>
                <a:cubicBezTo>
                  <a:pt x="133039" y="5640"/>
                  <a:pt x="149467" y="22068"/>
                  <a:pt x="149467" y="42302"/>
                </a:cubicBezTo>
                <a:cubicBezTo>
                  <a:pt x="149467" y="62536"/>
                  <a:pt x="133039" y="78964"/>
                  <a:pt x="112805" y="78964"/>
                </a:cubicBezTo>
                <a:cubicBezTo>
                  <a:pt x="92571" y="78964"/>
                  <a:pt x="76144" y="62536"/>
                  <a:pt x="76144" y="42302"/>
                </a:cubicBezTo>
                <a:cubicBezTo>
                  <a:pt x="76144" y="22068"/>
                  <a:pt x="92571" y="5640"/>
                  <a:pt x="112805" y="5640"/>
                </a:cubicBezTo>
                <a:close/>
                <a:moveTo>
                  <a:pt x="33842" y="31021"/>
                </a:moveTo>
                <a:cubicBezTo>
                  <a:pt x="47850" y="31021"/>
                  <a:pt x="59223" y="42394"/>
                  <a:pt x="59223" y="56403"/>
                </a:cubicBezTo>
                <a:cubicBezTo>
                  <a:pt x="59223" y="70411"/>
                  <a:pt x="47850" y="81784"/>
                  <a:pt x="33842" y="81784"/>
                </a:cubicBezTo>
                <a:cubicBezTo>
                  <a:pt x="19833" y="81784"/>
                  <a:pt x="8460" y="70411"/>
                  <a:pt x="8460" y="56403"/>
                </a:cubicBezTo>
                <a:cubicBezTo>
                  <a:pt x="8460" y="42394"/>
                  <a:pt x="19833" y="31021"/>
                  <a:pt x="33842" y="31021"/>
                </a:cubicBezTo>
                <a:close/>
                <a:moveTo>
                  <a:pt x="0" y="146647"/>
                </a:moveTo>
                <a:cubicBezTo>
                  <a:pt x="0" y="121724"/>
                  <a:pt x="20199" y="101525"/>
                  <a:pt x="45122" y="101525"/>
                </a:cubicBezTo>
                <a:cubicBezTo>
                  <a:pt x="49634" y="101525"/>
                  <a:pt x="54006" y="102195"/>
                  <a:pt x="58130" y="103428"/>
                </a:cubicBezTo>
                <a:cubicBezTo>
                  <a:pt x="46532" y="116401"/>
                  <a:pt x="39482" y="133533"/>
                  <a:pt x="39482" y="152287"/>
                </a:cubicBezTo>
                <a:lnTo>
                  <a:pt x="39482" y="157927"/>
                </a:lnTo>
                <a:cubicBezTo>
                  <a:pt x="39482" y="161946"/>
                  <a:pt x="40328" y="165753"/>
                  <a:pt x="41844" y="169208"/>
                </a:cubicBezTo>
                <a:lnTo>
                  <a:pt x="11281" y="169208"/>
                </a:lnTo>
                <a:cubicBezTo>
                  <a:pt x="5041" y="169208"/>
                  <a:pt x="0" y="164167"/>
                  <a:pt x="0" y="157927"/>
                </a:cubicBezTo>
                <a:lnTo>
                  <a:pt x="0" y="146647"/>
                </a:lnTo>
                <a:close/>
                <a:moveTo>
                  <a:pt x="183767" y="169208"/>
                </a:moveTo>
                <a:cubicBezTo>
                  <a:pt x="185283" y="165753"/>
                  <a:pt x="186129" y="161946"/>
                  <a:pt x="186129" y="157927"/>
                </a:cubicBezTo>
                <a:lnTo>
                  <a:pt x="186129" y="152287"/>
                </a:lnTo>
                <a:cubicBezTo>
                  <a:pt x="186129" y="133533"/>
                  <a:pt x="179078" y="116401"/>
                  <a:pt x="167481" y="103428"/>
                </a:cubicBezTo>
                <a:cubicBezTo>
                  <a:pt x="171605" y="102195"/>
                  <a:pt x="175976" y="101525"/>
                  <a:pt x="180489" y="101525"/>
                </a:cubicBezTo>
                <a:cubicBezTo>
                  <a:pt x="205411" y="101525"/>
                  <a:pt x="225611" y="121724"/>
                  <a:pt x="225611" y="146647"/>
                </a:cubicBezTo>
                <a:lnTo>
                  <a:pt x="225611" y="157927"/>
                </a:lnTo>
                <a:cubicBezTo>
                  <a:pt x="225611" y="164167"/>
                  <a:pt x="220570" y="169208"/>
                  <a:pt x="214330" y="169208"/>
                </a:cubicBezTo>
                <a:lnTo>
                  <a:pt x="183767" y="169208"/>
                </a:lnTo>
                <a:close/>
                <a:moveTo>
                  <a:pt x="166388" y="56403"/>
                </a:moveTo>
                <a:cubicBezTo>
                  <a:pt x="166388" y="42394"/>
                  <a:pt x="177761" y="31021"/>
                  <a:pt x="191769" y="31021"/>
                </a:cubicBezTo>
                <a:cubicBezTo>
                  <a:pt x="205777" y="31021"/>
                  <a:pt x="217150" y="42394"/>
                  <a:pt x="217150" y="56403"/>
                </a:cubicBezTo>
                <a:cubicBezTo>
                  <a:pt x="217150" y="70411"/>
                  <a:pt x="205777" y="81784"/>
                  <a:pt x="191769" y="81784"/>
                </a:cubicBezTo>
                <a:cubicBezTo>
                  <a:pt x="177761" y="81784"/>
                  <a:pt x="166388" y="70411"/>
                  <a:pt x="166388" y="56403"/>
                </a:cubicBezTo>
                <a:close/>
                <a:moveTo>
                  <a:pt x="56403" y="152287"/>
                </a:moveTo>
                <a:cubicBezTo>
                  <a:pt x="56403" y="121125"/>
                  <a:pt x="81643" y="95885"/>
                  <a:pt x="112805" y="95885"/>
                </a:cubicBezTo>
                <a:cubicBezTo>
                  <a:pt x="143968" y="95885"/>
                  <a:pt x="169208" y="121125"/>
                  <a:pt x="169208" y="152287"/>
                </a:cubicBezTo>
                <a:lnTo>
                  <a:pt x="169208" y="157927"/>
                </a:lnTo>
                <a:cubicBezTo>
                  <a:pt x="169208" y="164167"/>
                  <a:pt x="164167" y="169208"/>
                  <a:pt x="157927" y="169208"/>
                </a:cubicBezTo>
                <a:lnTo>
                  <a:pt x="67683" y="169208"/>
                </a:lnTo>
                <a:cubicBezTo>
                  <a:pt x="61444" y="169208"/>
                  <a:pt x="56403" y="164167"/>
                  <a:pt x="56403" y="157927"/>
                </a:cubicBezTo>
                <a:lnTo>
                  <a:pt x="56403" y="152287"/>
                </a:ln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21" name="Text 18"/>
          <p:cNvSpPr/>
          <p:nvPr/>
        </p:nvSpPr>
        <p:spPr>
          <a:xfrm>
            <a:off x="4991777" y="5983195"/>
            <a:ext cx="2210984" cy="1804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95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用户接受度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4996289" y="6199781"/>
            <a:ext cx="2201960" cy="1443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53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渐进式自动化更容易被接受</a:t>
            </a:r>
            <a:endParaRPr lang="en-US" sz="1600" dirty="0"/>
          </a:p>
        </p:txBody>
      </p:sp>
      <p:sp>
        <p:nvSpPr>
          <p:cNvPr id="23" name="Shape 20"/>
          <p:cNvSpPr/>
          <p:nvPr/>
        </p:nvSpPr>
        <p:spPr>
          <a:xfrm>
            <a:off x="8134322" y="5477827"/>
            <a:ext cx="433172" cy="433172"/>
          </a:xfrm>
          <a:custGeom>
            <a:avLst/>
            <a:gdLst/>
            <a:ahLst/>
            <a:cxnLst/>
            <a:rect l="l" t="t" r="r" b="b"/>
            <a:pathLst>
              <a:path w="433172" h="433172">
                <a:moveTo>
                  <a:pt x="216586" y="0"/>
                </a:moveTo>
                <a:lnTo>
                  <a:pt x="216586" y="0"/>
                </a:lnTo>
                <a:cubicBezTo>
                  <a:pt x="336204" y="0"/>
                  <a:pt x="433172" y="96969"/>
                  <a:pt x="433172" y="216586"/>
                </a:cubicBezTo>
                <a:lnTo>
                  <a:pt x="433172" y="216586"/>
                </a:lnTo>
                <a:cubicBezTo>
                  <a:pt x="433172" y="336204"/>
                  <a:pt x="336204" y="433172"/>
                  <a:pt x="216586" y="433172"/>
                </a:cubicBezTo>
                <a:lnTo>
                  <a:pt x="216586" y="433172"/>
                </a:lnTo>
                <a:cubicBezTo>
                  <a:pt x="96969" y="433172"/>
                  <a:pt x="0" y="336204"/>
                  <a:pt x="0" y="216586"/>
                </a:cubicBezTo>
                <a:lnTo>
                  <a:pt x="0" y="216586"/>
                </a:lnTo>
                <a:cubicBezTo>
                  <a:pt x="0" y="96969"/>
                  <a:pt x="96969" y="0"/>
                  <a:pt x="216586" y="0"/>
                </a:cubicBezTo>
                <a:close/>
              </a:path>
            </a:pathLst>
          </a:custGeom>
          <a:solidFill>
            <a:srgbClr val="3A5F7F">
              <a:alpha val="30196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8238103" y="5604169"/>
            <a:ext cx="225611" cy="180489"/>
          </a:xfrm>
          <a:custGeom>
            <a:avLst/>
            <a:gdLst/>
            <a:ahLst/>
            <a:cxnLst/>
            <a:rect l="l" t="t" r="r" b="b"/>
            <a:pathLst>
              <a:path w="225611" h="180489">
                <a:moveTo>
                  <a:pt x="135366" y="11281"/>
                </a:moveTo>
                <a:lnTo>
                  <a:pt x="180489" y="11281"/>
                </a:lnTo>
                <a:cubicBezTo>
                  <a:pt x="186728" y="11281"/>
                  <a:pt x="191769" y="16322"/>
                  <a:pt x="191769" y="22561"/>
                </a:cubicBezTo>
                <a:cubicBezTo>
                  <a:pt x="191769" y="28801"/>
                  <a:pt x="186728" y="33842"/>
                  <a:pt x="180489" y="33842"/>
                </a:cubicBezTo>
                <a:lnTo>
                  <a:pt x="140443" y="33842"/>
                </a:lnTo>
                <a:cubicBezTo>
                  <a:pt x="138610" y="42937"/>
                  <a:pt x="132370" y="50445"/>
                  <a:pt x="124086" y="54041"/>
                </a:cubicBezTo>
                <a:lnTo>
                  <a:pt x="124086" y="157927"/>
                </a:lnTo>
                <a:lnTo>
                  <a:pt x="180489" y="157927"/>
                </a:lnTo>
                <a:cubicBezTo>
                  <a:pt x="186728" y="157927"/>
                  <a:pt x="191769" y="162968"/>
                  <a:pt x="191769" y="169208"/>
                </a:cubicBezTo>
                <a:cubicBezTo>
                  <a:pt x="191769" y="175448"/>
                  <a:pt x="186728" y="180489"/>
                  <a:pt x="180489" y="180489"/>
                </a:cubicBezTo>
                <a:lnTo>
                  <a:pt x="45122" y="180489"/>
                </a:lnTo>
                <a:cubicBezTo>
                  <a:pt x="38883" y="180489"/>
                  <a:pt x="33842" y="175448"/>
                  <a:pt x="33842" y="169208"/>
                </a:cubicBezTo>
                <a:cubicBezTo>
                  <a:pt x="33842" y="162968"/>
                  <a:pt x="38883" y="157927"/>
                  <a:pt x="45122" y="157927"/>
                </a:cubicBezTo>
                <a:lnTo>
                  <a:pt x="101525" y="157927"/>
                </a:lnTo>
                <a:lnTo>
                  <a:pt x="101525" y="54041"/>
                </a:lnTo>
                <a:cubicBezTo>
                  <a:pt x="93241" y="50410"/>
                  <a:pt x="87001" y="42901"/>
                  <a:pt x="85168" y="33842"/>
                </a:cubicBezTo>
                <a:lnTo>
                  <a:pt x="45122" y="33842"/>
                </a:lnTo>
                <a:cubicBezTo>
                  <a:pt x="38883" y="33842"/>
                  <a:pt x="33842" y="28801"/>
                  <a:pt x="33842" y="22561"/>
                </a:cubicBezTo>
                <a:cubicBezTo>
                  <a:pt x="33842" y="16322"/>
                  <a:pt x="38883" y="11281"/>
                  <a:pt x="45122" y="11281"/>
                </a:cubicBezTo>
                <a:lnTo>
                  <a:pt x="90244" y="11281"/>
                </a:lnTo>
                <a:cubicBezTo>
                  <a:pt x="95391" y="4442"/>
                  <a:pt x="103569" y="0"/>
                  <a:pt x="112805" y="0"/>
                </a:cubicBezTo>
                <a:cubicBezTo>
                  <a:pt x="122041" y="0"/>
                  <a:pt x="130220" y="4442"/>
                  <a:pt x="135366" y="11281"/>
                </a:cubicBezTo>
                <a:close/>
                <a:moveTo>
                  <a:pt x="154966" y="112805"/>
                </a:moveTo>
                <a:lnTo>
                  <a:pt x="206011" y="112805"/>
                </a:lnTo>
                <a:lnTo>
                  <a:pt x="180489" y="69023"/>
                </a:lnTo>
                <a:lnTo>
                  <a:pt x="154966" y="112805"/>
                </a:lnTo>
                <a:close/>
                <a:moveTo>
                  <a:pt x="180489" y="146647"/>
                </a:moveTo>
                <a:cubicBezTo>
                  <a:pt x="158315" y="146647"/>
                  <a:pt x="139879" y="134661"/>
                  <a:pt x="136071" y="118833"/>
                </a:cubicBezTo>
                <a:cubicBezTo>
                  <a:pt x="135155" y="114956"/>
                  <a:pt x="136424" y="110972"/>
                  <a:pt x="138433" y="107518"/>
                </a:cubicBezTo>
                <a:lnTo>
                  <a:pt x="171993" y="49987"/>
                </a:lnTo>
                <a:cubicBezTo>
                  <a:pt x="173755" y="46955"/>
                  <a:pt x="176999" y="45122"/>
                  <a:pt x="180489" y="45122"/>
                </a:cubicBezTo>
                <a:cubicBezTo>
                  <a:pt x="183978" y="45122"/>
                  <a:pt x="187222" y="46990"/>
                  <a:pt x="188984" y="49987"/>
                </a:cubicBezTo>
                <a:lnTo>
                  <a:pt x="222544" y="107518"/>
                </a:lnTo>
                <a:cubicBezTo>
                  <a:pt x="224553" y="110972"/>
                  <a:pt x="225822" y="114956"/>
                  <a:pt x="224906" y="118833"/>
                </a:cubicBezTo>
                <a:cubicBezTo>
                  <a:pt x="221098" y="134626"/>
                  <a:pt x="202662" y="146647"/>
                  <a:pt x="180489" y="146647"/>
                </a:cubicBezTo>
                <a:close/>
                <a:moveTo>
                  <a:pt x="44699" y="69023"/>
                </a:moveTo>
                <a:lnTo>
                  <a:pt x="19177" y="112805"/>
                </a:lnTo>
                <a:lnTo>
                  <a:pt x="70257" y="112805"/>
                </a:lnTo>
                <a:lnTo>
                  <a:pt x="44699" y="69023"/>
                </a:lnTo>
                <a:close/>
                <a:moveTo>
                  <a:pt x="317" y="118833"/>
                </a:moveTo>
                <a:cubicBezTo>
                  <a:pt x="-599" y="114956"/>
                  <a:pt x="670" y="110972"/>
                  <a:pt x="2679" y="107518"/>
                </a:cubicBezTo>
                <a:lnTo>
                  <a:pt x="36239" y="49987"/>
                </a:lnTo>
                <a:cubicBezTo>
                  <a:pt x="38001" y="46955"/>
                  <a:pt x="41244" y="45122"/>
                  <a:pt x="44734" y="45122"/>
                </a:cubicBezTo>
                <a:cubicBezTo>
                  <a:pt x="48224" y="45122"/>
                  <a:pt x="51467" y="46990"/>
                  <a:pt x="53230" y="49987"/>
                </a:cubicBezTo>
                <a:lnTo>
                  <a:pt x="86790" y="107518"/>
                </a:lnTo>
                <a:cubicBezTo>
                  <a:pt x="88799" y="110972"/>
                  <a:pt x="90068" y="114956"/>
                  <a:pt x="89151" y="118833"/>
                </a:cubicBezTo>
                <a:cubicBezTo>
                  <a:pt x="85344" y="134626"/>
                  <a:pt x="66908" y="146647"/>
                  <a:pt x="44734" y="146647"/>
                </a:cubicBezTo>
                <a:cubicBezTo>
                  <a:pt x="22561" y="146647"/>
                  <a:pt x="4124" y="134661"/>
                  <a:pt x="317" y="118833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25" name="Text 22"/>
          <p:cNvSpPr/>
          <p:nvPr/>
        </p:nvSpPr>
        <p:spPr>
          <a:xfrm>
            <a:off x="7246262" y="5983195"/>
            <a:ext cx="2210984" cy="1804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95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合规要求</a:t>
            </a:r>
            <a:endParaRPr lang="en-US" sz="1600" dirty="0"/>
          </a:p>
        </p:txBody>
      </p:sp>
      <p:sp>
        <p:nvSpPr>
          <p:cNvPr id="26" name="Text 23"/>
          <p:cNvSpPr/>
          <p:nvPr/>
        </p:nvSpPr>
        <p:spPr>
          <a:xfrm>
            <a:off x="7250774" y="6199781"/>
            <a:ext cx="2201960" cy="1443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53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金融、医疗等行业要求人工参与</a:t>
            </a:r>
            <a:endParaRPr lang="en-US" sz="1600" dirty="0"/>
          </a:p>
        </p:txBody>
      </p:sp>
      <p:sp>
        <p:nvSpPr>
          <p:cNvPr id="27" name="Shape 24"/>
          <p:cNvSpPr/>
          <p:nvPr/>
        </p:nvSpPr>
        <p:spPr>
          <a:xfrm>
            <a:off x="10388807" y="5477827"/>
            <a:ext cx="433172" cy="433172"/>
          </a:xfrm>
          <a:custGeom>
            <a:avLst/>
            <a:gdLst/>
            <a:ahLst/>
            <a:cxnLst/>
            <a:rect l="l" t="t" r="r" b="b"/>
            <a:pathLst>
              <a:path w="433172" h="433172">
                <a:moveTo>
                  <a:pt x="216586" y="0"/>
                </a:moveTo>
                <a:lnTo>
                  <a:pt x="216586" y="0"/>
                </a:lnTo>
                <a:cubicBezTo>
                  <a:pt x="336204" y="0"/>
                  <a:pt x="433172" y="96969"/>
                  <a:pt x="433172" y="216586"/>
                </a:cubicBezTo>
                <a:lnTo>
                  <a:pt x="433172" y="216586"/>
                </a:lnTo>
                <a:cubicBezTo>
                  <a:pt x="433172" y="336204"/>
                  <a:pt x="336204" y="433172"/>
                  <a:pt x="216586" y="433172"/>
                </a:cubicBezTo>
                <a:lnTo>
                  <a:pt x="216586" y="433172"/>
                </a:lnTo>
                <a:cubicBezTo>
                  <a:pt x="96969" y="433172"/>
                  <a:pt x="0" y="336204"/>
                  <a:pt x="0" y="216586"/>
                </a:cubicBezTo>
                <a:lnTo>
                  <a:pt x="0" y="216586"/>
                </a:lnTo>
                <a:cubicBezTo>
                  <a:pt x="0" y="96969"/>
                  <a:pt x="96969" y="0"/>
                  <a:pt x="216586" y="0"/>
                </a:cubicBezTo>
                <a:close/>
              </a:path>
            </a:pathLst>
          </a:custGeom>
          <a:solidFill>
            <a:srgbClr val="3A5F7F">
              <a:alpha val="30196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0548990" y="5604169"/>
            <a:ext cx="112805" cy="180489"/>
          </a:xfrm>
          <a:custGeom>
            <a:avLst/>
            <a:gdLst/>
            <a:ahLst/>
            <a:cxnLst/>
            <a:rect l="l" t="t" r="r" b="b"/>
            <a:pathLst>
              <a:path w="112805" h="180489">
                <a:moveTo>
                  <a:pt x="47942" y="8460"/>
                </a:moveTo>
                <a:cubicBezTo>
                  <a:pt x="47942" y="3772"/>
                  <a:pt x="51714" y="0"/>
                  <a:pt x="56403" y="0"/>
                </a:cubicBezTo>
                <a:cubicBezTo>
                  <a:pt x="61091" y="0"/>
                  <a:pt x="64863" y="3772"/>
                  <a:pt x="64863" y="8460"/>
                </a:cubicBezTo>
                <a:lnTo>
                  <a:pt x="64863" y="22561"/>
                </a:lnTo>
                <a:lnTo>
                  <a:pt x="84604" y="22561"/>
                </a:lnTo>
                <a:cubicBezTo>
                  <a:pt x="90844" y="22561"/>
                  <a:pt x="95885" y="27602"/>
                  <a:pt x="95885" y="33842"/>
                </a:cubicBezTo>
                <a:cubicBezTo>
                  <a:pt x="95885" y="40081"/>
                  <a:pt x="90844" y="45122"/>
                  <a:pt x="84604" y="45122"/>
                </a:cubicBezTo>
                <a:lnTo>
                  <a:pt x="44100" y="45122"/>
                </a:lnTo>
                <a:cubicBezTo>
                  <a:pt x="35322" y="45122"/>
                  <a:pt x="28201" y="52243"/>
                  <a:pt x="28201" y="61021"/>
                </a:cubicBezTo>
                <a:cubicBezTo>
                  <a:pt x="28201" y="68952"/>
                  <a:pt x="34018" y="75650"/>
                  <a:pt x="41844" y="76778"/>
                </a:cubicBezTo>
                <a:lnTo>
                  <a:pt x="74134" y="81396"/>
                </a:lnTo>
                <a:cubicBezTo>
                  <a:pt x="93100" y="84110"/>
                  <a:pt x="107165" y="100326"/>
                  <a:pt x="107165" y="119468"/>
                </a:cubicBezTo>
                <a:cubicBezTo>
                  <a:pt x="107165" y="140725"/>
                  <a:pt x="89927" y="157927"/>
                  <a:pt x="68705" y="157927"/>
                </a:cubicBezTo>
                <a:lnTo>
                  <a:pt x="64863" y="157927"/>
                </a:lnTo>
                <a:lnTo>
                  <a:pt x="64863" y="172028"/>
                </a:lnTo>
                <a:cubicBezTo>
                  <a:pt x="64863" y="176717"/>
                  <a:pt x="61091" y="180489"/>
                  <a:pt x="56403" y="180489"/>
                </a:cubicBezTo>
                <a:cubicBezTo>
                  <a:pt x="51714" y="180489"/>
                  <a:pt x="47942" y="176717"/>
                  <a:pt x="47942" y="172028"/>
                </a:cubicBezTo>
                <a:lnTo>
                  <a:pt x="47942" y="157927"/>
                </a:lnTo>
                <a:lnTo>
                  <a:pt x="22561" y="157927"/>
                </a:lnTo>
                <a:cubicBezTo>
                  <a:pt x="16322" y="157927"/>
                  <a:pt x="11281" y="152886"/>
                  <a:pt x="11281" y="146647"/>
                </a:cubicBezTo>
                <a:cubicBezTo>
                  <a:pt x="11281" y="140407"/>
                  <a:pt x="16322" y="135366"/>
                  <a:pt x="22561" y="135366"/>
                </a:cubicBezTo>
                <a:lnTo>
                  <a:pt x="68705" y="135366"/>
                </a:lnTo>
                <a:cubicBezTo>
                  <a:pt x="77483" y="135366"/>
                  <a:pt x="84604" y="128246"/>
                  <a:pt x="84604" y="119468"/>
                </a:cubicBezTo>
                <a:cubicBezTo>
                  <a:pt x="84604" y="111536"/>
                  <a:pt x="78787" y="104838"/>
                  <a:pt x="70962" y="103710"/>
                </a:cubicBezTo>
                <a:lnTo>
                  <a:pt x="38671" y="99092"/>
                </a:lnTo>
                <a:cubicBezTo>
                  <a:pt x="19706" y="96413"/>
                  <a:pt x="5640" y="80162"/>
                  <a:pt x="5640" y="61021"/>
                </a:cubicBezTo>
                <a:cubicBezTo>
                  <a:pt x="5640" y="39799"/>
                  <a:pt x="22878" y="22561"/>
                  <a:pt x="44100" y="22561"/>
                </a:cubicBezTo>
                <a:lnTo>
                  <a:pt x="47942" y="22561"/>
                </a:lnTo>
                <a:lnTo>
                  <a:pt x="47942" y="8460"/>
                </a:ln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29" name="Text 26"/>
          <p:cNvSpPr/>
          <p:nvPr/>
        </p:nvSpPr>
        <p:spPr>
          <a:xfrm>
            <a:off x="9500747" y="5983195"/>
            <a:ext cx="2210984" cy="1804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95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成本效益</a:t>
            </a:r>
            <a:endParaRPr lang="en-US" sz="1600" dirty="0"/>
          </a:p>
        </p:txBody>
      </p:sp>
      <p:sp>
        <p:nvSpPr>
          <p:cNvPr id="30" name="Text 27"/>
          <p:cNvSpPr/>
          <p:nvPr/>
        </p:nvSpPr>
        <p:spPr>
          <a:xfrm>
            <a:off x="9505259" y="6199781"/>
            <a:ext cx="2201960" cy="1443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53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在成本和性能之间取得最佳平衡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49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spc="53" kern="0" dirty="0">
                <a:solidFill>
                  <a:srgbClr val="D8A14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L2 CAPABILITY BOUNDARY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477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L2 能力边界与责任分配模型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5763" y="1185863"/>
            <a:ext cx="5610225" cy="2600325"/>
          </a:xfrm>
          <a:custGeom>
            <a:avLst/>
            <a:gdLst/>
            <a:ahLst/>
            <a:cxnLst/>
            <a:rect l="l" t="t" r="r" b="b"/>
            <a:pathLst>
              <a:path w="5610225" h="2600325">
                <a:moveTo>
                  <a:pt x="76190" y="0"/>
                </a:moveTo>
                <a:lnTo>
                  <a:pt x="5534035" y="0"/>
                </a:lnTo>
                <a:cubicBezTo>
                  <a:pt x="5576114" y="0"/>
                  <a:pt x="5610225" y="34111"/>
                  <a:pt x="5610225" y="76190"/>
                </a:cubicBezTo>
                <a:lnTo>
                  <a:pt x="5610225" y="2524135"/>
                </a:lnTo>
                <a:cubicBezTo>
                  <a:pt x="5610225" y="2566214"/>
                  <a:pt x="5576114" y="2600325"/>
                  <a:pt x="5534035" y="2600325"/>
                </a:cubicBezTo>
                <a:lnTo>
                  <a:pt x="76190" y="2600325"/>
                </a:lnTo>
                <a:cubicBezTo>
                  <a:pt x="34111" y="2600325"/>
                  <a:pt x="0" y="2566214"/>
                  <a:pt x="0" y="2524135"/>
                </a:cubicBezTo>
                <a:lnTo>
                  <a:pt x="0" y="76190"/>
                </a:lnTo>
                <a:cubicBezTo>
                  <a:pt x="0" y="34111"/>
                  <a:pt x="34111" y="0"/>
                  <a:pt x="76190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2925" y="1343025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76200" y="0"/>
                </a:moveTo>
                <a:lnTo>
                  <a:pt x="304800" y="0"/>
                </a:lnTo>
                <a:cubicBezTo>
                  <a:pt x="346856" y="0"/>
                  <a:pt x="381000" y="34144"/>
                  <a:pt x="381000" y="76200"/>
                </a:cubicBezTo>
                <a:lnTo>
                  <a:pt x="381000" y="304800"/>
                </a:lnTo>
                <a:cubicBezTo>
                  <a:pt x="381000" y="346856"/>
                  <a:pt x="346856" y="381000"/>
                  <a:pt x="304800" y="381000"/>
                </a:cubicBezTo>
                <a:lnTo>
                  <a:pt x="76200" y="381000"/>
                </a:lnTo>
                <a:cubicBezTo>
                  <a:pt x="34144" y="381000"/>
                  <a:pt x="0" y="346856"/>
                  <a:pt x="0" y="304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3A5F7F">
              <a:alpha val="4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614363" y="1438275"/>
            <a:ext cx="238125" cy="190500"/>
          </a:xfrm>
          <a:custGeom>
            <a:avLst/>
            <a:gdLst/>
            <a:ahLst/>
            <a:cxnLst/>
            <a:rect l="l" t="t" r="r" b="b"/>
            <a:pathLst>
              <a:path w="238125" h="190500">
                <a:moveTo>
                  <a:pt x="130969" y="0"/>
                </a:moveTo>
                <a:cubicBezTo>
                  <a:pt x="130969" y="-6586"/>
                  <a:pt x="125648" y="-11906"/>
                  <a:pt x="119063" y="-11906"/>
                </a:cubicBezTo>
                <a:cubicBezTo>
                  <a:pt x="112477" y="-11906"/>
                  <a:pt x="107156" y="-6586"/>
                  <a:pt x="107156" y="0"/>
                </a:cubicBezTo>
                <a:lnTo>
                  <a:pt x="107156" y="23812"/>
                </a:lnTo>
                <a:lnTo>
                  <a:pt x="71438" y="23812"/>
                </a:lnTo>
                <a:cubicBezTo>
                  <a:pt x="51718" y="23812"/>
                  <a:pt x="35719" y="39812"/>
                  <a:pt x="35719" y="59531"/>
                </a:cubicBezTo>
                <a:lnTo>
                  <a:pt x="35719" y="142875"/>
                </a:lnTo>
                <a:cubicBezTo>
                  <a:pt x="35719" y="162595"/>
                  <a:pt x="51718" y="178594"/>
                  <a:pt x="71438" y="178594"/>
                </a:cubicBezTo>
                <a:lnTo>
                  <a:pt x="166688" y="178594"/>
                </a:lnTo>
                <a:cubicBezTo>
                  <a:pt x="186407" y="178594"/>
                  <a:pt x="202406" y="162595"/>
                  <a:pt x="202406" y="142875"/>
                </a:cubicBezTo>
                <a:lnTo>
                  <a:pt x="202406" y="59531"/>
                </a:lnTo>
                <a:cubicBezTo>
                  <a:pt x="202406" y="39812"/>
                  <a:pt x="186407" y="23812"/>
                  <a:pt x="166688" y="23812"/>
                </a:cubicBezTo>
                <a:lnTo>
                  <a:pt x="130969" y="23812"/>
                </a:lnTo>
                <a:lnTo>
                  <a:pt x="130969" y="0"/>
                </a:lnTo>
                <a:close/>
                <a:moveTo>
                  <a:pt x="59531" y="136922"/>
                </a:moveTo>
                <a:cubicBezTo>
                  <a:pt x="59531" y="131973"/>
                  <a:pt x="63512" y="127992"/>
                  <a:pt x="68461" y="127992"/>
                </a:cubicBezTo>
                <a:lnTo>
                  <a:pt x="80367" y="127992"/>
                </a:lnTo>
                <a:cubicBezTo>
                  <a:pt x="85316" y="127992"/>
                  <a:pt x="89297" y="131973"/>
                  <a:pt x="89297" y="136922"/>
                </a:cubicBezTo>
                <a:cubicBezTo>
                  <a:pt x="89297" y="141870"/>
                  <a:pt x="85316" y="145852"/>
                  <a:pt x="80367" y="145852"/>
                </a:cubicBezTo>
                <a:lnTo>
                  <a:pt x="68461" y="145852"/>
                </a:lnTo>
                <a:cubicBezTo>
                  <a:pt x="63512" y="145852"/>
                  <a:pt x="59531" y="141870"/>
                  <a:pt x="59531" y="136922"/>
                </a:cubicBezTo>
                <a:close/>
                <a:moveTo>
                  <a:pt x="104180" y="136922"/>
                </a:moveTo>
                <a:cubicBezTo>
                  <a:pt x="104180" y="131973"/>
                  <a:pt x="108161" y="127992"/>
                  <a:pt x="113109" y="127992"/>
                </a:cubicBezTo>
                <a:lnTo>
                  <a:pt x="125016" y="127992"/>
                </a:lnTo>
                <a:cubicBezTo>
                  <a:pt x="129964" y="127992"/>
                  <a:pt x="133945" y="131973"/>
                  <a:pt x="133945" y="136922"/>
                </a:cubicBezTo>
                <a:cubicBezTo>
                  <a:pt x="133945" y="141870"/>
                  <a:pt x="129964" y="145852"/>
                  <a:pt x="125016" y="145852"/>
                </a:cubicBezTo>
                <a:lnTo>
                  <a:pt x="113109" y="145852"/>
                </a:lnTo>
                <a:cubicBezTo>
                  <a:pt x="108161" y="145852"/>
                  <a:pt x="104180" y="141870"/>
                  <a:pt x="104180" y="136922"/>
                </a:cubicBezTo>
                <a:close/>
                <a:moveTo>
                  <a:pt x="148828" y="136922"/>
                </a:moveTo>
                <a:cubicBezTo>
                  <a:pt x="148828" y="131973"/>
                  <a:pt x="152809" y="127992"/>
                  <a:pt x="157758" y="127992"/>
                </a:cubicBezTo>
                <a:lnTo>
                  <a:pt x="169664" y="127992"/>
                </a:lnTo>
                <a:cubicBezTo>
                  <a:pt x="174613" y="127992"/>
                  <a:pt x="178594" y="131973"/>
                  <a:pt x="178594" y="136922"/>
                </a:cubicBezTo>
                <a:cubicBezTo>
                  <a:pt x="178594" y="141870"/>
                  <a:pt x="174613" y="145852"/>
                  <a:pt x="169664" y="145852"/>
                </a:cubicBezTo>
                <a:lnTo>
                  <a:pt x="157758" y="145852"/>
                </a:lnTo>
                <a:cubicBezTo>
                  <a:pt x="152809" y="145852"/>
                  <a:pt x="148828" y="141870"/>
                  <a:pt x="148828" y="136922"/>
                </a:cubicBezTo>
                <a:close/>
                <a:moveTo>
                  <a:pt x="83344" y="65484"/>
                </a:moveTo>
                <a:cubicBezTo>
                  <a:pt x="93201" y="65484"/>
                  <a:pt x="101203" y="73487"/>
                  <a:pt x="101203" y="83344"/>
                </a:cubicBezTo>
                <a:cubicBezTo>
                  <a:pt x="101203" y="93201"/>
                  <a:pt x="93201" y="101203"/>
                  <a:pt x="83344" y="101203"/>
                </a:cubicBezTo>
                <a:cubicBezTo>
                  <a:pt x="73487" y="101203"/>
                  <a:pt x="65484" y="93201"/>
                  <a:pt x="65484" y="83344"/>
                </a:cubicBezTo>
                <a:cubicBezTo>
                  <a:pt x="65484" y="73487"/>
                  <a:pt x="73487" y="65484"/>
                  <a:pt x="83344" y="65484"/>
                </a:cubicBezTo>
                <a:close/>
                <a:moveTo>
                  <a:pt x="136922" y="83344"/>
                </a:moveTo>
                <a:cubicBezTo>
                  <a:pt x="136922" y="73487"/>
                  <a:pt x="144924" y="65484"/>
                  <a:pt x="154781" y="65484"/>
                </a:cubicBezTo>
                <a:cubicBezTo>
                  <a:pt x="164638" y="65484"/>
                  <a:pt x="172641" y="73487"/>
                  <a:pt x="172641" y="83344"/>
                </a:cubicBezTo>
                <a:cubicBezTo>
                  <a:pt x="172641" y="93201"/>
                  <a:pt x="164638" y="101203"/>
                  <a:pt x="154781" y="101203"/>
                </a:cubicBezTo>
                <a:cubicBezTo>
                  <a:pt x="144924" y="101203"/>
                  <a:pt x="136922" y="93201"/>
                  <a:pt x="136922" y="83344"/>
                </a:cubicBezTo>
                <a:close/>
                <a:moveTo>
                  <a:pt x="23812" y="83344"/>
                </a:moveTo>
                <a:cubicBezTo>
                  <a:pt x="23812" y="76758"/>
                  <a:pt x="18492" y="71438"/>
                  <a:pt x="11906" y="71438"/>
                </a:cubicBezTo>
                <a:cubicBezTo>
                  <a:pt x="5321" y="71438"/>
                  <a:pt x="0" y="76758"/>
                  <a:pt x="0" y="83344"/>
                </a:cubicBezTo>
                <a:lnTo>
                  <a:pt x="0" y="119063"/>
                </a:lnTo>
                <a:cubicBezTo>
                  <a:pt x="0" y="125648"/>
                  <a:pt x="5321" y="130969"/>
                  <a:pt x="11906" y="130969"/>
                </a:cubicBezTo>
                <a:cubicBezTo>
                  <a:pt x="18492" y="130969"/>
                  <a:pt x="23812" y="125648"/>
                  <a:pt x="23812" y="119063"/>
                </a:cubicBezTo>
                <a:lnTo>
                  <a:pt x="23812" y="83344"/>
                </a:lnTo>
                <a:close/>
                <a:moveTo>
                  <a:pt x="226219" y="71438"/>
                </a:moveTo>
                <a:cubicBezTo>
                  <a:pt x="219633" y="71438"/>
                  <a:pt x="214313" y="76758"/>
                  <a:pt x="214313" y="83344"/>
                </a:cubicBezTo>
                <a:lnTo>
                  <a:pt x="214313" y="119063"/>
                </a:lnTo>
                <a:cubicBezTo>
                  <a:pt x="214313" y="125648"/>
                  <a:pt x="219633" y="130969"/>
                  <a:pt x="226219" y="130969"/>
                </a:cubicBezTo>
                <a:cubicBezTo>
                  <a:pt x="232804" y="130969"/>
                  <a:pt x="238125" y="125648"/>
                  <a:pt x="238125" y="119063"/>
                </a:cubicBezTo>
                <a:lnTo>
                  <a:pt x="238125" y="83344"/>
                </a:lnTo>
                <a:cubicBezTo>
                  <a:pt x="238125" y="76758"/>
                  <a:pt x="232804" y="71438"/>
                  <a:pt x="226219" y="71438"/>
                </a:cubicBezTo>
                <a:close/>
              </a:path>
            </a:pathLst>
          </a:custGeom>
          <a:solidFill>
            <a:srgbClr val="E0E2E5"/>
          </a:solidFill>
          <a:ln/>
        </p:spPr>
      </p:sp>
      <p:sp>
        <p:nvSpPr>
          <p:cNvPr id="7" name="Text 5"/>
          <p:cNvSpPr/>
          <p:nvPr/>
        </p:nvSpPr>
        <p:spPr>
          <a:xfrm>
            <a:off x="1038225" y="1400175"/>
            <a:ext cx="1304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Agent 自主处理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229225" y="1419225"/>
            <a:ext cx="609600" cy="228600"/>
          </a:xfrm>
          <a:custGeom>
            <a:avLst/>
            <a:gdLst/>
            <a:ahLst/>
            <a:cxnLst/>
            <a:rect l="l" t="t" r="r" b="b"/>
            <a:pathLst>
              <a:path w="609600" h="228600">
                <a:moveTo>
                  <a:pt x="38101" y="0"/>
                </a:moveTo>
                <a:lnTo>
                  <a:pt x="571499" y="0"/>
                </a:lnTo>
                <a:cubicBezTo>
                  <a:pt x="592542" y="0"/>
                  <a:pt x="609600" y="17058"/>
                  <a:pt x="609600" y="38101"/>
                </a:cubicBezTo>
                <a:lnTo>
                  <a:pt x="609600" y="190499"/>
                </a:lnTo>
                <a:cubicBezTo>
                  <a:pt x="609600" y="211542"/>
                  <a:pt x="592542" y="228600"/>
                  <a:pt x="571499" y="228600"/>
                </a:cubicBezTo>
                <a:lnTo>
                  <a:pt x="38101" y="228600"/>
                </a:lnTo>
                <a:cubicBezTo>
                  <a:pt x="17072" y="228600"/>
                  <a:pt x="0" y="211528"/>
                  <a:pt x="0" y="1904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rgbClr val="3A5F7F">
              <a:alpha val="40000"/>
            </a:srgbClr>
          </a:solidFill>
          <a:ln/>
        </p:spPr>
      </p:sp>
      <p:sp>
        <p:nvSpPr>
          <p:cNvPr id="9" name="Text 7"/>
          <p:cNvSpPr/>
          <p:nvPr/>
        </p:nvSpPr>
        <p:spPr>
          <a:xfrm>
            <a:off x="5229225" y="1419225"/>
            <a:ext cx="666750" cy="228600"/>
          </a:xfrm>
          <a:prstGeom prst="rect">
            <a:avLst/>
          </a:prstGeom>
          <a:noFill/>
          <a:ln/>
        </p:spPr>
        <p:txBody>
          <a:bodyPr wrap="square" lIns="76200" tIns="38100" rIns="76200" bIns="3810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无需审批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70309" y="1876425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11" name="Text 9"/>
          <p:cNvSpPr/>
          <p:nvPr/>
        </p:nvSpPr>
        <p:spPr>
          <a:xfrm>
            <a:off x="785813" y="1838325"/>
            <a:ext cx="2152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预定义 Skill 调用(API/数据集 SOP)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70309" y="2143125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13" name="Text 11"/>
          <p:cNvSpPr/>
          <p:nvPr/>
        </p:nvSpPr>
        <p:spPr>
          <a:xfrm>
            <a:off x="785813" y="2105025"/>
            <a:ext cx="15621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NL2SQL 查询生成与执行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70309" y="2409825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15" name="Text 13"/>
          <p:cNvSpPr/>
          <p:nvPr/>
        </p:nvSpPr>
        <p:spPr>
          <a:xfrm>
            <a:off x="785813" y="2371725"/>
            <a:ext cx="10001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数据可视化渲染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70309" y="2676525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17" name="Text 15"/>
          <p:cNvSpPr/>
          <p:nvPr/>
        </p:nvSpPr>
        <p:spPr>
          <a:xfrm>
            <a:off x="785813" y="2638425"/>
            <a:ext cx="12668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数据清洗与格式转换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70309" y="2943225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19" name="Text 17"/>
          <p:cNvSpPr/>
          <p:nvPr/>
        </p:nvSpPr>
        <p:spPr>
          <a:xfrm>
            <a:off x="785813" y="2905125"/>
            <a:ext cx="9906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多表 JOIN 查询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570309" y="3209925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21" name="Text 19"/>
          <p:cNvSpPr/>
          <p:nvPr/>
        </p:nvSpPr>
        <p:spPr>
          <a:xfrm>
            <a:off x="785813" y="3171825"/>
            <a:ext cx="10001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模板化报告生成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570309" y="3476625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23" name="Text 21"/>
          <p:cNvSpPr/>
          <p:nvPr/>
        </p:nvSpPr>
        <p:spPr>
          <a:xfrm>
            <a:off x="785813" y="3438525"/>
            <a:ext cx="12668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基于规则的异常检测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385763" y="3948112"/>
            <a:ext cx="5610225" cy="2066925"/>
          </a:xfrm>
          <a:custGeom>
            <a:avLst/>
            <a:gdLst/>
            <a:ahLst/>
            <a:cxnLst/>
            <a:rect l="l" t="t" r="r" b="b"/>
            <a:pathLst>
              <a:path w="5610225" h="2066925">
                <a:moveTo>
                  <a:pt x="76208" y="0"/>
                </a:moveTo>
                <a:lnTo>
                  <a:pt x="5534017" y="0"/>
                </a:lnTo>
                <a:cubicBezTo>
                  <a:pt x="5576106" y="0"/>
                  <a:pt x="5610225" y="34119"/>
                  <a:pt x="5610225" y="76208"/>
                </a:cubicBezTo>
                <a:lnTo>
                  <a:pt x="5610225" y="1990717"/>
                </a:lnTo>
                <a:cubicBezTo>
                  <a:pt x="5610225" y="2032806"/>
                  <a:pt x="5576106" y="2066925"/>
                  <a:pt x="5534017" y="2066925"/>
                </a:cubicBezTo>
                <a:lnTo>
                  <a:pt x="76208" y="2066925"/>
                </a:lnTo>
                <a:cubicBezTo>
                  <a:pt x="34119" y="2066925"/>
                  <a:pt x="0" y="2032806"/>
                  <a:pt x="0" y="1990717"/>
                </a:cubicBezTo>
                <a:lnTo>
                  <a:pt x="0" y="76208"/>
                </a:lnTo>
                <a:cubicBezTo>
                  <a:pt x="0" y="34147"/>
                  <a:pt x="34147" y="0"/>
                  <a:pt x="76208" y="0"/>
                </a:cubicBezTo>
                <a:close/>
              </a:path>
            </a:pathLst>
          </a:custGeom>
          <a:solidFill>
            <a:srgbClr val="D8A14F">
              <a:alpha val="10196"/>
            </a:srgbClr>
          </a:solidFill>
          <a:ln w="12700">
            <a:solidFill>
              <a:srgbClr val="D8A14F">
                <a:alpha val="30196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542925" y="4105275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76200" y="0"/>
                </a:moveTo>
                <a:lnTo>
                  <a:pt x="304800" y="0"/>
                </a:lnTo>
                <a:cubicBezTo>
                  <a:pt x="346856" y="0"/>
                  <a:pt x="381000" y="34144"/>
                  <a:pt x="381000" y="76200"/>
                </a:cubicBezTo>
                <a:lnTo>
                  <a:pt x="381000" y="304800"/>
                </a:lnTo>
                <a:cubicBezTo>
                  <a:pt x="381000" y="346856"/>
                  <a:pt x="346856" y="381000"/>
                  <a:pt x="304800" y="381000"/>
                </a:cubicBezTo>
                <a:lnTo>
                  <a:pt x="76200" y="381000"/>
                </a:lnTo>
                <a:cubicBezTo>
                  <a:pt x="34144" y="381000"/>
                  <a:pt x="0" y="346856"/>
                  <a:pt x="0" y="304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D8A14F">
              <a:alpha val="40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614363" y="4200525"/>
            <a:ext cx="238125" cy="190500"/>
          </a:xfrm>
          <a:custGeom>
            <a:avLst/>
            <a:gdLst/>
            <a:ahLst/>
            <a:cxnLst/>
            <a:rect l="l" t="t" r="r" b="b"/>
            <a:pathLst>
              <a:path w="238125" h="190500">
                <a:moveTo>
                  <a:pt x="50602" y="47625"/>
                </a:moveTo>
                <a:cubicBezTo>
                  <a:pt x="50602" y="22983"/>
                  <a:pt x="70608" y="2977"/>
                  <a:pt x="95250" y="2977"/>
                </a:cubicBezTo>
                <a:cubicBezTo>
                  <a:pt x="119892" y="2977"/>
                  <a:pt x="139898" y="22983"/>
                  <a:pt x="139898" y="47625"/>
                </a:cubicBezTo>
                <a:cubicBezTo>
                  <a:pt x="139898" y="72267"/>
                  <a:pt x="119892" y="92273"/>
                  <a:pt x="95250" y="92273"/>
                </a:cubicBezTo>
                <a:cubicBezTo>
                  <a:pt x="70608" y="92273"/>
                  <a:pt x="50602" y="72267"/>
                  <a:pt x="50602" y="47625"/>
                </a:cubicBezTo>
                <a:close/>
                <a:moveTo>
                  <a:pt x="17859" y="179450"/>
                </a:moveTo>
                <a:cubicBezTo>
                  <a:pt x="17859" y="142801"/>
                  <a:pt x="47551" y="113109"/>
                  <a:pt x="84200" y="113109"/>
                </a:cubicBezTo>
                <a:lnTo>
                  <a:pt x="106300" y="113109"/>
                </a:lnTo>
                <a:cubicBezTo>
                  <a:pt x="142949" y="113109"/>
                  <a:pt x="172641" y="142801"/>
                  <a:pt x="172641" y="179450"/>
                </a:cubicBezTo>
                <a:cubicBezTo>
                  <a:pt x="172641" y="185551"/>
                  <a:pt x="167692" y="190500"/>
                  <a:pt x="161590" y="190500"/>
                </a:cubicBezTo>
                <a:lnTo>
                  <a:pt x="28910" y="190500"/>
                </a:lnTo>
                <a:cubicBezTo>
                  <a:pt x="22808" y="190500"/>
                  <a:pt x="17859" y="185551"/>
                  <a:pt x="17859" y="179450"/>
                </a:cubicBezTo>
                <a:close/>
                <a:moveTo>
                  <a:pt x="227856" y="49374"/>
                </a:moveTo>
                <a:lnTo>
                  <a:pt x="198090" y="96999"/>
                </a:lnTo>
                <a:cubicBezTo>
                  <a:pt x="196528" y="99492"/>
                  <a:pt x="193849" y="101054"/>
                  <a:pt x="190909" y="101203"/>
                </a:cubicBezTo>
                <a:cubicBezTo>
                  <a:pt x="187970" y="101352"/>
                  <a:pt x="185142" y="100013"/>
                  <a:pt x="183393" y="97631"/>
                </a:cubicBezTo>
                <a:lnTo>
                  <a:pt x="165534" y="73819"/>
                </a:lnTo>
                <a:cubicBezTo>
                  <a:pt x="162558" y="69875"/>
                  <a:pt x="163376" y="64294"/>
                  <a:pt x="167320" y="61317"/>
                </a:cubicBezTo>
                <a:cubicBezTo>
                  <a:pt x="171264" y="58341"/>
                  <a:pt x="176845" y="59159"/>
                  <a:pt x="179822" y="63103"/>
                </a:cubicBezTo>
                <a:lnTo>
                  <a:pt x="189867" y="76498"/>
                </a:lnTo>
                <a:lnTo>
                  <a:pt x="212713" y="39923"/>
                </a:lnTo>
                <a:cubicBezTo>
                  <a:pt x="215317" y="35756"/>
                  <a:pt x="220824" y="34454"/>
                  <a:pt x="225028" y="37095"/>
                </a:cubicBezTo>
                <a:cubicBezTo>
                  <a:pt x="229233" y="39737"/>
                  <a:pt x="230498" y="45207"/>
                  <a:pt x="227856" y="49411"/>
                </a:cubicBezTo>
                <a:close/>
              </a:path>
            </a:pathLst>
          </a:custGeom>
          <a:solidFill>
            <a:srgbClr val="E0E2E5"/>
          </a:solidFill>
          <a:ln/>
        </p:spPr>
      </p:sp>
      <p:sp>
        <p:nvSpPr>
          <p:cNvPr id="27" name="Text 25"/>
          <p:cNvSpPr/>
          <p:nvPr/>
        </p:nvSpPr>
        <p:spPr>
          <a:xfrm>
            <a:off x="1038225" y="4162425"/>
            <a:ext cx="11144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需要人工审批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561975" y="4638675"/>
            <a:ext cx="133350" cy="133350"/>
          </a:xfrm>
          <a:custGeom>
            <a:avLst/>
            <a:gdLst/>
            <a:ahLst/>
            <a:cxnLst/>
            <a:rect l="l" t="t" r="r" b="b"/>
            <a:pathLst>
              <a:path w="133350" h="133350">
                <a:moveTo>
                  <a:pt x="66675" y="133350"/>
                </a:moveTo>
                <a:cubicBezTo>
                  <a:pt x="103474" y="133350"/>
                  <a:pt x="133350" y="103474"/>
                  <a:pt x="133350" y="66675"/>
                </a:cubicBezTo>
                <a:cubicBezTo>
                  <a:pt x="133350" y="29876"/>
                  <a:pt x="103474" y="0"/>
                  <a:pt x="66675" y="0"/>
                </a:cubicBezTo>
                <a:cubicBezTo>
                  <a:pt x="29876" y="0"/>
                  <a:pt x="0" y="29876"/>
                  <a:pt x="0" y="66675"/>
                </a:cubicBezTo>
                <a:cubicBezTo>
                  <a:pt x="0" y="103474"/>
                  <a:pt x="29876" y="133350"/>
                  <a:pt x="66675" y="133350"/>
                </a:cubicBezTo>
                <a:close/>
                <a:moveTo>
                  <a:pt x="66675" y="35421"/>
                </a:moveTo>
                <a:cubicBezTo>
                  <a:pt x="70139" y="35421"/>
                  <a:pt x="72926" y="38208"/>
                  <a:pt x="72926" y="41672"/>
                </a:cubicBezTo>
                <a:lnTo>
                  <a:pt x="72926" y="70842"/>
                </a:lnTo>
                <a:cubicBezTo>
                  <a:pt x="72926" y="74306"/>
                  <a:pt x="70139" y="77093"/>
                  <a:pt x="66675" y="77093"/>
                </a:cubicBezTo>
                <a:cubicBezTo>
                  <a:pt x="63211" y="77093"/>
                  <a:pt x="60424" y="74306"/>
                  <a:pt x="60424" y="70842"/>
                </a:cubicBezTo>
                <a:lnTo>
                  <a:pt x="60424" y="41672"/>
                </a:lnTo>
                <a:cubicBezTo>
                  <a:pt x="60424" y="38208"/>
                  <a:pt x="63211" y="35421"/>
                  <a:pt x="66675" y="35421"/>
                </a:cubicBezTo>
                <a:close/>
                <a:moveTo>
                  <a:pt x="59721" y="91678"/>
                </a:moveTo>
                <a:cubicBezTo>
                  <a:pt x="59563" y="89097"/>
                  <a:pt x="60850" y="86641"/>
                  <a:pt x="63063" y="85303"/>
                </a:cubicBezTo>
                <a:cubicBezTo>
                  <a:pt x="65276" y="83964"/>
                  <a:pt x="68048" y="83964"/>
                  <a:pt x="70261" y="85303"/>
                </a:cubicBezTo>
                <a:cubicBezTo>
                  <a:pt x="72474" y="86641"/>
                  <a:pt x="73761" y="89097"/>
                  <a:pt x="73603" y="91678"/>
                </a:cubicBezTo>
                <a:cubicBezTo>
                  <a:pt x="73761" y="94259"/>
                  <a:pt x="72474" y="96715"/>
                  <a:pt x="70261" y="98054"/>
                </a:cubicBezTo>
                <a:cubicBezTo>
                  <a:pt x="68048" y="99392"/>
                  <a:pt x="65276" y="99392"/>
                  <a:pt x="63063" y="98054"/>
                </a:cubicBezTo>
                <a:cubicBezTo>
                  <a:pt x="60850" y="96715"/>
                  <a:pt x="59563" y="94259"/>
                  <a:pt x="59721" y="91678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29" name="Text 27"/>
          <p:cNvSpPr/>
          <p:nvPr/>
        </p:nvSpPr>
        <p:spPr>
          <a:xfrm>
            <a:off x="785813" y="4600575"/>
            <a:ext cx="2505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基础设施变更</a:t>
            </a:r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:新增数据源、修改连接配置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561975" y="4905375"/>
            <a:ext cx="133350" cy="133350"/>
          </a:xfrm>
          <a:custGeom>
            <a:avLst/>
            <a:gdLst/>
            <a:ahLst/>
            <a:cxnLst/>
            <a:rect l="l" t="t" r="r" b="b"/>
            <a:pathLst>
              <a:path w="133350" h="133350">
                <a:moveTo>
                  <a:pt x="66675" y="133350"/>
                </a:moveTo>
                <a:cubicBezTo>
                  <a:pt x="103474" y="133350"/>
                  <a:pt x="133350" y="103474"/>
                  <a:pt x="133350" y="66675"/>
                </a:cubicBezTo>
                <a:cubicBezTo>
                  <a:pt x="133350" y="29876"/>
                  <a:pt x="103474" y="0"/>
                  <a:pt x="66675" y="0"/>
                </a:cubicBezTo>
                <a:cubicBezTo>
                  <a:pt x="29876" y="0"/>
                  <a:pt x="0" y="29876"/>
                  <a:pt x="0" y="66675"/>
                </a:cubicBezTo>
                <a:cubicBezTo>
                  <a:pt x="0" y="103474"/>
                  <a:pt x="29876" y="133350"/>
                  <a:pt x="66675" y="133350"/>
                </a:cubicBezTo>
                <a:close/>
                <a:moveTo>
                  <a:pt x="66675" y="35421"/>
                </a:moveTo>
                <a:cubicBezTo>
                  <a:pt x="70139" y="35421"/>
                  <a:pt x="72926" y="38208"/>
                  <a:pt x="72926" y="41672"/>
                </a:cubicBezTo>
                <a:lnTo>
                  <a:pt x="72926" y="70842"/>
                </a:lnTo>
                <a:cubicBezTo>
                  <a:pt x="72926" y="74306"/>
                  <a:pt x="70139" y="77093"/>
                  <a:pt x="66675" y="77093"/>
                </a:cubicBezTo>
                <a:cubicBezTo>
                  <a:pt x="63211" y="77093"/>
                  <a:pt x="60424" y="74306"/>
                  <a:pt x="60424" y="70842"/>
                </a:cubicBezTo>
                <a:lnTo>
                  <a:pt x="60424" y="41672"/>
                </a:lnTo>
                <a:cubicBezTo>
                  <a:pt x="60424" y="38208"/>
                  <a:pt x="63211" y="35421"/>
                  <a:pt x="66675" y="35421"/>
                </a:cubicBezTo>
                <a:close/>
                <a:moveTo>
                  <a:pt x="59721" y="91678"/>
                </a:moveTo>
                <a:cubicBezTo>
                  <a:pt x="59563" y="89097"/>
                  <a:pt x="60850" y="86641"/>
                  <a:pt x="63063" y="85303"/>
                </a:cubicBezTo>
                <a:cubicBezTo>
                  <a:pt x="65276" y="83964"/>
                  <a:pt x="68048" y="83964"/>
                  <a:pt x="70261" y="85303"/>
                </a:cubicBezTo>
                <a:cubicBezTo>
                  <a:pt x="72474" y="86641"/>
                  <a:pt x="73761" y="89097"/>
                  <a:pt x="73603" y="91678"/>
                </a:cubicBezTo>
                <a:cubicBezTo>
                  <a:pt x="73761" y="94259"/>
                  <a:pt x="72474" y="96715"/>
                  <a:pt x="70261" y="98054"/>
                </a:cubicBezTo>
                <a:cubicBezTo>
                  <a:pt x="68048" y="99392"/>
                  <a:pt x="65276" y="99392"/>
                  <a:pt x="63063" y="98054"/>
                </a:cubicBezTo>
                <a:cubicBezTo>
                  <a:pt x="60850" y="96715"/>
                  <a:pt x="59563" y="94259"/>
                  <a:pt x="59721" y="91678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31" name="Text 29"/>
          <p:cNvSpPr/>
          <p:nvPr/>
        </p:nvSpPr>
        <p:spPr>
          <a:xfrm>
            <a:off x="785813" y="4867275"/>
            <a:ext cx="21050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访问策略变更</a:t>
            </a:r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:权限调整、角色变更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561975" y="5172075"/>
            <a:ext cx="133350" cy="133350"/>
          </a:xfrm>
          <a:custGeom>
            <a:avLst/>
            <a:gdLst/>
            <a:ahLst/>
            <a:cxnLst/>
            <a:rect l="l" t="t" r="r" b="b"/>
            <a:pathLst>
              <a:path w="133350" h="133350">
                <a:moveTo>
                  <a:pt x="66675" y="133350"/>
                </a:moveTo>
                <a:cubicBezTo>
                  <a:pt x="103474" y="133350"/>
                  <a:pt x="133350" y="103474"/>
                  <a:pt x="133350" y="66675"/>
                </a:cubicBezTo>
                <a:cubicBezTo>
                  <a:pt x="133350" y="29876"/>
                  <a:pt x="103474" y="0"/>
                  <a:pt x="66675" y="0"/>
                </a:cubicBezTo>
                <a:cubicBezTo>
                  <a:pt x="29876" y="0"/>
                  <a:pt x="0" y="29876"/>
                  <a:pt x="0" y="66675"/>
                </a:cubicBezTo>
                <a:cubicBezTo>
                  <a:pt x="0" y="103474"/>
                  <a:pt x="29876" y="133350"/>
                  <a:pt x="66675" y="133350"/>
                </a:cubicBezTo>
                <a:close/>
                <a:moveTo>
                  <a:pt x="66675" y="35421"/>
                </a:moveTo>
                <a:cubicBezTo>
                  <a:pt x="70139" y="35421"/>
                  <a:pt x="72926" y="38208"/>
                  <a:pt x="72926" y="41672"/>
                </a:cubicBezTo>
                <a:lnTo>
                  <a:pt x="72926" y="70842"/>
                </a:lnTo>
                <a:cubicBezTo>
                  <a:pt x="72926" y="74306"/>
                  <a:pt x="70139" y="77093"/>
                  <a:pt x="66675" y="77093"/>
                </a:cubicBezTo>
                <a:cubicBezTo>
                  <a:pt x="63211" y="77093"/>
                  <a:pt x="60424" y="74306"/>
                  <a:pt x="60424" y="70842"/>
                </a:cubicBezTo>
                <a:lnTo>
                  <a:pt x="60424" y="41672"/>
                </a:lnTo>
                <a:cubicBezTo>
                  <a:pt x="60424" y="38208"/>
                  <a:pt x="63211" y="35421"/>
                  <a:pt x="66675" y="35421"/>
                </a:cubicBezTo>
                <a:close/>
                <a:moveTo>
                  <a:pt x="59721" y="91678"/>
                </a:moveTo>
                <a:cubicBezTo>
                  <a:pt x="59563" y="89097"/>
                  <a:pt x="60850" y="86641"/>
                  <a:pt x="63063" y="85303"/>
                </a:cubicBezTo>
                <a:cubicBezTo>
                  <a:pt x="65276" y="83964"/>
                  <a:pt x="68048" y="83964"/>
                  <a:pt x="70261" y="85303"/>
                </a:cubicBezTo>
                <a:cubicBezTo>
                  <a:pt x="72474" y="86641"/>
                  <a:pt x="73761" y="89097"/>
                  <a:pt x="73603" y="91678"/>
                </a:cubicBezTo>
                <a:cubicBezTo>
                  <a:pt x="73761" y="94259"/>
                  <a:pt x="72474" y="96715"/>
                  <a:pt x="70261" y="98054"/>
                </a:cubicBezTo>
                <a:cubicBezTo>
                  <a:pt x="68048" y="99392"/>
                  <a:pt x="65276" y="99392"/>
                  <a:pt x="63063" y="98054"/>
                </a:cubicBezTo>
                <a:cubicBezTo>
                  <a:pt x="60850" y="96715"/>
                  <a:pt x="59563" y="94259"/>
                  <a:pt x="59721" y="91678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33" name="Text 31"/>
          <p:cNvSpPr/>
          <p:nvPr/>
        </p:nvSpPr>
        <p:spPr>
          <a:xfrm>
            <a:off x="785813" y="5133975"/>
            <a:ext cx="2505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跨工作流任务</a:t>
            </a:r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:涉及多个业务域的复杂分析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561975" y="5438775"/>
            <a:ext cx="133350" cy="133350"/>
          </a:xfrm>
          <a:custGeom>
            <a:avLst/>
            <a:gdLst/>
            <a:ahLst/>
            <a:cxnLst/>
            <a:rect l="l" t="t" r="r" b="b"/>
            <a:pathLst>
              <a:path w="133350" h="133350">
                <a:moveTo>
                  <a:pt x="66675" y="133350"/>
                </a:moveTo>
                <a:cubicBezTo>
                  <a:pt x="103474" y="133350"/>
                  <a:pt x="133350" y="103474"/>
                  <a:pt x="133350" y="66675"/>
                </a:cubicBezTo>
                <a:cubicBezTo>
                  <a:pt x="133350" y="29876"/>
                  <a:pt x="103474" y="0"/>
                  <a:pt x="66675" y="0"/>
                </a:cubicBezTo>
                <a:cubicBezTo>
                  <a:pt x="29876" y="0"/>
                  <a:pt x="0" y="29876"/>
                  <a:pt x="0" y="66675"/>
                </a:cubicBezTo>
                <a:cubicBezTo>
                  <a:pt x="0" y="103474"/>
                  <a:pt x="29876" y="133350"/>
                  <a:pt x="66675" y="133350"/>
                </a:cubicBezTo>
                <a:close/>
                <a:moveTo>
                  <a:pt x="66675" y="35421"/>
                </a:moveTo>
                <a:cubicBezTo>
                  <a:pt x="70139" y="35421"/>
                  <a:pt x="72926" y="38208"/>
                  <a:pt x="72926" y="41672"/>
                </a:cubicBezTo>
                <a:lnTo>
                  <a:pt x="72926" y="70842"/>
                </a:lnTo>
                <a:cubicBezTo>
                  <a:pt x="72926" y="74306"/>
                  <a:pt x="70139" y="77093"/>
                  <a:pt x="66675" y="77093"/>
                </a:cubicBezTo>
                <a:cubicBezTo>
                  <a:pt x="63211" y="77093"/>
                  <a:pt x="60424" y="74306"/>
                  <a:pt x="60424" y="70842"/>
                </a:cubicBezTo>
                <a:lnTo>
                  <a:pt x="60424" y="41672"/>
                </a:lnTo>
                <a:cubicBezTo>
                  <a:pt x="60424" y="38208"/>
                  <a:pt x="63211" y="35421"/>
                  <a:pt x="66675" y="35421"/>
                </a:cubicBezTo>
                <a:close/>
                <a:moveTo>
                  <a:pt x="59721" y="91678"/>
                </a:moveTo>
                <a:cubicBezTo>
                  <a:pt x="59563" y="89097"/>
                  <a:pt x="60850" y="86641"/>
                  <a:pt x="63063" y="85303"/>
                </a:cubicBezTo>
                <a:cubicBezTo>
                  <a:pt x="65276" y="83964"/>
                  <a:pt x="68048" y="83964"/>
                  <a:pt x="70261" y="85303"/>
                </a:cubicBezTo>
                <a:cubicBezTo>
                  <a:pt x="72474" y="86641"/>
                  <a:pt x="73761" y="89097"/>
                  <a:pt x="73603" y="91678"/>
                </a:cubicBezTo>
                <a:cubicBezTo>
                  <a:pt x="73761" y="94259"/>
                  <a:pt x="72474" y="96715"/>
                  <a:pt x="70261" y="98054"/>
                </a:cubicBezTo>
                <a:cubicBezTo>
                  <a:pt x="68048" y="99392"/>
                  <a:pt x="65276" y="99392"/>
                  <a:pt x="63063" y="98054"/>
                </a:cubicBezTo>
                <a:cubicBezTo>
                  <a:pt x="60850" y="96715"/>
                  <a:pt x="59563" y="94259"/>
                  <a:pt x="59721" y="91678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35" name="Text 33"/>
          <p:cNvSpPr/>
          <p:nvPr/>
        </p:nvSpPr>
        <p:spPr>
          <a:xfrm>
            <a:off x="785813" y="5400675"/>
            <a:ext cx="1971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高风险操作</a:t>
            </a:r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:数据删除、批量更新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561975" y="5705475"/>
            <a:ext cx="133350" cy="133350"/>
          </a:xfrm>
          <a:custGeom>
            <a:avLst/>
            <a:gdLst/>
            <a:ahLst/>
            <a:cxnLst/>
            <a:rect l="l" t="t" r="r" b="b"/>
            <a:pathLst>
              <a:path w="133350" h="133350">
                <a:moveTo>
                  <a:pt x="66675" y="133350"/>
                </a:moveTo>
                <a:cubicBezTo>
                  <a:pt x="103474" y="133350"/>
                  <a:pt x="133350" y="103474"/>
                  <a:pt x="133350" y="66675"/>
                </a:cubicBezTo>
                <a:cubicBezTo>
                  <a:pt x="133350" y="29876"/>
                  <a:pt x="103474" y="0"/>
                  <a:pt x="66675" y="0"/>
                </a:cubicBezTo>
                <a:cubicBezTo>
                  <a:pt x="29876" y="0"/>
                  <a:pt x="0" y="29876"/>
                  <a:pt x="0" y="66675"/>
                </a:cubicBezTo>
                <a:cubicBezTo>
                  <a:pt x="0" y="103474"/>
                  <a:pt x="29876" y="133350"/>
                  <a:pt x="66675" y="133350"/>
                </a:cubicBezTo>
                <a:close/>
                <a:moveTo>
                  <a:pt x="66675" y="35421"/>
                </a:moveTo>
                <a:cubicBezTo>
                  <a:pt x="70139" y="35421"/>
                  <a:pt x="72926" y="38208"/>
                  <a:pt x="72926" y="41672"/>
                </a:cubicBezTo>
                <a:lnTo>
                  <a:pt x="72926" y="70842"/>
                </a:lnTo>
                <a:cubicBezTo>
                  <a:pt x="72926" y="74306"/>
                  <a:pt x="70139" y="77093"/>
                  <a:pt x="66675" y="77093"/>
                </a:cubicBezTo>
                <a:cubicBezTo>
                  <a:pt x="63211" y="77093"/>
                  <a:pt x="60424" y="74306"/>
                  <a:pt x="60424" y="70842"/>
                </a:cubicBezTo>
                <a:lnTo>
                  <a:pt x="60424" y="41672"/>
                </a:lnTo>
                <a:cubicBezTo>
                  <a:pt x="60424" y="38208"/>
                  <a:pt x="63211" y="35421"/>
                  <a:pt x="66675" y="35421"/>
                </a:cubicBezTo>
                <a:close/>
                <a:moveTo>
                  <a:pt x="59721" y="91678"/>
                </a:moveTo>
                <a:cubicBezTo>
                  <a:pt x="59563" y="89097"/>
                  <a:pt x="60850" y="86641"/>
                  <a:pt x="63063" y="85303"/>
                </a:cubicBezTo>
                <a:cubicBezTo>
                  <a:pt x="65276" y="83964"/>
                  <a:pt x="68048" y="83964"/>
                  <a:pt x="70261" y="85303"/>
                </a:cubicBezTo>
                <a:cubicBezTo>
                  <a:pt x="72474" y="86641"/>
                  <a:pt x="73761" y="89097"/>
                  <a:pt x="73603" y="91678"/>
                </a:cubicBezTo>
                <a:cubicBezTo>
                  <a:pt x="73761" y="94259"/>
                  <a:pt x="72474" y="96715"/>
                  <a:pt x="70261" y="98054"/>
                </a:cubicBezTo>
                <a:cubicBezTo>
                  <a:pt x="68048" y="99392"/>
                  <a:pt x="65276" y="99392"/>
                  <a:pt x="63063" y="98054"/>
                </a:cubicBezTo>
                <a:cubicBezTo>
                  <a:pt x="60850" y="96715"/>
                  <a:pt x="59563" y="94259"/>
                  <a:pt x="59721" y="91678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37" name="Text 35"/>
          <p:cNvSpPr/>
          <p:nvPr/>
        </p:nvSpPr>
        <p:spPr>
          <a:xfrm>
            <a:off x="785813" y="5667375"/>
            <a:ext cx="21050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低置信度结果</a:t>
            </a:r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:模型置信度低于阈值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6196013" y="1185863"/>
            <a:ext cx="5610225" cy="1266825"/>
          </a:xfrm>
          <a:custGeom>
            <a:avLst/>
            <a:gdLst/>
            <a:ahLst/>
            <a:cxnLst/>
            <a:rect l="l" t="t" r="r" b="b"/>
            <a:pathLst>
              <a:path w="5610225" h="1266825">
                <a:moveTo>
                  <a:pt x="76200" y="0"/>
                </a:moveTo>
                <a:lnTo>
                  <a:pt x="5534025" y="0"/>
                </a:lnTo>
                <a:cubicBezTo>
                  <a:pt x="5576109" y="0"/>
                  <a:pt x="5610225" y="34116"/>
                  <a:pt x="5610225" y="76200"/>
                </a:cubicBezTo>
                <a:lnTo>
                  <a:pt x="5610225" y="1190625"/>
                </a:lnTo>
                <a:cubicBezTo>
                  <a:pt x="5610225" y="1232709"/>
                  <a:pt x="5576109" y="1266825"/>
                  <a:pt x="5534025" y="1266825"/>
                </a:cubicBezTo>
                <a:lnTo>
                  <a:pt x="76200" y="1266825"/>
                </a:lnTo>
                <a:cubicBezTo>
                  <a:pt x="34116" y="1266825"/>
                  <a:pt x="0" y="1232709"/>
                  <a:pt x="0" y="1190625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6F7D8C">
              <a:alpha val="10196"/>
            </a:srgbClr>
          </a:solidFill>
          <a:ln w="12700">
            <a:solidFill>
              <a:srgbClr val="6F7D8C">
                <a:alpha val="30196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6353175" y="1343025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76200" y="0"/>
                </a:moveTo>
                <a:lnTo>
                  <a:pt x="304800" y="0"/>
                </a:lnTo>
                <a:cubicBezTo>
                  <a:pt x="346856" y="0"/>
                  <a:pt x="381000" y="34144"/>
                  <a:pt x="381000" y="76200"/>
                </a:cubicBezTo>
                <a:lnTo>
                  <a:pt x="381000" y="304800"/>
                </a:lnTo>
                <a:cubicBezTo>
                  <a:pt x="381000" y="346856"/>
                  <a:pt x="346856" y="381000"/>
                  <a:pt x="304800" y="381000"/>
                </a:cubicBezTo>
                <a:lnTo>
                  <a:pt x="76200" y="381000"/>
                </a:lnTo>
                <a:cubicBezTo>
                  <a:pt x="34144" y="381000"/>
                  <a:pt x="0" y="346856"/>
                  <a:pt x="0" y="304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6F7D8C">
              <a:alpha val="40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6448425" y="1438275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95250" y="0"/>
                </a:moveTo>
                <a:cubicBezTo>
                  <a:pt x="96962" y="0"/>
                  <a:pt x="98673" y="372"/>
                  <a:pt x="100236" y="1079"/>
                </a:cubicBezTo>
                <a:lnTo>
                  <a:pt x="170334" y="30807"/>
                </a:lnTo>
                <a:cubicBezTo>
                  <a:pt x="178519" y="34268"/>
                  <a:pt x="184621" y="42342"/>
                  <a:pt x="184584" y="52090"/>
                </a:cubicBezTo>
                <a:cubicBezTo>
                  <a:pt x="184398" y="88999"/>
                  <a:pt x="169218" y="156530"/>
                  <a:pt x="105110" y="187226"/>
                </a:cubicBezTo>
                <a:cubicBezTo>
                  <a:pt x="98896" y="190202"/>
                  <a:pt x="91678" y="190202"/>
                  <a:pt x="85465" y="187226"/>
                </a:cubicBezTo>
                <a:cubicBezTo>
                  <a:pt x="21320" y="156530"/>
                  <a:pt x="6176" y="88999"/>
                  <a:pt x="5990" y="52090"/>
                </a:cubicBezTo>
                <a:cubicBezTo>
                  <a:pt x="5953" y="42342"/>
                  <a:pt x="12055" y="34268"/>
                  <a:pt x="20241" y="30807"/>
                </a:cubicBezTo>
                <a:lnTo>
                  <a:pt x="90301" y="1079"/>
                </a:lnTo>
                <a:cubicBezTo>
                  <a:pt x="91864" y="372"/>
                  <a:pt x="93538" y="0"/>
                  <a:pt x="95250" y="0"/>
                </a:cubicBezTo>
                <a:close/>
                <a:moveTo>
                  <a:pt x="95250" y="24854"/>
                </a:moveTo>
                <a:lnTo>
                  <a:pt x="95250" y="165534"/>
                </a:lnTo>
                <a:cubicBezTo>
                  <a:pt x="146596" y="140680"/>
                  <a:pt x="160400" y="85613"/>
                  <a:pt x="160734" y="52648"/>
                </a:cubicBezTo>
                <a:lnTo>
                  <a:pt x="95250" y="24892"/>
                </a:lnTo>
                <a:lnTo>
                  <a:pt x="95250" y="24892"/>
                </a:lnTo>
                <a:close/>
              </a:path>
            </a:pathLst>
          </a:custGeom>
          <a:solidFill>
            <a:srgbClr val="E0E2E5"/>
          </a:solidFill>
          <a:ln/>
        </p:spPr>
      </p:sp>
      <p:sp>
        <p:nvSpPr>
          <p:cNvPr id="41" name="Text 39"/>
          <p:cNvSpPr/>
          <p:nvPr/>
        </p:nvSpPr>
        <p:spPr>
          <a:xfrm>
            <a:off x="6848475" y="1400175"/>
            <a:ext cx="7715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默认策略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6353175" y="1838325"/>
            <a:ext cx="5295900" cy="457200"/>
          </a:xfrm>
          <a:custGeom>
            <a:avLst/>
            <a:gdLst/>
            <a:ahLst/>
            <a:cxnLst/>
            <a:rect l="l" t="t" r="r" b="b"/>
            <a:pathLst>
              <a:path w="5295900" h="457200">
                <a:moveTo>
                  <a:pt x="76202" y="0"/>
                </a:moveTo>
                <a:lnTo>
                  <a:pt x="5219698" y="0"/>
                </a:lnTo>
                <a:cubicBezTo>
                  <a:pt x="5261783" y="0"/>
                  <a:pt x="5295900" y="34117"/>
                  <a:pt x="5295900" y="76202"/>
                </a:cubicBezTo>
                <a:lnTo>
                  <a:pt x="5295900" y="380998"/>
                </a:lnTo>
                <a:cubicBezTo>
                  <a:pt x="5295900" y="423083"/>
                  <a:pt x="5261783" y="457200"/>
                  <a:pt x="5219698" y="457200"/>
                </a:cubicBezTo>
                <a:lnTo>
                  <a:pt x="76202" y="457200"/>
                </a:lnTo>
                <a:cubicBezTo>
                  <a:pt x="34145" y="457200"/>
                  <a:pt x="0" y="423055"/>
                  <a:pt x="0" y="3809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43" name="Text 41"/>
          <p:cNvSpPr/>
          <p:nvPr/>
        </p:nvSpPr>
        <p:spPr>
          <a:xfrm>
            <a:off x="6467475" y="1952625"/>
            <a:ext cx="51435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当任务</a:t>
            </a:r>
            <a:pPr>
              <a:lnSpc>
                <a:spcPct val="130000"/>
              </a:lnSpc>
            </a:pPr>
            <a:r>
              <a:rPr lang="en-US" sz="120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无法明确分类</a:t>
            </a:r>
            <a:pPr>
              <a:lnSpc>
                <a:spcPct val="130000"/>
              </a:lnSpc>
            </a:pPr>
            <a:r>
              <a:rPr lang="en-US" sz="12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时,默认触发</a:t>
            </a:r>
            <a:pPr>
              <a:lnSpc>
                <a:spcPct val="130000"/>
              </a:lnSpc>
            </a:pPr>
            <a:r>
              <a:rPr lang="en-US" sz="1200" dirty="0">
                <a:solidFill>
                  <a:srgbClr val="E0E2E5"/>
                </a:solidFill>
                <a:highlight>
                  <a:srgbClr val="D8A14F">
                    <a:alpha val="2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人工审批 </a:t>
            </a:r>
            <a:pPr>
              <a:lnSpc>
                <a:spcPct val="130000"/>
              </a:lnSpc>
            </a:pPr>
            <a:r>
              <a:rPr lang="en-US" sz="12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(安全优先原则)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6196013" y="2614613"/>
            <a:ext cx="5610225" cy="3400425"/>
          </a:xfrm>
          <a:custGeom>
            <a:avLst/>
            <a:gdLst/>
            <a:ahLst/>
            <a:cxnLst/>
            <a:rect l="l" t="t" r="r" b="b"/>
            <a:pathLst>
              <a:path w="5610225" h="3400425">
                <a:moveTo>
                  <a:pt x="76204" y="0"/>
                </a:moveTo>
                <a:lnTo>
                  <a:pt x="5534021" y="0"/>
                </a:lnTo>
                <a:cubicBezTo>
                  <a:pt x="5576108" y="0"/>
                  <a:pt x="5610225" y="34117"/>
                  <a:pt x="5610225" y="76204"/>
                </a:cubicBezTo>
                <a:lnTo>
                  <a:pt x="5610225" y="3324221"/>
                </a:lnTo>
                <a:cubicBezTo>
                  <a:pt x="5610225" y="3366308"/>
                  <a:pt x="5576108" y="3400425"/>
                  <a:pt x="5534021" y="3400425"/>
                </a:cubicBezTo>
                <a:lnTo>
                  <a:pt x="76204" y="3400425"/>
                </a:lnTo>
                <a:cubicBezTo>
                  <a:pt x="34117" y="3400425"/>
                  <a:pt x="0" y="3366308"/>
                  <a:pt x="0" y="3324221"/>
                </a:cubicBezTo>
                <a:lnTo>
                  <a:pt x="0" y="76204"/>
                </a:lnTo>
                <a:cubicBezTo>
                  <a:pt x="0" y="34146"/>
                  <a:pt x="34146" y="0"/>
                  <a:pt x="76204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6376988" y="2809875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71438" y="23812"/>
                </a:moveTo>
                <a:cubicBezTo>
                  <a:pt x="71438" y="17227"/>
                  <a:pt x="76758" y="11906"/>
                  <a:pt x="83344" y="11906"/>
                </a:cubicBezTo>
                <a:lnTo>
                  <a:pt x="107156" y="11906"/>
                </a:lnTo>
                <a:cubicBezTo>
                  <a:pt x="113742" y="11906"/>
                  <a:pt x="119063" y="17227"/>
                  <a:pt x="119063" y="23812"/>
                </a:cubicBezTo>
                <a:lnTo>
                  <a:pt x="119063" y="47625"/>
                </a:lnTo>
                <a:cubicBezTo>
                  <a:pt x="119063" y="54211"/>
                  <a:pt x="113742" y="59531"/>
                  <a:pt x="107156" y="59531"/>
                </a:cubicBezTo>
                <a:lnTo>
                  <a:pt x="104180" y="59531"/>
                </a:lnTo>
                <a:lnTo>
                  <a:pt x="104180" y="83344"/>
                </a:lnTo>
                <a:lnTo>
                  <a:pt x="148828" y="83344"/>
                </a:lnTo>
                <a:cubicBezTo>
                  <a:pt x="163637" y="83344"/>
                  <a:pt x="175617" y="95324"/>
                  <a:pt x="175617" y="110133"/>
                </a:cubicBezTo>
                <a:lnTo>
                  <a:pt x="175617" y="130969"/>
                </a:lnTo>
                <a:lnTo>
                  <a:pt x="178594" y="130969"/>
                </a:lnTo>
                <a:cubicBezTo>
                  <a:pt x="185179" y="130969"/>
                  <a:pt x="190500" y="136289"/>
                  <a:pt x="190500" y="142875"/>
                </a:cubicBezTo>
                <a:lnTo>
                  <a:pt x="190500" y="166688"/>
                </a:lnTo>
                <a:cubicBezTo>
                  <a:pt x="190500" y="173273"/>
                  <a:pt x="185179" y="178594"/>
                  <a:pt x="178594" y="178594"/>
                </a:cubicBezTo>
                <a:lnTo>
                  <a:pt x="154781" y="178594"/>
                </a:lnTo>
                <a:cubicBezTo>
                  <a:pt x="148196" y="178594"/>
                  <a:pt x="142875" y="173273"/>
                  <a:pt x="142875" y="166688"/>
                </a:cubicBezTo>
                <a:lnTo>
                  <a:pt x="142875" y="142875"/>
                </a:lnTo>
                <a:cubicBezTo>
                  <a:pt x="142875" y="136289"/>
                  <a:pt x="148196" y="130969"/>
                  <a:pt x="154781" y="130969"/>
                </a:cubicBezTo>
                <a:lnTo>
                  <a:pt x="157758" y="130969"/>
                </a:lnTo>
                <a:lnTo>
                  <a:pt x="157758" y="110133"/>
                </a:lnTo>
                <a:cubicBezTo>
                  <a:pt x="157758" y="105184"/>
                  <a:pt x="153777" y="101203"/>
                  <a:pt x="148828" y="101203"/>
                </a:cubicBezTo>
                <a:lnTo>
                  <a:pt x="104180" y="101203"/>
                </a:lnTo>
                <a:lnTo>
                  <a:pt x="104180" y="130969"/>
                </a:lnTo>
                <a:lnTo>
                  <a:pt x="107156" y="130969"/>
                </a:lnTo>
                <a:cubicBezTo>
                  <a:pt x="113742" y="130969"/>
                  <a:pt x="119063" y="136289"/>
                  <a:pt x="119063" y="142875"/>
                </a:cubicBezTo>
                <a:lnTo>
                  <a:pt x="119063" y="166688"/>
                </a:lnTo>
                <a:cubicBezTo>
                  <a:pt x="119063" y="173273"/>
                  <a:pt x="113742" y="178594"/>
                  <a:pt x="107156" y="178594"/>
                </a:cubicBezTo>
                <a:lnTo>
                  <a:pt x="83344" y="178594"/>
                </a:lnTo>
                <a:cubicBezTo>
                  <a:pt x="76758" y="178594"/>
                  <a:pt x="71438" y="173273"/>
                  <a:pt x="71438" y="166688"/>
                </a:cubicBezTo>
                <a:lnTo>
                  <a:pt x="71438" y="142875"/>
                </a:lnTo>
                <a:cubicBezTo>
                  <a:pt x="71438" y="136289"/>
                  <a:pt x="76758" y="130969"/>
                  <a:pt x="83344" y="130969"/>
                </a:cubicBezTo>
                <a:lnTo>
                  <a:pt x="86320" y="130969"/>
                </a:lnTo>
                <a:lnTo>
                  <a:pt x="86320" y="101203"/>
                </a:lnTo>
                <a:lnTo>
                  <a:pt x="41672" y="101203"/>
                </a:lnTo>
                <a:cubicBezTo>
                  <a:pt x="36723" y="101203"/>
                  <a:pt x="32742" y="105184"/>
                  <a:pt x="32742" y="110133"/>
                </a:cubicBezTo>
                <a:lnTo>
                  <a:pt x="32742" y="130969"/>
                </a:lnTo>
                <a:lnTo>
                  <a:pt x="35719" y="130969"/>
                </a:lnTo>
                <a:cubicBezTo>
                  <a:pt x="42304" y="130969"/>
                  <a:pt x="47625" y="136289"/>
                  <a:pt x="47625" y="142875"/>
                </a:cubicBezTo>
                <a:lnTo>
                  <a:pt x="47625" y="166688"/>
                </a:lnTo>
                <a:cubicBezTo>
                  <a:pt x="47625" y="173273"/>
                  <a:pt x="42304" y="178594"/>
                  <a:pt x="35719" y="178594"/>
                </a:cubicBezTo>
                <a:lnTo>
                  <a:pt x="11906" y="178594"/>
                </a:lnTo>
                <a:cubicBezTo>
                  <a:pt x="5321" y="178594"/>
                  <a:pt x="0" y="173273"/>
                  <a:pt x="0" y="166688"/>
                </a:cubicBezTo>
                <a:lnTo>
                  <a:pt x="0" y="142875"/>
                </a:lnTo>
                <a:cubicBezTo>
                  <a:pt x="0" y="136289"/>
                  <a:pt x="5321" y="130969"/>
                  <a:pt x="11906" y="130969"/>
                </a:cubicBezTo>
                <a:lnTo>
                  <a:pt x="14883" y="130969"/>
                </a:lnTo>
                <a:lnTo>
                  <a:pt x="14883" y="110133"/>
                </a:lnTo>
                <a:cubicBezTo>
                  <a:pt x="14883" y="95324"/>
                  <a:pt x="26863" y="83344"/>
                  <a:pt x="41672" y="83344"/>
                </a:cubicBezTo>
                <a:lnTo>
                  <a:pt x="86320" y="83344"/>
                </a:lnTo>
                <a:lnTo>
                  <a:pt x="86320" y="59531"/>
                </a:lnTo>
                <a:lnTo>
                  <a:pt x="83344" y="59531"/>
                </a:lnTo>
                <a:cubicBezTo>
                  <a:pt x="76758" y="59531"/>
                  <a:pt x="71438" y="54211"/>
                  <a:pt x="71438" y="47625"/>
                </a:cubicBezTo>
                <a:lnTo>
                  <a:pt x="71438" y="23812"/>
                </a:ln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46" name="Text 44"/>
          <p:cNvSpPr/>
          <p:nvPr/>
        </p:nvSpPr>
        <p:spPr>
          <a:xfrm>
            <a:off x="6705600" y="2771775"/>
            <a:ext cx="11144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责任分配矩阵</a:t>
            </a:r>
            <a:endParaRPr lang="en-US" sz="1600" dirty="0"/>
          </a:p>
        </p:txBody>
      </p:sp>
      <p:sp>
        <p:nvSpPr>
          <p:cNvPr id="47" name="Text 45"/>
          <p:cNvSpPr/>
          <p:nvPr/>
        </p:nvSpPr>
        <p:spPr>
          <a:xfrm>
            <a:off x="6353175" y="3190875"/>
            <a:ext cx="8858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Agent 自主度</a:t>
            </a:r>
            <a:endParaRPr lang="en-US" sz="1600" dirty="0"/>
          </a:p>
        </p:txBody>
      </p:sp>
      <p:sp>
        <p:nvSpPr>
          <p:cNvPr id="48" name="Text 46"/>
          <p:cNvSpPr/>
          <p:nvPr/>
        </p:nvSpPr>
        <p:spPr>
          <a:xfrm>
            <a:off x="11362432" y="3190875"/>
            <a:ext cx="3524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70%</a:t>
            </a:r>
            <a:endParaRPr lang="en-US" sz="1600" dirty="0"/>
          </a:p>
        </p:txBody>
      </p:sp>
      <p:sp>
        <p:nvSpPr>
          <p:cNvPr id="49" name="Shape 47"/>
          <p:cNvSpPr/>
          <p:nvPr/>
        </p:nvSpPr>
        <p:spPr>
          <a:xfrm>
            <a:off x="6353175" y="3457575"/>
            <a:ext cx="5295900" cy="76200"/>
          </a:xfrm>
          <a:custGeom>
            <a:avLst/>
            <a:gdLst/>
            <a:ahLst/>
            <a:cxnLst/>
            <a:rect l="l" t="t" r="r" b="b"/>
            <a:pathLst>
              <a:path w="5295900" h="76200">
                <a:moveTo>
                  <a:pt x="38100" y="0"/>
                </a:moveTo>
                <a:lnTo>
                  <a:pt x="5257800" y="0"/>
                </a:lnTo>
                <a:cubicBezTo>
                  <a:pt x="5278828" y="0"/>
                  <a:pt x="5295900" y="17072"/>
                  <a:pt x="5295900" y="38100"/>
                </a:cubicBezTo>
                <a:lnTo>
                  <a:pt x="5295900" y="38100"/>
                </a:lnTo>
                <a:cubicBezTo>
                  <a:pt x="5295900" y="59128"/>
                  <a:pt x="5278828" y="76200"/>
                  <a:pt x="5257800" y="76200"/>
                </a:cubicBezTo>
                <a:lnTo>
                  <a:pt x="38100" y="76200"/>
                </a:lnTo>
                <a:cubicBezTo>
                  <a:pt x="17072" y="76200"/>
                  <a:pt x="0" y="59128"/>
                  <a:pt x="0" y="381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50" name="Shape 48"/>
          <p:cNvSpPr/>
          <p:nvPr/>
        </p:nvSpPr>
        <p:spPr>
          <a:xfrm>
            <a:off x="6353175" y="3457575"/>
            <a:ext cx="3705225" cy="76200"/>
          </a:xfrm>
          <a:custGeom>
            <a:avLst/>
            <a:gdLst/>
            <a:ahLst/>
            <a:cxnLst/>
            <a:rect l="l" t="t" r="r" b="b"/>
            <a:pathLst>
              <a:path w="3705225" h="76200">
                <a:moveTo>
                  <a:pt x="38100" y="0"/>
                </a:moveTo>
                <a:lnTo>
                  <a:pt x="3667125" y="0"/>
                </a:lnTo>
                <a:cubicBezTo>
                  <a:pt x="3688153" y="0"/>
                  <a:pt x="3705225" y="17072"/>
                  <a:pt x="3705225" y="38100"/>
                </a:cubicBezTo>
                <a:lnTo>
                  <a:pt x="3705225" y="38100"/>
                </a:lnTo>
                <a:cubicBezTo>
                  <a:pt x="3705225" y="59128"/>
                  <a:pt x="3688153" y="76200"/>
                  <a:pt x="3667125" y="76200"/>
                </a:cubicBezTo>
                <a:lnTo>
                  <a:pt x="38100" y="76200"/>
                </a:lnTo>
                <a:cubicBezTo>
                  <a:pt x="17072" y="76200"/>
                  <a:pt x="0" y="59128"/>
                  <a:pt x="0" y="381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3A5F7F"/>
          </a:solidFill>
          <a:ln/>
        </p:spPr>
      </p:sp>
      <p:sp>
        <p:nvSpPr>
          <p:cNvPr id="51" name="Text 49"/>
          <p:cNvSpPr/>
          <p:nvPr/>
        </p:nvSpPr>
        <p:spPr>
          <a:xfrm>
            <a:off x="6353175" y="3648075"/>
            <a:ext cx="600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人工审批</a:t>
            </a:r>
            <a:endParaRPr lang="en-US" sz="1600" dirty="0"/>
          </a:p>
        </p:txBody>
      </p:sp>
      <p:sp>
        <p:nvSpPr>
          <p:cNvPr id="52" name="Text 50"/>
          <p:cNvSpPr/>
          <p:nvPr/>
        </p:nvSpPr>
        <p:spPr>
          <a:xfrm>
            <a:off x="11356181" y="3648075"/>
            <a:ext cx="3619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30%</a:t>
            </a:r>
            <a:endParaRPr lang="en-US" sz="1600" dirty="0"/>
          </a:p>
        </p:txBody>
      </p:sp>
      <p:sp>
        <p:nvSpPr>
          <p:cNvPr id="53" name="Shape 51"/>
          <p:cNvSpPr/>
          <p:nvPr/>
        </p:nvSpPr>
        <p:spPr>
          <a:xfrm>
            <a:off x="6353175" y="3914775"/>
            <a:ext cx="5295900" cy="76200"/>
          </a:xfrm>
          <a:custGeom>
            <a:avLst/>
            <a:gdLst/>
            <a:ahLst/>
            <a:cxnLst/>
            <a:rect l="l" t="t" r="r" b="b"/>
            <a:pathLst>
              <a:path w="5295900" h="76200">
                <a:moveTo>
                  <a:pt x="38100" y="0"/>
                </a:moveTo>
                <a:lnTo>
                  <a:pt x="5257800" y="0"/>
                </a:lnTo>
                <a:cubicBezTo>
                  <a:pt x="5278828" y="0"/>
                  <a:pt x="5295900" y="17072"/>
                  <a:pt x="5295900" y="38100"/>
                </a:cubicBezTo>
                <a:lnTo>
                  <a:pt x="5295900" y="38100"/>
                </a:lnTo>
                <a:cubicBezTo>
                  <a:pt x="5295900" y="59128"/>
                  <a:pt x="5278828" y="76200"/>
                  <a:pt x="5257800" y="76200"/>
                </a:cubicBezTo>
                <a:lnTo>
                  <a:pt x="38100" y="76200"/>
                </a:lnTo>
                <a:cubicBezTo>
                  <a:pt x="17072" y="76200"/>
                  <a:pt x="0" y="59128"/>
                  <a:pt x="0" y="381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54" name="Shape 52"/>
          <p:cNvSpPr/>
          <p:nvPr/>
        </p:nvSpPr>
        <p:spPr>
          <a:xfrm>
            <a:off x="6353175" y="3914775"/>
            <a:ext cx="1590675" cy="76200"/>
          </a:xfrm>
          <a:custGeom>
            <a:avLst/>
            <a:gdLst/>
            <a:ahLst/>
            <a:cxnLst/>
            <a:rect l="l" t="t" r="r" b="b"/>
            <a:pathLst>
              <a:path w="1590675" h="76200">
                <a:moveTo>
                  <a:pt x="38100" y="0"/>
                </a:moveTo>
                <a:lnTo>
                  <a:pt x="1552575" y="0"/>
                </a:lnTo>
                <a:cubicBezTo>
                  <a:pt x="1573603" y="0"/>
                  <a:pt x="1590675" y="17072"/>
                  <a:pt x="1590675" y="38100"/>
                </a:cubicBezTo>
                <a:lnTo>
                  <a:pt x="1590675" y="38100"/>
                </a:lnTo>
                <a:cubicBezTo>
                  <a:pt x="1590675" y="59128"/>
                  <a:pt x="1573603" y="76200"/>
                  <a:pt x="1552575" y="76200"/>
                </a:cubicBezTo>
                <a:lnTo>
                  <a:pt x="38100" y="76200"/>
                </a:lnTo>
                <a:cubicBezTo>
                  <a:pt x="17072" y="76200"/>
                  <a:pt x="0" y="59128"/>
                  <a:pt x="0" y="381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55" name="Shape 53"/>
          <p:cNvSpPr/>
          <p:nvPr/>
        </p:nvSpPr>
        <p:spPr>
          <a:xfrm>
            <a:off x="6353175" y="4148137"/>
            <a:ext cx="5295900" cy="9525"/>
          </a:xfrm>
          <a:custGeom>
            <a:avLst/>
            <a:gdLst/>
            <a:ahLst/>
            <a:cxnLst/>
            <a:rect l="l" t="t" r="r" b="b"/>
            <a:pathLst>
              <a:path w="5295900" h="9525">
                <a:moveTo>
                  <a:pt x="0" y="0"/>
                </a:moveTo>
                <a:lnTo>
                  <a:pt x="5295900" y="0"/>
                </a:lnTo>
                <a:lnTo>
                  <a:pt x="5295900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solidFill>
            <a:srgbClr val="6F7D8C">
              <a:alpha val="20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6353175" y="4305300"/>
            <a:ext cx="2590800" cy="723900"/>
          </a:xfrm>
          <a:custGeom>
            <a:avLst/>
            <a:gdLst/>
            <a:ahLst/>
            <a:cxnLst/>
            <a:rect l="l" t="t" r="r" b="b"/>
            <a:pathLst>
              <a:path w="2590800" h="723900">
                <a:moveTo>
                  <a:pt x="76198" y="0"/>
                </a:moveTo>
                <a:lnTo>
                  <a:pt x="2514602" y="0"/>
                </a:lnTo>
                <a:cubicBezTo>
                  <a:pt x="2556657" y="0"/>
                  <a:pt x="2590800" y="34143"/>
                  <a:pt x="2590800" y="76198"/>
                </a:cubicBezTo>
                <a:lnTo>
                  <a:pt x="2590800" y="647702"/>
                </a:lnTo>
                <a:cubicBezTo>
                  <a:pt x="2590800" y="689757"/>
                  <a:pt x="2556657" y="723900"/>
                  <a:pt x="2514602" y="723900"/>
                </a:cubicBezTo>
                <a:lnTo>
                  <a:pt x="76198" y="723900"/>
                </a:lnTo>
                <a:cubicBezTo>
                  <a:pt x="34143" y="723900"/>
                  <a:pt x="0" y="689757"/>
                  <a:pt x="0" y="647702"/>
                </a:cubicBezTo>
                <a:lnTo>
                  <a:pt x="0" y="76198"/>
                </a:lnTo>
                <a:cubicBezTo>
                  <a:pt x="0" y="34143"/>
                  <a:pt x="34143" y="0"/>
                  <a:pt x="76198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57" name="Text 55"/>
          <p:cNvSpPr/>
          <p:nvPr/>
        </p:nvSpPr>
        <p:spPr>
          <a:xfrm>
            <a:off x="6410325" y="4419600"/>
            <a:ext cx="2476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3A5F7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70%</a:t>
            </a:r>
            <a:endParaRPr lang="en-US" sz="1600" dirty="0"/>
          </a:p>
        </p:txBody>
      </p:sp>
      <p:sp>
        <p:nvSpPr>
          <p:cNvPr id="58" name="Text 56"/>
          <p:cNvSpPr/>
          <p:nvPr/>
        </p:nvSpPr>
        <p:spPr>
          <a:xfrm>
            <a:off x="6438900" y="4762500"/>
            <a:ext cx="24193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Agent 自主</a:t>
            </a:r>
            <a:endParaRPr lang="en-US" sz="1600" dirty="0"/>
          </a:p>
        </p:txBody>
      </p:sp>
      <p:sp>
        <p:nvSpPr>
          <p:cNvPr id="59" name="Shape 57"/>
          <p:cNvSpPr/>
          <p:nvPr/>
        </p:nvSpPr>
        <p:spPr>
          <a:xfrm>
            <a:off x="9058275" y="4305300"/>
            <a:ext cx="2590800" cy="723900"/>
          </a:xfrm>
          <a:custGeom>
            <a:avLst/>
            <a:gdLst/>
            <a:ahLst/>
            <a:cxnLst/>
            <a:rect l="l" t="t" r="r" b="b"/>
            <a:pathLst>
              <a:path w="2590800" h="723900">
                <a:moveTo>
                  <a:pt x="76198" y="0"/>
                </a:moveTo>
                <a:lnTo>
                  <a:pt x="2514602" y="0"/>
                </a:lnTo>
                <a:cubicBezTo>
                  <a:pt x="2556657" y="0"/>
                  <a:pt x="2590800" y="34143"/>
                  <a:pt x="2590800" y="76198"/>
                </a:cubicBezTo>
                <a:lnTo>
                  <a:pt x="2590800" y="647702"/>
                </a:lnTo>
                <a:cubicBezTo>
                  <a:pt x="2590800" y="689757"/>
                  <a:pt x="2556657" y="723900"/>
                  <a:pt x="2514602" y="723900"/>
                </a:cubicBezTo>
                <a:lnTo>
                  <a:pt x="76198" y="723900"/>
                </a:lnTo>
                <a:cubicBezTo>
                  <a:pt x="34143" y="723900"/>
                  <a:pt x="0" y="689757"/>
                  <a:pt x="0" y="647702"/>
                </a:cubicBezTo>
                <a:lnTo>
                  <a:pt x="0" y="76198"/>
                </a:lnTo>
                <a:cubicBezTo>
                  <a:pt x="0" y="34143"/>
                  <a:pt x="34143" y="0"/>
                  <a:pt x="76198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60" name="Text 58"/>
          <p:cNvSpPr/>
          <p:nvPr/>
        </p:nvSpPr>
        <p:spPr>
          <a:xfrm>
            <a:off x="9115425" y="4419600"/>
            <a:ext cx="2476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30%</a:t>
            </a:r>
            <a:endParaRPr lang="en-US" sz="1600" dirty="0"/>
          </a:p>
        </p:txBody>
      </p:sp>
      <p:sp>
        <p:nvSpPr>
          <p:cNvPr id="61" name="Text 59"/>
          <p:cNvSpPr/>
          <p:nvPr/>
        </p:nvSpPr>
        <p:spPr>
          <a:xfrm>
            <a:off x="9144000" y="4762500"/>
            <a:ext cx="24193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人工审批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267200" y="1143000"/>
            <a:ext cx="5181600" cy="45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24000" b="1" dirty="0">
                <a:solidFill>
                  <a:srgbClr val="3A5F7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03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2419350"/>
            <a:ext cx="11525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spc="75" kern="0" dirty="0">
                <a:solidFill>
                  <a:srgbClr val="D8A14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CHAPTER THREE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2838450"/>
            <a:ext cx="1171575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45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用户画像与使用场景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81000" y="3638550"/>
            <a:ext cx="115443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四类核心角色的痛点与期望体验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381000" y="4400550"/>
            <a:ext cx="1219200" cy="38100"/>
          </a:xfrm>
          <a:custGeom>
            <a:avLst/>
            <a:gdLst/>
            <a:ahLst/>
            <a:cxnLst/>
            <a:rect l="l" t="t" r="r" b="b"/>
            <a:pathLst>
              <a:path w="1219200" h="38100">
                <a:moveTo>
                  <a:pt x="0" y="0"/>
                </a:moveTo>
                <a:lnTo>
                  <a:pt x="1219200" y="0"/>
                </a:lnTo>
                <a:lnTo>
                  <a:pt x="12192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D8A14F"/>
          </a:solidFill>
          <a:ln/>
        </p:spPr>
      </p:sp>
    </p:spTree>
  </p:cSld>
  <p:clrMapOvr>
    <a:masterClrMapping/>
  </p:clrMapOvr>
  <p:transition>
    <p:fade/>
    <p:spd val="me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49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spc="53" kern="0" dirty="0">
                <a:solidFill>
                  <a:srgbClr val="D8A14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USER PERSONA 01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477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用户画像一:业务分析师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5763" y="1185863"/>
            <a:ext cx="7562850" cy="1685925"/>
          </a:xfrm>
          <a:custGeom>
            <a:avLst/>
            <a:gdLst/>
            <a:ahLst/>
            <a:cxnLst/>
            <a:rect l="l" t="t" r="r" b="b"/>
            <a:pathLst>
              <a:path w="7562850" h="1685925">
                <a:moveTo>
                  <a:pt x="76204" y="0"/>
                </a:moveTo>
                <a:lnTo>
                  <a:pt x="7486646" y="0"/>
                </a:lnTo>
                <a:cubicBezTo>
                  <a:pt x="7528732" y="0"/>
                  <a:pt x="7562850" y="34118"/>
                  <a:pt x="7562850" y="76204"/>
                </a:cubicBezTo>
                <a:lnTo>
                  <a:pt x="7562850" y="1609721"/>
                </a:lnTo>
                <a:cubicBezTo>
                  <a:pt x="7562850" y="1651807"/>
                  <a:pt x="7528732" y="1685925"/>
                  <a:pt x="7486646" y="1685925"/>
                </a:cubicBezTo>
                <a:lnTo>
                  <a:pt x="76204" y="1685925"/>
                </a:lnTo>
                <a:cubicBezTo>
                  <a:pt x="34118" y="1685925"/>
                  <a:pt x="0" y="1651807"/>
                  <a:pt x="0" y="1609721"/>
                </a:cubicBezTo>
                <a:lnTo>
                  <a:pt x="0" y="76204"/>
                </a:lnTo>
                <a:cubicBezTo>
                  <a:pt x="0" y="34146"/>
                  <a:pt x="34146" y="0"/>
                  <a:pt x="76204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2925" y="1343025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3A5F7F">
              <a:alpha val="4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725091" y="1504950"/>
            <a:ext cx="250031" cy="285750"/>
          </a:xfrm>
          <a:custGeom>
            <a:avLst/>
            <a:gdLst/>
            <a:ahLst/>
            <a:cxnLst/>
            <a:rect l="l" t="t" r="r" b="b"/>
            <a:pathLst>
              <a:path w="250031" h="285750">
                <a:moveTo>
                  <a:pt x="125016" y="138410"/>
                </a:moveTo>
                <a:cubicBezTo>
                  <a:pt x="88052" y="138410"/>
                  <a:pt x="58043" y="108401"/>
                  <a:pt x="58043" y="71438"/>
                </a:cubicBezTo>
                <a:cubicBezTo>
                  <a:pt x="58043" y="34474"/>
                  <a:pt x="88052" y="4465"/>
                  <a:pt x="125016" y="4465"/>
                </a:cubicBezTo>
                <a:cubicBezTo>
                  <a:pt x="161979" y="4465"/>
                  <a:pt x="191988" y="34474"/>
                  <a:pt x="191988" y="71437"/>
                </a:cubicBezTo>
                <a:cubicBezTo>
                  <a:pt x="191988" y="108401"/>
                  <a:pt x="161979" y="138410"/>
                  <a:pt x="125016" y="138410"/>
                </a:cubicBezTo>
                <a:close/>
                <a:moveTo>
                  <a:pt x="107993" y="169664"/>
                </a:moveTo>
                <a:lnTo>
                  <a:pt x="142038" y="169664"/>
                </a:lnTo>
                <a:cubicBezTo>
                  <a:pt x="147451" y="169664"/>
                  <a:pt x="151805" y="174017"/>
                  <a:pt x="151805" y="179431"/>
                </a:cubicBezTo>
                <a:cubicBezTo>
                  <a:pt x="151805" y="181775"/>
                  <a:pt x="150968" y="184007"/>
                  <a:pt x="149461" y="185793"/>
                </a:cubicBezTo>
                <a:lnTo>
                  <a:pt x="134169" y="203653"/>
                </a:lnTo>
                <a:lnTo>
                  <a:pt x="151470" y="267891"/>
                </a:lnTo>
                <a:lnTo>
                  <a:pt x="151805" y="267891"/>
                </a:lnTo>
                <a:lnTo>
                  <a:pt x="171115" y="190593"/>
                </a:lnTo>
                <a:cubicBezTo>
                  <a:pt x="172343" y="185738"/>
                  <a:pt x="177310" y="182780"/>
                  <a:pt x="181998" y="184565"/>
                </a:cubicBezTo>
                <a:cubicBezTo>
                  <a:pt x="216545" y="197737"/>
                  <a:pt x="241102" y="231223"/>
                  <a:pt x="241102" y="270402"/>
                </a:cubicBezTo>
                <a:cubicBezTo>
                  <a:pt x="241102" y="278829"/>
                  <a:pt x="234237" y="285694"/>
                  <a:pt x="225809" y="285694"/>
                </a:cubicBezTo>
                <a:lnTo>
                  <a:pt x="24222" y="285750"/>
                </a:lnTo>
                <a:cubicBezTo>
                  <a:pt x="15794" y="285750"/>
                  <a:pt x="8930" y="278885"/>
                  <a:pt x="8930" y="270458"/>
                </a:cubicBezTo>
                <a:cubicBezTo>
                  <a:pt x="8930" y="231279"/>
                  <a:pt x="33486" y="197793"/>
                  <a:pt x="68033" y="184621"/>
                </a:cubicBezTo>
                <a:cubicBezTo>
                  <a:pt x="72721" y="182835"/>
                  <a:pt x="77688" y="185793"/>
                  <a:pt x="78916" y="190649"/>
                </a:cubicBezTo>
                <a:lnTo>
                  <a:pt x="98227" y="267946"/>
                </a:lnTo>
                <a:lnTo>
                  <a:pt x="98561" y="267946"/>
                </a:lnTo>
                <a:lnTo>
                  <a:pt x="115863" y="203708"/>
                </a:lnTo>
                <a:lnTo>
                  <a:pt x="100571" y="185849"/>
                </a:lnTo>
                <a:cubicBezTo>
                  <a:pt x="99064" y="184063"/>
                  <a:pt x="98227" y="181831"/>
                  <a:pt x="98227" y="179487"/>
                </a:cubicBezTo>
                <a:cubicBezTo>
                  <a:pt x="98227" y="174073"/>
                  <a:pt x="102580" y="169720"/>
                  <a:pt x="107993" y="169720"/>
                </a:cubicBezTo>
                <a:close/>
              </a:path>
            </a:pathLst>
          </a:custGeom>
          <a:solidFill>
            <a:srgbClr val="E0E2E5"/>
          </a:solidFill>
          <a:ln/>
        </p:spPr>
      </p:sp>
      <p:sp>
        <p:nvSpPr>
          <p:cNvPr id="7" name="Text 5"/>
          <p:cNvSpPr/>
          <p:nvPr/>
        </p:nvSpPr>
        <p:spPr>
          <a:xfrm>
            <a:off x="1304925" y="1343025"/>
            <a:ext cx="65817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张明,32岁,电商平台高级业务分析师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304925" y="1685925"/>
            <a:ext cx="65627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拥有5年数据分析经验,熟悉 SQL 和 Python,但大量时间被重复性取数请求占据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1304925" y="2028825"/>
            <a:ext cx="1409700" cy="266700"/>
          </a:xfrm>
          <a:custGeom>
            <a:avLst/>
            <a:gdLst/>
            <a:ahLst/>
            <a:cxnLst/>
            <a:rect l="l" t="t" r="r" b="b"/>
            <a:pathLst>
              <a:path w="1409700" h="266700">
                <a:moveTo>
                  <a:pt x="133350" y="0"/>
                </a:moveTo>
                <a:lnTo>
                  <a:pt x="1276350" y="0"/>
                </a:lnTo>
                <a:cubicBezTo>
                  <a:pt x="1349948" y="0"/>
                  <a:pt x="1409700" y="59752"/>
                  <a:pt x="1409700" y="133350"/>
                </a:cubicBezTo>
                <a:lnTo>
                  <a:pt x="1409700" y="133350"/>
                </a:lnTo>
                <a:cubicBezTo>
                  <a:pt x="1409700" y="206948"/>
                  <a:pt x="1349948" y="266700"/>
                  <a:pt x="1276350" y="266700"/>
                </a:cubicBezTo>
                <a:lnTo>
                  <a:pt x="133350" y="266700"/>
                </a:lnTo>
                <a:cubicBezTo>
                  <a:pt x="59752" y="266700"/>
                  <a:pt x="0" y="206948"/>
                  <a:pt x="0" y="133350"/>
                </a:cubicBezTo>
                <a:lnTo>
                  <a:pt x="0" y="133350"/>
                </a:lnTo>
                <a:cubicBezTo>
                  <a:pt x="0" y="59752"/>
                  <a:pt x="59752" y="0"/>
                  <a:pt x="133350" y="0"/>
                </a:cubicBezTo>
                <a:close/>
              </a:path>
            </a:pathLst>
          </a:custGeom>
          <a:solidFill>
            <a:srgbClr val="D8A14F">
              <a:alpha val="2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1438275" y="2095500"/>
            <a:ext cx="133350" cy="133350"/>
          </a:xfrm>
          <a:custGeom>
            <a:avLst/>
            <a:gdLst/>
            <a:ahLst/>
            <a:cxnLst/>
            <a:rect l="l" t="t" r="r" b="b"/>
            <a:pathLst>
              <a:path w="133350" h="133350">
                <a:moveTo>
                  <a:pt x="16669" y="16669"/>
                </a:moveTo>
                <a:cubicBezTo>
                  <a:pt x="16669" y="12059"/>
                  <a:pt x="12944" y="8334"/>
                  <a:pt x="8334" y="8334"/>
                </a:cubicBezTo>
                <a:cubicBezTo>
                  <a:pt x="3724" y="8334"/>
                  <a:pt x="0" y="12059"/>
                  <a:pt x="0" y="16669"/>
                </a:cubicBezTo>
                <a:lnTo>
                  <a:pt x="0" y="104180"/>
                </a:lnTo>
                <a:cubicBezTo>
                  <a:pt x="0" y="115692"/>
                  <a:pt x="9324" y="125016"/>
                  <a:pt x="20836" y="125016"/>
                </a:cubicBezTo>
                <a:lnTo>
                  <a:pt x="125016" y="125016"/>
                </a:lnTo>
                <a:cubicBezTo>
                  <a:pt x="129626" y="125016"/>
                  <a:pt x="133350" y="121291"/>
                  <a:pt x="133350" y="116681"/>
                </a:cubicBezTo>
                <a:cubicBezTo>
                  <a:pt x="133350" y="112071"/>
                  <a:pt x="129626" y="108347"/>
                  <a:pt x="125016" y="108347"/>
                </a:cubicBezTo>
                <a:lnTo>
                  <a:pt x="20836" y="108347"/>
                </a:lnTo>
                <a:cubicBezTo>
                  <a:pt x="18544" y="108347"/>
                  <a:pt x="16669" y="106472"/>
                  <a:pt x="16669" y="104180"/>
                </a:cubicBezTo>
                <a:lnTo>
                  <a:pt x="16669" y="16669"/>
                </a:lnTo>
                <a:close/>
                <a:moveTo>
                  <a:pt x="122567" y="39224"/>
                </a:moveTo>
                <a:cubicBezTo>
                  <a:pt x="125823" y="35968"/>
                  <a:pt x="125823" y="30681"/>
                  <a:pt x="122567" y="27425"/>
                </a:cubicBezTo>
                <a:cubicBezTo>
                  <a:pt x="119312" y="24170"/>
                  <a:pt x="114025" y="24170"/>
                  <a:pt x="110769" y="27425"/>
                </a:cubicBezTo>
                <a:lnTo>
                  <a:pt x="83344" y="54877"/>
                </a:lnTo>
                <a:lnTo>
                  <a:pt x="68394" y="39953"/>
                </a:lnTo>
                <a:cubicBezTo>
                  <a:pt x="65138" y="36697"/>
                  <a:pt x="59851" y="36697"/>
                  <a:pt x="56596" y="39953"/>
                </a:cubicBezTo>
                <a:lnTo>
                  <a:pt x="31592" y="64956"/>
                </a:lnTo>
                <a:cubicBezTo>
                  <a:pt x="28337" y="68212"/>
                  <a:pt x="28337" y="73499"/>
                  <a:pt x="31592" y="76754"/>
                </a:cubicBezTo>
                <a:cubicBezTo>
                  <a:pt x="34848" y="80010"/>
                  <a:pt x="40135" y="80010"/>
                  <a:pt x="43391" y="76754"/>
                </a:cubicBezTo>
                <a:lnTo>
                  <a:pt x="62508" y="57637"/>
                </a:lnTo>
                <a:lnTo>
                  <a:pt x="77458" y="72587"/>
                </a:lnTo>
                <a:cubicBezTo>
                  <a:pt x="80713" y="75843"/>
                  <a:pt x="86000" y="75843"/>
                  <a:pt x="89256" y="72587"/>
                </a:cubicBezTo>
                <a:lnTo>
                  <a:pt x="122593" y="39250"/>
                </a:lnTo>
                <a:close/>
              </a:path>
            </a:pathLst>
          </a:custGeom>
          <a:solidFill>
            <a:srgbClr val="E0E2E5"/>
          </a:solidFill>
          <a:ln/>
        </p:spPr>
      </p:sp>
      <p:sp>
        <p:nvSpPr>
          <p:cNvPr id="11" name="Text 9"/>
          <p:cNvSpPr/>
          <p:nvPr/>
        </p:nvSpPr>
        <p:spPr>
          <a:xfrm>
            <a:off x="1533525" y="2028825"/>
            <a:ext cx="1247775" cy="2667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高频数据消费者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2862263" y="2028825"/>
            <a:ext cx="1009650" cy="266700"/>
          </a:xfrm>
          <a:custGeom>
            <a:avLst/>
            <a:gdLst/>
            <a:ahLst/>
            <a:cxnLst/>
            <a:rect l="l" t="t" r="r" b="b"/>
            <a:pathLst>
              <a:path w="1009650" h="266700">
                <a:moveTo>
                  <a:pt x="133350" y="0"/>
                </a:moveTo>
                <a:lnTo>
                  <a:pt x="876300" y="0"/>
                </a:lnTo>
                <a:cubicBezTo>
                  <a:pt x="949898" y="0"/>
                  <a:pt x="1009650" y="59752"/>
                  <a:pt x="1009650" y="133350"/>
                </a:cubicBezTo>
                <a:lnTo>
                  <a:pt x="1009650" y="133350"/>
                </a:lnTo>
                <a:cubicBezTo>
                  <a:pt x="1009650" y="206948"/>
                  <a:pt x="949898" y="266700"/>
                  <a:pt x="876300" y="266700"/>
                </a:cubicBezTo>
                <a:lnTo>
                  <a:pt x="133350" y="266700"/>
                </a:lnTo>
                <a:cubicBezTo>
                  <a:pt x="59752" y="266700"/>
                  <a:pt x="0" y="206948"/>
                  <a:pt x="0" y="133350"/>
                </a:cubicBezTo>
                <a:lnTo>
                  <a:pt x="0" y="133350"/>
                </a:lnTo>
                <a:cubicBezTo>
                  <a:pt x="0" y="59752"/>
                  <a:pt x="59752" y="0"/>
                  <a:pt x="133350" y="0"/>
                </a:cubicBezTo>
                <a:close/>
              </a:path>
            </a:pathLst>
          </a:custGeom>
          <a:solidFill>
            <a:srgbClr val="3A5F7F">
              <a:alpha val="30196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2987278" y="2095500"/>
            <a:ext cx="150019" cy="133350"/>
          </a:xfrm>
          <a:custGeom>
            <a:avLst/>
            <a:gdLst/>
            <a:ahLst/>
            <a:cxnLst/>
            <a:rect l="l" t="t" r="r" b="b"/>
            <a:pathLst>
              <a:path w="150019" h="133350">
                <a:moveTo>
                  <a:pt x="93970" y="313"/>
                </a:moveTo>
                <a:cubicBezTo>
                  <a:pt x="89542" y="-964"/>
                  <a:pt x="84932" y="1615"/>
                  <a:pt x="83656" y="6042"/>
                </a:cubicBezTo>
                <a:lnTo>
                  <a:pt x="50319" y="122724"/>
                </a:lnTo>
                <a:cubicBezTo>
                  <a:pt x="49043" y="127151"/>
                  <a:pt x="51621" y="131761"/>
                  <a:pt x="56049" y="133037"/>
                </a:cubicBezTo>
                <a:cubicBezTo>
                  <a:pt x="60476" y="134314"/>
                  <a:pt x="65086" y="131735"/>
                  <a:pt x="66362" y="127308"/>
                </a:cubicBezTo>
                <a:lnTo>
                  <a:pt x="99700" y="10626"/>
                </a:lnTo>
                <a:cubicBezTo>
                  <a:pt x="100976" y="6199"/>
                  <a:pt x="98398" y="1589"/>
                  <a:pt x="93970" y="313"/>
                </a:cubicBezTo>
                <a:close/>
                <a:moveTo>
                  <a:pt x="110795" y="35760"/>
                </a:moveTo>
                <a:cubicBezTo>
                  <a:pt x="107539" y="39015"/>
                  <a:pt x="107539" y="44302"/>
                  <a:pt x="110795" y="47558"/>
                </a:cubicBezTo>
                <a:lnTo>
                  <a:pt x="129912" y="66675"/>
                </a:lnTo>
                <a:lnTo>
                  <a:pt x="110795" y="85792"/>
                </a:lnTo>
                <a:cubicBezTo>
                  <a:pt x="107539" y="89048"/>
                  <a:pt x="107539" y="94335"/>
                  <a:pt x="110795" y="97590"/>
                </a:cubicBezTo>
                <a:cubicBezTo>
                  <a:pt x="114051" y="100846"/>
                  <a:pt x="119338" y="100846"/>
                  <a:pt x="122593" y="97590"/>
                </a:cubicBezTo>
                <a:lnTo>
                  <a:pt x="147597" y="72587"/>
                </a:lnTo>
                <a:cubicBezTo>
                  <a:pt x="150852" y="69332"/>
                  <a:pt x="150852" y="64044"/>
                  <a:pt x="147597" y="60789"/>
                </a:cubicBezTo>
                <a:lnTo>
                  <a:pt x="122593" y="35786"/>
                </a:lnTo>
                <a:cubicBezTo>
                  <a:pt x="119338" y="32530"/>
                  <a:pt x="114051" y="32530"/>
                  <a:pt x="110795" y="35786"/>
                </a:cubicBezTo>
                <a:close/>
                <a:moveTo>
                  <a:pt x="39250" y="35760"/>
                </a:moveTo>
                <a:cubicBezTo>
                  <a:pt x="35994" y="32504"/>
                  <a:pt x="30707" y="32504"/>
                  <a:pt x="27451" y="35760"/>
                </a:cubicBezTo>
                <a:lnTo>
                  <a:pt x="2448" y="60763"/>
                </a:lnTo>
                <a:cubicBezTo>
                  <a:pt x="-807" y="64018"/>
                  <a:pt x="-807" y="69306"/>
                  <a:pt x="2448" y="72561"/>
                </a:cubicBezTo>
                <a:lnTo>
                  <a:pt x="27451" y="97564"/>
                </a:lnTo>
                <a:cubicBezTo>
                  <a:pt x="30707" y="100820"/>
                  <a:pt x="35994" y="100820"/>
                  <a:pt x="39250" y="97564"/>
                </a:cubicBezTo>
                <a:cubicBezTo>
                  <a:pt x="42505" y="94309"/>
                  <a:pt x="42505" y="89022"/>
                  <a:pt x="39250" y="85766"/>
                </a:cubicBezTo>
                <a:lnTo>
                  <a:pt x="20133" y="66675"/>
                </a:lnTo>
                <a:lnTo>
                  <a:pt x="39224" y="47558"/>
                </a:lnTo>
                <a:cubicBezTo>
                  <a:pt x="42479" y="44302"/>
                  <a:pt x="42479" y="39015"/>
                  <a:pt x="39224" y="35760"/>
                </a:cubicBezTo>
                <a:close/>
              </a:path>
            </a:pathLst>
          </a:custGeom>
          <a:solidFill>
            <a:srgbClr val="E0E2E5"/>
          </a:solidFill>
          <a:ln/>
        </p:spPr>
      </p:sp>
      <p:sp>
        <p:nvSpPr>
          <p:cNvPr id="14" name="Text 12"/>
          <p:cNvSpPr/>
          <p:nvPr/>
        </p:nvSpPr>
        <p:spPr>
          <a:xfrm>
            <a:off x="3090863" y="2028825"/>
            <a:ext cx="847725" cy="2667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技术背景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8107338" y="1185863"/>
            <a:ext cx="3695700" cy="1685925"/>
          </a:xfrm>
          <a:custGeom>
            <a:avLst/>
            <a:gdLst/>
            <a:ahLst/>
            <a:cxnLst/>
            <a:rect l="l" t="t" r="r" b="b"/>
            <a:pathLst>
              <a:path w="3695700" h="1685925">
                <a:moveTo>
                  <a:pt x="76204" y="0"/>
                </a:moveTo>
                <a:lnTo>
                  <a:pt x="3619496" y="0"/>
                </a:lnTo>
                <a:cubicBezTo>
                  <a:pt x="3661582" y="0"/>
                  <a:pt x="3695700" y="34118"/>
                  <a:pt x="3695700" y="76204"/>
                </a:cubicBezTo>
                <a:lnTo>
                  <a:pt x="3695700" y="1609721"/>
                </a:lnTo>
                <a:cubicBezTo>
                  <a:pt x="3695700" y="1651807"/>
                  <a:pt x="3661582" y="1685925"/>
                  <a:pt x="3619496" y="1685925"/>
                </a:cubicBezTo>
                <a:lnTo>
                  <a:pt x="76204" y="1685925"/>
                </a:lnTo>
                <a:cubicBezTo>
                  <a:pt x="34118" y="1685925"/>
                  <a:pt x="0" y="1651807"/>
                  <a:pt x="0" y="1609721"/>
                </a:cubicBezTo>
                <a:lnTo>
                  <a:pt x="0" y="76204"/>
                </a:lnTo>
                <a:cubicBezTo>
                  <a:pt x="0" y="34146"/>
                  <a:pt x="34146" y="0"/>
                  <a:pt x="76204" y="0"/>
                </a:cubicBezTo>
                <a:close/>
              </a:path>
            </a:pathLst>
          </a:custGeom>
          <a:solidFill>
            <a:srgbClr val="D8A14F">
              <a:alpha val="10196"/>
            </a:srgbClr>
          </a:solidFill>
          <a:ln w="12700">
            <a:solidFill>
              <a:srgbClr val="D8A14F">
                <a:alpha val="30196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88313" y="1381125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95250" y="0"/>
                </a:moveTo>
                <a:cubicBezTo>
                  <a:pt x="100719" y="0"/>
                  <a:pt x="105742" y="3014"/>
                  <a:pt x="108347" y="7813"/>
                </a:cubicBezTo>
                <a:lnTo>
                  <a:pt x="188714" y="156642"/>
                </a:lnTo>
                <a:cubicBezTo>
                  <a:pt x="191207" y="161255"/>
                  <a:pt x="191095" y="166836"/>
                  <a:pt x="188416" y="171338"/>
                </a:cubicBezTo>
                <a:cubicBezTo>
                  <a:pt x="185737" y="175840"/>
                  <a:pt x="180863" y="178594"/>
                  <a:pt x="175617" y="178594"/>
                </a:cubicBezTo>
                <a:lnTo>
                  <a:pt x="14883" y="178594"/>
                </a:lnTo>
                <a:cubicBezTo>
                  <a:pt x="9637" y="178594"/>
                  <a:pt x="4800" y="175840"/>
                  <a:pt x="2084" y="171338"/>
                </a:cubicBezTo>
                <a:cubicBezTo>
                  <a:pt x="-633" y="166836"/>
                  <a:pt x="-707" y="161255"/>
                  <a:pt x="1786" y="156642"/>
                </a:cubicBezTo>
                <a:lnTo>
                  <a:pt x="82153" y="7813"/>
                </a:lnTo>
                <a:cubicBezTo>
                  <a:pt x="84758" y="3014"/>
                  <a:pt x="89781" y="0"/>
                  <a:pt x="95250" y="0"/>
                </a:cubicBezTo>
                <a:close/>
                <a:moveTo>
                  <a:pt x="95250" y="62508"/>
                </a:moveTo>
                <a:cubicBezTo>
                  <a:pt x="90301" y="62508"/>
                  <a:pt x="86320" y="66489"/>
                  <a:pt x="86320" y="71438"/>
                </a:cubicBezTo>
                <a:lnTo>
                  <a:pt x="86320" y="113109"/>
                </a:lnTo>
                <a:cubicBezTo>
                  <a:pt x="86320" y="118058"/>
                  <a:pt x="90301" y="122039"/>
                  <a:pt x="95250" y="122039"/>
                </a:cubicBezTo>
                <a:cubicBezTo>
                  <a:pt x="100199" y="122039"/>
                  <a:pt x="104180" y="118058"/>
                  <a:pt x="104180" y="113109"/>
                </a:cubicBezTo>
                <a:lnTo>
                  <a:pt x="104180" y="71438"/>
                </a:lnTo>
                <a:cubicBezTo>
                  <a:pt x="104180" y="66489"/>
                  <a:pt x="100199" y="62508"/>
                  <a:pt x="95250" y="62508"/>
                </a:cubicBezTo>
                <a:close/>
                <a:moveTo>
                  <a:pt x="105184" y="142875"/>
                </a:moveTo>
                <a:cubicBezTo>
                  <a:pt x="105410" y="139188"/>
                  <a:pt x="103571" y="135679"/>
                  <a:pt x="100410" y="133767"/>
                </a:cubicBezTo>
                <a:cubicBezTo>
                  <a:pt x="97249" y="131855"/>
                  <a:pt x="93288" y="131855"/>
                  <a:pt x="90127" y="133767"/>
                </a:cubicBezTo>
                <a:cubicBezTo>
                  <a:pt x="86966" y="135679"/>
                  <a:pt x="85127" y="139188"/>
                  <a:pt x="85353" y="142875"/>
                </a:cubicBezTo>
                <a:cubicBezTo>
                  <a:pt x="85127" y="146562"/>
                  <a:pt x="86966" y="150071"/>
                  <a:pt x="90127" y="151983"/>
                </a:cubicBezTo>
                <a:cubicBezTo>
                  <a:pt x="93288" y="153895"/>
                  <a:pt x="97249" y="153895"/>
                  <a:pt x="100410" y="151983"/>
                </a:cubicBezTo>
                <a:cubicBezTo>
                  <a:pt x="103571" y="150071"/>
                  <a:pt x="105410" y="146562"/>
                  <a:pt x="105184" y="142875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17" name="Text 15"/>
          <p:cNvSpPr/>
          <p:nvPr/>
        </p:nvSpPr>
        <p:spPr>
          <a:xfrm>
            <a:off x="8616925" y="1343025"/>
            <a:ext cx="7715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核心痛点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8264500" y="1724025"/>
            <a:ext cx="1238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395395" y="1724025"/>
            <a:ext cx="2505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业务部门临时取数需求频繁,占用大量时间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8264500" y="1990725"/>
            <a:ext cx="1428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2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8420770" y="1990725"/>
            <a:ext cx="2505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跨部门数据分散,需要手动整合多个数据源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8264500" y="2257425"/>
            <a:ext cx="1428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3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420770" y="2257425"/>
            <a:ext cx="23717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周报月报制作重复性高,缺乏自动化工具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8264500" y="2524125"/>
            <a:ext cx="1428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4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8420770" y="2524125"/>
            <a:ext cx="24669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业务术语与数据库字段映射关系难以记忆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428625" y="3067050"/>
            <a:ext cx="142875" cy="190500"/>
          </a:xfrm>
          <a:custGeom>
            <a:avLst/>
            <a:gdLst/>
            <a:ahLst/>
            <a:cxnLst/>
            <a:rect l="l" t="t" r="r" b="b"/>
            <a:pathLst>
              <a:path w="142875" h="190500">
                <a:moveTo>
                  <a:pt x="108979" y="142875"/>
                </a:moveTo>
                <a:cubicBezTo>
                  <a:pt x="111696" y="134578"/>
                  <a:pt x="117128" y="127062"/>
                  <a:pt x="123267" y="120588"/>
                </a:cubicBezTo>
                <a:cubicBezTo>
                  <a:pt x="135434" y="107789"/>
                  <a:pt x="142875" y="90488"/>
                  <a:pt x="142875" y="71438"/>
                </a:cubicBezTo>
                <a:cubicBezTo>
                  <a:pt x="142875" y="31998"/>
                  <a:pt x="110877" y="0"/>
                  <a:pt x="71437" y="0"/>
                </a:cubicBezTo>
                <a:cubicBezTo>
                  <a:pt x="31998" y="0"/>
                  <a:pt x="0" y="31998"/>
                  <a:pt x="0" y="71438"/>
                </a:cubicBezTo>
                <a:cubicBezTo>
                  <a:pt x="0" y="90488"/>
                  <a:pt x="7441" y="107789"/>
                  <a:pt x="19608" y="120588"/>
                </a:cubicBezTo>
                <a:cubicBezTo>
                  <a:pt x="25747" y="127062"/>
                  <a:pt x="31217" y="134578"/>
                  <a:pt x="33896" y="142875"/>
                </a:cubicBezTo>
                <a:lnTo>
                  <a:pt x="108942" y="142875"/>
                </a:lnTo>
                <a:close/>
                <a:moveTo>
                  <a:pt x="107156" y="160734"/>
                </a:moveTo>
                <a:lnTo>
                  <a:pt x="35719" y="160734"/>
                </a:lnTo>
                <a:lnTo>
                  <a:pt x="35719" y="166688"/>
                </a:lnTo>
                <a:cubicBezTo>
                  <a:pt x="35719" y="183133"/>
                  <a:pt x="49039" y="196453"/>
                  <a:pt x="65484" y="196453"/>
                </a:cubicBezTo>
                <a:lnTo>
                  <a:pt x="77391" y="196453"/>
                </a:lnTo>
                <a:cubicBezTo>
                  <a:pt x="93836" y="196453"/>
                  <a:pt x="107156" y="183133"/>
                  <a:pt x="107156" y="166688"/>
                </a:cubicBezTo>
                <a:lnTo>
                  <a:pt x="107156" y="160734"/>
                </a:lnTo>
                <a:close/>
                <a:moveTo>
                  <a:pt x="68461" y="41672"/>
                </a:moveTo>
                <a:cubicBezTo>
                  <a:pt x="53653" y="41672"/>
                  <a:pt x="41672" y="53653"/>
                  <a:pt x="41672" y="68461"/>
                </a:cubicBezTo>
                <a:cubicBezTo>
                  <a:pt x="41672" y="73409"/>
                  <a:pt x="37691" y="77391"/>
                  <a:pt x="32742" y="77391"/>
                </a:cubicBezTo>
                <a:cubicBezTo>
                  <a:pt x="27794" y="77391"/>
                  <a:pt x="23812" y="73409"/>
                  <a:pt x="23812" y="68461"/>
                </a:cubicBezTo>
                <a:cubicBezTo>
                  <a:pt x="23812" y="43793"/>
                  <a:pt x="43793" y="23812"/>
                  <a:pt x="68461" y="23812"/>
                </a:cubicBezTo>
                <a:cubicBezTo>
                  <a:pt x="73409" y="23812"/>
                  <a:pt x="77391" y="27794"/>
                  <a:pt x="77391" y="32742"/>
                </a:cubicBezTo>
                <a:cubicBezTo>
                  <a:pt x="77391" y="37691"/>
                  <a:pt x="73409" y="41672"/>
                  <a:pt x="68461" y="41672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27" name="Text 25"/>
          <p:cNvSpPr/>
          <p:nvPr/>
        </p:nvSpPr>
        <p:spPr>
          <a:xfrm>
            <a:off x="733425" y="3028950"/>
            <a:ext cx="857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典型场景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385763" y="3414713"/>
            <a:ext cx="3724275" cy="1057275"/>
          </a:xfrm>
          <a:custGeom>
            <a:avLst/>
            <a:gdLst/>
            <a:ahLst/>
            <a:cxnLst/>
            <a:rect l="l" t="t" r="r" b="b"/>
            <a:pathLst>
              <a:path w="3724275" h="1057275">
                <a:moveTo>
                  <a:pt x="76198" y="0"/>
                </a:moveTo>
                <a:lnTo>
                  <a:pt x="3648077" y="0"/>
                </a:lnTo>
                <a:cubicBezTo>
                  <a:pt x="3690160" y="0"/>
                  <a:pt x="3724275" y="34115"/>
                  <a:pt x="3724275" y="76198"/>
                </a:cubicBezTo>
                <a:lnTo>
                  <a:pt x="3724275" y="981077"/>
                </a:lnTo>
                <a:cubicBezTo>
                  <a:pt x="3724275" y="1023160"/>
                  <a:pt x="3690160" y="1057275"/>
                  <a:pt x="3648077" y="1057275"/>
                </a:cubicBezTo>
                <a:lnTo>
                  <a:pt x="76198" y="1057275"/>
                </a:lnTo>
                <a:cubicBezTo>
                  <a:pt x="34115" y="1057275"/>
                  <a:pt x="0" y="1023160"/>
                  <a:pt x="0" y="981077"/>
                </a:cubicBezTo>
                <a:lnTo>
                  <a:pt x="0" y="76198"/>
                </a:lnTo>
                <a:cubicBezTo>
                  <a:pt x="0" y="34143"/>
                  <a:pt x="34143" y="0"/>
                  <a:pt x="76198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504825" y="3533775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76200" y="0"/>
                </a:moveTo>
                <a:lnTo>
                  <a:pt x="228600" y="0"/>
                </a:lnTo>
                <a:cubicBezTo>
                  <a:pt x="270656" y="0"/>
                  <a:pt x="304800" y="34144"/>
                  <a:pt x="304800" y="76200"/>
                </a:cubicBezTo>
                <a:lnTo>
                  <a:pt x="304800" y="228600"/>
                </a:lnTo>
                <a:cubicBezTo>
                  <a:pt x="304800" y="270656"/>
                  <a:pt x="270656" y="304800"/>
                  <a:pt x="228600" y="304800"/>
                </a:cubicBezTo>
                <a:lnTo>
                  <a:pt x="76200" y="304800"/>
                </a:lnTo>
                <a:cubicBezTo>
                  <a:pt x="34144" y="304800"/>
                  <a:pt x="0" y="270656"/>
                  <a:pt x="0" y="2286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3A5F7F">
              <a:alpha val="40000"/>
            </a:srgbClr>
          </a:solidFill>
          <a:ln/>
        </p:spPr>
      </p:sp>
      <p:sp>
        <p:nvSpPr>
          <p:cNvPr id="30" name="Text 28"/>
          <p:cNvSpPr/>
          <p:nvPr/>
        </p:nvSpPr>
        <p:spPr>
          <a:xfrm>
            <a:off x="589880" y="3590925"/>
            <a:ext cx="2000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01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885825" y="3571875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日常取数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504825" y="3914775"/>
            <a:ext cx="3552825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运营经理询问"上周各品类退货率",张明直接向 Data Agent 提问,</a:t>
            </a:r>
            <a:pPr>
              <a:lnSpc>
                <a:spcPct val="140000"/>
              </a:lnSpc>
            </a:pPr>
            <a:r>
              <a:rPr lang="en-US" sz="1050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3秒内返回结果表格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4233863" y="3414713"/>
            <a:ext cx="3724275" cy="1057275"/>
          </a:xfrm>
          <a:custGeom>
            <a:avLst/>
            <a:gdLst/>
            <a:ahLst/>
            <a:cxnLst/>
            <a:rect l="l" t="t" r="r" b="b"/>
            <a:pathLst>
              <a:path w="3724275" h="1057275">
                <a:moveTo>
                  <a:pt x="76198" y="0"/>
                </a:moveTo>
                <a:lnTo>
                  <a:pt x="3648077" y="0"/>
                </a:lnTo>
                <a:cubicBezTo>
                  <a:pt x="3690160" y="0"/>
                  <a:pt x="3724275" y="34115"/>
                  <a:pt x="3724275" y="76198"/>
                </a:cubicBezTo>
                <a:lnTo>
                  <a:pt x="3724275" y="981077"/>
                </a:lnTo>
                <a:cubicBezTo>
                  <a:pt x="3724275" y="1023160"/>
                  <a:pt x="3690160" y="1057275"/>
                  <a:pt x="3648077" y="1057275"/>
                </a:cubicBezTo>
                <a:lnTo>
                  <a:pt x="76198" y="1057275"/>
                </a:lnTo>
                <a:cubicBezTo>
                  <a:pt x="34115" y="1057275"/>
                  <a:pt x="0" y="1023160"/>
                  <a:pt x="0" y="981077"/>
                </a:cubicBezTo>
                <a:lnTo>
                  <a:pt x="0" y="76198"/>
                </a:lnTo>
                <a:cubicBezTo>
                  <a:pt x="0" y="34143"/>
                  <a:pt x="34143" y="0"/>
                  <a:pt x="76198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4352925" y="3533775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76200" y="0"/>
                </a:moveTo>
                <a:lnTo>
                  <a:pt x="228600" y="0"/>
                </a:lnTo>
                <a:cubicBezTo>
                  <a:pt x="270656" y="0"/>
                  <a:pt x="304800" y="34144"/>
                  <a:pt x="304800" y="76200"/>
                </a:cubicBezTo>
                <a:lnTo>
                  <a:pt x="304800" y="228600"/>
                </a:lnTo>
                <a:cubicBezTo>
                  <a:pt x="304800" y="270656"/>
                  <a:pt x="270656" y="304800"/>
                  <a:pt x="228600" y="304800"/>
                </a:cubicBezTo>
                <a:lnTo>
                  <a:pt x="76200" y="304800"/>
                </a:lnTo>
                <a:cubicBezTo>
                  <a:pt x="34144" y="304800"/>
                  <a:pt x="0" y="270656"/>
                  <a:pt x="0" y="2286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3A5F7F">
              <a:alpha val="40000"/>
            </a:srgbClr>
          </a:solidFill>
          <a:ln/>
        </p:spPr>
      </p:sp>
      <p:sp>
        <p:nvSpPr>
          <p:cNvPr id="35" name="Text 33"/>
          <p:cNvSpPr/>
          <p:nvPr/>
        </p:nvSpPr>
        <p:spPr>
          <a:xfrm>
            <a:off x="4425255" y="3590925"/>
            <a:ext cx="2286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02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4733925" y="3571875"/>
            <a:ext cx="9810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Ad-hoc 分析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4352925" y="3914775"/>
            <a:ext cx="3552825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大促期间快速分析品类销售异常,通过</a:t>
            </a:r>
            <a:pPr>
              <a:lnSpc>
                <a:spcPct val="140000"/>
              </a:lnSpc>
            </a:pPr>
            <a:r>
              <a:rPr lang="en-US" sz="1050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连续追问</a:t>
            </a:r>
            <a:pPr>
              <a:lnSpc>
                <a:spcPct val="14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完成多轮分析,系统保持上下文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8081962" y="3414713"/>
            <a:ext cx="3724275" cy="1057275"/>
          </a:xfrm>
          <a:custGeom>
            <a:avLst/>
            <a:gdLst/>
            <a:ahLst/>
            <a:cxnLst/>
            <a:rect l="l" t="t" r="r" b="b"/>
            <a:pathLst>
              <a:path w="3724275" h="1057275">
                <a:moveTo>
                  <a:pt x="76198" y="0"/>
                </a:moveTo>
                <a:lnTo>
                  <a:pt x="3648077" y="0"/>
                </a:lnTo>
                <a:cubicBezTo>
                  <a:pt x="3690160" y="0"/>
                  <a:pt x="3724275" y="34115"/>
                  <a:pt x="3724275" y="76198"/>
                </a:cubicBezTo>
                <a:lnTo>
                  <a:pt x="3724275" y="981077"/>
                </a:lnTo>
                <a:cubicBezTo>
                  <a:pt x="3724275" y="1023160"/>
                  <a:pt x="3690160" y="1057275"/>
                  <a:pt x="3648077" y="1057275"/>
                </a:cubicBezTo>
                <a:lnTo>
                  <a:pt x="76198" y="1057275"/>
                </a:lnTo>
                <a:cubicBezTo>
                  <a:pt x="34115" y="1057275"/>
                  <a:pt x="0" y="1023160"/>
                  <a:pt x="0" y="981077"/>
                </a:cubicBezTo>
                <a:lnTo>
                  <a:pt x="0" y="76198"/>
                </a:lnTo>
                <a:cubicBezTo>
                  <a:pt x="0" y="34143"/>
                  <a:pt x="34143" y="0"/>
                  <a:pt x="76198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8201025" y="3533775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76200" y="0"/>
                </a:moveTo>
                <a:lnTo>
                  <a:pt x="228600" y="0"/>
                </a:lnTo>
                <a:cubicBezTo>
                  <a:pt x="270656" y="0"/>
                  <a:pt x="304800" y="34144"/>
                  <a:pt x="304800" y="76200"/>
                </a:cubicBezTo>
                <a:lnTo>
                  <a:pt x="304800" y="228600"/>
                </a:lnTo>
                <a:cubicBezTo>
                  <a:pt x="304800" y="270656"/>
                  <a:pt x="270656" y="304800"/>
                  <a:pt x="228600" y="304800"/>
                </a:cubicBezTo>
                <a:lnTo>
                  <a:pt x="76200" y="304800"/>
                </a:lnTo>
                <a:cubicBezTo>
                  <a:pt x="34144" y="304800"/>
                  <a:pt x="0" y="270656"/>
                  <a:pt x="0" y="2286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3A5F7F">
              <a:alpha val="40000"/>
            </a:srgbClr>
          </a:solidFill>
          <a:ln/>
        </p:spPr>
      </p:sp>
      <p:sp>
        <p:nvSpPr>
          <p:cNvPr id="40" name="Text 38"/>
          <p:cNvSpPr/>
          <p:nvPr/>
        </p:nvSpPr>
        <p:spPr>
          <a:xfrm>
            <a:off x="8273355" y="3590925"/>
            <a:ext cx="2286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03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8582025" y="3571875"/>
            <a:ext cx="838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周报自动化</a:t>
            </a:r>
            <a:endParaRPr lang="en-US" sz="1600" dirty="0"/>
          </a:p>
        </p:txBody>
      </p:sp>
      <p:sp>
        <p:nvSpPr>
          <p:cNvPr id="42" name="Text 40"/>
          <p:cNvSpPr/>
          <p:nvPr/>
        </p:nvSpPr>
        <p:spPr>
          <a:xfrm>
            <a:off x="8201025" y="3914775"/>
            <a:ext cx="3552825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每周一早晨 Data Agent </a:t>
            </a:r>
            <a:pPr>
              <a:lnSpc>
                <a:spcPct val="140000"/>
              </a:lnSpc>
            </a:pPr>
            <a:r>
              <a:rPr lang="en-US" sz="1050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自动生成</a:t>
            </a:r>
            <a:pPr>
              <a:lnSpc>
                <a:spcPct val="14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包含核心指标的周报,节省2小时制作时间</a:t>
            </a:r>
            <a:endParaRPr lang="en-US" sz="1600" dirty="0"/>
          </a:p>
        </p:txBody>
      </p:sp>
      <p:sp>
        <p:nvSpPr>
          <p:cNvPr id="43" name="Shape 41"/>
          <p:cNvSpPr/>
          <p:nvPr/>
        </p:nvSpPr>
        <p:spPr>
          <a:xfrm>
            <a:off x="385763" y="4629150"/>
            <a:ext cx="11420475" cy="1266825"/>
          </a:xfrm>
          <a:custGeom>
            <a:avLst/>
            <a:gdLst/>
            <a:ahLst/>
            <a:cxnLst/>
            <a:rect l="l" t="t" r="r" b="b"/>
            <a:pathLst>
              <a:path w="11420475" h="1266825">
                <a:moveTo>
                  <a:pt x="76200" y="0"/>
                </a:moveTo>
                <a:lnTo>
                  <a:pt x="11344275" y="0"/>
                </a:lnTo>
                <a:cubicBezTo>
                  <a:pt x="11386359" y="0"/>
                  <a:pt x="11420475" y="34116"/>
                  <a:pt x="11420475" y="76200"/>
                </a:cubicBezTo>
                <a:lnTo>
                  <a:pt x="11420475" y="1190625"/>
                </a:lnTo>
                <a:cubicBezTo>
                  <a:pt x="11420475" y="1232709"/>
                  <a:pt x="11386359" y="1266825"/>
                  <a:pt x="11344275" y="1266825"/>
                </a:cubicBezTo>
                <a:lnTo>
                  <a:pt x="76200" y="1266825"/>
                </a:lnTo>
                <a:cubicBezTo>
                  <a:pt x="34116" y="1266825"/>
                  <a:pt x="0" y="1232709"/>
                  <a:pt x="0" y="1190625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gradFill rotWithShape="1" flip="none">
            <a:gsLst>
              <a:gs pos="0">
                <a:srgbClr val="3A5F7F">
                  <a:alpha val="20000"/>
                </a:srgbClr>
              </a:gs>
              <a:gs pos="100000">
                <a:srgbClr val="D8A14F">
                  <a:alpha val="10000"/>
                </a:srgbClr>
              </a:gs>
            </a:gsLst>
            <a:lin ang="0" scaled="1"/>
          </a:gradFill>
          <a:ln w="12700">
            <a:solidFill>
              <a:srgbClr val="3A5F7F">
                <a:alpha val="40000"/>
              </a:srgbClr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554831" y="4824413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115156" y="-7032"/>
                </a:moveTo>
                <a:cubicBezTo>
                  <a:pt x="113630" y="-10009"/>
                  <a:pt x="110542" y="-11906"/>
                  <a:pt x="107193" y="-11906"/>
                </a:cubicBezTo>
                <a:cubicBezTo>
                  <a:pt x="103845" y="-11906"/>
                  <a:pt x="100757" y="-10009"/>
                  <a:pt x="99231" y="-7032"/>
                </a:cubicBezTo>
                <a:lnTo>
                  <a:pt x="71847" y="46620"/>
                </a:lnTo>
                <a:lnTo>
                  <a:pt x="12353" y="56071"/>
                </a:lnTo>
                <a:cubicBezTo>
                  <a:pt x="9041" y="56592"/>
                  <a:pt x="6288" y="58936"/>
                  <a:pt x="5246" y="62136"/>
                </a:cubicBezTo>
                <a:cubicBezTo>
                  <a:pt x="4204" y="65336"/>
                  <a:pt x="5060" y="68833"/>
                  <a:pt x="7404" y="71214"/>
                </a:cubicBezTo>
                <a:lnTo>
                  <a:pt x="49969" y="113816"/>
                </a:lnTo>
                <a:lnTo>
                  <a:pt x="40593" y="173310"/>
                </a:lnTo>
                <a:cubicBezTo>
                  <a:pt x="40072" y="176622"/>
                  <a:pt x="41449" y="179970"/>
                  <a:pt x="44165" y="181942"/>
                </a:cubicBezTo>
                <a:cubicBezTo>
                  <a:pt x="46881" y="183914"/>
                  <a:pt x="50453" y="184212"/>
                  <a:pt x="53467" y="182687"/>
                </a:cubicBezTo>
                <a:lnTo>
                  <a:pt x="107193" y="155377"/>
                </a:lnTo>
                <a:lnTo>
                  <a:pt x="160883" y="182687"/>
                </a:lnTo>
                <a:cubicBezTo>
                  <a:pt x="163860" y="184212"/>
                  <a:pt x="167469" y="183914"/>
                  <a:pt x="170185" y="181942"/>
                </a:cubicBezTo>
                <a:cubicBezTo>
                  <a:pt x="172901" y="179970"/>
                  <a:pt x="174278" y="176659"/>
                  <a:pt x="173757" y="173310"/>
                </a:cubicBezTo>
                <a:lnTo>
                  <a:pt x="164343" y="113816"/>
                </a:lnTo>
                <a:lnTo>
                  <a:pt x="206908" y="71214"/>
                </a:lnTo>
                <a:cubicBezTo>
                  <a:pt x="209290" y="68833"/>
                  <a:pt x="210108" y="65336"/>
                  <a:pt x="209066" y="62136"/>
                </a:cubicBezTo>
                <a:cubicBezTo>
                  <a:pt x="208025" y="58936"/>
                  <a:pt x="205308" y="56592"/>
                  <a:pt x="201960" y="56071"/>
                </a:cubicBezTo>
                <a:lnTo>
                  <a:pt x="142503" y="46620"/>
                </a:lnTo>
                <a:lnTo>
                  <a:pt x="115156" y="-7032"/>
                </a:ln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45" name="Text 43"/>
          <p:cNvSpPr/>
          <p:nvPr/>
        </p:nvSpPr>
        <p:spPr>
          <a:xfrm>
            <a:off x="895350" y="4786313"/>
            <a:ext cx="7715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期望体验</a:t>
            </a:r>
            <a:endParaRPr lang="en-US" sz="1600" dirty="0"/>
          </a:p>
        </p:txBody>
      </p:sp>
      <p:sp>
        <p:nvSpPr>
          <p:cNvPr id="46" name="Text 44"/>
          <p:cNvSpPr/>
          <p:nvPr/>
        </p:nvSpPr>
        <p:spPr>
          <a:xfrm>
            <a:off x="471488" y="5167313"/>
            <a:ext cx="280987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25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&gt;90%</a:t>
            </a:r>
            <a:endParaRPr lang="en-US" sz="1600" dirty="0"/>
          </a:p>
        </p:txBody>
      </p:sp>
      <p:sp>
        <p:nvSpPr>
          <p:cNvPr id="47" name="Text 45"/>
          <p:cNvSpPr/>
          <p:nvPr/>
        </p:nvSpPr>
        <p:spPr>
          <a:xfrm>
            <a:off x="509587" y="5548313"/>
            <a:ext cx="2733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自然语言查询准确率</a:t>
            </a:r>
            <a:endParaRPr lang="en-US" sz="1600" dirty="0"/>
          </a:p>
        </p:txBody>
      </p:sp>
      <p:sp>
        <p:nvSpPr>
          <p:cNvPr id="48" name="Text 46"/>
          <p:cNvSpPr/>
          <p:nvPr/>
        </p:nvSpPr>
        <p:spPr>
          <a:xfrm>
            <a:off x="3286125" y="5167313"/>
            <a:ext cx="280987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25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&lt;10s</a:t>
            </a:r>
            <a:endParaRPr lang="en-US" sz="1600" dirty="0"/>
          </a:p>
        </p:txBody>
      </p:sp>
      <p:sp>
        <p:nvSpPr>
          <p:cNvPr id="49" name="Text 47"/>
          <p:cNvSpPr/>
          <p:nvPr/>
        </p:nvSpPr>
        <p:spPr>
          <a:xfrm>
            <a:off x="3324225" y="5548313"/>
            <a:ext cx="2733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复杂查询响应时间</a:t>
            </a:r>
            <a:endParaRPr lang="en-US" sz="1600" dirty="0"/>
          </a:p>
        </p:txBody>
      </p:sp>
      <p:sp>
        <p:nvSpPr>
          <p:cNvPr id="50" name="Text 48"/>
          <p:cNvSpPr/>
          <p:nvPr/>
        </p:nvSpPr>
        <p:spPr>
          <a:xfrm>
            <a:off x="6100763" y="5167313"/>
            <a:ext cx="280987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25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多轮</a:t>
            </a:r>
            <a:endParaRPr lang="en-US" sz="1600" dirty="0"/>
          </a:p>
        </p:txBody>
      </p:sp>
      <p:sp>
        <p:nvSpPr>
          <p:cNvPr id="51" name="Text 49"/>
          <p:cNvSpPr/>
          <p:nvPr/>
        </p:nvSpPr>
        <p:spPr>
          <a:xfrm>
            <a:off x="6138863" y="5548313"/>
            <a:ext cx="2733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支持多轮对话</a:t>
            </a:r>
            <a:endParaRPr lang="en-US" sz="1600" dirty="0"/>
          </a:p>
        </p:txBody>
      </p:sp>
      <p:sp>
        <p:nvSpPr>
          <p:cNvPr id="52" name="Text 50"/>
          <p:cNvSpPr/>
          <p:nvPr/>
        </p:nvSpPr>
        <p:spPr>
          <a:xfrm>
            <a:off x="8915400" y="5167313"/>
            <a:ext cx="280987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25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智能</a:t>
            </a:r>
            <a:endParaRPr lang="en-US" sz="1600" dirty="0"/>
          </a:p>
        </p:txBody>
      </p:sp>
      <p:sp>
        <p:nvSpPr>
          <p:cNvPr id="53" name="Text 51"/>
          <p:cNvSpPr/>
          <p:nvPr/>
        </p:nvSpPr>
        <p:spPr>
          <a:xfrm>
            <a:off x="8953500" y="5548313"/>
            <a:ext cx="2733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自动识别业务术语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49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spc="53" kern="0" dirty="0">
                <a:solidFill>
                  <a:srgbClr val="D8A14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USER PERSONA 02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477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用户画像二:运营人员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5763" y="1185863"/>
            <a:ext cx="7562850" cy="1685925"/>
          </a:xfrm>
          <a:custGeom>
            <a:avLst/>
            <a:gdLst/>
            <a:ahLst/>
            <a:cxnLst/>
            <a:rect l="l" t="t" r="r" b="b"/>
            <a:pathLst>
              <a:path w="7562850" h="1685925">
                <a:moveTo>
                  <a:pt x="76204" y="0"/>
                </a:moveTo>
                <a:lnTo>
                  <a:pt x="7486646" y="0"/>
                </a:lnTo>
                <a:cubicBezTo>
                  <a:pt x="7528732" y="0"/>
                  <a:pt x="7562850" y="34118"/>
                  <a:pt x="7562850" y="76204"/>
                </a:cubicBezTo>
                <a:lnTo>
                  <a:pt x="7562850" y="1609721"/>
                </a:lnTo>
                <a:cubicBezTo>
                  <a:pt x="7562850" y="1651807"/>
                  <a:pt x="7528732" y="1685925"/>
                  <a:pt x="7486646" y="1685925"/>
                </a:cubicBezTo>
                <a:lnTo>
                  <a:pt x="76204" y="1685925"/>
                </a:lnTo>
                <a:cubicBezTo>
                  <a:pt x="34118" y="1685925"/>
                  <a:pt x="0" y="1651807"/>
                  <a:pt x="0" y="1609721"/>
                </a:cubicBezTo>
                <a:lnTo>
                  <a:pt x="0" y="76204"/>
                </a:lnTo>
                <a:cubicBezTo>
                  <a:pt x="0" y="34146"/>
                  <a:pt x="34146" y="0"/>
                  <a:pt x="76204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2925" y="1343025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3A5F7F">
              <a:alpha val="4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671513" y="1504950"/>
            <a:ext cx="357188" cy="285750"/>
          </a:xfrm>
          <a:custGeom>
            <a:avLst/>
            <a:gdLst/>
            <a:ahLst/>
            <a:cxnLst/>
            <a:rect l="l" t="t" r="r" b="b"/>
            <a:pathLst>
              <a:path w="357188" h="285750">
                <a:moveTo>
                  <a:pt x="143154" y="4465"/>
                </a:moveTo>
                <a:cubicBezTo>
                  <a:pt x="180117" y="4465"/>
                  <a:pt x="210127" y="34474"/>
                  <a:pt x="210127" y="71438"/>
                </a:cubicBezTo>
                <a:cubicBezTo>
                  <a:pt x="210127" y="108401"/>
                  <a:pt x="180117" y="138410"/>
                  <a:pt x="143154" y="138410"/>
                </a:cubicBezTo>
                <a:cubicBezTo>
                  <a:pt x="106191" y="138410"/>
                  <a:pt x="76181" y="108401"/>
                  <a:pt x="76181" y="71438"/>
                </a:cubicBezTo>
                <a:cubicBezTo>
                  <a:pt x="76181" y="34474"/>
                  <a:pt x="106191" y="4465"/>
                  <a:pt x="143154" y="4465"/>
                </a:cubicBezTo>
                <a:close/>
                <a:moveTo>
                  <a:pt x="126523" y="169664"/>
                </a:moveTo>
                <a:lnTo>
                  <a:pt x="159674" y="169664"/>
                </a:lnTo>
                <a:lnTo>
                  <a:pt x="160511" y="169664"/>
                </a:lnTo>
                <a:cubicBezTo>
                  <a:pt x="153312" y="184621"/>
                  <a:pt x="156158" y="202146"/>
                  <a:pt x="166929" y="214033"/>
                </a:cubicBezTo>
                <a:cubicBezTo>
                  <a:pt x="155656" y="226479"/>
                  <a:pt x="153088" y="245176"/>
                  <a:pt x="161683" y="260579"/>
                </a:cubicBezTo>
                <a:lnTo>
                  <a:pt x="174241" y="283127"/>
                </a:lnTo>
                <a:cubicBezTo>
                  <a:pt x="174743" y="284020"/>
                  <a:pt x="175301" y="284913"/>
                  <a:pt x="175859" y="285750"/>
                </a:cubicBezTo>
                <a:lnTo>
                  <a:pt x="43588" y="285750"/>
                </a:lnTo>
                <a:cubicBezTo>
                  <a:pt x="34435" y="285750"/>
                  <a:pt x="27012" y="278327"/>
                  <a:pt x="27012" y="269174"/>
                </a:cubicBezTo>
                <a:cubicBezTo>
                  <a:pt x="27012" y="214201"/>
                  <a:pt x="71549" y="169664"/>
                  <a:pt x="126523" y="169664"/>
                </a:cubicBezTo>
                <a:close/>
                <a:moveTo>
                  <a:pt x="241436" y="138187"/>
                </a:moveTo>
                <a:cubicBezTo>
                  <a:pt x="241436" y="130764"/>
                  <a:pt x="247408" y="124792"/>
                  <a:pt x="254831" y="124792"/>
                </a:cubicBezTo>
                <a:lnTo>
                  <a:pt x="281620" y="124792"/>
                </a:lnTo>
                <a:cubicBezTo>
                  <a:pt x="289043" y="124792"/>
                  <a:pt x="295015" y="130764"/>
                  <a:pt x="295015" y="138187"/>
                </a:cubicBezTo>
                <a:lnTo>
                  <a:pt x="295015" y="141591"/>
                </a:lnTo>
                <a:cubicBezTo>
                  <a:pt x="295015" y="152140"/>
                  <a:pt x="308465" y="159897"/>
                  <a:pt x="317618" y="154651"/>
                </a:cubicBezTo>
                <a:lnTo>
                  <a:pt x="320408" y="153033"/>
                </a:lnTo>
                <a:cubicBezTo>
                  <a:pt x="326882" y="149293"/>
                  <a:pt x="335198" y="151581"/>
                  <a:pt x="338826" y="158111"/>
                </a:cubicBezTo>
                <a:lnTo>
                  <a:pt x="351327" y="180547"/>
                </a:lnTo>
                <a:cubicBezTo>
                  <a:pt x="354788" y="186798"/>
                  <a:pt x="352778" y="194611"/>
                  <a:pt x="346751" y="198406"/>
                </a:cubicBezTo>
                <a:lnTo>
                  <a:pt x="344128" y="200025"/>
                </a:lnTo>
                <a:cubicBezTo>
                  <a:pt x="335087" y="205662"/>
                  <a:pt x="335087" y="222293"/>
                  <a:pt x="344128" y="227986"/>
                </a:cubicBezTo>
                <a:lnTo>
                  <a:pt x="346695" y="229605"/>
                </a:lnTo>
                <a:cubicBezTo>
                  <a:pt x="352723" y="233400"/>
                  <a:pt x="354788" y="241213"/>
                  <a:pt x="351327" y="247464"/>
                </a:cubicBezTo>
                <a:lnTo>
                  <a:pt x="338770" y="270011"/>
                </a:lnTo>
                <a:cubicBezTo>
                  <a:pt x="335142" y="276541"/>
                  <a:pt x="326827" y="278885"/>
                  <a:pt x="320353" y="275090"/>
                </a:cubicBezTo>
                <a:lnTo>
                  <a:pt x="317618" y="273472"/>
                </a:lnTo>
                <a:cubicBezTo>
                  <a:pt x="308465" y="268170"/>
                  <a:pt x="295015" y="275983"/>
                  <a:pt x="295015" y="286531"/>
                </a:cubicBezTo>
                <a:lnTo>
                  <a:pt x="295015" y="289936"/>
                </a:lnTo>
                <a:cubicBezTo>
                  <a:pt x="295015" y="297359"/>
                  <a:pt x="289043" y="303330"/>
                  <a:pt x="281620" y="303330"/>
                </a:cubicBezTo>
                <a:lnTo>
                  <a:pt x="254831" y="303330"/>
                </a:lnTo>
                <a:cubicBezTo>
                  <a:pt x="247408" y="303330"/>
                  <a:pt x="241436" y="297359"/>
                  <a:pt x="241436" y="289936"/>
                </a:cubicBezTo>
                <a:lnTo>
                  <a:pt x="241436" y="286643"/>
                </a:lnTo>
                <a:cubicBezTo>
                  <a:pt x="241436" y="276039"/>
                  <a:pt x="227930" y="268225"/>
                  <a:pt x="218722" y="273527"/>
                </a:cubicBezTo>
                <a:lnTo>
                  <a:pt x="216043" y="275090"/>
                </a:lnTo>
                <a:cubicBezTo>
                  <a:pt x="209569" y="278829"/>
                  <a:pt x="201309" y="276541"/>
                  <a:pt x="197625" y="270011"/>
                </a:cubicBezTo>
                <a:lnTo>
                  <a:pt x="185012" y="247464"/>
                </a:lnTo>
                <a:cubicBezTo>
                  <a:pt x="181552" y="241213"/>
                  <a:pt x="183561" y="233344"/>
                  <a:pt x="189644" y="229549"/>
                </a:cubicBezTo>
                <a:lnTo>
                  <a:pt x="192100" y="228042"/>
                </a:lnTo>
                <a:cubicBezTo>
                  <a:pt x="201197" y="222405"/>
                  <a:pt x="201197" y="205662"/>
                  <a:pt x="192100" y="200025"/>
                </a:cubicBezTo>
                <a:lnTo>
                  <a:pt x="189588" y="198462"/>
                </a:lnTo>
                <a:cubicBezTo>
                  <a:pt x="183505" y="194667"/>
                  <a:pt x="181496" y="186798"/>
                  <a:pt x="184956" y="180547"/>
                </a:cubicBezTo>
                <a:lnTo>
                  <a:pt x="197514" y="158055"/>
                </a:lnTo>
                <a:cubicBezTo>
                  <a:pt x="201141" y="151526"/>
                  <a:pt x="209457" y="149237"/>
                  <a:pt x="215875" y="152977"/>
                </a:cubicBezTo>
                <a:lnTo>
                  <a:pt x="218554" y="154539"/>
                </a:lnTo>
                <a:cubicBezTo>
                  <a:pt x="227763" y="159841"/>
                  <a:pt x="241269" y="152028"/>
                  <a:pt x="241269" y="141424"/>
                </a:cubicBezTo>
                <a:lnTo>
                  <a:pt x="241269" y="138131"/>
                </a:lnTo>
                <a:close/>
                <a:moveTo>
                  <a:pt x="297191" y="214201"/>
                </a:moveTo>
                <a:cubicBezTo>
                  <a:pt x="297191" y="198183"/>
                  <a:pt x="284187" y="185179"/>
                  <a:pt x="268170" y="185179"/>
                </a:cubicBezTo>
                <a:cubicBezTo>
                  <a:pt x="252152" y="185179"/>
                  <a:pt x="239148" y="198183"/>
                  <a:pt x="239148" y="214201"/>
                </a:cubicBezTo>
                <a:cubicBezTo>
                  <a:pt x="239148" y="230218"/>
                  <a:pt x="252152" y="243222"/>
                  <a:pt x="268170" y="243222"/>
                </a:cubicBezTo>
                <a:cubicBezTo>
                  <a:pt x="284187" y="243222"/>
                  <a:pt x="297191" y="230218"/>
                  <a:pt x="297191" y="214201"/>
                </a:cubicBezTo>
                <a:close/>
              </a:path>
            </a:pathLst>
          </a:custGeom>
          <a:solidFill>
            <a:srgbClr val="E0E2E5"/>
          </a:solidFill>
          <a:ln/>
        </p:spPr>
      </p:sp>
      <p:sp>
        <p:nvSpPr>
          <p:cNvPr id="7" name="Text 5"/>
          <p:cNvSpPr/>
          <p:nvPr/>
        </p:nvSpPr>
        <p:spPr>
          <a:xfrm>
            <a:off x="1304925" y="1343025"/>
            <a:ext cx="65817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李婷,28岁,金融科技公司用户运营专员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304925" y="1685925"/>
            <a:ext cx="65627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负责用户增长和留存运营,不具备编程能力,但需要频繁查看运营指标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1304925" y="2028825"/>
            <a:ext cx="1276350" cy="266700"/>
          </a:xfrm>
          <a:custGeom>
            <a:avLst/>
            <a:gdLst/>
            <a:ahLst/>
            <a:cxnLst/>
            <a:rect l="l" t="t" r="r" b="b"/>
            <a:pathLst>
              <a:path w="1276350" h="266700">
                <a:moveTo>
                  <a:pt x="133350" y="0"/>
                </a:moveTo>
                <a:lnTo>
                  <a:pt x="1143000" y="0"/>
                </a:lnTo>
                <a:cubicBezTo>
                  <a:pt x="1216598" y="0"/>
                  <a:pt x="1276350" y="59752"/>
                  <a:pt x="1276350" y="133350"/>
                </a:cubicBezTo>
                <a:lnTo>
                  <a:pt x="1276350" y="133350"/>
                </a:lnTo>
                <a:cubicBezTo>
                  <a:pt x="1276350" y="206948"/>
                  <a:pt x="1216598" y="266700"/>
                  <a:pt x="1143000" y="266700"/>
                </a:cubicBezTo>
                <a:lnTo>
                  <a:pt x="133350" y="266700"/>
                </a:lnTo>
                <a:cubicBezTo>
                  <a:pt x="59752" y="266700"/>
                  <a:pt x="0" y="206948"/>
                  <a:pt x="0" y="133350"/>
                </a:cubicBezTo>
                <a:lnTo>
                  <a:pt x="0" y="133350"/>
                </a:lnTo>
                <a:cubicBezTo>
                  <a:pt x="0" y="59752"/>
                  <a:pt x="59752" y="0"/>
                  <a:pt x="133350" y="0"/>
                </a:cubicBezTo>
                <a:close/>
              </a:path>
            </a:pathLst>
          </a:custGeom>
          <a:solidFill>
            <a:srgbClr val="D8A14F">
              <a:alpha val="2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1446609" y="2095500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58341" y="0"/>
                </a:moveTo>
                <a:cubicBezTo>
                  <a:pt x="53731" y="0"/>
                  <a:pt x="50006" y="3724"/>
                  <a:pt x="50006" y="8334"/>
                </a:cubicBezTo>
                <a:lnTo>
                  <a:pt x="50006" y="9168"/>
                </a:lnTo>
                <a:cubicBezTo>
                  <a:pt x="30993" y="13022"/>
                  <a:pt x="16669" y="29847"/>
                  <a:pt x="16669" y="50006"/>
                </a:cubicBezTo>
                <a:lnTo>
                  <a:pt x="16669" y="55658"/>
                </a:lnTo>
                <a:cubicBezTo>
                  <a:pt x="16669" y="68186"/>
                  <a:pt x="12397" y="80349"/>
                  <a:pt x="4584" y="90141"/>
                </a:cubicBezTo>
                <a:lnTo>
                  <a:pt x="2032" y="93319"/>
                </a:lnTo>
                <a:cubicBezTo>
                  <a:pt x="703" y="94960"/>
                  <a:pt x="0" y="96991"/>
                  <a:pt x="0" y="99101"/>
                </a:cubicBezTo>
                <a:cubicBezTo>
                  <a:pt x="0" y="104206"/>
                  <a:pt x="4141" y="108347"/>
                  <a:pt x="9246" y="108347"/>
                </a:cubicBezTo>
                <a:lnTo>
                  <a:pt x="107409" y="108347"/>
                </a:lnTo>
                <a:cubicBezTo>
                  <a:pt x="112514" y="108347"/>
                  <a:pt x="116655" y="104206"/>
                  <a:pt x="116655" y="99101"/>
                </a:cubicBezTo>
                <a:cubicBezTo>
                  <a:pt x="116655" y="96991"/>
                  <a:pt x="115952" y="94960"/>
                  <a:pt x="114624" y="93319"/>
                </a:cubicBezTo>
                <a:lnTo>
                  <a:pt x="112071" y="90141"/>
                </a:lnTo>
                <a:cubicBezTo>
                  <a:pt x="104284" y="80349"/>
                  <a:pt x="100013" y="68186"/>
                  <a:pt x="100013" y="55658"/>
                </a:cubicBezTo>
                <a:lnTo>
                  <a:pt x="100013" y="50006"/>
                </a:lnTo>
                <a:cubicBezTo>
                  <a:pt x="100013" y="29847"/>
                  <a:pt x="85688" y="13022"/>
                  <a:pt x="66675" y="9168"/>
                </a:cubicBezTo>
                <a:lnTo>
                  <a:pt x="66675" y="8334"/>
                </a:lnTo>
                <a:cubicBezTo>
                  <a:pt x="66675" y="3724"/>
                  <a:pt x="62951" y="0"/>
                  <a:pt x="58341" y="0"/>
                </a:cubicBezTo>
                <a:close/>
                <a:moveTo>
                  <a:pt x="42193" y="120848"/>
                </a:moveTo>
                <a:cubicBezTo>
                  <a:pt x="44042" y="128037"/>
                  <a:pt x="50579" y="133350"/>
                  <a:pt x="58341" y="133350"/>
                </a:cubicBezTo>
                <a:cubicBezTo>
                  <a:pt x="66102" y="133350"/>
                  <a:pt x="72639" y="128037"/>
                  <a:pt x="74488" y="120848"/>
                </a:cubicBezTo>
                <a:lnTo>
                  <a:pt x="42193" y="120848"/>
                </a:lnTo>
                <a:close/>
              </a:path>
            </a:pathLst>
          </a:custGeom>
          <a:solidFill>
            <a:srgbClr val="E0E2E5"/>
          </a:solidFill>
          <a:ln/>
        </p:spPr>
      </p:sp>
      <p:sp>
        <p:nvSpPr>
          <p:cNvPr id="11" name="Text 9"/>
          <p:cNvSpPr/>
          <p:nvPr/>
        </p:nvSpPr>
        <p:spPr>
          <a:xfrm>
            <a:off x="1533525" y="2028825"/>
            <a:ext cx="1114425" cy="2667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实时指标监控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2728913" y="2028825"/>
            <a:ext cx="1143000" cy="266700"/>
          </a:xfrm>
          <a:custGeom>
            <a:avLst/>
            <a:gdLst/>
            <a:ahLst/>
            <a:cxnLst/>
            <a:rect l="l" t="t" r="r" b="b"/>
            <a:pathLst>
              <a:path w="1143000" h="266700">
                <a:moveTo>
                  <a:pt x="133350" y="0"/>
                </a:moveTo>
                <a:lnTo>
                  <a:pt x="1009650" y="0"/>
                </a:lnTo>
                <a:cubicBezTo>
                  <a:pt x="1083248" y="0"/>
                  <a:pt x="1143000" y="59752"/>
                  <a:pt x="1143000" y="133350"/>
                </a:cubicBezTo>
                <a:lnTo>
                  <a:pt x="1143000" y="133350"/>
                </a:lnTo>
                <a:cubicBezTo>
                  <a:pt x="1143000" y="206948"/>
                  <a:pt x="1083248" y="266700"/>
                  <a:pt x="1009650" y="266700"/>
                </a:cubicBezTo>
                <a:lnTo>
                  <a:pt x="133350" y="266700"/>
                </a:lnTo>
                <a:cubicBezTo>
                  <a:pt x="59752" y="266700"/>
                  <a:pt x="0" y="206948"/>
                  <a:pt x="0" y="133350"/>
                </a:cubicBezTo>
                <a:lnTo>
                  <a:pt x="0" y="133350"/>
                </a:lnTo>
                <a:cubicBezTo>
                  <a:pt x="0" y="59752"/>
                  <a:pt x="59752" y="0"/>
                  <a:pt x="133350" y="0"/>
                </a:cubicBezTo>
                <a:close/>
              </a:path>
            </a:pathLst>
          </a:custGeom>
          <a:solidFill>
            <a:srgbClr val="3A5F7F">
              <a:alpha val="30196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2853928" y="2095500"/>
            <a:ext cx="150019" cy="133350"/>
          </a:xfrm>
          <a:custGeom>
            <a:avLst/>
            <a:gdLst/>
            <a:ahLst/>
            <a:cxnLst/>
            <a:rect l="l" t="t" r="r" b="b"/>
            <a:pathLst>
              <a:path w="150019" h="133350">
                <a:moveTo>
                  <a:pt x="16669" y="33337"/>
                </a:moveTo>
                <a:cubicBezTo>
                  <a:pt x="16669" y="17238"/>
                  <a:pt x="29740" y="4167"/>
                  <a:pt x="45839" y="4167"/>
                </a:cubicBezTo>
                <a:cubicBezTo>
                  <a:pt x="61939" y="4167"/>
                  <a:pt x="75009" y="17238"/>
                  <a:pt x="75009" y="33337"/>
                </a:cubicBezTo>
                <a:cubicBezTo>
                  <a:pt x="75009" y="49437"/>
                  <a:pt x="61939" y="62508"/>
                  <a:pt x="45839" y="62508"/>
                </a:cubicBezTo>
                <a:cubicBezTo>
                  <a:pt x="29740" y="62508"/>
                  <a:pt x="16669" y="49437"/>
                  <a:pt x="16669" y="33337"/>
                </a:cubicBezTo>
                <a:close/>
                <a:moveTo>
                  <a:pt x="0" y="120848"/>
                </a:moveTo>
                <a:cubicBezTo>
                  <a:pt x="0" y="95533"/>
                  <a:pt x="20523" y="75009"/>
                  <a:pt x="45839" y="75009"/>
                </a:cubicBezTo>
                <a:cubicBezTo>
                  <a:pt x="71155" y="75009"/>
                  <a:pt x="91678" y="95533"/>
                  <a:pt x="91678" y="120848"/>
                </a:cubicBezTo>
                <a:lnTo>
                  <a:pt x="91678" y="122411"/>
                </a:lnTo>
                <a:cubicBezTo>
                  <a:pt x="91678" y="128454"/>
                  <a:pt x="86782" y="133350"/>
                  <a:pt x="80739" y="133350"/>
                </a:cubicBezTo>
                <a:lnTo>
                  <a:pt x="10939" y="133350"/>
                </a:lnTo>
                <a:cubicBezTo>
                  <a:pt x="4896" y="133350"/>
                  <a:pt x="0" y="128454"/>
                  <a:pt x="0" y="122411"/>
                </a:cubicBezTo>
                <a:lnTo>
                  <a:pt x="0" y="120848"/>
                </a:lnTo>
                <a:close/>
                <a:moveTo>
                  <a:pt x="112514" y="16669"/>
                </a:moveTo>
                <a:cubicBezTo>
                  <a:pt x="126314" y="16669"/>
                  <a:pt x="137517" y="27872"/>
                  <a:pt x="137517" y="41672"/>
                </a:cubicBezTo>
                <a:cubicBezTo>
                  <a:pt x="137517" y="55471"/>
                  <a:pt x="126314" y="66675"/>
                  <a:pt x="112514" y="66675"/>
                </a:cubicBezTo>
                <a:cubicBezTo>
                  <a:pt x="98714" y="66675"/>
                  <a:pt x="87511" y="55471"/>
                  <a:pt x="87511" y="41672"/>
                </a:cubicBezTo>
                <a:cubicBezTo>
                  <a:pt x="87511" y="27872"/>
                  <a:pt x="98714" y="16669"/>
                  <a:pt x="112514" y="16669"/>
                </a:cubicBezTo>
                <a:close/>
                <a:moveTo>
                  <a:pt x="112514" y="79177"/>
                </a:moveTo>
                <a:cubicBezTo>
                  <a:pt x="133220" y="79177"/>
                  <a:pt x="150019" y="95976"/>
                  <a:pt x="150019" y="116681"/>
                </a:cubicBezTo>
                <a:lnTo>
                  <a:pt x="150019" y="122515"/>
                </a:lnTo>
                <a:cubicBezTo>
                  <a:pt x="150019" y="128506"/>
                  <a:pt x="145174" y="133350"/>
                  <a:pt x="139184" y="133350"/>
                </a:cubicBezTo>
                <a:lnTo>
                  <a:pt x="101471" y="133350"/>
                </a:lnTo>
                <a:cubicBezTo>
                  <a:pt x="103190" y="130094"/>
                  <a:pt x="104180" y="126370"/>
                  <a:pt x="104180" y="122411"/>
                </a:cubicBezTo>
                <a:lnTo>
                  <a:pt x="104180" y="120848"/>
                </a:lnTo>
                <a:cubicBezTo>
                  <a:pt x="104180" y="107435"/>
                  <a:pt x="99648" y="95090"/>
                  <a:pt x="92069" y="85245"/>
                </a:cubicBezTo>
                <a:cubicBezTo>
                  <a:pt x="97955" y="81416"/>
                  <a:pt x="104987" y="79177"/>
                  <a:pt x="112514" y="79177"/>
                </a:cubicBezTo>
                <a:close/>
              </a:path>
            </a:pathLst>
          </a:custGeom>
          <a:solidFill>
            <a:srgbClr val="E0E2E5"/>
          </a:solidFill>
          <a:ln/>
        </p:spPr>
      </p:sp>
      <p:sp>
        <p:nvSpPr>
          <p:cNvPr id="14" name="Text 12"/>
          <p:cNvSpPr/>
          <p:nvPr/>
        </p:nvSpPr>
        <p:spPr>
          <a:xfrm>
            <a:off x="2957513" y="2028825"/>
            <a:ext cx="981075" cy="2667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非技术用户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8107338" y="1185863"/>
            <a:ext cx="3695700" cy="1685925"/>
          </a:xfrm>
          <a:custGeom>
            <a:avLst/>
            <a:gdLst/>
            <a:ahLst/>
            <a:cxnLst/>
            <a:rect l="l" t="t" r="r" b="b"/>
            <a:pathLst>
              <a:path w="3695700" h="1685925">
                <a:moveTo>
                  <a:pt x="76204" y="0"/>
                </a:moveTo>
                <a:lnTo>
                  <a:pt x="3619496" y="0"/>
                </a:lnTo>
                <a:cubicBezTo>
                  <a:pt x="3661582" y="0"/>
                  <a:pt x="3695700" y="34118"/>
                  <a:pt x="3695700" y="76204"/>
                </a:cubicBezTo>
                <a:lnTo>
                  <a:pt x="3695700" y="1609721"/>
                </a:lnTo>
                <a:cubicBezTo>
                  <a:pt x="3695700" y="1651807"/>
                  <a:pt x="3661582" y="1685925"/>
                  <a:pt x="3619496" y="1685925"/>
                </a:cubicBezTo>
                <a:lnTo>
                  <a:pt x="76204" y="1685925"/>
                </a:lnTo>
                <a:cubicBezTo>
                  <a:pt x="34118" y="1685925"/>
                  <a:pt x="0" y="1651807"/>
                  <a:pt x="0" y="1609721"/>
                </a:cubicBezTo>
                <a:lnTo>
                  <a:pt x="0" y="76204"/>
                </a:lnTo>
                <a:cubicBezTo>
                  <a:pt x="0" y="34146"/>
                  <a:pt x="34146" y="0"/>
                  <a:pt x="76204" y="0"/>
                </a:cubicBezTo>
                <a:close/>
              </a:path>
            </a:pathLst>
          </a:custGeom>
          <a:solidFill>
            <a:srgbClr val="D8A14F">
              <a:alpha val="10196"/>
            </a:srgbClr>
          </a:solidFill>
          <a:ln w="12700">
            <a:solidFill>
              <a:srgbClr val="D8A14F">
                <a:alpha val="30196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88313" y="1381125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95250" y="0"/>
                </a:moveTo>
                <a:cubicBezTo>
                  <a:pt x="100719" y="0"/>
                  <a:pt x="105742" y="3014"/>
                  <a:pt x="108347" y="7813"/>
                </a:cubicBezTo>
                <a:lnTo>
                  <a:pt x="188714" y="156642"/>
                </a:lnTo>
                <a:cubicBezTo>
                  <a:pt x="191207" y="161255"/>
                  <a:pt x="191095" y="166836"/>
                  <a:pt x="188416" y="171338"/>
                </a:cubicBezTo>
                <a:cubicBezTo>
                  <a:pt x="185737" y="175840"/>
                  <a:pt x="180863" y="178594"/>
                  <a:pt x="175617" y="178594"/>
                </a:cubicBezTo>
                <a:lnTo>
                  <a:pt x="14883" y="178594"/>
                </a:lnTo>
                <a:cubicBezTo>
                  <a:pt x="9637" y="178594"/>
                  <a:pt x="4800" y="175840"/>
                  <a:pt x="2084" y="171338"/>
                </a:cubicBezTo>
                <a:cubicBezTo>
                  <a:pt x="-633" y="166836"/>
                  <a:pt x="-707" y="161255"/>
                  <a:pt x="1786" y="156642"/>
                </a:cubicBezTo>
                <a:lnTo>
                  <a:pt x="82153" y="7813"/>
                </a:lnTo>
                <a:cubicBezTo>
                  <a:pt x="84758" y="3014"/>
                  <a:pt x="89781" y="0"/>
                  <a:pt x="95250" y="0"/>
                </a:cubicBezTo>
                <a:close/>
                <a:moveTo>
                  <a:pt x="95250" y="62508"/>
                </a:moveTo>
                <a:cubicBezTo>
                  <a:pt x="90301" y="62508"/>
                  <a:pt x="86320" y="66489"/>
                  <a:pt x="86320" y="71438"/>
                </a:cubicBezTo>
                <a:lnTo>
                  <a:pt x="86320" y="113109"/>
                </a:lnTo>
                <a:cubicBezTo>
                  <a:pt x="86320" y="118058"/>
                  <a:pt x="90301" y="122039"/>
                  <a:pt x="95250" y="122039"/>
                </a:cubicBezTo>
                <a:cubicBezTo>
                  <a:pt x="100199" y="122039"/>
                  <a:pt x="104180" y="118058"/>
                  <a:pt x="104180" y="113109"/>
                </a:cubicBezTo>
                <a:lnTo>
                  <a:pt x="104180" y="71438"/>
                </a:lnTo>
                <a:cubicBezTo>
                  <a:pt x="104180" y="66489"/>
                  <a:pt x="100199" y="62508"/>
                  <a:pt x="95250" y="62508"/>
                </a:cubicBezTo>
                <a:close/>
                <a:moveTo>
                  <a:pt x="105184" y="142875"/>
                </a:moveTo>
                <a:cubicBezTo>
                  <a:pt x="105410" y="139188"/>
                  <a:pt x="103571" y="135679"/>
                  <a:pt x="100410" y="133767"/>
                </a:cubicBezTo>
                <a:cubicBezTo>
                  <a:pt x="97249" y="131855"/>
                  <a:pt x="93288" y="131855"/>
                  <a:pt x="90127" y="133767"/>
                </a:cubicBezTo>
                <a:cubicBezTo>
                  <a:pt x="86966" y="135679"/>
                  <a:pt x="85127" y="139188"/>
                  <a:pt x="85353" y="142875"/>
                </a:cubicBezTo>
                <a:cubicBezTo>
                  <a:pt x="85127" y="146562"/>
                  <a:pt x="86966" y="150071"/>
                  <a:pt x="90127" y="151983"/>
                </a:cubicBezTo>
                <a:cubicBezTo>
                  <a:pt x="93288" y="153895"/>
                  <a:pt x="97249" y="153895"/>
                  <a:pt x="100410" y="151983"/>
                </a:cubicBezTo>
                <a:cubicBezTo>
                  <a:pt x="103571" y="150071"/>
                  <a:pt x="105410" y="146562"/>
                  <a:pt x="105184" y="142875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17" name="Text 15"/>
          <p:cNvSpPr/>
          <p:nvPr/>
        </p:nvSpPr>
        <p:spPr>
          <a:xfrm>
            <a:off x="8616925" y="1343025"/>
            <a:ext cx="7715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核心痛点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8264500" y="1724025"/>
            <a:ext cx="1238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395395" y="1724025"/>
            <a:ext cx="22383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无法自主获取数据,需找分析师提需求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8264500" y="1990725"/>
            <a:ext cx="1428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2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8420770" y="1990725"/>
            <a:ext cx="21050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等待时间长,经常错过最佳运营时机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8264500" y="2257425"/>
            <a:ext cx="1428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3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420770" y="2257425"/>
            <a:ext cx="1971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看不懂复杂报表,需要直观可视化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8264500" y="2524125"/>
            <a:ext cx="1428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4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8420770" y="2524125"/>
            <a:ext cx="22383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无法实时监控关键指标,异常发现滞后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428625" y="3067050"/>
            <a:ext cx="142875" cy="190500"/>
          </a:xfrm>
          <a:custGeom>
            <a:avLst/>
            <a:gdLst/>
            <a:ahLst/>
            <a:cxnLst/>
            <a:rect l="l" t="t" r="r" b="b"/>
            <a:pathLst>
              <a:path w="142875" h="190500">
                <a:moveTo>
                  <a:pt x="108979" y="142875"/>
                </a:moveTo>
                <a:cubicBezTo>
                  <a:pt x="111696" y="134578"/>
                  <a:pt x="117128" y="127062"/>
                  <a:pt x="123267" y="120588"/>
                </a:cubicBezTo>
                <a:cubicBezTo>
                  <a:pt x="135434" y="107789"/>
                  <a:pt x="142875" y="90488"/>
                  <a:pt x="142875" y="71438"/>
                </a:cubicBezTo>
                <a:cubicBezTo>
                  <a:pt x="142875" y="31998"/>
                  <a:pt x="110877" y="0"/>
                  <a:pt x="71437" y="0"/>
                </a:cubicBezTo>
                <a:cubicBezTo>
                  <a:pt x="31998" y="0"/>
                  <a:pt x="0" y="31998"/>
                  <a:pt x="0" y="71438"/>
                </a:cubicBezTo>
                <a:cubicBezTo>
                  <a:pt x="0" y="90488"/>
                  <a:pt x="7441" y="107789"/>
                  <a:pt x="19608" y="120588"/>
                </a:cubicBezTo>
                <a:cubicBezTo>
                  <a:pt x="25747" y="127062"/>
                  <a:pt x="31217" y="134578"/>
                  <a:pt x="33896" y="142875"/>
                </a:cubicBezTo>
                <a:lnTo>
                  <a:pt x="108942" y="142875"/>
                </a:lnTo>
                <a:close/>
                <a:moveTo>
                  <a:pt x="107156" y="160734"/>
                </a:moveTo>
                <a:lnTo>
                  <a:pt x="35719" y="160734"/>
                </a:lnTo>
                <a:lnTo>
                  <a:pt x="35719" y="166688"/>
                </a:lnTo>
                <a:cubicBezTo>
                  <a:pt x="35719" y="183133"/>
                  <a:pt x="49039" y="196453"/>
                  <a:pt x="65484" y="196453"/>
                </a:cubicBezTo>
                <a:lnTo>
                  <a:pt x="77391" y="196453"/>
                </a:lnTo>
                <a:cubicBezTo>
                  <a:pt x="93836" y="196453"/>
                  <a:pt x="107156" y="183133"/>
                  <a:pt x="107156" y="166688"/>
                </a:cubicBezTo>
                <a:lnTo>
                  <a:pt x="107156" y="160734"/>
                </a:lnTo>
                <a:close/>
                <a:moveTo>
                  <a:pt x="68461" y="41672"/>
                </a:moveTo>
                <a:cubicBezTo>
                  <a:pt x="53653" y="41672"/>
                  <a:pt x="41672" y="53653"/>
                  <a:pt x="41672" y="68461"/>
                </a:cubicBezTo>
                <a:cubicBezTo>
                  <a:pt x="41672" y="73409"/>
                  <a:pt x="37691" y="77391"/>
                  <a:pt x="32742" y="77391"/>
                </a:cubicBezTo>
                <a:cubicBezTo>
                  <a:pt x="27794" y="77391"/>
                  <a:pt x="23812" y="73409"/>
                  <a:pt x="23812" y="68461"/>
                </a:cubicBezTo>
                <a:cubicBezTo>
                  <a:pt x="23812" y="43793"/>
                  <a:pt x="43793" y="23812"/>
                  <a:pt x="68461" y="23812"/>
                </a:cubicBezTo>
                <a:cubicBezTo>
                  <a:pt x="73409" y="23812"/>
                  <a:pt x="77391" y="27794"/>
                  <a:pt x="77391" y="32742"/>
                </a:cubicBezTo>
                <a:cubicBezTo>
                  <a:pt x="77391" y="37691"/>
                  <a:pt x="73409" y="41672"/>
                  <a:pt x="68461" y="41672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27" name="Text 25"/>
          <p:cNvSpPr/>
          <p:nvPr/>
        </p:nvSpPr>
        <p:spPr>
          <a:xfrm>
            <a:off x="733425" y="3028950"/>
            <a:ext cx="857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典型场景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385763" y="3414713"/>
            <a:ext cx="3724275" cy="1057275"/>
          </a:xfrm>
          <a:custGeom>
            <a:avLst/>
            <a:gdLst/>
            <a:ahLst/>
            <a:cxnLst/>
            <a:rect l="l" t="t" r="r" b="b"/>
            <a:pathLst>
              <a:path w="3724275" h="1057275">
                <a:moveTo>
                  <a:pt x="76198" y="0"/>
                </a:moveTo>
                <a:lnTo>
                  <a:pt x="3648077" y="0"/>
                </a:lnTo>
                <a:cubicBezTo>
                  <a:pt x="3690160" y="0"/>
                  <a:pt x="3724275" y="34115"/>
                  <a:pt x="3724275" y="76198"/>
                </a:cubicBezTo>
                <a:lnTo>
                  <a:pt x="3724275" y="981077"/>
                </a:lnTo>
                <a:cubicBezTo>
                  <a:pt x="3724275" y="1023160"/>
                  <a:pt x="3690160" y="1057275"/>
                  <a:pt x="3648077" y="1057275"/>
                </a:cubicBezTo>
                <a:lnTo>
                  <a:pt x="76198" y="1057275"/>
                </a:lnTo>
                <a:cubicBezTo>
                  <a:pt x="34115" y="1057275"/>
                  <a:pt x="0" y="1023160"/>
                  <a:pt x="0" y="981077"/>
                </a:cubicBezTo>
                <a:lnTo>
                  <a:pt x="0" y="76198"/>
                </a:lnTo>
                <a:cubicBezTo>
                  <a:pt x="0" y="34143"/>
                  <a:pt x="34143" y="0"/>
                  <a:pt x="76198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504825" y="3533775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76200" y="0"/>
                </a:moveTo>
                <a:lnTo>
                  <a:pt x="228600" y="0"/>
                </a:lnTo>
                <a:cubicBezTo>
                  <a:pt x="270656" y="0"/>
                  <a:pt x="304800" y="34144"/>
                  <a:pt x="304800" y="76200"/>
                </a:cubicBezTo>
                <a:lnTo>
                  <a:pt x="304800" y="228600"/>
                </a:lnTo>
                <a:cubicBezTo>
                  <a:pt x="304800" y="270656"/>
                  <a:pt x="270656" y="304800"/>
                  <a:pt x="228600" y="304800"/>
                </a:cubicBezTo>
                <a:lnTo>
                  <a:pt x="76200" y="304800"/>
                </a:lnTo>
                <a:cubicBezTo>
                  <a:pt x="34144" y="304800"/>
                  <a:pt x="0" y="270656"/>
                  <a:pt x="0" y="2286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3A5F7F">
              <a:alpha val="40000"/>
            </a:srgbClr>
          </a:solidFill>
          <a:ln/>
        </p:spPr>
      </p:sp>
      <p:sp>
        <p:nvSpPr>
          <p:cNvPr id="30" name="Text 28"/>
          <p:cNvSpPr/>
          <p:nvPr/>
        </p:nvSpPr>
        <p:spPr>
          <a:xfrm>
            <a:off x="589880" y="3590925"/>
            <a:ext cx="2000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01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885825" y="3571875"/>
            <a:ext cx="990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实时监控指标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504825" y="3914775"/>
            <a:ext cx="3552825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每天早上询问"昨日新增用户数和留存率",系统</a:t>
            </a:r>
            <a:pPr>
              <a:lnSpc>
                <a:spcPct val="140000"/>
              </a:lnSpc>
            </a:pPr>
            <a:r>
              <a:rPr lang="en-US" sz="1050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自动对比前日数据</a:t>
            </a:r>
            <a:pPr>
              <a:lnSpc>
                <a:spcPct val="14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,标注异常波动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4233863" y="3414713"/>
            <a:ext cx="3724275" cy="1057275"/>
          </a:xfrm>
          <a:custGeom>
            <a:avLst/>
            <a:gdLst/>
            <a:ahLst/>
            <a:cxnLst/>
            <a:rect l="l" t="t" r="r" b="b"/>
            <a:pathLst>
              <a:path w="3724275" h="1057275">
                <a:moveTo>
                  <a:pt x="76198" y="0"/>
                </a:moveTo>
                <a:lnTo>
                  <a:pt x="3648077" y="0"/>
                </a:lnTo>
                <a:cubicBezTo>
                  <a:pt x="3690160" y="0"/>
                  <a:pt x="3724275" y="34115"/>
                  <a:pt x="3724275" y="76198"/>
                </a:cubicBezTo>
                <a:lnTo>
                  <a:pt x="3724275" y="981077"/>
                </a:lnTo>
                <a:cubicBezTo>
                  <a:pt x="3724275" y="1023160"/>
                  <a:pt x="3690160" y="1057275"/>
                  <a:pt x="3648077" y="1057275"/>
                </a:cubicBezTo>
                <a:lnTo>
                  <a:pt x="76198" y="1057275"/>
                </a:lnTo>
                <a:cubicBezTo>
                  <a:pt x="34115" y="1057275"/>
                  <a:pt x="0" y="1023160"/>
                  <a:pt x="0" y="981077"/>
                </a:cubicBezTo>
                <a:lnTo>
                  <a:pt x="0" y="76198"/>
                </a:lnTo>
                <a:cubicBezTo>
                  <a:pt x="0" y="34143"/>
                  <a:pt x="34143" y="0"/>
                  <a:pt x="76198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4352925" y="3533775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76200" y="0"/>
                </a:moveTo>
                <a:lnTo>
                  <a:pt x="228600" y="0"/>
                </a:lnTo>
                <a:cubicBezTo>
                  <a:pt x="270656" y="0"/>
                  <a:pt x="304800" y="34144"/>
                  <a:pt x="304800" y="76200"/>
                </a:cubicBezTo>
                <a:lnTo>
                  <a:pt x="304800" y="228600"/>
                </a:lnTo>
                <a:cubicBezTo>
                  <a:pt x="304800" y="270656"/>
                  <a:pt x="270656" y="304800"/>
                  <a:pt x="228600" y="304800"/>
                </a:cubicBezTo>
                <a:lnTo>
                  <a:pt x="76200" y="304800"/>
                </a:lnTo>
                <a:cubicBezTo>
                  <a:pt x="34144" y="304800"/>
                  <a:pt x="0" y="270656"/>
                  <a:pt x="0" y="2286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3A5F7F">
              <a:alpha val="40000"/>
            </a:srgbClr>
          </a:solidFill>
          <a:ln/>
        </p:spPr>
      </p:sp>
      <p:sp>
        <p:nvSpPr>
          <p:cNvPr id="35" name="Text 33"/>
          <p:cNvSpPr/>
          <p:nvPr/>
        </p:nvSpPr>
        <p:spPr>
          <a:xfrm>
            <a:off x="4425255" y="3590925"/>
            <a:ext cx="2286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02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4733925" y="3571875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异常告警与诊断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4352925" y="3914775"/>
            <a:ext cx="3552825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Data Agent </a:t>
            </a:r>
            <a:pPr>
              <a:lnSpc>
                <a:spcPct val="140000"/>
              </a:lnSpc>
            </a:pPr>
            <a:r>
              <a:rPr lang="en-US" sz="1050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主动推送告警</a:t>
            </a:r>
            <a:pPr>
              <a:lnSpc>
                <a:spcPct val="14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,分析错误码分布,定位银行通道故障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8081962" y="3414713"/>
            <a:ext cx="3724275" cy="1057275"/>
          </a:xfrm>
          <a:custGeom>
            <a:avLst/>
            <a:gdLst/>
            <a:ahLst/>
            <a:cxnLst/>
            <a:rect l="l" t="t" r="r" b="b"/>
            <a:pathLst>
              <a:path w="3724275" h="1057275">
                <a:moveTo>
                  <a:pt x="76198" y="0"/>
                </a:moveTo>
                <a:lnTo>
                  <a:pt x="3648077" y="0"/>
                </a:lnTo>
                <a:cubicBezTo>
                  <a:pt x="3690160" y="0"/>
                  <a:pt x="3724275" y="34115"/>
                  <a:pt x="3724275" y="76198"/>
                </a:cubicBezTo>
                <a:lnTo>
                  <a:pt x="3724275" y="981077"/>
                </a:lnTo>
                <a:cubicBezTo>
                  <a:pt x="3724275" y="1023160"/>
                  <a:pt x="3690160" y="1057275"/>
                  <a:pt x="3648077" y="1057275"/>
                </a:cubicBezTo>
                <a:lnTo>
                  <a:pt x="76198" y="1057275"/>
                </a:lnTo>
                <a:cubicBezTo>
                  <a:pt x="34115" y="1057275"/>
                  <a:pt x="0" y="1023160"/>
                  <a:pt x="0" y="981077"/>
                </a:cubicBezTo>
                <a:lnTo>
                  <a:pt x="0" y="76198"/>
                </a:lnTo>
                <a:cubicBezTo>
                  <a:pt x="0" y="34143"/>
                  <a:pt x="34143" y="0"/>
                  <a:pt x="76198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8201025" y="3533775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76200" y="0"/>
                </a:moveTo>
                <a:lnTo>
                  <a:pt x="228600" y="0"/>
                </a:lnTo>
                <a:cubicBezTo>
                  <a:pt x="270656" y="0"/>
                  <a:pt x="304800" y="34144"/>
                  <a:pt x="304800" y="76200"/>
                </a:cubicBezTo>
                <a:lnTo>
                  <a:pt x="304800" y="228600"/>
                </a:lnTo>
                <a:cubicBezTo>
                  <a:pt x="304800" y="270656"/>
                  <a:pt x="270656" y="304800"/>
                  <a:pt x="228600" y="304800"/>
                </a:cubicBezTo>
                <a:lnTo>
                  <a:pt x="76200" y="304800"/>
                </a:lnTo>
                <a:cubicBezTo>
                  <a:pt x="34144" y="304800"/>
                  <a:pt x="0" y="270656"/>
                  <a:pt x="0" y="2286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3A5F7F">
              <a:alpha val="40000"/>
            </a:srgbClr>
          </a:solidFill>
          <a:ln/>
        </p:spPr>
      </p:sp>
      <p:sp>
        <p:nvSpPr>
          <p:cNvPr id="40" name="Text 38"/>
          <p:cNvSpPr/>
          <p:nvPr/>
        </p:nvSpPr>
        <p:spPr>
          <a:xfrm>
            <a:off x="8273355" y="3590925"/>
            <a:ext cx="2286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03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8582025" y="3571875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快速诊断</a:t>
            </a:r>
            <a:endParaRPr lang="en-US" sz="1600" dirty="0"/>
          </a:p>
        </p:txBody>
      </p:sp>
      <p:sp>
        <p:nvSpPr>
          <p:cNvPr id="42" name="Text 40"/>
          <p:cNvSpPr/>
          <p:nvPr/>
        </p:nvSpPr>
        <p:spPr>
          <a:xfrm>
            <a:off x="8201025" y="3914775"/>
            <a:ext cx="3552825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通过 Data Agent 进行</a:t>
            </a:r>
            <a:pPr>
              <a:lnSpc>
                <a:spcPct val="140000"/>
              </a:lnSpc>
            </a:pPr>
            <a:r>
              <a:rPr lang="en-US" sz="1050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漏斗分析</a:t>
            </a:r>
            <a:pPr>
              <a:lnSpc>
                <a:spcPct val="14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,找出流失最严重环节,全程无需编写代码</a:t>
            </a:r>
            <a:endParaRPr lang="en-US" sz="1600" dirty="0"/>
          </a:p>
        </p:txBody>
      </p:sp>
      <p:sp>
        <p:nvSpPr>
          <p:cNvPr id="43" name="Shape 41"/>
          <p:cNvSpPr/>
          <p:nvPr/>
        </p:nvSpPr>
        <p:spPr>
          <a:xfrm>
            <a:off x="385763" y="4629150"/>
            <a:ext cx="11420475" cy="1076325"/>
          </a:xfrm>
          <a:custGeom>
            <a:avLst/>
            <a:gdLst/>
            <a:ahLst/>
            <a:cxnLst/>
            <a:rect l="l" t="t" r="r" b="b"/>
            <a:pathLst>
              <a:path w="11420475" h="1076325">
                <a:moveTo>
                  <a:pt x="76204" y="0"/>
                </a:moveTo>
                <a:lnTo>
                  <a:pt x="11344271" y="0"/>
                </a:lnTo>
                <a:cubicBezTo>
                  <a:pt x="11386357" y="0"/>
                  <a:pt x="11420475" y="34118"/>
                  <a:pt x="11420475" y="76204"/>
                </a:cubicBezTo>
                <a:lnTo>
                  <a:pt x="11420475" y="1000121"/>
                </a:lnTo>
                <a:cubicBezTo>
                  <a:pt x="11420475" y="1042207"/>
                  <a:pt x="11386357" y="1076325"/>
                  <a:pt x="11344271" y="1076325"/>
                </a:cubicBezTo>
                <a:lnTo>
                  <a:pt x="76204" y="1076325"/>
                </a:lnTo>
                <a:cubicBezTo>
                  <a:pt x="34118" y="1076325"/>
                  <a:pt x="0" y="1042207"/>
                  <a:pt x="0" y="1000121"/>
                </a:cubicBezTo>
                <a:lnTo>
                  <a:pt x="0" y="76204"/>
                </a:lnTo>
                <a:cubicBezTo>
                  <a:pt x="0" y="34146"/>
                  <a:pt x="34146" y="0"/>
                  <a:pt x="76204" y="0"/>
                </a:cubicBezTo>
                <a:close/>
              </a:path>
            </a:pathLst>
          </a:custGeom>
          <a:gradFill rotWithShape="1" flip="none">
            <a:gsLst>
              <a:gs pos="0">
                <a:srgbClr val="3A5F7F">
                  <a:alpha val="20000"/>
                </a:srgbClr>
              </a:gs>
              <a:gs pos="100000">
                <a:srgbClr val="D8A14F">
                  <a:alpha val="10000"/>
                </a:srgbClr>
              </a:gs>
            </a:gsLst>
            <a:lin ang="0" scaled="1"/>
          </a:gradFill>
          <a:ln w="12700">
            <a:solidFill>
              <a:srgbClr val="3A5F7F">
                <a:alpha val="40000"/>
              </a:srgbClr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554831" y="4824413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115156" y="-7032"/>
                </a:moveTo>
                <a:cubicBezTo>
                  <a:pt x="113630" y="-10009"/>
                  <a:pt x="110542" y="-11906"/>
                  <a:pt x="107193" y="-11906"/>
                </a:cubicBezTo>
                <a:cubicBezTo>
                  <a:pt x="103845" y="-11906"/>
                  <a:pt x="100757" y="-10009"/>
                  <a:pt x="99231" y="-7032"/>
                </a:cubicBezTo>
                <a:lnTo>
                  <a:pt x="71847" y="46620"/>
                </a:lnTo>
                <a:lnTo>
                  <a:pt x="12353" y="56071"/>
                </a:lnTo>
                <a:cubicBezTo>
                  <a:pt x="9041" y="56592"/>
                  <a:pt x="6288" y="58936"/>
                  <a:pt x="5246" y="62136"/>
                </a:cubicBezTo>
                <a:cubicBezTo>
                  <a:pt x="4204" y="65336"/>
                  <a:pt x="5060" y="68833"/>
                  <a:pt x="7404" y="71214"/>
                </a:cubicBezTo>
                <a:lnTo>
                  <a:pt x="49969" y="113816"/>
                </a:lnTo>
                <a:lnTo>
                  <a:pt x="40593" y="173310"/>
                </a:lnTo>
                <a:cubicBezTo>
                  <a:pt x="40072" y="176622"/>
                  <a:pt x="41449" y="179970"/>
                  <a:pt x="44165" y="181942"/>
                </a:cubicBezTo>
                <a:cubicBezTo>
                  <a:pt x="46881" y="183914"/>
                  <a:pt x="50453" y="184212"/>
                  <a:pt x="53467" y="182687"/>
                </a:cubicBezTo>
                <a:lnTo>
                  <a:pt x="107193" y="155377"/>
                </a:lnTo>
                <a:lnTo>
                  <a:pt x="160883" y="182687"/>
                </a:lnTo>
                <a:cubicBezTo>
                  <a:pt x="163860" y="184212"/>
                  <a:pt x="167469" y="183914"/>
                  <a:pt x="170185" y="181942"/>
                </a:cubicBezTo>
                <a:cubicBezTo>
                  <a:pt x="172901" y="179970"/>
                  <a:pt x="174278" y="176659"/>
                  <a:pt x="173757" y="173310"/>
                </a:cubicBezTo>
                <a:lnTo>
                  <a:pt x="164343" y="113816"/>
                </a:lnTo>
                <a:lnTo>
                  <a:pt x="206908" y="71214"/>
                </a:lnTo>
                <a:cubicBezTo>
                  <a:pt x="209290" y="68833"/>
                  <a:pt x="210108" y="65336"/>
                  <a:pt x="209066" y="62136"/>
                </a:cubicBezTo>
                <a:cubicBezTo>
                  <a:pt x="208025" y="58936"/>
                  <a:pt x="205308" y="56592"/>
                  <a:pt x="201960" y="56071"/>
                </a:cubicBezTo>
                <a:lnTo>
                  <a:pt x="142503" y="46620"/>
                </a:lnTo>
                <a:lnTo>
                  <a:pt x="115156" y="-7032"/>
                </a:ln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45" name="Text 43"/>
          <p:cNvSpPr/>
          <p:nvPr/>
        </p:nvSpPr>
        <p:spPr>
          <a:xfrm>
            <a:off x="895350" y="4786313"/>
            <a:ext cx="7715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期望体验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542925" y="5167313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76200" y="0"/>
                </a:moveTo>
                <a:lnTo>
                  <a:pt x="304800" y="0"/>
                </a:lnTo>
                <a:cubicBezTo>
                  <a:pt x="346856" y="0"/>
                  <a:pt x="381000" y="34144"/>
                  <a:pt x="381000" y="76200"/>
                </a:cubicBezTo>
                <a:lnTo>
                  <a:pt x="381000" y="304800"/>
                </a:lnTo>
                <a:cubicBezTo>
                  <a:pt x="381000" y="346856"/>
                  <a:pt x="346856" y="381000"/>
                  <a:pt x="304800" y="381000"/>
                </a:cubicBezTo>
                <a:lnTo>
                  <a:pt x="76200" y="381000"/>
                </a:lnTo>
                <a:cubicBezTo>
                  <a:pt x="34144" y="381000"/>
                  <a:pt x="0" y="346856"/>
                  <a:pt x="0" y="304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3A5F7F">
              <a:alpha val="30196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650081" y="5272088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85725" y="171450"/>
                </a:moveTo>
                <a:cubicBezTo>
                  <a:pt x="133038" y="171450"/>
                  <a:pt x="171450" y="133038"/>
                  <a:pt x="171450" y="85725"/>
                </a:cubicBezTo>
                <a:cubicBezTo>
                  <a:pt x="171450" y="38412"/>
                  <a:pt x="133038" y="0"/>
                  <a:pt x="85725" y="0"/>
                </a:cubicBezTo>
                <a:cubicBezTo>
                  <a:pt x="38412" y="0"/>
                  <a:pt x="0" y="38412"/>
                  <a:pt x="0" y="85725"/>
                </a:cubicBezTo>
                <a:cubicBezTo>
                  <a:pt x="0" y="133038"/>
                  <a:pt x="38412" y="171450"/>
                  <a:pt x="85725" y="171450"/>
                </a:cubicBezTo>
                <a:close/>
                <a:moveTo>
                  <a:pt x="55386" y="107792"/>
                </a:moveTo>
                <a:cubicBezTo>
                  <a:pt x="62218" y="117169"/>
                  <a:pt x="73268" y="123230"/>
                  <a:pt x="85725" y="123230"/>
                </a:cubicBezTo>
                <a:cubicBezTo>
                  <a:pt x="98182" y="123230"/>
                  <a:pt x="109232" y="117169"/>
                  <a:pt x="116064" y="107792"/>
                </a:cubicBezTo>
                <a:cubicBezTo>
                  <a:pt x="118676" y="104209"/>
                  <a:pt x="123698" y="103406"/>
                  <a:pt x="127282" y="106018"/>
                </a:cubicBezTo>
                <a:cubicBezTo>
                  <a:pt x="130865" y="108630"/>
                  <a:pt x="131668" y="113653"/>
                  <a:pt x="129056" y="117236"/>
                </a:cubicBezTo>
                <a:cubicBezTo>
                  <a:pt x="119312" y="130597"/>
                  <a:pt x="103540" y="139303"/>
                  <a:pt x="85725" y="139303"/>
                </a:cubicBezTo>
                <a:cubicBezTo>
                  <a:pt x="67910" y="139303"/>
                  <a:pt x="52138" y="130597"/>
                  <a:pt x="42394" y="117236"/>
                </a:cubicBezTo>
                <a:cubicBezTo>
                  <a:pt x="39782" y="113653"/>
                  <a:pt x="40585" y="108630"/>
                  <a:pt x="44168" y="106018"/>
                </a:cubicBezTo>
                <a:cubicBezTo>
                  <a:pt x="47752" y="103406"/>
                  <a:pt x="52774" y="104209"/>
                  <a:pt x="55386" y="107792"/>
                </a:cubicBezTo>
                <a:close/>
                <a:moveTo>
                  <a:pt x="48220" y="69652"/>
                </a:moveTo>
                <a:cubicBezTo>
                  <a:pt x="48220" y="63737"/>
                  <a:pt x="53022" y="58936"/>
                  <a:pt x="58936" y="58936"/>
                </a:cubicBezTo>
                <a:cubicBezTo>
                  <a:pt x="64850" y="58936"/>
                  <a:pt x="69652" y="63737"/>
                  <a:pt x="69652" y="69652"/>
                </a:cubicBezTo>
                <a:cubicBezTo>
                  <a:pt x="69652" y="75566"/>
                  <a:pt x="64850" y="80367"/>
                  <a:pt x="58936" y="80367"/>
                </a:cubicBezTo>
                <a:cubicBezTo>
                  <a:pt x="53022" y="80367"/>
                  <a:pt x="48220" y="75566"/>
                  <a:pt x="48220" y="69652"/>
                </a:cubicBezTo>
                <a:close/>
                <a:moveTo>
                  <a:pt x="112514" y="58936"/>
                </a:moveTo>
                <a:cubicBezTo>
                  <a:pt x="118428" y="58936"/>
                  <a:pt x="123230" y="63737"/>
                  <a:pt x="123230" y="69652"/>
                </a:cubicBezTo>
                <a:cubicBezTo>
                  <a:pt x="123230" y="75566"/>
                  <a:pt x="118428" y="80367"/>
                  <a:pt x="112514" y="80367"/>
                </a:cubicBezTo>
                <a:cubicBezTo>
                  <a:pt x="106600" y="80367"/>
                  <a:pt x="101798" y="75566"/>
                  <a:pt x="101798" y="69652"/>
                </a:cubicBezTo>
                <a:cubicBezTo>
                  <a:pt x="101798" y="63737"/>
                  <a:pt x="106600" y="58936"/>
                  <a:pt x="112514" y="58936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48" name="Text 46"/>
          <p:cNvSpPr/>
          <p:nvPr/>
        </p:nvSpPr>
        <p:spPr>
          <a:xfrm>
            <a:off x="1038225" y="5167313"/>
            <a:ext cx="7524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界面简洁</a:t>
            </a:r>
            <a:endParaRPr lang="en-US" sz="1600" dirty="0"/>
          </a:p>
        </p:txBody>
      </p:sp>
      <p:sp>
        <p:nvSpPr>
          <p:cNvPr id="49" name="Text 47"/>
          <p:cNvSpPr/>
          <p:nvPr/>
        </p:nvSpPr>
        <p:spPr>
          <a:xfrm>
            <a:off x="1038225" y="5395913"/>
            <a:ext cx="7429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无需学习成本</a:t>
            </a:r>
            <a:endParaRPr lang="en-US" sz="1600" dirty="0"/>
          </a:p>
        </p:txBody>
      </p:sp>
      <p:sp>
        <p:nvSpPr>
          <p:cNvPr id="50" name="Shape 48"/>
          <p:cNvSpPr/>
          <p:nvPr/>
        </p:nvSpPr>
        <p:spPr>
          <a:xfrm>
            <a:off x="3357563" y="5167313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76200" y="0"/>
                </a:moveTo>
                <a:lnTo>
                  <a:pt x="304800" y="0"/>
                </a:lnTo>
                <a:cubicBezTo>
                  <a:pt x="346856" y="0"/>
                  <a:pt x="381000" y="34144"/>
                  <a:pt x="381000" y="76200"/>
                </a:cubicBezTo>
                <a:lnTo>
                  <a:pt x="381000" y="304800"/>
                </a:lnTo>
                <a:cubicBezTo>
                  <a:pt x="381000" y="346856"/>
                  <a:pt x="346856" y="381000"/>
                  <a:pt x="304800" y="381000"/>
                </a:cubicBezTo>
                <a:lnTo>
                  <a:pt x="76200" y="381000"/>
                </a:lnTo>
                <a:cubicBezTo>
                  <a:pt x="34144" y="381000"/>
                  <a:pt x="0" y="346856"/>
                  <a:pt x="0" y="304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3A5F7F">
              <a:alpha val="30196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3454003" y="5272088"/>
            <a:ext cx="192881" cy="171450"/>
          </a:xfrm>
          <a:custGeom>
            <a:avLst/>
            <a:gdLst/>
            <a:ahLst/>
            <a:cxnLst/>
            <a:rect l="l" t="t" r="r" b="b"/>
            <a:pathLst>
              <a:path w="192881" h="171450">
                <a:moveTo>
                  <a:pt x="171584" y="80367"/>
                </a:moveTo>
                <a:lnTo>
                  <a:pt x="112648" y="80367"/>
                </a:lnTo>
                <a:cubicBezTo>
                  <a:pt x="106721" y="80367"/>
                  <a:pt x="101932" y="75579"/>
                  <a:pt x="101932" y="69652"/>
                </a:cubicBezTo>
                <a:lnTo>
                  <a:pt x="101932" y="10716"/>
                </a:lnTo>
                <a:cubicBezTo>
                  <a:pt x="101932" y="4789"/>
                  <a:pt x="106754" y="-67"/>
                  <a:pt x="112615" y="703"/>
                </a:cubicBezTo>
                <a:cubicBezTo>
                  <a:pt x="148445" y="5458"/>
                  <a:pt x="176841" y="33855"/>
                  <a:pt x="181596" y="69685"/>
                </a:cubicBezTo>
                <a:cubicBezTo>
                  <a:pt x="182367" y="75545"/>
                  <a:pt x="177511" y="80367"/>
                  <a:pt x="171584" y="80367"/>
                </a:cubicBezTo>
                <a:close/>
                <a:moveTo>
                  <a:pt x="74541" y="12457"/>
                </a:moveTo>
                <a:cubicBezTo>
                  <a:pt x="80602" y="11184"/>
                  <a:pt x="85859" y="16140"/>
                  <a:pt x="85859" y="22335"/>
                </a:cubicBezTo>
                <a:lnTo>
                  <a:pt x="85859" y="88404"/>
                </a:lnTo>
                <a:cubicBezTo>
                  <a:pt x="85859" y="90279"/>
                  <a:pt x="86529" y="92087"/>
                  <a:pt x="87701" y="93527"/>
                </a:cubicBezTo>
                <a:lnTo>
                  <a:pt x="131936" y="146905"/>
                </a:lnTo>
                <a:cubicBezTo>
                  <a:pt x="135854" y="151626"/>
                  <a:pt x="135017" y="158759"/>
                  <a:pt x="129626" y="161672"/>
                </a:cubicBezTo>
                <a:cubicBezTo>
                  <a:pt x="118207" y="167900"/>
                  <a:pt x="105114" y="171450"/>
                  <a:pt x="91217" y="171450"/>
                </a:cubicBezTo>
                <a:cubicBezTo>
                  <a:pt x="46847" y="171450"/>
                  <a:pt x="10850" y="135452"/>
                  <a:pt x="10850" y="91083"/>
                </a:cubicBezTo>
                <a:cubicBezTo>
                  <a:pt x="10850" y="52406"/>
                  <a:pt x="38141" y="20125"/>
                  <a:pt x="74541" y="12457"/>
                </a:cubicBezTo>
                <a:close/>
                <a:moveTo>
                  <a:pt x="159998" y="96441"/>
                </a:moveTo>
                <a:lnTo>
                  <a:pt x="181429" y="96441"/>
                </a:lnTo>
                <a:cubicBezTo>
                  <a:pt x="187624" y="96441"/>
                  <a:pt x="192580" y="101698"/>
                  <a:pt x="191307" y="107759"/>
                </a:cubicBezTo>
                <a:cubicBezTo>
                  <a:pt x="187892" y="123966"/>
                  <a:pt x="179587" y="138366"/>
                  <a:pt x="168001" y="149349"/>
                </a:cubicBezTo>
                <a:cubicBezTo>
                  <a:pt x="163882" y="153267"/>
                  <a:pt x="157419" y="152430"/>
                  <a:pt x="153803" y="148043"/>
                </a:cubicBezTo>
                <a:lnTo>
                  <a:pt x="125540" y="113987"/>
                </a:lnTo>
                <a:cubicBezTo>
                  <a:pt x="119747" y="106989"/>
                  <a:pt x="124737" y="96441"/>
                  <a:pt x="133778" y="96441"/>
                </a:cubicBezTo>
                <a:lnTo>
                  <a:pt x="159964" y="96441"/>
                </a:ln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52" name="Text 50"/>
          <p:cNvSpPr/>
          <p:nvPr/>
        </p:nvSpPr>
        <p:spPr>
          <a:xfrm>
            <a:off x="3852863" y="5167313"/>
            <a:ext cx="11239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图表为主</a:t>
            </a:r>
            <a:endParaRPr lang="en-US" sz="1600" dirty="0"/>
          </a:p>
        </p:txBody>
      </p:sp>
      <p:sp>
        <p:nvSpPr>
          <p:cNvPr id="53" name="Text 51"/>
          <p:cNvSpPr/>
          <p:nvPr/>
        </p:nvSpPr>
        <p:spPr>
          <a:xfrm>
            <a:off x="3852863" y="5395913"/>
            <a:ext cx="11144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支持一键导出到 PPT</a:t>
            </a:r>
            <a:endParaRPr lang="en-US" sz="1600" dirty="0"/>
          </a:p>
        </p:txBody>
      </p:sp>
      <p:sp>
        <p:nvSpPr>
          <p:cNvPr id="54" name="Shape 52"/>
          <p:cNvSpPr/>
          <p:nvPr/>
        </p:nvSpPr>
        <p:spPr>
          <a:xfrm>
            <a:off x="6172200" y="5167313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76200" y="0"/>
                </a:moveTo>
                <a:lnTo>
                  <a:pt x="304800" y="0"/>
                </a:lnTo>
                <a:cubicBezTo>
                  <a:pt x="346856" y="0"/>
                  <a:pt x="381000" y="34144"/>
                  <a:pt x="381000" y="76200"/>
                </a:cubicBezTo>
                <a:lnTo>
                  <a:pt x="381000" y="304800"/>
                </a:lnTo>
                <a:cubicBezTo>
                  <a:pt x="381000" y="346856"/>
                  <a:pt x="346856" y="381000"/>
                  <a:pt x="304800" y="381000"/>
                </a:cubicBezTo>
                <a:lnTo>
                  <a:pt x="76200" y="381000"/>
                </a:lnTo>
                <a:cubicBezTo>
                  <a:pt x="34144" y="381000"/>
                  <a:pt x="0" y="346856"/>
                  <a:pt x="0" y="304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3A5F7F">
              <a:alpha val="30196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6290072" y="5272088"/>
            <a:ext cx="150019" cy="171450"/>
          </a:xfrm>
          <a:custGeom>
            <a:avLst/>
            <a:gdLst/>
            <a:ahLst/>
            <a:cxnLst/>
            <a:rect l="l" t="t" r="r" b="b"/>
            <a:pathLst>
              <a:path w="150019" h="171450">
                <a:moveTo>
                  <a:pt x="75009" y="0"/>
                </a:moveTo>
                <a:cubicBezTo>
                  <a:pt x="69082" y="0"/>
                  <a:pt x="64294" y="4789"/>
                  <a:pt x="64294" y="10716"/>
                </a:cubicBezTo>
                <a:lnTo>
                  <a:pt x="64294" y="11787"/>
                </a:lnTo>
                <a:cubicBezTo>
                  <a:pt x="39849" y="16743"/>
                  <a:pt x="21431" y="38375"/>
                  <a:pt x="21431" y="64294"/>
                </a:cubicBezTo>
                <a:lnTo>
                  <a:pt x="21431" y="71560"/>
                </a:lnTo>
                <a:cubicBezTo>
                  <a:pt x="21431" y="87667"/>
                  <a:pt x="15939" y="103305"/>
                  <a:pt x="5894" y="115896"/>
                </a:cubicBezTo>
                <a:lnTo>
                  <a:pt x="2612" y="119982"/>
                </a:lnTo>
                <a:cubicBezTo>
                  <a:pt x="904" y="122091"/>
                  <a:pt x="0" y="124703"/>
                  <a:pt x="0" y="127415"/>
                </a:cubicBezTo>
                <a:cubicBezTo>
                  <a:pt x="0" y="133979"/>
                  <a:pt x="5324" y="139303"/>
                  <a:pt x="11888" y="139303"/>
                </a:cubicBezTo>
                <a:lnTo>
                  <a:pt x="138098" y="139303"/>
                </a:lnTo>
                <a:cubicBezTo>
                  <a:pt x="144661" y="139303"/>
                  <a:pt x="149985" y="133979"/>
                  <a:pt x="149985" y="127415"/>
                </a:cubicBezTo>
                <a:cubicBezTo>
                  <a:pt x="149985" y="124703"/>
                  <a:pt x="149081" y="122091"/>
                  <a:pt x="147373" y="119982"/>
                </a:cubicBezTo>
                <a:lnTo>
                  <a:pt x="144092" y="115896"/>
                </a:lnTo>
                <a:cubicBezTo>
                  <a:pt x="134079" y="103305"/>
                  <a:pt x="128588" y="87667"/>
                  <a:pt x="128588" y="71560"/>
                </a:cubicBezTo>
                <a:lnTo>
                  <a:pt x="128588" y="64294"/>
                </a:lnTo>
                <a:cubicBezTo>
                  <a:pt x="128588" y="38375"/>
                  <a:pt x="110170" y="16743"/>
                  <a:pt x="85725" y="11787"/>
                </a:cubicBezTo>
                <a:lnTo>
                  <a:pt x="85725" y="10716"/>
                </a:lnTo>
                <a:cubicBezTo>
                  <a:pt x="85725" y="4789"/>
                  <a:pt x="80936" y="0"/>
                  <a:pt x="75009" y="0"/>
                </a:cubicBezTo>
                <a:close/>
                <a:moveTo>
                  <a:pt x="54248" y="155377"/>
                </a:moveTo>
                <a:cubicBezTo>
                  <a:pt x="56625" y="164619"/>
                  <a:pt x="65030" y="171450"/>
                  <a:pt x="75009" y="171450"/>
                </a:cubicBezTo>
                <a:cubicBezTo>
                  <a:pt x="84988" y="171450"/>
                  <a:pt x="93393" y="164619"/>
                  <a:pt x="95771" y="155377"/>
                </a:cubicBezTo>
                <a:lnTo>
                  <a:pt x="54248" y="155377"/>
                </a:ln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56" name="Text 54"/>
          <p:cNvSpPr/>
          <p:nvPr/>
        </p:nvSpPr>
        <p:spPr>
          <a:xfrm>
            <a:off x="6667500" y="5167313"/>
            <a:ext cx="981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自动监控</a:t>
            </a:r>
            <a:endParaRPr lang="en-US" sz="1600" dirty="0"/>
          </a:p>
        </p:txBody>
      </p:sp>
      <p:sp>
        <p:nvSpPr>
          <p:cNvPr id="57" name="Text 55"/>
          <p:cNvSpPr/>
          <p:nvPr/>
        </p:nvSpPr>
        <p:spPr>
          <a:xfrm>
            <a:off x="6667500" y="5395913"/>
            <a:ext cx="9715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关键指标自动告警</a:t>
            </a:r>
            <a:endParaRPr lang="en-US" sz="1600" dirty="0"/>
          </a:p>
        </p:txBody>
      </p:sp>
      <p:sp>
        <p:nvSpPr>
          <p:cNvPr id="58" name="Shape 56"/>
          <p:cNvSpPr/>
          <p:nvPr/>
        </p:nvSpPr>
        <p:spPr>
          <a:xfrm>
            <a:off x="8986838" y="5167313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76200" y="0"/>
                </a:moveTo>
                <a:lnTo>
                  <a:pt x="304800" y="0"/>
                </a:lnTo>
                <a:cubicBezTo>
                  <a:pt x="346856" y="0"/>
                  <a:pt x="381000" y="34144"/>
                  <a:pt x="381000" y="76200"/>
                </a:cubicBezTo>
                <a:lnTo>
                  <a:pt x="381000" y="304800"/>
                </a:lnTo>
                <a:cubicBezTo>
                  <a:pt x="381000" y="346856"/>
                  <a:pt x="346856" y="381000"/>
                  <a:pt x="304800" y="381000"/>
                </a:cubicBezTo>
                <a:lnTo>
                  <a:pt x="76200" y="381000"/>
                </a:lnTo>
                <a:cubicBezTo>
                  <a:pt x="34144" y="381000"/>
                  <a:pt x="0" y="346856"/>
                  <a:pt x="0" y="304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3A5F7F">
              <a:alpha val="30196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9083278" y="5272088"/>
            <a:ext cx="192881" cy="171450"/>
          </a:xfrm>
          <a:custGeom>
            <a:avLst/>
            <a:gdLst/>
            <a:ahLst/>
            <a:cxnLst/>
            <a:rect l="l" t="t" r="r" b="b"/>
            <a:pathLst>
              <a:path w="192881" h="171450">
                <a:moveTo>
                  <a:pt x="128588" y="48220"/>
                </a:moveTo>
                <a:cubicBezTo>
                  <a:pt x="128588" y="80769"/>
                  <a:pt x="99789" y="107156"/>
                  <a:pt x="64294" y="107156"/>
                </a:cubicBezTo>
                <a:cubicBezTo>
                  <a:pt x="55353" y="107156"/>
                  <a:pt x="46847" y="105482"/>
                  <a:pt x="39112" y="102468"/>
                </a:cubicBezTo>
                <a:lnTo>
                  <a:pt x="11787" y="116934"/>
                </a:lnTo>
                <a:cubicBezTo>
                  <a:pt x="8673" y="118575"/>
                  <a:pt x="4856" y="118006"/>
                  <a:pt x="2344" y="115528"/>
                </a:cubicBezTo>
                <a:cubicBezTo>
                  <a:pt x="-167" y="113050"/>
                  <a:pt x="-737" y="109199"/>
                  <a:pt x="938" y="106085"/>
                </a:cubicBezTo>
                <a:lnTo>
                  <a:pt x="12859" y="83582"/>
                </a:lnTo>
                <a:cubicBezTo>
                  <a:pt x="4789" y="73737"/>
                  <a:pt x="0" y="61481"/>
                  <a:pt x="0" y="48220"/>
                </a:cubicBezTo>
                <a:cubicBezTo>
                  <a:pt x="0" y="15672"/>
                  <a:pt x="28798" y="-10716"/>
                  <a:pt x="64294" y="-10716"/>
                </a:cubicBezTo>
                <a:cubicBezTo>
                  <a:pt x="99789" y="-10716"/>
                  <a:pt x="128588" y="15672"/>
                  <a:pt x="128588" y="48220"/>
                </a:cubicBezTo>
                <a:close/>
                <a:moveTo>
                  <a:pt x="128588" y="171450"/>
                </a:moveTo>
                <a:cubicBezTo>
                  <a:pt x="97077" y="171450"/>
                  <a:pt x="70857" y="150655"/>
                  <a:pt x="65365" y="123230"/>
                </a:cubicBezTo>
                <a:cubicBezTo>
                  <a:pt x="105549" y="122727"/>
                  <a:pt x="140475" y="94130"/>
                  <a:pt x="144326" y="55353"/>
                </a:cubicBezTo>
                <a:cubicBezTo>
                  <a:pt x="172220" y="61782"/>
                  <a:pt x="192881" y="84921"/>
                  <a:pt x="192881" y="112514"/>
                </a:cubicBezTo>
                <a:cubicBezTo>
                  <a:pt x="192881" y="125775"/>
                  <a:pt x="188093" y="138031"/>
                  <a:pt x="180023" y="147876"/>
                </a:cubicBezTo>
                <a:lnTo>
                  <a:pt x="191944" y="170378"/>
                </a:lnTo>
                <a:cubicBezTo>
                  <a:pt x="193584" y="173493"/>
                  <a:pt x="193015" y="177310"/>
                  <a:pt x="190537" y="179822"/>
                </a:cubicBezTo>
                <a:cubicBezTo>
                  <a:pt x="188059" y="182333"/>
                  <a:pt x="184208" y="182902"/>
                  <a:pt x="181094" y="181228"/>
                </a:cubicBezTo>
                <a:lnTo>
                  <a:pt x="153769" y="166762"/>
                </a:lnTo>
                <a:cubicBezTo>
                  <a:pt x="146034" y="169776"/>
                  <a:pt x="137528" y="171450"/>
                  <a:pt x="128588" y="171450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60" name="Text 58"/>
          <p:cNvSpPr/>
          <p:nvPr/>
        </p:nvSpPr>
        <p:spPr>
          <a:xfrm>
            <a:off x="9482138" y="5167313"/>
            <a:ext cx="1209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业务友好</a:t>
            </a:r>
            <a:endParaRPr lang="en-US" sz="1600" dirty="0"/>
          </a:p>
        </p:txBody>
      </p:sp>
      <p:sp>
        <p:nvSpPr>
          <p:cNvPr id="61" name="Text 59"/>
          <p:cNvSpPr/>
          <p:nvPr/>
        </p:nvSpPr>
        <p:spPr>
          <a:xfrm>
            <a:off x="9482138" y="5395913"/>
            <a:ext cx="12001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异常分析提供业务解释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49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spc="53" kern="0" dirty="0">
                <a:solidFill>
                  <a:srgbClr val="D8A14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USER PERSONA 03 &amp; 04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477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用户画像三:管理层 &amp; IT 管理员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5763" y="1185863"/>
            <a:ext cx="5610225" cy="3981450"/>
          </a:xfrm>
          <a:custGeom>
            <a:avLst/>
            <a:gdLst/>
            <a:ahLst/>
            <a:cxnLst/>
            <a:rect l="l" t="t" r="r" b="b"/>
            <a:pathLst>
              <a:path w="5610225" h="3981450">
                <a:moveTo>
                  <a:pt x="76205" y="0"/>
                </a:moveTo>
                <a:lnTo>
                  <a:pt x="5534020" y="0"/>
                </a:lnTo>
                <a:cubicBezTo>
                  <a:pt x="5576107" y="0"/>
                  <a:pt x="5610225" y="34118"/>
                  <a:pt x="5610225" y="76205"/>
                </a:cubicBezTo>
                <a:lnTo>
                  <a:pt x="5610225" y="3905245"/>
                </a:lnTo>
                <a:cubicBezTo>
                  <a:pt x="5610225" y="3947332"/>
                  <a:pt x="5576107" y="3981450"/>
                  <a:pt x="5534020" y="3981450"/>
                </a:cubicBezTo>
                <a:lnTo>
                  <a:pt x="76205" y="3981450"/>
                </a:lnTo>
                <a:cubicBezTo>
                  <a:pt x="34118" y="3981450"/>
                  <a:pt x="0" y="3947332"/>
                  <a:pt x="0" y="3905245"/>
                </a:cubicBezTo>
                <a:lnTo>
                  <a:pt x="0" y="76205"/>
                </a:lnTo>
                <a:cubicBezTo>
                  <a:pt x="0" y="34146"/>
                  <a:pt x="34146" y="0"/>
                  <a:pt x="76205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2925" y="134302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3A5F7F">
              <a:alpha val="4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642938" y="1457325"/>
            <a:ext cx="257175" cy="228600"/>
          </a:xfrm>
          <a:custGeom>
            <a:avLst/>
            <a:gdLst/>
            <a:ahLst/>
            <a:cxnLst/>
            <a:rect l="l" t="t" r="r" b="b"/>
            <a:pathLst>
              <a:path w="257175" h="228600">
                <a:moveTo>
                  <a:pt x="100013" y="110728"/>
                </a:moveTo>
                <a:cubicBezTo>
                  <a:pt x="129583" y="110728"/>
                  <a:pt x="153591" y="86721"/>
                  <a:pt x="153591" y="57150"/>
                </a:cubicBezTo>
                <a:cubicBezTo>
                  <a:pt x="153591" y="27579"/>
                  <a:pt x="129583" y="3572"/>
                  <a:pt x="100013" y="3572"/>
                </a:cubicBezTo>
                <a:cubicBezTo>
                  <a:pt x="70442" y="3572"/>
                  <a:pt x="46434" y="27579"/>
                  <a:pt x="46434" y="57150"/>
                </a:cubicBezTo>
                <a:cubicBezTo>
                  <a:pt x="46434" y="86721"/>
                  <a:pt x="70442" y="110728"/>
                  <a:pt x="100012" y="110728"/>
                </a:cubicBezTo>
                <a:close/>
                <a:moveTo>
                  <a:pt x="86752" y="135731"/>
                </a:moveTo>
                <a:cubicBezTo>
                  <a:pt x="42773" y="135731"/>
                  <a:pt x="7144" y="171361"/>
                  <a:pt x="7144" y="215339"/>
                </a:cubicBezTo>
                <a:cubicBezTo>
                  <a:pt x="7144" y="222662"/>
                  <a:pt x="13082" y="228600"/>
                  <a:pt x="20404" y="228600"/>
                </a:cubicBezTo>
                <a:lnTo>
                  <a:pt x="132695" y="228600"/>
                </a:lnTo>
                <a:cubicBezTo>
                  <a:pt x="116532" y="209580"/>
                  <a:pt x="107156" y="185068"/>
                  <a:pt x="107156" y="159127"/>
                </a:cubicBezTo>
                <a:lnTo>
                  <a:pt x="107156" y="145241"/>
                </a:lnTo>
                <a:cubicBezTo>
                  <a:pt x="107156" y="141982"/>
                  <a:pt x="107603" y="138767"/>
                  <a:pt x="108451" y="135731"/>
                </a:cubicBezTo>
                <a:lnTo>
                  <a:pt x="86752" y="135731"/>
                </a:lnTo>
                <a:close/>
                <a:moveTo>
                  <a:pt x="198819" y="218108"/>
                </a:moveTo>
                <a:lnTo>
                  <a:pt x="192881" y="220920"/>
                </a:lnTo>
                <a:lnTo>
                  <a:pt x="192881" y="136937"/>
                </a:lnTo>
                <a:lnTo>
                  <a:pt x="235744" y="151224"/>
                </a:lnTo>
                <a:lnTo>
                  <a:pt x="235744" y="159975"/>
                </a:lnTo>
                <a:cubicBezTo>
                  <a:pt x="235744" y="184889"/>
                  <a:pt x="221367" y="207526"/>
                  <a:pt x="198819" y="218152"/>
                </a:cubicBezTo>
                <a:close/>
                <a:moveTo>
                  <a:pt x="188372" y="115863"/>
                </a:moveTo>
                <a:lnTo>
                  <a:pt x="138366" y="132517"/>
                </a:lnTo>
                <a:cubicBezTo>
                  <a:pt x="132517" y="134481"/>
                  <a:pt x="128588" y="139928"/>
                  <a:pt x="128588" y="146090"/>
                </a:cubicBezTo>
                <a:lnTo>
                  <a:pt x="128588" y="159975"/>
                </a:lnTo>
                <a:cubicBezTo>
                  <a:pt x="128588" y="193194"/>
                  <a:pt x="147786" y="223421"/>
                  <a:pt x="177790" y="237530"/>
                </a:cubicBezTo>
                <a:lnTo>
                  <a:pt x="186050" y="241414"/>
                </a:lnTo>
                <a:cubicBezTo>
                  <a:pt x="188193" y="242396"/>
                  <a:pt x="190515" y="242932"/>
                  <a:pt x="192837" y="242932"/>
                </a:cubicBezTo>
                <a:cubicBezTo>
                  <a:pt x="195158" y="242932"/>
                  <a:pt x="197525" y="242396"/>
                  <a:pt x="199623" y="241414"/>
                </a:cubicBezTo>
                <a:lnTo>
                  <a:pt x="207883" y="237530"/>
                </a:lnTo>
                <a:cubicBezTo>
                  <a:pt x="237976" y="223376"/>
                  <a:pt x="257175" y="193149"/>
                  <a:pt x="257175" y="159931"/>
                </a:cubicBezTo>
                <a:lnTo>
                  <a:pt x="257175" y="146045"/>
                </a:lnTo>
                <a:cubicBezTo>
                  <a:pt x="257175" y="139884"/>
                  <a:pt x="253246" y="134436"/>
                  <a:pt x="247397" y="132472"/>
                </a:cubicBezTo>
                <a:lnTo>
                  <a:pt x="197391" y="115818"/>
                </a:lnTo>
                <a:cubicBezTo>
                  <a:pt x="194444" y="114836"/>
                  <a:pt x="191274" y="114836"/>
                  <a:pt x="188372" y="115818"/>
                </a:cubicBezTo>
                <a:close/>
              </a:path>
            </a:pathLst>
          </a:custGeom>
          <a:solidFill>
            <a:srgbClr val="E0E2E5"/>
          </a:solidFill>
          <a:ln/>
        </p:spPr>
      </p:sp>
      <p:sp>
        <p:nvSpPr>
          <p:cNvPr id="7" name="Text 5"/>
          <p:cNvSpPr/>
          <p:nvPr/>
        </p:nvSpPr>
        <p:spPr>
          <a:xfrm>
            <a:off x="1114425" y="1343025"/>
            <a:ext cx="13525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管理层 - 王强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114425" y="1609725"/>
            <a:ext cx="1333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45岁,零售企业副总裁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42925" y="1914525"/>
            <a:ext cx="53625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核心痛点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42925" y="2238375"/>
            <a:ext cx="38100" cy="38100"/>
          </a:xfrm>
          <a:custGeom>
            <a:avLst/>
            <a:gdLst/>
            <a:ahLst/>
            <a:cxnLst/>
            <a:rect l="l" t="t" r="r" b="b"/>
            <a:pathLst>
              <a:path w="38100" h="38100">
                <a:moveTo>
                  <a:pt x="19050" y="0"/>
                </a:moveTo>
                <a:lnTo>
                  <a:pt x="19050" y="0"/>
                </a:lnTo>
                <a:cubicBezTo>
                  <a:pt x="29564" y="0"/>
                  <a:pt x="38100" y="8536"/>
                  <a:pt x="38100" y="19050"/>
                </a:cubicBezTo>
                <a:lnTo>
                  <a:pt x="38100" y="19050"/>
                </a:lnTo>
                <a:cubicBezTo>
                  <a:pt x="38100" y="29564"/>
                  <a:pt x="29564" y="38100"/>
                  <a:pt x="19050" y="38100"/>
                </a:cubicBezTo>
                <a:lnTo>
                  <a:pt x="19050" y="38100"/>
                </a:lnTo>
                <a:cubicBezTo>
                  <a:pt x="8536" y="38100"/>
                  <a:pt x="0" y="29564"/>
                  <a:pt x="0" y="19050"/>
                </a:cubicBezTo>
                <a:lnTo>
                  <a:pt x="0" y="19050"/>
                </a:lnTo>
                <a:cubicBezTo>
                  <a:pt x="0" y="8536"/>
                  <a:pt x="8536" y="0"/>
                  <a:pt x="19050" y="0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11" name="Text 9"/>
          <p:cNvSpPr/>
          <p:nvPr/>
        </p:nvSpPr>
        <p:spPr>
          <a:xfrm>
            <a:off x="657225" y="2181225"/>
            <a:ext cx="23717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数据分散在多个系统,难以形成统一视图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42925" y="2466975"/>
            <a:ext cx="38100" cy="38100"/>
          </a:xfrm>
          <a:custGeom>
            <a:avLst/>
            <a:gdLst/>
            <a:ahLst/>
            <a:cxnLst/>
            <a:rect l="l" t="t" r="r" b="b"/>
            <a:pathLst>
              <a:path w="38100" h="38100">
                <a:moveTo>
                  <a:pt x="19050" y="0"/>
                </a:moveTo>
                <a:lnTo>
                  <a:pt x="19050" y="0"/>
                </a:lnTo>
                <a:cubicBezTo>
                  <a:pt x="29564" y="0"/>
                  <a:pt x="38100" y="8536"/>
                  <a:pt x="38100" y="19050"/>
                </a:cubicBezTo>
                <a:lnTo>
                  <a:pt x="38100" y="19050"/>
                </a:lnTo>
                <a:cubicBezTo>
                  <a:pt x="38100" y="29564"/>
                  <a:pt x="29564" y="38100"/>
                  <a:pt x="19050" y="38100"/>
                </a:cubicBezTo>
                <a:lnTo>
                  <a:pt x="19050" y="38100"/>
                </a:lnTo>
                <a:cubicBezTo>
                  <a:pt x="8536" y="38100"/>
                  <a:pt x="0" y="29564"/>
                  <a:pt x="0" y="19050"/>
                </a:cubicBezTo>
                <a:lnTo>
                  <a:pt x="0" y="19050"/>
                </a:lnTo>
                <a:cubicBezTo>
                  <a:pt x="0" y="8536"/>
                  <a:pt x="8536" y="0"/>
                  <a:pt x="19050" y="0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13" name="Text 11"/>
          <p:cNvSpPr/>
          <p:nvPr/>
        </p:nvSpPr>
        <p:spPr>
          <a:xfrm>
            <a:off x="657225" y="2409825"/>
            <a:ext cx="22383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传统报表更新滞后,无法支持实时决策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42925" y="2695575"/>
            <a:ext cx="38100" cy="38100"/>
          </a:xfrm>
          <a:custGeom>
            <a:avLst/>
            <a:gdLst/>
            <a:ahLst/>
            <a:cxnLst/>
            <a:rect l="l" t="t" r="r" b="b"/>
            <a:pathLst>
              <a:path w="38100" h="38100">
                <a:moveTo>
                  <a:pt x="19050" y="0"/>
                </a:moveTo>
                <a:lnTo>
                  <a:pt x="19050" y="0"/>
                </a:lnTo>
                <a:cubicBezTo>
                  <a:pt x="29564" y="0"/>
                  <a:pt x="38100" y="8536"/>
                  <a:pt x="38100" y="19050"/>
                </a:cubicBezTo>
                <a:lnTo>
                  <a:pt x="38100" y="19050"/>
                </a:lnTo>
                <a:cubicBezTo>
                  <a:pt x="38100" y="29564"/>
                  <a:pt x="29564" y="38100"/>
                  <a:pt x="19050" y="38100"/>
                </a:cubicBezTo>
                <a:lnTo>
                  <a:pt x="19050" y="38100"/>
                </a:lnTo>
                <a:cubicBezTo>
                  <a:pt x="8536" y="38100"/>
                  <a:pt x="0" y="29564"/>
                  <a:pt x="0" y="19050"/>
                </a:cubicBezTo>
                <a:lnTo>
                  <a:pt x="0" y="19050"/>
                </a:lnTo>
                <a:cubicBezTo>
                  <a:pt x="0" y="8536"/>
                  <a:pt x="8536" y="0"/>
                  <a:pt x="19050" y="0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15" name="Text 13"/>
          <p:cNvSpPr/>
          <p:nvPr/>
        </p:nvSpPr>
        <p:spPr>
          <a:xfrm>
            <a:off x="657225" y="2638425"/>
            <a:ext cx="23717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数据分析报告专业术语过多,理解成本高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42925" y="2924175"/>
            <a:ext cx="38100" cy="38100"/>
          </a:xfrm>
          <a:custGeom>
            <a:avLst/>
            <a:gdLst/>
            <a:ahLst/>
            <a:cxnLst/>
            <a:rect l="l" t="t" r="r" b="b"/>
            <a:pathLst>
              <a:path w="38100" h="38100">
                <a:moveTo>
                  <a:pt x="19050" y="0"/>
                </a:moveTo>
                <a:lnTo>
                  <a:pt x="19050" y="0"/>
                </a:lnTo>
                <a:cubicBezTo>
                  <a:pt x="29564" y="0"/>
                  <a:pt x="38100" y="8536"/>
                  <a:pt x="38100" y="19050"/>
                </a:cubicBezTo>
                <a:lnTo>
                  <a:pt x="38100" y="19050"/>
                </a:lnTo>
                <a:cubicBezTo>
                  <a:pt x="38100" y="29564"/>
                  <a:pt x="29564" y="38100"/>
                  <a:pt x="19050" y="38100"/>
                </a:cubicBezTo>
                <a:lnTo>
                  <a:pt x="19050" y="38100"/>
                </a:lnTo>
                <a:cubicBezTo>
                  <a:pt x="8536" y="38100"/>
                  <a:pt x="0" y="29564"/>
                  <a:pt x="0" y="19050"/>
                </a:cubicBezTo>
                <a:lnTo>
                  <a:pt x="0" y="19050"/>
                </a:lnTo>
                <a:cubicBezTo>
                  <a:pt x="0" y="8536"/>
                  <a:pt x="8536" y="0"/>
                  <a:pt x="19050" y="0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17" name="Text 15"/>
          <p:cNvSpPr/>
          <p:nvPr/>
        </p:nvSpPr>
        <p:spPr>
          <a:xfrm>
            <a:off x="657225" y="2867025"/>
            <a:ext cx="18383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缺乏预测性洞察,多为事后分析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42925" y="3171825"/>
            <a:ext cx="53625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典型场景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542925" y="3438525"/>
            <a:ext cx="5295900" cy="533400"/>
          </a:xfrm>
          <a:custGeom>
            <a:avLst/>
            <a:gdLst/>
            <a:ahLst/>
            <a:cxnLst/>
            <a:rect l="l" t="t" r="r" b="b"/>
            <a:pathLst>
              <a:path w="5295900" h="533400">
                <a:moveTo>
                  <a:pt x="38101" y="0"/>
                </a:moveTo>
                <a:lnTo>
                  <a:pt x="5257799" y="0"/>
                </a:lnTo>
                <a:cubicBezTo>
                  <a:pt x="5278842" y="0"/>
                  <a:pt x="5295900" y="17058"/>
                  <a:pt x="5295900" y="38101"/>
                </a:cubicBezTo>
                <a:lnTo>
                  <a:pt x="5295900" y="495299"/>
                </a:lnTo>
                <a:cubicBezTo>
                  <a:pt x="5295900" y="516342"/>
                  <a:pt x="5278842" y="533400"/>
                  <a:pt x="5257799" y="533400"/>
                </a:cubicBezTo>
                <a:lnTo>
                  <a:pt x="38101" y="533400"/>
                </a:lnTo>
                <a:cubicBezTo>
                  <a:pt x="17058" y="533400"/>
                  <a:pt x="0" y="516342"/>
                  <a:pt x="0" y="4952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20" name="Text 18"/>
          <p:cNvSpPr/>
          <p:nvPr/>
        </p:nvSpPr>
        <p:spPr>
          <a:xfrm>
            <a:off x="619125" y="3514725"/>
            <a:ext cx="5210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高层仪表盘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619125" y="3743325"/>
            <a:ext cx="52006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每天早晨通过手机查看 Data Agent 生成的执行摘要,</a:t>
            </a:r>
            <a:pPr>
              <a:lnSpc>
                <a:spcPct val="110000"/>
              </a:lnSpc>
            </a:pPr>
            <a:r>
              <a:rPr lang="en-US" sz="900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5分钟掌握业务全局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542925" y="4010025"/>
            <a:ext cx="5295900" cy="533400"/>
          </a:xfrm>
          <a:custGeom>
            <a:avLst/>
            <a:gdLst/>
            <a:ahLst/>
            <a:cxnLst/>
            <a:rect l="l" t="t" r="r" b="b"/>
            <a:pathLst>
              <a:path w="5295900" h="533400">
                <a:moveTo>
                  <a:pt x="38101" y="0"/>
                </a:moveTo>
                <a:lnTo>
                  <a:pt x="5257799" y="0"/>
                </a:lnTo>
                <a:cubicBezTo>
                  <a:pt x="5278842" y="0"/>
                  <a:pt x="5295900" y="17058"/>
                  <a:pt x="5295900" y="38101"/>
                </a:cubicBezTo>
                <a:lnTo>
                  <a:pt x="5295900" y="495299"/>
                </a:lnTo>
                <a:cubicBezTo>
                  <a:pt x="5295900" y="516342"/>
                  <a:pt x="5278842" y="533400"/>
                  <a:pt x="5257799" y="533400"/>
                </a:cubicBezTo>
                <a:lnTo>
                  <a:pt x="38101" y="533400"/>
                </a:lnTo>
                <a:cubicBezTo>
                  <a:pt x="17058" y="533400"/>
                  <a:pt x="0" y="516342"/>
                  <a:pt x="0" y="4952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23" name="Text 21"/>
          <p:cNvSpPr/>
          <p:nvPr/>
        </p:nvSpPr>
        <p:spPr>
          <a:xfrm>
            <a:off x="619125" y="4086225"/>
            <a:ext cx="5210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趋势分析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619125" y="4314825"/>
            <a:ext cx="52006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询问"过去一年各区域销售趋势",Data Agent 生成</a:t>
            </a:r>
            <a:pPr>
              <a:lnSpc>
                <a:spcPct val="110000"/>
              </a:lnSpc>
            </a:pPr>
            <a:r>
              <a:rPr lang="en-US" sz="900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趋势图表和预测分析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542925" y="4662488"/>
            <a:ext cx="5295900" cy="9525"/>
          </a:xfrm>
          <a:custGeom>
            <a:avLst/>
            <a:gdLst/>
            <a:ahLst/>
            <a:cxnLst/>
            <a:rect l="l" t="t" r="r" b="b"/>
            <a:pathLst>
              <a:path w="5295900" h="9525">
                <a:moveTo>
                  <a:pt x="0" y="0"/>
                </a:moveTo>
                <a:lnTo>
                  <a:pt x="5295900" y="0"/>
                </a:lnTo>
                <a:lnTo>
                  <a:pt x="5295900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solidFill>
            <a:srgbClr val="6F7D8C">
              <a:alpha val="20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542925" y="4781550"/>
            <a:ext cx="723900" cy="228600"/>
          </a:xfrm>
          <a:custGeom>
            <a:avLst/>
            <a:gdLst/>
            <a:ahLst/>
            <a:cxnLst/>
            <a:rect l="l" t="t" r="r" b="b"/>
            <a:pathLst>
              <a:path w="723900" h="228600">
                <a:moveTo>
                  <a:pt x="38101" y="0"/>
                </a:moveTo>
                <a:lnTo>
                  <a:pt x="685799" y="0"/>
                </a:lnTo>
                <a:cubicBezTo>
                  <a:pt x="706842" y="0"/>
                  <a:pt x="723900" y="17058"/>
                  <a:pt x="723900" y="38101"/>
                </a:cubicBezTo>
                <a:lnTo>
                  <a:pt x="723900" y="190499"/>
                </a:lnTo>
                <a:cubicBezTo>
                  <a:pt x="723900" y="211542"/>
                  <a:pt x="706842" y="228600"/>
                  <a:pt x="685799" y="228600"/>
                </a:cubicBezTo>
                <a:lnTo>
                  <a:pt x="38101" y="228600"/>
                </a:lnTo>
                <a:cubicBezTo>
                  <a:pt x="17072" y="228600"/>
                  <a:pt x="0" y="211528"/>
                  <a:pt x="0" y="1904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rgbClr val="3A5F7F">
              <a:alpha val="30196"/>
            </a:srgbClr>
          </a:solidFill>
          <a:ln/>
        </p:spPr>
      </p:sp>
      <p:sp>
        <p:nvSpPr>
          <p:cNvPr id="27" name="Text 25"/>
          <p:cNvSpPr/>
          <p:nvPr/>
        </p:nvSpPr>
        <p:spPr>
          <a:xfrm>
            <a:off x="542925" y="4781550"/>
            <a:ext cx="781050" cy="228600"/>
          </a:xfrm>
          <a:prstGeom prst="rect">
            <a:avLst/>
          </a:prstGeom>
          <a:noFill/>
          <a:ln/>
        </p:spPr>
        <p:txBody>
          <a:bodyPr wrap="square" lIns="76200" tIns="38100" rIns="76200" bIns="3810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移动端优先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1343025" y="4781550"/>
            <a:ext cx="609600" cy="228600"/>
          </a:xfrm>
          <a:custGeom>
            <a:avLst/>
            <a:gdLst/>
            <a:ahLst/>
            <a:cxnLst/>
            <a:rect l="l" t="t" r="r" b="b"/>
            <a:pathLst>
              <a:path w="609600" h="228600">
                <a:moveTo>
                  <a:pt x="38101" y="0"/>
                </a:moveTo>
                <a:lnTo>
                  <a:pt x="571499" y="0"/>
                </a:lnTo>
                <a:cubicBezTo>
                  <a:pt x="592542" y="0"/>
                  <a:pt x="609600" y="17058"/>
                  <a:pt x="609600" y="38101"/>
                </a:cubicBezTo>
                <a:lnTo>
                  <a:pt x="609600" y="190499"/>
                </a:lnTo>
                <a:cubicBezTo>
                  <a:pt x="609600" y="211542"/>
                  <a:pt x="592542" y="228600"/>
                  <a:pt x="571499" y="228600"/>
                </a:cubicBezTo>
                <a:lnTo>
                  <a:pt x="38101" y="228600"/>
                </a:lnTo>
                <a:cubicBezTo>
                  <a:pt x="17072" y="228600"/>
                  <a:pt x="0" y="211528"/>
                  <a:pt x="0" y="1904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rgbClr val="3A5F7F">
              <a:alpha val="30196"/>
            </a:srgbClr>
          </a:solidFill>
          <a:ln/>
        </p:spPr>
      </p:sp>
      <p:sp>
        <p:nvSpPr>
          <p:cNvPr id="29" name="Text 27"/>
          <p:cNvSpPr/>
          <p:nvPr/>
        </p:nvSpPr>
        <p:spPr>
          <a:xfrm>
            <a:off x="1343025" y="4781550"/>
            <a:ext cx="666750" cy="228600"/>
          </a:xfrm>
          <a:prstGeom prst="rect">
            <a:avLst/>
          </a:prstGeom>
          <a:noFill/>
          <a:ln/>
        </p:spPr>
        <p:txBody>
          <a:bodyPr wrap="square" lIns="76200" tIns="38100" rIns="76200" bIns="3810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简洁呈现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2028825" y="4781550"/>
            <a:ext cx="609600" cy="228600"/>
          </a:xfrm>
          <a:custGeom>
            <a:avLst/>
            <a:gdLst/>
            <a:ahLst/>
            <a:cxnLst/>
            <a:rect l="l" t="t" r="r" b="b"/>
            <a:pathLst>
              <a:path w="609600" h="228600">
                <a:moveTo>
                  <a:pt x="38101" y="0"/>
                </a:moveTo>
                <a:lnTo>
                  <a:pt x="571499" y="0"/>
                </a:lnTo>
                <a:cubicBezTo>
                  <a:pt x="592542" y="0"/>
                  <a:pt x="609600" y="17058"/>
                  <a:pt x="609600" y="38101"/>
                </a:cubicBezTo>
                <a:lnTo>
                  <a:pt x="609600" y="190499"/>
                </a:lnTo>
                <a:cubicBezTo>
                  <a:pt x="609600" y="211542"/>
                  <a:pt x="592542" y="228600"/>
                  <a:pt x="571499" y="228600"/>
                </a:cubicBezTo>
                <a:lnTo>
                  <a:pt x="38101" y="228600"/>
                </a:lnTo>
                <a:cubicBezTo>
                  <a:pt x="17072" y="228600"/>
                  <a:pt x="0" y="211528"/>
                  <a:pt x="0" y="1904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rgbClr val="3A5F7F">
              <a:alpha val="30196"/>
            </a:srgbClr>
          </a:solidFill>
          <a:ln/>
        </p:spPr>
      </p:sp>
      <p:sp>
        <p:nvSpPr>
          <p:cNvPr id="31" name="Text 29"/>
          <p:cNvSpPr/>
          <p:nvPr/>
        </p:nvSpPr>
        <p:spPr>
          <a:xfrm>
            <a:off x="2028825" y="4781550"/>
            <a:ext cx="666750" cy="228600"/>
          </a:xfrm>
          <a:prstGeom prst="rect">
            <a:avLst/>
          </a:prstGeom>
          <a:noFill/>
          <a:ln/>
        </p:spPr>
        <p:txBody>
          <a:bodyPr wrap="square" lIns="76200" tIns="38100" rIns="76200" bIns="3810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业务洞察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2714625" y="4781550"/>
            <a:ext cx="609600" cy="228600"/>
          </a:xfrm>
          <a:custGeom>
            <a:avLst/>
            <a:gdLst/>
            <a:ahLst/>
            <a:cxnLst/>
            <a:rect l="l" t="t" r="r" b="b"/>
            <a:pathLst>
              <a:path w="609600" h="228600">
                <a:moveTo>
                  <a:pt x="38101" y="0"/>
                </a:moveTo>
                <a:lnTo>
                  <a:pt x="571499" y="0"/>
                </a:lnTo>
                <a:cubicBezTo>
                  <a:pt x="592542" y="0"/>
                  <a:pt x="609600" y="17058"/>
                  <a:pt x="609600" y="38101"/>
                </a:cubicBezTo>
                <a:lnTo>
                  <a:pt x="609600" y="190499"/>
                </a:lnTo>
                <a:cubicBezTo>
                  <a:pt x="609600" y="211542"/>
                  <a:pt x="592542" y="228600"/>
                  <a:pt x="571499" y="228600"/>
                </a:cubicBezTo>
                <a:lnTo>
                  <a:pt x="38101" y="228600"/>
                </a:lnTo>
                <a:cubicBezTo>
                  <a:pt x="17072" y="228600"/>
                  <a:pt x="0" y="211528"/>
                  <a:pt x="0" y="1904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rgbClr val="3A5F7F">
              <a:alpha val="30196"/>
            </a:srgbClr>
          </a:solidFill>
          <a:ln/>
        </p:spPr>
      </p:sp>
      <p:sp>
        <p:nvSpPr>
          <p:cNvPr id="33" name="Text 31"/>
          <p:cNvSpPr/>
          <p:nvPr/>
        </p:nvSpPr>
        <p:spPr>
          <a:xfrm>
            <a:off x="2714625" y="4781550"/>
            <a:ext cx="666750" cy="228600"/>
          </a:xfrm>
          <a:prstGeom prst="rect">
            <a:avLst/>
          </a:prstGeom>
          <a:noFill/>
          <a:ln/>
        </p:spPr>
        <p:txBody>
          <a:bodyPr wrap="square" lIns="76200" tIns="38100" rIns="76200" bIns="3810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语音交互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6196013" y="1185863"/>
            <a:ext cx="5610225" cy="3981450"/>
          </a:xfrm>
          <a:custGeom>
            <a:avLst/>
            <a:gdLst/>
            <a:ahLst/>
            <a:cxnLst/>
            <a:rect l="l" t="t" r="r" b="b"/>
            <a:pathLst>
              <a:path w="5610225" h="3981450">
                <a:moveTo>
                  <a:pt x="76205" y="0"/>
                </a:moveTo>
                <a:lnTo>
                  <a:pt x="5534020" y="0"/>
                </a:lnTo>
                <a:cubicBezTo>
                  <a:pt x="5576107" y="0"/>
                  <a:pt x="5610225" y="34118"/>
                  <a:pt x="5610225" y="76205"/>
                </a:cubicBezTo>
                <a:lnTo>
                  <a:pt x="5610225" y="3905245"/>
                </a:lnTo>
                <a:cubicBezTo>
                  <a:pt x="5610225" y="3947332"/>
                  <a:pt x="5576107" y="3981450"/>
                  <a:pt x="5534020" y="3981450"/>
                </a:cubicBezTo>
                <a:lnTo>
                  <a:pt x="76205" y="3981450"/>
                </a:lnTo>
                <a:cubicBezTo>
                  <a:pt x="34118" y="3981450"/>
                  <a:pt x="0" y="3947332"/>
                  <a:pt x="0" y="3905245"/>
                </a:cubicBezTo>
                <a:lnTo>
                  <a:pt x="0" y="76205"/>
                </a:lnTo>
                <a:cubicBezTo>
                  <a:pt x="0" y="34146"/>
                  <a:pt x="34146" y="0"/>
                  <a:pt x="76205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6353175" y="134302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3A5F7F">
              <a:alpha val="40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6438900" y="1457325"/>
            <a:ext cx="285750" cy="228600"/>
          </a:xfrm>
          <a:custGeom>
            <a:avLst/>
            <a:gdLst/>
            <a:ahLst/>
            <a:cxnLst/>
            <a:rect l="l" t="t" r="r" b="b"/>
            <a:pathLst>
              <a:path w="285750" h="228600">
                <a:moveTo>
                  <a:pt x="114523" y="3572"/>
                </a:moveTo>
                <a:cubicBezTo>
                  <a:pt x="144094" y="3572"/>
                  <a:pt x="168101" y="27579"/>
                  <a:pt x="168101" y="57150"/>
                </a:cubicBezTo>
                <a:cubicBezTo>
                  <a:pt x="168101" y="86721"/>
                  <a:pt x="144094" y="110728"/>
                  <a:pt x="114523" y="110728"/>
                </a:cubicBezTo>
                <a:cubicBezTo>
                  <a:pt x="84953" y="110728"/>
                  <a:pt x="60945" y="86721"/>
                  <a:pt x="60945" y="57150"/>
                </a:cubicBezTo>
                <a:cubicBezTo>
                  <a:pt x="60945" y="27579"/>
                  <a:pt x="84953" y="3572"/>
                  <a:pt x="114523" y="3572"/>
                </a:cubicBezTo>
                <a:close/>
                <a:moveTo>
                  <a:pt x="101218" y="135731"/>
                </a:moveTo>
                <a:lnTo>
                  <a:pt x="127739" y="135731"/>
                </a:lnTo>
                <a:lnTo>
                  <a:pt x="128409" y="135731"/>
                </a:lnTo>
                <a:cubicBezTo>
                  <a:pt x="122649" y="147697"/>
                  <a:pt x="124926" y="161717"/>
                  <a:pt x="133543" y="171227"/>
                </a:cubicBezTo>
                <a:cubicBezTo>
                  <a:pt x="124524" y="181183"/>
                  <a:pt x="122471" y="196141"/>
                  <a:pt x="129347" y="208464"/>
                </a:cubicBezTo>
                <a:lnTo>
                  <a:pt x="139392" y="226502"/>
                </a:lnTo>
                <a:cubicBezTo>
                  <a:pt x="139794" y="227216"/>
                  <a:pt x="140241" y="227930"/>
                  <a:pt x="140687" y="228600"/>
                </a:cubicBezTo>
                <a:lnTo>
                  <a:pt x="34870" y="228600"/>
                </a:lnTo>
                <a:cubicBezTo>
                  <a:pt x="27548" y="228600"/>
                  <a:pt x="21610" y="222662"/>
                  <a:pt x="21610" y="215339"/>
                </a:cubicBezTo>
                <a:cubicBezTo>
                  <a:pt x="21610" y="171361"/>
                  <a:pt x="57239" y="135731"/>
                  <a:pt x="101218" y="135731"/>
                </a:cubicBezTo>
                <a:close/>
                <a:moveTo>
                  <a:pt x="193149" y="110550"/>
                </a:moveTo>
                <a:cubicBezTo>
                  <a:pt x="193149" y="104611"/>
                  <a:pt x="197927" y="99834"/>
                  <a:pt x="203865" y="99834"/>
                </a:cubicBezTo>
                <a:lnTo>
                  <a:pt x="225296" y="99834"/>
                </a:lnTo>
                <a:cubicBezTo>
                  <a:pt x="231234" y="99834"/>
                  <a:pt x="236012" y="104611"/>
                  <a:pt x="236012" y="110550"/>
                </a:cubicBezTo>
                <a:lnTo>
                  <a:pt x="236012" y="113273"/>
                </a:lnTo>
                <a:cubicBezTo>
                  <a:pt x="236012" y="121712"/>
                  <a:pt x="246772" y="127918"/>
                  <a:pt x="254094" y="123721"/>
                </a:cubicBezTo>
                <a:lnTo>
                  <a:pt x="256327" y="122426"/>
                </a:lnTo>
                <a:cubicBezTo>
                  <a:pt x="261506" y="119435"/>
                  <a:pt x="268159" y="121265"/>
                  <a:pt x="271061" y="126489"/>
                </a:cubicBezTo>
                <a:lnTo>
                  <a:pt x="281062" y="144438"/>
                </a:lnTo>
                <a:cubicBezTo>
                  <a:pt x="283830" y="149438"/>
                  <a:pt x="282223" y="155689"/>
                  <a:pt x="277401" y="158725"/>
                </a:cubicBezTo>
                <a:lnTo>
                  <a:pt x="275302" y="160020"/>
                </a:lnTo>
                <a:cubicBezTo>
                  <a:pt x="268069" y="164529"/>
                  <a:pt x="268069" y="177835"/>
                  <a:pt x="275302" y="182389"/>
                </a:cubicBezTo>
                <a:lnTo>
                  <a:pt x="277356" y="183684"/>
                </a:lnTo>
                <a:cubicBezTo>
                  <a:pt x="282178" y="186720"/>
                  <a:pt x="283830" y="192971"/>
                  <a:pt x="281062" y="197971"/>
                </a:cubicBezTo>
                <a:lnTo>
                  <a:pt x="271016" y="216009"/>
                </a:lnTo>
                <a:cubicBezTo>
                  <a:pt x="268114" y="221233"/>
                  <a:pt x="261461" y="223108"/>
                  <a:pt x="256282" y="220072"/>
                </a:cubicBezTo>
                <a:lnTo>
                  <a:pt x="254094" y="218777"/>
                </a:lnTo>
                <a:cubicBezTo>
                  <a:pt x="246772" y="214536"/>
                  <a:pt x="236012" y="220787"/>
                  <a:pt x="236012" y="229225"/>
                </a:cubicBezTo>
                <a:lnTo>
                  <a:pt x="236012" y="231949"/>
                </a:lnTo>
                <a:cubicBezTo>
                  <a:pt x="236012" y="237887"/>
                  <a:pt x="231234" y="242664"/>
                  <a:pt x="225296" y="242664"/>
                </a:cubicBezTo>
                <a:lnTo>
                  <a:pt x="203865" y="242664"/>
                </a:lnTo>
                <a:cubicBezTo>
                  <a:pt x="197927" y="242664"/>
                  <a:pt x="193149" y="237887"/>
                  <a:pt x="193149" y="231949"/>
                </a:cubicBezTo>
                <a:lnTo>
                  <a:pt x="193149" y="229314"/>
                </a:lnTo>
                <a:cubicBezTo>
                  <a:pt x="193149" y="220831"/>
                  <a:pt x="182344" y="214580"/>
                  <a:pt x="174977" y="218822"/>
                </a:cubicBezTo>
                <a:lnTo>
                  <a:pt x="172834" y="220072"/>
                </a:lnTo>
                <a:cubicBezTo>
                  <a:pt x="167655" y="223064"/>
                  <a:pt x="161047" y="221233"/>
                  <a:pt x="158100" y="216009"/>
                </a:cubicBezTo>
                <a:lnTo>
                  <a:pt x="148010" y="197971"/>
                </a:lnTo>
                <a:cubicBezTo>
                  <a:pt x="145241" y="192971"/>
                  <a:pt x="146849" y="186675"/>
                  <a:pt x="151715" y="183639"/>
                </a:cubicBezTo>
                <a:lnTo>
                  <a:pt x="153680" y="182434"/>
                </a:lnTo>
                <a:cubicBezTo>
                  <a:pt x="160958" y="177924"/>
                  <a:pt x="160958" y="164529"/>
                  <a:pt x="153680" y="160020"/>
                </a:cubicBezTo>
                <a:lnTo>
                  <a:pt x="151671" y="158770"/>
                </a:lnTo>
                <a:cubicBezTo>
                  <a:pt x="146804" y="155734"/>
                  <a:pt x="145197" y="149438"/>
                  <a:pt x="147965" y="144438"/>
                </a:cubicBezTo>
                <a:lnTo>
                  <a:pt x="158011" y="126444"/>
                </a:lnTo>
                <a:cubicBezTo>
                  <a:pt x="160913" y="121221"/>
                  <a:pt x="167566" y="119390"/>
                  <a:pt x="172700" y="122381"/>
                </a:cubicBezTo>
                <a:lnTo>
                  <a:pt x="174843" y="123632"/>
                </a:lnTo>
                <a:cubicBezTo>
                  <a:pt x="182210" y="127873"/>
                  <a:pt x="193015" y="121622"/>
                  <a:pt x="193015" y="113139"/>
                </a:cubicBezTo>
                <a:lnTo>
                  <a:pt x="193015" y="110505"/>
                </a:lnTo>
                <a:close/>
                <a:moveTo>
                  <a:pt x="237753" y="171361"/>
                </a:moveTo>
                <a:cubicBezTo>
                  <a:pt x="237753" y="158547"/>
                  <a:pt x="227350" y="148144"/>
                  <a:pt x="214536" y="148144"/>
                </a:cubicBezTo>
                <a:cubicBezTo>
                  <a:pt x="201722" y="148144"/>
                  <a:pt x="191319" y="158547"/>
                  <a:pt x="191319" y="171361"/>
                </a:cubicBezTo>
                <a:cubicBezTo>
                  <a:pt x="191319" y="184175"/>
                  <a:pt x="201722" y="194578"/>
                  <a:pt x="214536" y="194578"/>
                </a:cubicBezTo>
                <a:cubicBezTo>
                  <a:pt x="227350" y="194578"/>
                  <a:pt x="237753" y="184175"/>
                  <a:pt x="237753" y="171361"/>
                </a:cubicBezTo>
                <a:close/>
              </a:path>
            </a:pathLst>
          </a:custGeom>
          <a:solidFill>
            <a:srgbClr val="E0E2E5"/>
          </a:solidFill>
          <a:ln/>
        </p:spPr>
      </p:sp>
      <p:sp>
        <p:nvSpPr>
          <p:cNvPr id="37" name="Text 35"/>
          <p:cNvSpPr/>
          <p:nvPr/>
        </p:nvSpPr>
        <p:spPr>
          <a:xfrm>
            <a:off x="6924675" y="1343025"/>
            <a:ext cx="1371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IT 管理员 - 赵工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6924675" y="1609725"/>
            <a:ext cx="13525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35岁,数据平台负责人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6353175" y="1914525"/>
            <a:ext cx="53625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核心痛点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6353175" y="2238375"/>
            <a:ext cx="38100" cy="38100"/>
          </a:xfrm>
          <a:custGeom>
            <a:avLst/>
            <a:gdLst/>
            <a:ahLst/>
            <a:cxnLst/>
            <a:rect l="l" t="t" r="r" b="b"/>
            <a:pathLst>
              <a:path w="38100" h="38100">
                <a:moveTo>
                  <a:pt x="19050" y="0"/>
                </a:moveTo>
                <a:lnTo>
                  <a:pt x="19050" y="0"/>
                </a:lnTo>
                <a:cubicBezTo>
                  <a:pt x="29564" y="0"/>
                  <a:pt x="38100" y="8536"/>
                  <a:pt x="38100" y="19050"/>
                </a:cubicBezTo>
                <a:lnTo>
                  <a:pt x="38100" y="19050"/>
                </a:lnTo>
                <a:cubicBezTo>
                  <a:pt x="38100" y="29564"/>
                  <a:pt x="29564" y="38100"/>
                  <a:pt x="19050" y="38100"/>
                </a:cubicBezTo>
                <a:lnTo>
                  <a:pt x="19050" y="38100"/>
                </a:lnTo>
                <a:cubicBezTo>
                  <a:pt x="8536" y="38100"/>
                  <a:pt x="0" y="29564"/>
                  <a:pt x="0" y="19050"/>
                </a:cubicBezTo>
                <a:lnTo>
                  <a:pt x="0" y="19050"/>
                </a:lnTo>
                <a:cubicBezTo>
                  <a:pt x="0" y="8536"/>
                  <a:pt x="8536" y="0"/>
                  <a:pt x="19050" y="0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41" name="Text 39"/>
          <p:cNvSpPr/>
          <p:nvPr/>
        </p:nvSpPr>
        <p:spPr>
          <a:xfrm>
            <a:off x="6467475" y="2181225"/>
            <a:ext cx="27717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业务部门自助取数需求激增,数据库并发负载大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6353175" y="2466975"/>
            <a:ext cx="38100" cy="38100"/>
          </a:xfrm>
          <a:custGeom>
            <a:avLst/>
            <a:gdLst/>
            <a:ahLst/>
            <a:cxnLst/>
            <a:rect l="l" t="t" r="r" b="b"/>
            <a:pathLst>
              <a:path w="38100" h="38100">
                <a:moveTo>
                  <a:pt x="19050" y="0"/>
                </a:moveTo>
                <a:lnTo>
                  <a:pt x="19050" y="0"/>
                </a:lnTo>
                <a:cubicBezTo>
                  <a:pt x="29564" y="0"/>
                  <a:pt x="38100" y="8536"/>
                  <a:pt x="38100" y="19050"/>
                </a:cubicBezTo>
                <a:lnTo>
                  <a:pt x="38100" y="19050"/>
                </a:lnTo>
                <a:cubicBezTo>
                  <a:pt x="38100" y="29564"/>
                  <a:pt x="29564" y="38100"/>
                  <a:pt x="19050" y="38100"/>
                </a:cubicBezTo>
                <a:lnTo>
                  <a:pt x="19050" y="38100"/>
                </a:lnTo>
                <a:cubicBezTo>
                  <a:pt x="8536" y="38100"/>
                  <a:pt x="0" y="29564"/>
                  <a:pt x="0" y="19050"/>
                </a:cubicBezTo>
                <a:lnTo>
                  <a:pt x="0" y="19050"/>
                </a:lnTo>
                <a:cubicBezTo>
                  <a:pt x="0" y="8536"/>
                  <a:pt x="8536" y="0"/>
                  <a:pt x="19050" y="0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43" name="Text 41"/>
          <p:cNvSpPr/>
          <p:nvPr/>
        </p:nvSpPr>
        <p:spPr>
          <a:xfrm>
            <a:off x="6467475" y="2409825"/>
            <a:ext cx="32480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历史沉淀的数据 API 和 SQL 业务人员找不到、不会用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6353175" y="2695575"/>
            <a:ext cx="38100" cy="38100"/>
          </a:xfrm>
          <a:custGeom>
            <a:avLst/>
            <a:gdLst/>
            <a:ahLst/>
            <a:cxnLst/>
            <a:rect l="l" t="t" r="r" b="b"/>
            <a:pathLst>
              <a:path w="38100" h="38100">
                <a:moveTo>
                  <a:pt x="19050" y="0"/>
                </a:moveTo>
                <a:lnTo>
                  <a:pt x="19050" y="0"/>
                </a:lnTo>
                <a:cubicBezTo>
                  <a:pt x="29564" y="0"/>
                  <a:pt x="38100" y="8536"/>
                  <a:pt x="38100" y="19050"/>
                </a:cubicBezTo>
                <a:lnTo>
                  <a:pt x="38100" y="19050"/>
                </a:lnTo>
                <a:cubicBezTo>
                  <a:pt x="38100" y="29564"/>
                  <a:pt x="29564" y="38100"/>
                  <a:pt x="19050" y="38100"/>
                </a:cubicBezTo>
                <a:lnTo>
                  <a:pt x="19050" y="38100"/>
                </a:lnTo>
                <a:cubicBezTo>
                  <a:pt x="8536" y="38100"/>
                  <a:pt x="0" y="29564"/>
                  <a:pt x="0" y="19050"/>
                </a:cubicBezTo>
                <a:lnTo>
                  <a:pt x="0" y="19050"/>
                </a:lnTo>
                <a:cubicBezTo>
                  <a:pt x="0" y="8536"/>
                  <a:pt x="8536" y="0"/>
                  <a:pt x="19050" y="0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45" name="Text 43"/>
          <p:cNvSpPr/>
          <p:nvPr/>
        </p:nvSpPr>
        <p:spPr>
          <a:xfrm>
            <a:off x="6467475" y="2638425"/>
            <a:ext cx="23717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数据安全风险增加,跨系统权限管理复杂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6353175" y="2924175"/>
            <a:ext cx="38100" cy="38100"/>
          </a:xfrm>
          <a:custGeom>
            <a:avLst/>
            <a:gdLst/>
            <a:ahLst/>
            <a:cxnLst/>
            <a:rect l="l" t="t" r="r" b="b"/>
            <a:pathLst>
              <a:path w="38100" h="38100">
                <a:moveTo>
                  <a:pt x="19050" y="0"/>
                </a:moveTo>
                <a:lnTo>
                  <a:pt x="19050" y="0"/>
                </a:lnTo>
                <a:cubicBezTo>
                  <a:pt x="29564" y="0"/>
                  <a:pt x="38100" y="8536"/>
                  <a:pt x="38100" y="19050"/>
                </a:cubicBezTo>
                <a:lnTo>
                  <a:pt x="38100" y="19050"/>
                </a:lnTo>
                <a:cubicBezTo>
                  <a:pt x="38100" y="29564"/>
                  <a:pt x="29564" y="38100"/>
                  <a:pt x="19050" y="38100"/>
                </a:cubicBezTo>
                <a:lnTo>
                  <a:pt x="19050" y="38100"/>
                </a:lnTo>
                <a:cubicBezTo>
                  <a:pt x="8536" y="38100"/>
                  <a:pt x="0" y="29564"/>
                  <a:pt x="0" y="19050"/>
                </a:cubicBezTo>
                <a:lnTo>
                  <a:pt x="0" y="19050"/>
                </a:lnTo>
                <a:cubicBezTo>
                  <a:pt x="0" y="8536"/>
                  <a:pt x="8536" y="0"/>
                  <a:pt x="19050" y="0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47" name="Text 45"/>
          <p:cNvSpPr/>
          <p:nvPr/>
        </p:nvSpPr>
        <p:spPr>
          <a:xfrm>
            <a:off x="6467475" y="2867025"/>
            <a:ext cx="26003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业务术语与底层物理数据模型映射维护困难</a:t>
            </a:r>
            <a:endParaRPr lang="en-US" sz="1600" dirty="0"/>
          </a:p>
        </p:txBody>
      </p:sp>
      <p:sp>
        <p:nvSpPr>
          <p:cNvPr id="48" name="Text 46"/>
          <p:cNvSpPr/>
          <p:nvPr/>
        </p:nvSpPr>
        <p:spPr>
          <a:xfrm>
            <a:off x="6353175" y="3171825"/>
            <a:ext cx="53625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典型场景</a:t>
            </a:r>
            <a:endParaRPr lang="en-US" sz="1600" dirty="0"/>
          </a:p>
        </p:txBody>
      </p:sp>
      <p:sp>
        <p:nvSpPr>
          <p:cNvPr id="49" name="Shape 47"/>
          <p:cNvSpPr/>
          <p:nvPr/>
        </p:nvSpPr>
        <p:spPr>
          <a:xfrm>
            <a:off x="6353175" y="3438525"/>
            <a:ext cx="5295900" cy="533400"/>
          </a:xfrm>
          <a:custGeom>
            <a:avLst/>
            <a:gdLst/>
            <a:ahLst/>
            <a:cxnLst/>
            <a:rect l="l" t="t" r="r" b="b"/>
            <a:pathLst>
              <a:path w="5295900" h="533400">
                <a:moveTo>
                  <a:pt x="38101" y="0"/>
                </a:moveTo>
                <a:lnTo>
                  <a:pt x="5257799" y="0"/>
                </a:lnTo>
                <a:cubicBezTo>
                  <a:pt x="5278842" y="0"/>
                  <a:pt x="5295900" y="17058"/>
                  <a:pt x="5295900" y="38101"/>
                </a:cubicBezTo>
                <a:lnTo>
                  <a:pt x="5295900" y="495299"/>
                </a:lnTo>
                <a:cubicBezTo>
                  <a:pt x="5295900" y="516342"/>
                  <a:pt x="5278842" y="533400"/>
                  <a:pt x="5257799" y="533400"/>
                </a:cubicBezTo>
                <a:lnTo>
                  <a:pt x="38101" y="533400"/>
                </a:lnTo>
                <a:cubicBezTo>
                  <a:pt x="17058" y="533400"/>
                  <a:pt x="0" y="516342"/>
                  <a:pt x="0" y="4952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50" name="Text 48"/>
          <p:cNvSpPr/>
          <p:nvPr/>
        </p:nvSpPr>
        <p:spPr>
          <a:xfrm>
            <a:off x="6429375" y="3514725"/>
            <a:ext cx="5210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技能化注册</a:t>
            </a:r>
            <a:endParaRPr lang="en-US" sz="1600" dirty="0"/>
          </a:p>
        </p:txBody>
      </p:sp>
      <p:sp>
        <p:nvSpPr>
          <p:cNvPr id="51" name="Text 49"/>
          <p:cNvSpPr/>
          <p:nvPr/>
        </p:nvSpPr>
        <p:spPr>
          <a:xfrm>
            <a:off x="6429375" y="3743325"/>
            <a:ext cx="52006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将"用户画像查询 API"注册为 Data Skill,</a:t>
            </a:r>
            <a:pPr>
              <a:lnSpc>
                <a:spcPct val="110000"/>
              </a:lnSpc>
            </a:pPr>
            <a:r>
              <a:rPr lang="en-US" sz="900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业务提问时优先调用</a:t>
            </a:r>
            <a:endParaRPr lang="en-US" sz="1600" dirty="0"/>
          </a:p>
        </p:txBody>
      </p:sp>
      <p:sp>
        <p:nvSpPr>
          <p:cNvPr id="52" name="Shape 50"/>
          <p:cNvSpPr/>
          <p:nvPr/>
        </p:nvSpPr>
        <p:spPr>
          <a:xfrm>
            <a:off x="6353175" y="4010025"/>
            <a:ext cx="5295900" cy="533400"/>
          </a:xfrm>
          <a:custGeom>
            <a:avLst/>
            <a:gdLst/>
            <a:ahLst/>
            <a:cxnLst/>
            <a:rect l="l" t="t" r="r" b="b"/>
            <a:pathLst>
              <a:path w="5295900" h="533400">
                <a:moveTo>
                  <a:pt x="38101" y="0"/>
                </a:moveTo>
                <a:lnTo>
                  <a:pt x="5257799" y="0"/>
                </a:lnTo>
                <a:cubicBezTo>
                  <a:pt x="5278842" y="0"/>
                  <a:pt x="5295900" y="17058"/>
                  <a:pt x="5295900" y="38101"/>
                </a:cubicBezTo>
                <a:lnTo>
                  <a:pt x="5295900" y="495299"/>
                </a:lnTo>
                <a:cubicBezTo>
                  <a:pt x="5295900" y="516342"/>
                  <a:pt x="5278842" y="533400"/>
                  <a:pt x="5257799" y="533400"/>
                </a:cubicBezTo>
                <a:lnTo>
                  <a:pt x="38101" y="533400"/>
                </a:lnTo>
                <a:cubicBezTo>
                  <a:pt x="17058" y="533400"/>
                  <a:pt x="0" y="516342"/>
                  <a:pt x="0" y="4952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53" name="Text 51"/>
          <p:cNvSpPr/>
          <p:nvPr/>
        </p:nvSpPr>
        <p:spPr>
          <a:xfrm>
            <a:off x="6429375" y="4086225"/>
            <a:ext cx="5210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语义模型维护</a:t>
            </a:r>
            <a:endParaRPr lang="en-US" sz="1600" dirty="0"/>
          </a:p>
        </p:txBody>
      </p:sp>
      <p:sp>
        <p:nvSpPr>
          <p:cNvPr id="54" name="Text 52"/>
          <p:cNvSpPr/>
          <p:nvPr/>
        </p:nvSpPr>
        <p:spPr>
          <a:xfrm>
            <a:off x="6429375" y="4314825"/>
            <a:ext cx="52006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新增"VIP 客户"定义,在语义模型层更新,</a:t>
            </a:r>
            <a:pPr>
              <a:lnSpc>
                <a:spcPct val="110000"/>
              </a:lnSpc>
            </a:pPr>
            <a:r>
              <a:rPr lang="en-US" sz="900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所有相关查询自动生效</a:t>
            </a:r>
            <a:endParaRPr lang="en-US" sz="1600" dirty="0"/>
          </a:p>
        </p:txBody>
      </p:sp>
      <p:sp>
        <p:nvSpPr>
          <p:cNvPr id="55" name="Shape 53"/>
          <p:cNvSpPr/>
          <p:nvPr/>
        </p:nvSpPr>
        <p:spPr>
          <a:xfrm>
            <a:off x="6353175" y="4662488"/>
            <a:ext cx="5295900" cy="9525"/>
          </a:xfrm>
          <a:custGeom>
            <a:avLst/>
            <a:gdLst/>
            <a:ahLst/>
            <a:cxnLst/>
            <a:rect l="l" t="t" r="r" b="b"/>
            <a:pathLst>
              <a:path w="5295900" h="9525">
                <a:moveTo>
                  <a:pt x="0" y="0"/>
                </a:moveTo>
                <a:lnTo>
                  <a:pt x="5295900" y="0"/>
                </a:lnTo>
                <a:lnTo>
                  <a:pt x="5295900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solidFill>
            <a:srgbClr val="6F7D8C">
              <a:alpha val="20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6353175" y="4781550"/>
            <a:ext cx="723900" cy="228600"/>
          </a:xfrm>
          <a:custGeom>
            <a:avLst/>
            <a:gdLst/>
            <a:ahLst/>
            <a:cxnLst/>
            <a:rect l="l" t="t" r="r" b="b"/>
            <a:pathLst>
              <a:path w="723900" h="228600">
                <a:moveTo>
                  <a:pt x="38101" y="0"/>
                </a:moveTo>
                <a:lnTo>
                  <a:pt x="685799" y="0"/>
                </a:lnTo>
                <a:cubicBezTo>
                  <a:pt x="706842" y="0"/>
                  <a:pt x="723900" y="17058"/>
                  <a:pt x="723900" y="38101"/>
                </a:cubicBezTo>
                <a:lnTo>
                  <a:pt x="723900" y="190499"/>
                </a:lnTo>
                <a:cubicBezTo>
                  <a:pt x="723900" y="211542"/>
                  <a:pt x="706842" y="228600"/>
                  <a:pt x="685799" y="228600"/>
                </a:cubicBezTo>
                <a:lnTo>
                  <a:pt x="38101" y="228600"/>
                </a:lnTo>
                <a:cubicBezTo>
                  <a:pt x="17072" y="228600"/>
                  <a:pt x="0" y="211528"/>
                  <a:pt x="0" y="1904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rgbClr val="3A5F7F">
              <a:alpha val="30196"/>
            </a:srgbClr>
          </a:solidFill>
          <a:ln/>
        </p:spPr>
      </p:sp>
      <p:sp>
        <p:nvSpPr>
          <p:cNvPr id="57" name="Text 55"/>
          <p:cNvSpPr/>
          <p:nvPr/>
        </p:nvSpPr>
        <p:spPr>
          <a:xfrm>
            <a:off x="6353175" y="4781550"/>
            <a:ext cx="781050" cy="228600"/>
          </a:xfrm>
          <a:prstGeom prst="rect">
            <a:avLst/>
          </a:prstGeom>
          <a:noFill/>
          <a:ln/>
        </p:spPr>
        <p:txBody>
          <a:bodyPr wrap="square" lIns="76200" tIns="38100" rIns="76200" bIns="3810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细粒度权限</a:t>
            </a:r>
            <a:endParaRPr lang="en-US" sz="1600" dirty="0"/>
          </a:p>
        </p:txBody>
      </p:sp>
      <p:sp>
        <p:nvSpPr>
          <p:cNvPr id="58" name="Shape 56"/>
          <p:cNvSpPr/>
          <p:nvPr/>
        </p:nvSpPr>
        <p:spPr>
          <a:xfrm>
            <a:off x="7153275" y="4781550"/>
            <a:ext cx="609600" cy="228600"/>
          </a:xfrm>
          <a:custGeom>
            <a:avLst/>
            <a:gdLst/>
            <a:ahLst/>
            <a:cxnLst/>
            <a:rect l="l" t="t" r="r" b="b"/>
            <a:pathLst>
              <a:path w="609600" h="228600">
                <a:moveTo>
                  <a:pt x="38101" y="0"/>
                </a:moveTo>
                <a:lnTo>
                  <a:pt x="571499" y="0"/>
                </a:lnTo>
                <a:cubicBezTo>
                  <a:pt x="592542" y="0"/>
                  <a:pt x="609600" y="17058"/>
                  <a:pt x="609600" y="38101"/>
                </a:cubicBezTo>
                <a:lnTo>
                  <a:pt x="609600" y="190499"/>
                </a:lnTo>
                <a:cubicBezTo>
                  <a:pt x="609600" y="211542"/>
                  <a:pt x="592542" y="228600"/>
                  <a:pt x="571499" y="228600"/>
                </a:cubicBezTo>
                <a:lnTo>
                  <a:pt x="38101" y="228600"/>
                </a:lnTo>
                <a:cubicBezTo>
                  <a:pt x="17072" y="228600"/>
                  <a:pt x="0" y="211528"/>
                  <a:pt x="0" y="1904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rgbClr val="3A5F7F">
              <a:alpha val="30196"/>
            </a:srgbClr>
          </a:solidFill>
          <a:ln/>
        </p:spPr>
      </p:sp>
      <p:sp>
        <p:nvSpPr>
          <p:cNvPr id="59" name="Text 57"/>
          <p:cNvSpPr/>
          <p:nvPr/>
        </p:nvSpPr>
        <p:spPr>
          <a:xfrm>
            <a:off x="7153275" y="4781550"/>
            <a:ext cx="666750" cy="228600"/>
          </a:xfrm>
          <a:prstGeom prst="rect">
            <a:avLst/>
          </a:prstGeom>
          <a:noFill/>
          <a:ln/>
        </p:spPr>
        <p:txBody>
          <a:bodyPr wrap="square" lIns="76200" tIns="38100" rIns="76200" bIns="3810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审计日志</a:t>
            </a:r>
            <a:endParaRPr lang="en-US" sz="1600" dirty="0"/>
          </a:p>
        </p:txBody>
      </p:sp>
      <p:sp>
        <p:nvSpPr>
          <p:cNvPr id="60" name="Shape 58"/>
          <p:cNvSpPr/>
          <p:nvPr/>
        </p:nvSpPr>
        <p:spPr>
          <a:xfrm>
            <a:off x="7839075" y="4781550"/>
            <a:ext cx="609600" cy="228600"/>
          </a:xfrm>
          <a:custGeom>
            <a:avLst/>
            <a:gdLst/>
            <a:ahLst/>
            <a:cxnLst/>
            <a:rect l="l" t="t" r="r" b="b"/>
            <a:pathLst>
              <a:path w="609600" h="228600">
                <a:moveTo>
                  <a:pt x="38101" y="0"/>
                </a:moveTo>
                <a:lnTo>
                  <a:pt x="571499" y="0"/>
                </a:lnTo>
                <a:cubicBezTo>
                  <a:pt x="592542" y="0"/>
                  <a:pt x="609600" y="17058"/>
                  <a:pt x="609600" y="38101"/>
                </a:cubicBezTo>
                <a:lnTo>
                  <a:pt x="609600" y="190499"/>
                </a:lnTo>
                <a:cubicBezTo>
                  <a:pt x="609600" y="211542"/>
                  <a:pt x="592542" y="228600"/>
                  <a:pt x="571499" y="228600"/>
                </a:cubicBezTo>
                <a:lnTo>
                  <a:pt x="38101" y="228600"/>
                </a:lnTo>
                <a:cubicBezTo>
                  <a:pt x="17072" y="228600"/>
                  <a:pt x="0" y="211528"/>
                  <a:pt x="0" y="1904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rgbClr val="3A5F7F">
              <a:alpha val="30196"/>
            </a:srgbClr>
          </a:solidFill>
          <a:ln/>
        </p:spPr>
      </p:sp>
      <p:sp>
        <p:nvSpPr>
          <p:cNvPr id="61" name="Text 59"/>
          <p:cNvSpPr/>
          <p:nvPr/>
        </p:nvSpPr>
        <p:spPr>
          <a:xfrm>
            <a:off x="7839075" y="4781550"/>
            <a:ext cx="666750" cy="228600"/>
          </a:xfrm>
          <a:prstGeom prst="rect">
            <a:avLst/>
          </a:prstGeom>
          <a:noFill/>
          <a:ln/>
        </p:spPr>
        <p:txBody>
          <a:bodyPr wrap="square" lIns="76200" tIns="38100" rIns="76200" bIns="3810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系统监控</a:t>
            </a:r>
            <a:endParaRPr lang="en-US" sz="1600" dirty="0"/>
          </a:p>
        </p:txBody>
      </p:sp>
      <p:sp>
        <p:nvSpPr>
          <p:cNvPr id="62" name="Shape 60"/>
          <p:cNvSpPr/>
          <p:nvPr/>
        </p:nvSpPr>
        <p:spPr>
          <a:xfrm>
            <a:off x="8524875" y="4781550"/>
            <a:ext cx="609600" cy="228600"/>
          </a:xfrm>
          <a:custGeom>
            <a:avLst/>
            <a:gdLst/>
            <a:ahLst/>
            <a:cxnLst/>
            <a:rect l="l" t="t" r="r" b="b"/>
            <a:pathLst>
              <a:path w="609600" h="228600">
                <a:moveTo>
                  <a:pt x="38101" y="0"/>
                </a:moveTo>
                <a:lnTo>
                  <a:pt x="571499" y="0"/>
                </a:lnTo>
                <a:cubicBezTo>
                  <a:pt x="592542" y="0"/>
                  <a:pt x="609600" y="17058"/>
                  <a:pt x="609600" y="38101"/>
                </a:cubicBezTo>
                <a:lnTo>
                  <a:pt x="609600" y="190499"/>
                </a:lnTo>
                <a:cubicBezTo>
                  <a:pt x="609600" y="211542"/>
                  <a:pt x="592542" y="228600"/>
                  <a:pt x="571499" y="228600"/>
                </a:cubicBezTo>
                <a:lnTo>
                  <a:pt x="38101" y="228600"/>
                </a:lnTo>
                <a:cubicBezTo>
                  <a:pt x="17072" y="228600"/>
                  <a:pt x="0" y="211528"/>
                  <a:pt x="0" y="1904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rgbClr val="3A5F7F">
              <a:alpha val="30196"/>
            </a:srgbClr>
          </a:solidFill>
          <a:ln/>
        </p:spPr>
      </p:sp>
      <p:sp>
        <p:nvSpPr>
          <p:cNvPr id="63" name="Text 61"/>
          <p:cNvSpPr/>
          <p:nvPr/>
        </p:nvSpPr>
        <p:spPr>
          <a:xfrm>
            <a:off x="8524875" y="4781550"/>
            <a:ext cx="666750" cy="228600"/>
          </a:xfrm>
          <a:prstGeom prst="rect">
            <a:avLst/>
          </a:prstGeom>
          <a:noFill/>
          <a:ln/>
        </p:spPr>
        <p:txBody>
          <a:bodyPr wrap="square" lIns="76200" tIns="38100" rIns="76200" bIns="3810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易于维护</a:t>
            </a:r>
            <a:endParaRPr lang="en-US" sz="1600" dirty="0"/>
          </a:p>
        </p:txBody>
      </p:sp>
      <p:sp>
        <p:nvSpPr>
          <p:cNvPr id="64" name="Shape 62"/>
          <p:cNvSpPr/>
          <p:nvPr/>
        </p:nvSpPr>
        <p:spPr>
          <a:xfrm>
            <a:off x="385763" y="5329238"/>
            <a:ext cx="11420475" cy="885825"/>
          </a:xfrm>
          <a:custGeom>
            <a:avLst/>
            <a:gdLst/>
            <a:ahLst/>
            <a:cxnLst/>
            <a:rect l="l" t="t" r="r" b="b"/>
            <a:pathLst>
              <a:path w="11420475" h="885825">
                <a:moveTo>
                  <a:pt x="76199" y="0"/>
                </a:moveTo>
                <a:lnTo>
                  <a:pt x="11344276" y="0"/>
                </a:lnTo>
                <a:cubicBezTo>
                  <a:pt x="11386360" y="0"/>
                  <a:pt x="11420475" y="34115"/>
                  <a:pt x="11420475" y="76199"/>
                </a:cubicBezTo>
                <a:lnTo>
                  <a:pt x="11420475" y="809626"/>
                </a:lnTo>
                <a:cubicBezTo>
                  <a:pt x="11420475" y="851710"/>
                  <a:pt x="11386360" y="885825"/>
                  <a:pt x="11344276" y="885825"/>
                </a:cubicBezTo>
                <a:lnTo>
                  <a:pt x="76199" y="885825"/>
                </a:lnTo>
                <a:cubicBezTo>
                  <a:pt x="34115" y="885825"/>
                  <a:pt x="0" y="851710"/>
                  <a:pt x="0" y="809626"/>
                </a:cubicBezTo>
                <a:lnTo>
                  <a:pt x="0" y="76199"/>
                </a:lnTo>
                <a:cubicBezTo>
                  <a:pt x="0" y="34143"/>
                  <a:pt x="34143" y="0"/>
                  <a:pt x="76199" y="0"/>
                </a:cubicBezTo>
                <a:close/>
              </a:path>
            </a:pathLst>
          </a:custGeom>
          <a:gradFill rotWithShape="1" flip="none">
            <a:gsLst>
              <a:gs pos="0">
                <a:srgbClr val="3A5F7F">
                  <a:alpha val="20000"/>
                </a:srgbClr>
              </a:gs>
              <a:gs pos="100000">
                <a:srgbClr val="D8A14F">
                  <a:alpha val="10000"/>
                </a:srgbClr>
              </a:gs>
            </a:gsLst>
            <a:lin ang="0" scaled="1"/>
          </a:gradFill>
          <a:ln w="12700">
            <a:solidFill>
              <a:srgbClr val="3A5F7F">
                <a:alpha val="40000"/>
              </a:srgbClr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542925" y="5657850"/>
            <a:ext cx="285750" cy="228600"/>
          </a:xfrm>
          <a:custGeom>
            <a:avLst/>
            <a:gdLst/>
            <a:ahLst/>
            <a:cxnLst/>
            <a:rect l="l" t="t" r="r" b="b"/>
            <a:pathLst>
              <a:path w="285750" h="228600">
                <a:moveTo>
                  <a:pt x="142875" y="7144"/>
                </a:moveTo>
                <a:cubicBezTo>
                  <a:pt x="168503" y="7144"/>
                  <a:pt x="189309" y="27950"/>
                  <a:pt x="189309" y="53578"/>
                </a:cubicBezTo>
                <a:cubicBezTo>
                  <a:pt x="189309" y="79206"/>
                  <a:pt x="168503" y="100013"/>
                  <a:pt x="142875" y="100013"/>
                </a:cubicBezTo>
                <a:cubicBezTo>
                  <a:pt x="117247" y="100013"/>
                  <a:pt x="96441" y="79206"/>
                  <a:pt x="96441" y="53578"/>
                </a:cubicBezTo>
                <a:cubicBezTo>
                  <a:pt x="96441" y="27950"/>
                  <a:pt x="117247" y="7144"/>
                  <a:pt x="142875" y="7144"/>
                </a:cubicBezTo>
                <a:close/>
                <a:moveTo>
                  <a:pt x="42863" y="39291"/>
                </a:moveTo>
                <a:cubicBezTo>
                  <a:pt x="60605" y="39291"/>
                  <a:pt x="75009" y="53695"/>
                  <a:pt x="75009" y="71438"/>
                </a:cubicBezTo>
                <a:cubicBezTo>
                  <a:pt x="75009" y="89180"/>
                  <a:pt x="60605" y="103584"/>
                  <a:pt x="42863" y="103584"/>
                </a:cubicBezTo>
                <a:cubicBezTo>
                  <a:pt x="25120" y="103584"/>
                  <a:pt x="10716" y="89180"/>
                  <a:pt x="10716" y="71438"/>
                </a:cubicBezTo>
                <a:cubicBezTo>
                  <a:pt x="10716" y="53695"/>
                  <a:pt x="25120" y="39291"/>
                  <a:pt x="42862" y="39291"/>
                </a:cubicBezTo>
                <a:close/>
                <a:moveTo>
                  <a:pt x="0" y="185738"/>
                </a:moveTo>
                <a:cubicBezTo>
                  <a:pt x="0" y="154171"/>
                  <a:pt x="25584" y="128588"/>
                  <a:pt x="57150" y="128588"/>
                </a:cubicBezTo>
                <a:cubicBezTo>
                  <a:pt x="62865" y="128588"/>
                  <a:pt x="68401" y="129436"/>
                  <a:pt x="73625" y="130999"/>
                </a:cubicBezTo>
                <a:cubicBezTo>
                  <a:pt x="58936" y="147429"/>
                  <a:pt x="50006" y="169128"/>
                  <a:pt x="50006" y="192881"/>
                </a:cubicBezTo>
                <a:lnTo>
                  <a:pt x="50006" y="200025"/>
                </a:lnTo>
                <a:cubicBezTo>
                  <a:pt x="50006" y="205115"/>
                  <a:pt x="51078" y="209937"/>
                  <a:pt x="52998" y="214313"/>
                </a:cubicBezTo>
                <a:lnTo>
                  <a:pt x="14288" y="214313"/>
                </a:lnTo>
                <a:cubicBezTo>
                  <a:pt x="6385" y="214313"/>
                  <a:pt x="0" y="207928"/>
                  <a:pt x="0" y="200025"/>
                </a:cubicBezTo>
                <a:lnTo>
                  <a:pt x="0" y="185738"/>
                </a:lnTo>
                <a:close/>
                <a:moveTo>
                  <a:pt x="232752" y="214313"/>
                </a:moveTo>
                <a:cubicBezTo>
                  <a:pt x="234672" y="209937"/>
                  <a:pt x="235744" y="205115"/>
                  <a:pt x="235744" y="200025"/>
                </a:cubicBezTo>
                <a:lnTo>
                  <a:pt x="235744" y="192881"/>
                </a:lnTo>
                <a:cubicBezTo>
                  <a:pt x="235744" y="169128"/>
                  <a:pt x="226814" y="147429"/>
                  <a:pt x="212125" y="130999"/>
                </a:cubicBezTo>
                <a:cubicBezTo>
                  <a:pt x="217349" y="129436"/>
                  <a:pt x="222885" y="128588"/>
                  <a:pt x="228600" y="128588"/>
                </a:cubicBezTo>
                <a:cubicBezTo>
                  <a:pt x="260166" y="128588"/>
                  <a:pt x="285750" y="154171"/>
                  <a:pt x="285750" y="185738"/>
                </a:cubicBezTo>
                <a:lnTo>
                  <a:pt x="285750" y="200025"/>
                </a:lnTo>
                <a:cubicBezTo>
                  <a:pt x="285750" y="207928"/>
                  <a:pt x="279365" y="214313"/>
                  <a:pt x="271463" y="214313"/>
                </a:cubicBezTo>
                <a:lnTo>
                  <a:pt x="232752" y="214313"/>
                </a:lnTo>
                <a:close/>
                <a:moveTo>
                  <a:pt x="210741" y="71438"/>
                </a:moveTo>
                <a:cubicBezTo>
                  <a:pt x="210741" y="53695"/>
                  <a:pt x="225145" y="39291"/>
                  <a:pt x="242888" y="39291"/>
                </a:cubicBezTo>
                <a:cubicBezTo>
                  <a:pt x="260630" y="39291"/>
                  <a:pt x="275034" y="53695"/>
                  <a:pt x="275034" y="71437"/>
                </a:cubicBezTo>
                <a:cubicBezTo>
                  <a:pt x="275034" y="89180"/>
                  <a:pt x="260630" y="103584"/>
                  <a:pt x="242888" y="103584"/>
                </a:cubicBezTo>
                <a:cubicBezTo>
                  <a:pt x="225145" y="103584"/>
                  <a:pt x="210741" y="89180"/>
                  <a:pt x="210741" y="71438"/>
                </a:cubicBezTo>
                <a:close/>
                <a:moveTo>
                  <a:pt x="71438" y="192881"/>
                </a:moveTo>
                <a:cubicBezTo>
                  <a:pt x="71438" y="153412"/>
                  <a:pt x="103406" y="121444"/>
                  <a:pt x="142875" y="121444"/>
                </a:cubicBezTo>
                <a:cubicBezTo>
                  <a:pt x="182344" y="121444"/>
                  <a:pt x="214313" y="153412"/>
                  <a:pt x="214313" y="192881"/>
                </a:cubicBezTo>
                <a:lnTo>
                  <a:pt x="214313" y="200025"/>
                </a:lnTo>
                <a:cubicBezTo>
                  <a:pt x="214313" y="207928"/>
                  <a:pt x="207928" y="214313"/>
                  <a:pt x="200025" y="214313"/>
                </a:cubicBezTo>
                <a:lnTo>
                  <a:pt x="85725" y="214313"/>
                </a:lnTo>
                <a:cubicBezTo>
                  <a:pt x="77822" y="214313"/>
                  <a:pt x="71438" y="207928"/>
                  <a:pt x="71438" y="200025"/>
                </a:cubicBezTo>
                <a:lnTo>
                  <a:pt x="71438" y="192881"/>
                </a:ln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66" name="Text 64"/>
          <p:cNvSpPr/>
          <p:nvPr/>
        </p:nvSpPr>
        <p:spPr>
          <a:xfrm>
            <a:off x="942975" y="5543550"/>
            <a:ext cx="24860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四类核心角色覆盖</a:t>
            </a:r>
            <a:endParaRPr lang="en-US" sz="1600" dirty="0"/>
          </a:p>
        </p:txBody>
      </p:sp>
      <p:sp>
        <p:nvSpPr>
          <p:cNvPr id="67" name="Text 65"/>
          <p:cNvSpPr/>
          <p:nvPr/>
        </p:nvSpPr>
        <p:spPr>
          <a:xfrm>
            <a:off x="942975" y="5810250"/>
            <a:ext cx="24669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精准覆盖企业内不同层级的数据消费诉求</a:t>
            </a:r>
            <a:endParaRPr lang="en-US" sz="1600" dirty="0"/>
          </a:p>
        </p:txBody>
      </p:sp>
      <p:sp>
        <p:nvSpPr>
          <p:cNvPr id="68" name="Text 66"/>
          <p:cNvSpPr/>
          <p:nvPr/>
        </p:nvSpPr>
        <p:spPr>
          <a:xfrm>
            <a:off x="9308902" y="5486400"/>
            <a:ext cx="67627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25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4</a:t>
            </a:r>
            <a:endParaRPr lang="en-US" sz="1600" dirty="0"/>
          </a:p>
        </p:txBody>
      </p:sp>
      <p:sp>
        <p:nvSpPr>
          <p:cNvPr id="69" name="Text 67"/>
          <p:cNvSpPr/>
          <p:nvPr/>
        </p:nvSpPr>
        <p:spPr>
          <a:xfrm>
            <a:off x="9347002" y="5867400"/>
            <a:ext cx="600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核心角色</a:t>
            </a:r>
            <a:endParaRPr lang="en-US" sz="1600" dirty="0"/>
          </a:p>
        </p:txBody>
      </p:sp>
      <p:sp>
        <p:nvSpPr>
          <p:cNvPr id="70" name="Text 68"/>
          <p:cNvSpPr/>
          <p:nvPr/>
        </p:nvSpPr>
        <p:spPr>
          <a:xfrm>
            <a:off x="10070902" y="5486400"/>
            <a:ext cx="67627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25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12+</a:t>
            </a:r>
            <a:endParaRPr lang="en-US" sz="1600" dirty="0"/>
          </a:p>
        </p:txBody>
      </p:sp>
      <p:sp>
        <p:nvSpPr>
          <p:cNvPr id="71" name="Text 69"/>
          <p:cNvSpPr/>
          <p:nvPr/>
        </p:nvSpPr>
        <p:spPr>
          <a:xfrm>
            <a:off x="10109002" y="5867400"/>
            <a:ext cx="600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典型场景</a:t>
            </a:r>
            <a:endParaRPr lang="en-US" sz="1600" dirty="0"/>
          </a:p>
        </p:txBody>
      </p:sp>
      <p:sp>
        <p:nvSpPr>
          <p:cNvPr id="72" name="Text 70"/>
          <p:cNvSpPr/>
          <p:nvPr/>
        </p:nvSpPr>
        <p:spPr>
          <a:xfrm>
            <a:off x="10832902" y="5486400"/>
            <a:ext cx="88582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25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100%</a:t>
            </a:r>
            <a:endParaRPr lang="en-US" sz="1600" dirty="0"/>
          </a:p>
        </p:txBody>
      </p:sp>
      <p:sp>
        <p:nvSpPr>
          <p:cNvPr id="73" name="Text 71"/>
          <p:cNvSpPr/>
          <p:nvPr/>
        </p:nvSpPr>
        <p:spPr>
          <a:xfrm>
            <a:off x="10871002" y="5867400"/>
            <a:ext cx="8096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需求覆盖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267200" y="1143000"/>
            <a:ext cx="5181600" cy="45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24000" b="1" dirty="0">
                <a:solidFill>
                  <a:srgbClr val="3A5F7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04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2419350"/>
            <a:ext cx="11525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spc="75" kern="0" dirty="0">
                <a:solidFill>
                  <a:srgbClr val="D8A14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CHAPTER FOUR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2838450"/>
            <a:ext cx="1171575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45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系统架构设计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81000" y="3638550"/>
            <a:ext cx="115443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四层架构与数据流转机制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381000" y="4400550"/>
            <a:ext cx="1219200" cy="38100"/>
          </a:xfrm>
          <a:custGeom>
            <a:avLst/>
            <a:gdLst/>
            <a:ahLst/>
            <a:cxnLst/>
            <a:rect l="l" t="t" r="r" b="b"/>
            <a:pathLst>
              <a:path w="1219200" h="38100">
                <a:moveTo>
                  <a:pt x="0" y="0"/>
                </a:moveTo>
                <a:lnTo>
                  <a:pt x="1219200" y="0"/>
                </a:lnTo>
                <a:lnTo>
                  <a:pt x="12192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D8A14F"/>
          </a:solidFill>
          <a:ln/>
        </p:spPr>
      </p:sp>
    </p:spTree>
  </p:cSld>
  <p:clrMapOvr>
    <a:masterClrMapping/>
  </p:clrMapOvr>
  <p:transition>
    <p:fade/>
    <p:spd val="me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49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spc="53" kern="0" dirty="0">
                <a:solidFill>
                  <a:srgbClr val="D8A14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SYSTEM ARCHITECTURE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477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整体架构:四层设计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90525" y="1152525"/>
            <a:ext cx="2781300" cy="2838450"/>
          </a:xfrm>
          <a:custGeom>
            <a:avLst/>
            <a:gdLst/>
            <a:ahLst/>
            <a:cxnLst/>
            <a:rect l="l" t="t" r="r" b="b"/>
            <a:pathLst>
              <a:path w="2781300" h="2838450">
                <a:moveTo>
                  <a:pt x="76208" y="0"/>
                </a:moveTo>
                <a:lnTo>
                  <a:pt x="2705092" y="0"/>
                </a:lnTo>
                <a:cubicBezTo>
                  <a:pt x="2747181" y="0"/>
                  <a:pt x="2781300" y="34119"/>
                  <a:pt x="2781300" y="76208"/>
                </a:cubicBezTo>
                <a:lnTo>
                  <a:pt x="2781300" y="2762242"/>
                </a:lnTo>
                <a:cubicBezTo>
                  <a:pt x="2781300" y="2804331"/>
                  <a:pt x="2747181" y="2838450"/>
                  <a:pt x="2705092" y="2838450"/>
                </a:cubicBezTo>
                <a:lnTo>
                  <a:pt x="76208" y="2838450"/>
                </a:lnTo>
                <a:cubicBezTo>
                  <a:pt x="34119" y="2838450"/>
                  <a:pt x="0" y="2804331"/>
                  <a:pt x="0" y="2762242"/>
                </a:cubicBezTo>
                <a:lnTo>
                  <a:pt x="0" y="76208"/>
                </a:lnTo>
                <a:cubicBezTo>
                  <a:pt x="0" y="34119"/>
                  <a:pt x="34119" y="0"/>
                  <a:pt x="76208" y="0"/>
                </a:cubicBezTo>
                <a:close/>
              </a:path>
            </a:pathLst>
          </a:custGeom>
          <a:solidFill>
            <a:srgbClr val="3A5F7F">
              <a:alpha val="20000"/>
            </a:srgbClr>
          </a:solidFill>
          <a:ln w="25400">
            <a:solidFill>
              <a:srgbClr val="3A5F7F">
                <a:alpha val="50196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14350" y="127635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76200" y="0"/>
                </a:moveTo>
                <a:lnTo>
                  <a:pt x="228600" y="0"/>
                </a:lnTo>
                <a:cubicBezTo>
                  <a:pt x="270656" y="0"/>
                  <a:pt x="304800" y="34144"/>
                  <a:pt x="304800" y="76200"/>
                </a:cubicBezTo>
                <a:lnTo>
                  <a:pt x="304800" y="228600"/>
                </a:lnTo>
                <a:cubicBezTo>
                  <a:pt x="304800" y="270656"/>
                  <a:pt x="270656" y="304800"/>
                  <a:pt x="228600" y="304800"/>
                </a:cubicBezTo>
                <a:lnTo>
                  <a:pt x="76200" y="304800"/>
                </a:lnTo>
                <a:cubicBezTo>
                  <a:pt x="34144" y="304800"/>
                  <a:pt x="0" y="270656"/>
                  <a:pt x="0" y="2286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3A5F7F">
              <a:alpha val="50196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583406" y="1343025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21431" y="10716"/>
                </a:moveTo>
                <a:cubicBezTo>
                  <a:pt x="9611" y="10716"/>
                  <a:pt x="0" y="20326"/>
                  <a:pt x="0" y="32147"/>
                </a:cubicBezTo>
                <a:lnTo>
                  <a:pt x="0" y="117872"/>
                </a:lnTo>
                <a:cubicBezTo>
                  <a:pt x="0" y="129693"/>
                  <a:pt x="9611" y="139303"/>
                  <a:pt x="21431" y="139303"/>
                </a:cubicBezTo>
                <a:lnTo>
                  <a:pt x="69652" y="139303"/>
                </a:lnTo>
                <a:lnTo>
                  <a:pt x="64294" y="155377"/>
                </a:lnTo>
                <a:lnTo>
                  <a:pt x="40184" y="155377"/>
                </a:lnTo>
                <a:cubicBezTo>
                  <a:pt x="35730" y="155377"/>
                  <a:pt x="32147" y="158960"/>
                  <a:pt x="32147" y="163413"/>
                </a:cubicBezTo>
                <a:cubicBezTo>
                  <a:pt x="32147" y="167867"/>
                  <a:pt x="35730" y="171450"/>
                  <a:pt x="40184" y="171450"/>
                </a:cubicBezTo>
                <a:lnTo>
                  <a:pt x="131266" y="171450"/>
                </a:lnTo>
                <a:cubicBezTo>
                  <a:pt x="135720" y="171450"/>
                  <a:pt x="139303" y="167867"/>
                  <a:pt x="139303" y="163413"/>
                </a:cubicBezTo>
                <a:cubicBezTo>
                  <a:pt x="139303" y="158960"/>
                  <a:pt x="135720" y="155377"/>
                  <a:pt x="131266" y="155377"/>
                </a:cubicBezTo>
                <a:lnTo>
                  <a:pt x="107156" y="155377"/>
                </a:lnTo>
                <a:lnTo>
                  <a:pt x="101798" y="139303"/>
                </a:lnTo>
                <a:lnTo>
                  <a:pt x="150019" y="139303"/>
                </a:lnTo>
                <a:cubicBezTo>
                  <a:pt x="161839" y="139303"/>
                  <a:pt x="171450" y="129693"/>
                  <a:pt x="171450" y="117872"/>
                </a:cubicBezTo>
                <a:lnTo>
                  <a:pt x="171450" y="32147"/>
                </a:lnTo>
                <a:cubicBezTo>
                  <a:pt x="171450" y="20326"/>
                  <a:pt x="161839" y="10716"/>
                  <a:pt x="150019" y="10716"/>
                </a:cubicBezTo>
                <a:lnTo>
                  <a:pt x="21431" y="10716"/>
                </a:lnTo>
                <a:close/>
                <a:moveTo>
                  <a:pt x="32147" y="32147"/>
                </a:moveTo>
                <a:lnTo>
                  <a:pt x="139303" y="32147"/>
                </a:lnTo>
                <a:cubicBezTo>
                  <a:pt x="145230" y="32147"/>
                  <a:pt x="150019" y="36935"/>
                  <a:pt x="150019" y="42863"/>
                </a:cubicBezTo>
                <a:lnTo>
                  <a:pt x="150019" y="96441"/>
                </a:lnTo>
                <a:cubicBezTo>
                  <a:pt x="150019" y="102368"/>
                  <a:pt x="145230" y="107156"/>
                  <a:pt x="139303" y="107156"/>
                </a:cubicBezTo>
                <a:lnTo>
                  <a:pt x="32147" y="107156"/>
                </a:lnTo>
                <a:cubicBezTo>
                  <a:pt x="26220" y="107156"/>
                  <a:pt x="21431" y="102368"/>
                  <a:pt x="21431" y="96441"/>
                </a:cubicBezTo>
                <a:lnTo>
                  <a:pt x="21431" y="42863"/>
                </a:lnTo>
                <a:cubicBezTo>
                  <a:pt x="21431" y="36935"/>
                  <a:pt x="26220" y="32147"/>
                  <a:pt x="32147" y="32147"/>
                </a:cubicBezTo>
                <a:close/>
              </a:path>
            </a:pathLst>
          </a:custGeom>
          <a:solidFill>
            <a:srgbClr val="E0E2E5"/>
          </a:solidFill>
          <a:ln/>
        </p:spPr>
      </p:sp>
      <p:sp>
        <p:nvSpPr>
          <p:cNvPr id="7" name="Text 5"/>
          <p:cNvSpPr/>
          <p:nvPr/>
        </p:nvSpPr>
        <p:spPr>
          <a:xfrm>
            <a:off x="895350" y="1314450"/>
            <a:ext cx="838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用户界面层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14350" y="1657350"/>
            <a:ext cx="2533650" cy="304800"/>
          </a:xfrm>
          <a:custGeom>
            <a:avLst/>
            <a:gdLst/>
            <a:ahLst/>
            <a:cxnLst/>
            <a:rect l="l" t="t" r="r" b="b"/>
            <a:pathLst>
              <a:path w="2533650" h="304800">
                <a:moveTo>
                  <a:pt x="38100" y="0"/>
                </a:moveTo>
                <a:lnTo>
                  <a:pt x="2495550" y="0"/>
                </a:lnTo>
                <a:cubicBezTo>
                  <a:pt x="2516578" y="0"/>
                  <a:pt x="2533650" y="17072"/>
                  <a:pt x="2533650" y="38100"/>
                </a:cubicBezTo>
                <a:lnTo>
                  <a:pt x="2533650" y="266700"/>
                </a:lnTo>
                <a:cubicBezTo>
                  <a:pt x="2533650" y="287728"/>
                  <a:pt x="2516578" y="304800"/>
                  <a:pt x="2495550" y="304800"/>
                </a:cubicBezTo>
                <a:lnTo>
                  <a:pt x="38100" y="304800"/>
                </a:lnTo>
                <a:cubicBezTo>
                  <a:pt x="17072" y="304800"/>
                  <a:pt x="0" y="287728"/>
                  <a:pt x="0" y="2667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9" name="Shape 7"/>
          <p:cNvSpPr/>
          <p:nvPr/>
        </p:nvSpPr>
        <p:spPr>
          <a:xfrm>
            <a:off x="578644" y="1752600"/>
            <a:ext cx="128588" cy="114300"/>
          </a:xfrm>
          <a:custGeom>
            <a:avLst/>
            <a:gdLst/>
            <a:ahLst/>
            <a:cxnLst/>
            <a:rect l="l" t="t" r="r" b="b"/>
            <a:pathLst>
              <a:path w="128588" h="114300">
                <a:moveTo>
                  <a:pt x="85725" y="32147"/>
                </a:moveTo>
                <a:cubicBezTo>
                  <a:pt x="85725" y="53846"/>
                  <a:pt x="66526" y="71438"/>
                  <a:pt x="42863" y="71438"/>
                </a:cubicBezTo>
                <a:cubicBezTo>
                  <a:pt x="36902" y="71438"/>
                  <a:pt x="31232" y="70321"/>
                  <a:pt x="26075" y="68312"/>
                </a:cubicBezTo>
                <a:lnTo>
                  <a:pt x="7858" y="77956"/>
                </a:lnTo>
                <a:cubicBezTo>
                  <a:pt x="5782" y="79050"/>
                  <a:pt x="3237" y="78671"/>
                  <a:pt x="1563" y="77019"/>
                </a:cubicBezTo>
                <a:cubicBezTo>
                  <a:pt x="-112" y="75367"/>
                  <a:pt x="-491" y="72799"/>
                  <a:pt x="625" y="70723"/>
                </a:cubicBezTo>
                <a:lnTo>
                  <a:pt x="8573" y="55721"/>
                </a:lnTo>
                <a:cubicBezTo>
                  <a:pt x="3192" y="49158"/>
                  <a:pt x="0" y="40987"/>
                  <a:pt x="0" y="32147"/>
                </a:cubicBezTo>
                <a:cubicBezTo>
                  <a:pt x="0" y="10448"/>
                  <a:pt x="19199" y="-7144"/>
                  <a:pt x="42863" y="-7144"/>
                </a:cubicBezTo>
                <a:cubicBezTo>
                  <a:pt x="66526" y="-7144"/>
                  <a:pt x="85725" y="10448"/>
                  <a:pt x="85725" y="32147"/>
                </a:cubicBezTo>
                <a:close/>
                <a:moveTo>
                  <a:pt x="85725" y="114300"/>
                </a:moveTo>
                <a:cubicBezTo>
                  <a:pt x="64718" y="114300"/>
                  <a:pt x="47238" y="100437"/>
                  <a:pt x="43577" y="82153"/>
                </a:cubicBezTo>
                <a:cubicBezTo>
                  <a:pt x="70366" y="81818"/>
                  <a:pt x="93650" y="62753"/>
                  <a:pt x="96217" y="36902"/>
                </a:cubicBezTo>
                <a:cubicBezTo>
                  <a:pt x="114813" y="41188"/>
                  <a:pt x="128588" y="56614"/>
                  <a:pt x="128588" y="75009"/>
                </a:cubicBezTo>
                <a:cubicBezTo>
                  <a:pt x="128588" y="83850"/>
                  <a:pt x="125395" y="92020"/>
                  <a:pt x="120015" y="98584"/>
                </a:cubicBezTo>
                <a:lnTo>
                  <a:pt x="127962" y="113586"/>
                </a:lnTo>
                <a:cubicBezTo>
                  <a:pt x="129056" y="115662"/>
                  <a:pt x="128677" y="118207"/>
                  <a:pt x="127025" y="119881"/>
                </a:cubicBezTo>
                <a:cubicBezTo>
                  <a:pt x="125373" y="121555"/>
                  <a:pt x="122806" y="121935"/>
                  <a:pt x="120729" y="120819"/>
                </a:cubicBezTo>
                <a:lnTo>
                  <a:pt x="102513" y="111175"/>
                </a:lnTo>
                <a:cubicBezTo>
                  <a:pt x="97356" y="113184"/>
                  <a:pt x="91686" y="114300"/>
                  <a:pt x="85725" y="114300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10" name="Text 8"/>
          <p:cNvSpPr/>
          <p:nvPr/>
        </p:nvSpPr>
        <p:spPr>
          <a:xfrm>
            <a:off x="790575" y="1714500"/>
            <a:ext cx="533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Chat UI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14350" y="2019300"/>
            <a:ext cx="2533650" cy="304800"/>
          </a:xfrm>
          <a:custGeom>
            <a:avLst/>
            <a:gdLst/>
            <a:ahLst/>
            <a:cxnLst/>
            <a:rect l="l" t="t" r="r" b="b"/>
            <a:pathLst>
              <a:path w="2533650" h="304800">
                <a:moveTo>
                  <a:pt x="38100" y="0"/>
                </a:moveTo>
                <a:lnTo>
                  <a:pt x="2495550" y="0"/>
                </a:lnTo>
                <a:cubicBezTo>
                  <a:pt x="2516578" y="0"/>
                  <a:pt x="2533650" y="17072"/>
                  <a:pt x="2533650" y="38100"/>
                </a:cubicBezTo>
                <a:lnTo>
                  <a:pt x="2533650" y="266700"/>
                </a:lnTo>
                <a:cubicBezTo>
                  <a:pt x="2533650" y="287728"/>
                  <a:pt x="2516578" y="304800"/>
                  <a:pt x="2495550" y="304800"/>
                </a:cubicBezTo>
                <a:lnTo>
                  <a:pt x="38100" y="304800"/>
                </a:lnTo>
                <a:cubicBezTo>
                  <a:pt x="17072" y="304800"/>
                  <a:pt x="0" y="287728"/>
                  <a:pt x="0" y="2667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12" name="Shape 10"/>
          <p:cNvSpPr/>
          <p:nvPr/>
        </p:nvSpPr>
        <p:spPr>
          <a:xfrm>
            <a:off x="592931" y="2114550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13" h="114300">
                <a:moveTo>
                  <a:pt x="28575" y="-7144"/>
                </a:moveTo>
                <a:cubicBezTo>
                  <a:pt x="32526" y="-7144"/>
                  <a:pt x="35719" y="-3951"/>
                  <a:pt x="35719" y="0"/>
                </a:cubicBezTo>
                <a:lnTo>
                  <a:pt x="35719" y="21431"/>
                </a:lnTo>
                <a:lnTo>
                  <a:pt x="64294" y="21431"/>
                </a:lnTo>
                <a:lnTo>
                  <a:pt x="64294" y="0"/>
                </a:lnTo>
                <a:cubicBezTo>
                  <a:pt x="64294" y="-3951"/>
                  <a:pt x="67486" y="-7144"/>
                  <a:pt x="71438" y="-7144"/>
                </a:cubicBezTo>
                <a:cubicBezTo>
                  <a:pt x="75389" y="-7144"/>
                  <a:pt x="78581" y="-3951"/>
                  <a:pt x="78581" y="0"/>
                </a:cubicBezTo>
                <a:lnTo>
                  <a:pt x="78581" y="21431"/>
                </a:lnTo>
                <a:lnTo>
                  <a:pt x="92869" y="21431"/>
                </a:lnTo>
                <a:cubicBezTo>
                  <a:pt x="96820" y="21431"/>
                  <a:pt x="100013" y="24624"/>
                  <a:pt x="100013" y="28575"/>
                </a:cubicBezTo>
                <a:cubicBezTo>
                  <a:pt x="100013" y="32526"/>
                  <a:pt x="96820" y="35719"/>
                  <a:pt x="92869" y="35719"/>
                </a:cubicBezTo>
                <a:lnTo>
                  <a:pt x="92869" y="50006"/>
                </a:lnTo>
                <a:cubicBezTo>
                  <a:pt x="92869" y="71237"/>
                  <a:pt x="77420" y="88873"/>
                  <a:pt x="57150" y="92266"/>
                </a:cubicBezTo>
                <a:lnTo>
                  <a:pt x="57150" y="107156"/>
                </a:lnTo>
                <a:cubicBezTo>
                  <a:pt x="57150" y="111108"/>
                  <a:pt x="53958" y="114300"/>
                  <a:pt x="50006" y="114300"/>
                </a:cubicBezTo>
                <a:cubicBezTo>
                  <a:pt x="46055" y="114300"/>
                  <a:pt x="42863" y="111108"/>
                  <a:pt x="42863" y="107156"/>
                </a:cubicBezTo>
                <a:lnTo>
                  <a:pt x="42863" y="92266"/>
                </a:lnTo>
                <a:cubicBezTo>
                  <a:pt x="22592" y="88873"/>
                  <a:pt x="7144" y="71237"/>
                  <a:pt x="7144" y="50006"/>
                </a:cubicBezTo>
                <a:lnTo>
                  <a:pt x="7144" y="35719"/>
                </a:lnTo>
                <a:cubicBezTo>
                  <a:pt x="3192" y="35719"/>
                  <a:pt x="0" y="32526"/>
                  <a:pt x="0" y="28575"/>
                </a:cubicBezTo>
                <a:cubicBezTo>
                  <a:pt x="0" y="24624"/>
                  <a:pt x="3192" y="21431"/>
                  <a:pt x="7144" y="21431"/>
                </a:cubicBezTo>
                <a:lnTo>
                  <a:pt x="21431" y="21431"/>
                </a:lnTo>
                <a:lnTo>
                  <a:pt x="21431" y="0"/>
                </a:lnTo>
                <a:cubicBezTo>
                  <a:pt x="21431" y="-3951"/>
                  <a:pt x="24624" y="-7144"/>
                  <a:pt x="28575" y="-7144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13" name="Text 11"/>
          <p:cNvSpPr/>
          <p:nvPr/>
        </p:nvSpPr>
        <p:spPr>
          <a:xfrm>
            <a:off x="790575" y="2076450"/>
            <a:ext cx="6572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REST API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14350" y="2381250"/>
            <a:ext cx="2533650" cy="304800"/>
          </a:xfrm>
          <a:custGeom>
            <a:avLst/>
            <a:gdLst/>
            <a:ahLst/>
            <a:cxnLst/>
            <a:rect l="l" t="t" r="r" b="b"/>
            <a:pathLst>
              <a:path w="2533650" h="304800">
                <a:moveTo>
                  <a:pt x="38100" y="0"/>
                </a:moveTo>
                <a:lnTo>
                  <a:pt x="2495550" y="0"/>
                </a:lnTo>
                <a:cubicBezTo>
                  <a:pt x="2516578" y="0"/>
                  <a:pt x="2533650" y="17072"/>
                  <a:pt x="2533650" y="38100"/>
                </a:cubicBezTo>
                <a:lnTo>
                  <a:pt x="2533650" y="266700"/>
                </a:lnTo>
                <a:cubicBezTo>
                  <a:pt x="2533650" y="287728"/>
                  <a:pt x="2516578" y="304800"/>
                  <a:pt x="2495550" y="304800"/>
                </a:cubicBezTo>
                <a:lnTo>
                  <a:pt x="38100" y="304800"/>
                </a:lnTo>
                <a:cubicBezTo>
                  <a:pt x="17072" y="304800"/>
                  <a:pt x="0" y="287728"/>
                  <a:pt x="0" y="2667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15" name="Shape 13"/>
          <p:cNvSpPr/>
          <p:nvPr/>
        </p:nvSpPr>
        <p:spPr>
          <a:xfrm>
            <a:off x="592931" y="2476500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13" h="114300">
                <a:moveTo>
                  <a:pt x="50006" y="0"/>
                </a:moveTo>
                <a:cubicBezTo>
                  <a:pt x="46055" y="0"/>
                  <a:pt x="42863" y="3192"/>
                  <a:pt x="42863" y="7144"/>
                </a:cubicBezTo>
                <a:lnTo>
                  <a:pt x="42863" y="7858"/>
                </a:lnTo>
                <a:cubicBezTo>
                  <a:pt x="26566" y="11162"/>
                  <a:pt x="14288" y="25584"/>
                  <a:pt x="14288" y="42863"/>
                </a:cubicBezTo>
                <a:lnTo>
                  <a:pt x="14288" y="47707"/>
                </a:lnTo>
                <a:cubicBezTo>
                  <a:pt x="14288" y="58445"/>
                  <a:pt x="10626" y="68870"/>
                  <a:pt x="3929" y="77264"/>
                </a:cubicBezTo>
                <a:lnTo>
                  <a:pt x="1741" y="79988"/>
                </a:lnTo>
                <a:cubicBezTo>
                  <a:pt x="603" y="81394"/>
                  <a:pt x="0" y="83135"/>
                  <a:pt x="0" y="84944"/>
                </a:cubicBezTo>
                <a:cubicBezTo>
                  <a:pt x="0" y="89319"/>
                  <a:pt x="3550" y="92869"/>
                  <a:pt x="7925" y="92869"/>
                </a:cubicBezTo>
                <a:lnTo>
                  <a:pt x="92065" y="92869"/>
                </a:lnTo>
                <a:cubicBezTo>
                  <a:pt x="96441" y="92869"/>
                  <a:pt x="99990" y="89319"/>
                  <a:pt x="99990" y="84944"/>
                </a:cubicBezTo>
                <a:cubicBezTo>
                  <a:pt x="99990" y="83135"/>
                  <a:pt x="99387" y="81394"/>
                  <a:pt x="98249" y="79988"/>
                </a:cubicBezTo>
                <a:lnTo>
                  <a:pt x="96061" y="77264"/>
                </a:lnTo>
                <a:cubicBezTo>
                  <a:pt x="89386" y="68870"/>
                  <a:pt x="85725" y="58445"/>
                  <a:pt x="85725" y="47707"/>
                </a:cubicBezTo>
                <a:lnTo>
                  <a:pt x="85725" y="42863"/>
                </a:lnTo>
                <a:cubicBezTo>
                  <a:pt x="85725" y="25584"/>
                  <a:pt x="73447" y="11162"/>
                  <a:pt x="57150" y="7858"/>
                </a:cubicBezTo>
                <a:lnTo>
                  <a:pt x="57150" y="7144"/>
                </a:lnTo>
                <a:cubicBezTo>
                  <a:pt x="57150" y="3192"/>
                  <a:pt x="53958" y="0"/>
                  <a:pt x="50006" y="0"/>
                </a:cubicBezTo>
                <a:close/>
                <a:moveTo>
                  <a:pt x="36165" y="103584"/>
                </a:moveTo>
                <a:cubicBezTo>
                  <a:pt x="37750" y="109746"/>
                  <a:pt x="43354" y="114300"/>
                  <a:pt x="50006" y="114300"/>
                </a:cubicBezTo>
                <a:cubicBezTo>
                  <a:pt x="56659" y="114300"/>
                  <a:pt x="62262" y="109746"/>
                  <a:pt x="63847" y="103584"/>
                </a:cubicBezTo>
                <a:lnTo>
                  <a:pt x="36165" y="103584"/>
                </a:ln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16" name="Text 14"/>
          <p:cNvSpPr/>
          <p:nvPr/>
        </p:nvSpPr>
        <p:spPr>
          <a:xfrm>
            <a:off x="790575" y="2438400"/>
            <a:ext cx="6477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Webhook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514350" y="2743200"/>
            <a:ext cx="2533650" cy="304800"/>
          </a:xfrm>
          <a:custGeom>
            <a:avLst/>
            <a:gdLst/>
            <a:ahLst/>
            <a:cxnLst/>
            <a:rect l="l" t="t" r="r" b="b"/>
            <a:pathLst>
              <a:path w="2533650" h="304800">
                <a:moveTo>
                  <a:pt x="38100" y="0"/>
                </a:moveTo>
                <a:lnTo>
                  <a:pt x="2495550" y="0"/>
                </a:lnTo>
                <a:cubicBezTo>
                  <a:pt x="2516578" y="0"/>
                  <a:pt x="2533650" y="17072"/>
                  <a:pt x="2533650" y="38100"/>
                </a:cubicBezTo>
                <a:lnTo>
                  <a:pt x="2533650" y="266700"/>
                </a:lnTo>
                <a:cubicBezTo>
                  <a:pt x="2533650" y="287728"/>
                  <a:pt x="2516578" y="304800"/>
                  <a:pt x="2495550" y="304800"/>
                </a:cubicBezTo>
                <a:lnTo>
                  <a:pt x="38100" y="304800"/>
                </a:lnTo>
                <a:cubicBezTo>
                  <a:pt x="17072" y="304800"/>
                  <a:pt x="0" y="287728"/>
                  <a:pt x="0" y="2667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18" name="Shape 16"/>
          <p:cNvSpPr/>
          <p:nvPr/>
        </p:nvSpPr>
        <p:spPr>
          <a:xfrm>
            <a:off x="600075" y="2838450"/>
            <a:ext cx="85725" cy="114300"/>
          </a:xfrm>
          <a:custGeom>
            <a:avLst/>
            <a:gdLst/>
            <a:ahLst/>
            <a:cxnLst/>
            <a:rect l="l" t="t" r="r" b="b"/>
            <a:pathLst>
              <a:path w="85725" h="114300">
                <a:moveTo>
                  <a:pt x="3572" y="14288"/>
                </a:moveTo>
                <a:cubicBezTo>
                  <a:pt x="3572" y="6407"/>
                  <a:pt x="9979" y="0"/>
                  <a:pt x="17859" y="0"/>
                </a:cubicBezTo>
                <a:lnTo>
                  <a:pt x="67866" y="0"/>
                </a:lnTo>
                <a:cubicBezTo>
                  <a:pt x="75746" y="0"/>
                  <a:pt x="82153" y="6407"/>
                  <a:pt x="82153" y="14288"/>
                </a:cubicBezTo>
                <a:lnTo>
                  <a:pt x="82153" y="100013"/>
                </a:lnTo>
                <a:cubicBezTo>
                  <a:pt x="82153" y="107893"/>
                  <a:pt x="75746" y="114300"/>
                  <a:pt x="67866" y="114300"/>
                </a:cubicBezTo>
                <a:lnTo>
                  <a:pt x="17859" y="114300"/>
                </a:lnTo>
                <a:cubicBezTo>
                  <a:pt x="9979" y="114300"/>
                  <a:pt x="3572" y="107893"/>
                  <a:pt x="3572" y="100013"/>
                </a:cubicBezTo>
                <a:lnTo>
                  <a:pt x="3572" y="14288"/>
                </a:lnTo>
                <a:close/>
                <a:moveTo>
                  <a:pt x="17859" y="14288"/>
                </a:moveTo>
                <a:lnTo>
                  <a:pt x="17859" y="82153"/>
                </a:lnTo>
                <a:lnTo>
                  <a:pt x="67866" y="82153"/>
                </a:lnTo>
                <a:lnTo>
                  <a:pt x="67866" y="14288"/>
                </a:lnTo>
                <a:lnTo>
                  <a:pt x="17859" y="14288"/>
                </a:lnTo>
                <a:close/>
                <a:moveTo>
                  <a:pt x="42863" y="105370"/>
                </a:moveTo>
                <a:cubicBezTo>
                  <a:pt x="46814" y="105370"/>
                  <a:pt x="50006" y="102178"/>
                  <a:pt x="50006" y="98227"/>
                </a:cubicBezTo>
                <a:cubicBezTo>
                  <a:pt x="50006" y="94275"/>
                  <a:pt x="46814" y="91083"/>
                  <a:pt x="42863" y="91083"/>
                </a:cubicBezTo>
                <a:cubicBezTo>
                  <a:pt x="38911" y="91083"/>
                  <a:pt x="35719" y="94275"/>
                  <a:pt x="35719" y="98227"/>
                </a:cubicBezTo>
                <a:cubicBezTo>
                  <a:pt x="35719" y="102178"/>
                  <a:pt x="38911" y="105370"/>
                  <a:pt x="42863" y="105370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19" name="Text 17"/>
          <p:cNvSpPr/>
          <p:nvPr/>
        </p:nvSpPr>
        <p:spPr>
          <a:xfrm>
            <a:off x="790575" y="2800350"/>
            <a:ext cx="11906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Mobile Dashboard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3267075" y="1152525"/>
            <a:ext cx="2781300" cy="2838450"/>
          </a:xfrm>
          <a:custGeom>
            <a:avLst/>
            <a:gdLst/>
            <a:ahLst/>
            <a:cxnLst/>
            <a:rect l="l" t="t" r="r" b="b"/>
            <a:pathLst>
              <a:path w="2781300" h="2838450">
                <a:moveTo>
                  <a:pt x="76208" y="0"/>
                </a:moveTo>
                <a:lnTo>
                  <a:pt x="2705092" y="0"/>
                </a:lnTo>
                <a:cubicBezTo>
                  <a:pt x="2747181" y="0"/>
                  <a:pt x="2781300" y="34119"/>
                  <a:pt x="2781300" y="76208"/>
                </a:cubicBezTo>
                <a:lnTo>
                  <a:pt x="2781300" y="2762242"/>
                </a:lnTo>
                <a:cubicBezTo>
                  <a:pt x="2781300" y="2804331"/>
                  <a:pt x="2747181" y="2838450"/>
                  <a:pt x="2705092" y="2838450"/>
                </a:cubicBezTo>
                <a:lnTo>
                  <a:pt x="76208" y="2838450"/>
                </a:lnTo>
                <a:cubicBezTo>
                  <a:pt x="34119" y="2838450"/>
                  <a:pt x="0" y="2804331"/>
                  <a:pt x="0" y="2762242"/>
                </a:cubicBezTo>
                <a:lnTo>
                  <a:pt x="0" y="76208"/>
                </a:lnTo>
                <a:cubicBezTo>
                  <a:pt x="0" y="34119"/>
                  <a:pt x="34119" y="0"/>
                  <a:pt x="76208" y="0"/>
                </a:cubicBezTo>
                <a:close/>
              </a:path>
            </a:pathLst>
          </a:custGeom>
          <a:solidFill>
            <a:srgbClr val="D8A14F">
              <a:alpha val="20000"/>
            </a:srgbClr>
          </a:solidFill>
          <a:ln w="25400">
            <a:solidFill>
              <a:srgbClr val="D8A14F">
                <a:alpha val="50196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390900" y="127635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76200" y="0"/>
                </a:moveTo>
                <a:lnTo>
                  <a:pt x="228600" y="0"/>
                </a:lnTo>
                <a:cubicBezTo>
                  <a:pt x="270656" y="0"/>
                  <a:pt x="304800" y="34144"/>
                  <a:pt x="304800" y="76200"/>
                </a:cubicBezTo>
                <a:lnTo>
                  <a:pt x="304800" y="228600"/>
                </a:lnTo>
                <a:cubicBezTo>
                  <a:pt x="304800" y="270656"/>
                  <a:pt x="270656" y="304800"/>
                  <a:pt x="228600" y="304800"/>
                </a:cubicBezTo>
                <a:lnTo>
                  <a:pt x="76200" y="304800"/>
                </a:lnTo>
                <a:cubicBezTo>
                  <a:pt x="34144" y="304800"/>
                  <a:pt x="0" y="270656"/>
                  <a:pt x="0" y="2286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D8A14F">
              <a:alpha val="50196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3459956" y="1343025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40184" y="18752"/>
                </a:moveTo>
                <a:cubicBezTo>
                  <a:pt x="40184" y="8405"/>
                  <a:pt x="48589" y="0"/>
                  <a:pt x="58936" y="0"/>
                </a:cubicBezTo>
                <a:lnTo>
                  <a:pt x="66973" y="0"/>
                </a:lnTo>
                <a:cubicBezTo>
                  <a:pt x="72900" y="0"/>
                  <a:pt x="77688" y="4789"/>
                  <a:pt x="77688" y="10716"/>
                </a:cubicBezTo>
                <a:lnTo>
                  <a:pt x="77688" y="160734"/>
                </a:lnTo>
                <a:cubicBezTo>
                  <a:pt x="77688" y="166661"/>
                  <a:pt x="72900" y="171450"/>
                  <a:pt x="66973" y="171450"/>
                </a:cubicBezTo>
                <a:lnTo>
                  <a:pt x="56257" y="171450"/>
                </a:lnTo>
                <a:cubicBezTo>
                  <a:pt x="46278" y="171450"/>
                  <a:pt x="37873" y="164619"/>
                  <a:pt x="35496" y="155377"/>
                </a:cubicBezTo>
                <a:cubicBezTo>
                  <a:pt x="35261" y="155377"/>
                  <a:pt x="35060" y="155377"/>
                  <a:pt x="34826" y="155377"/>
                </a:cubicBezTo>
                <a:cubicBezTo>
                  <a:pt x="20025" y="155377"/>
                  <a:pt x="8037" y="143388"/>
                  <a:pt x="8037" y="128588"/>
                </a:cubicBezTo>
                <a:cubicBezTo>
                  <a:pt x="8037" y="122560"/>
                  <a:pt x="10046" y="117001"/>
                  <a:pt x="13395" y="112514"/>
                </a:cubicBezTo>
                <a:cubicBezTo>
                  <a:pt x="6898" y="107625"/>
                  <a:pt x="2679" y="99856"/>
                  <a:pt x="2679" y="91083"/>
                </a:cubicBezTo>
                <a:cubicBezTo>
                  <a:pt x="2679" y="80736"/>
                  <a:pt x="8573" y="71728"/>
                  <a:pt x="17145" y="67274"/>
                </a:cubicBezTo>
                <a:cubicBezTo>
                  <a:pt x="14767" y="63256"/>
                  <a:pt x="13395" y="58568"/>
                  <a:pt x="13395" y="53578"/>
                </a:cubicBezTo>
                <a:cubicBezTo>
                  <a:pt x="13395" y="38777"/>
                  <a:pt x="25383" y="26789"/>
                  <a:pt x="40184" y="26789"/>
                </a:cubicBezTo>
                <a:lnTo>
                  <a:pt x="40184" y="18752"/>
                </a:lnTo>
                <a:close/>
                <a:moveTo>
                  <a:pt x="131266" y="18752"/>
                </a:moveTo>
                <a:lnTo>
                  <a:pt x="131266" y="26789"/>
                </a:lnTo>
                <a:cubicBezTo>
                  <a:pt x="146067" y="26789"/>
                  <a:pt x="158055" y="38777"/>
                  <a:pt x="158055" y="53578"/>
                </a:cubicBezTo>
                <a:cubicBezTo>
                  <a:pt x="158055" y="58601"/>
                  <a:pt x="156683" y="63289"/>
                  <a:pt x="154305" y="67274"/>
                </a:cubicBezTo>
                <a:cubicBezTo>
                  <a:pt x="162911" y="71728"/>
                  <a:pt x="168771" y="80702"/>
                  <a:pt x="168771" y="91083"/>
                </a:cubicBezTo>
                <a:cubicBezTo>
                  <a:pt x="168771" y="99856"/>
                  <a:pt x="164552" y="107625"/>
                  <a:pt x="158055" y="112514"/>
                </a:cubicBezTo>
                <a:cubicBezTo>
                  <a:pt x="161404" y="117001"/>
                  <a:pt x="163413" y="122560"/>
                  <a:pt x="163413" y="128588"/>
                </a:cubicBezTo>
                <a:cubicBezTo>
                  <a:pt x="163413" y="143388"/>
                  <a:pt x="151425" y="155377"/>
                  <a:pt x="136624" y="155377"/>
                </a:cubicBezTo>
                <a:cubicBezTo>
                  <a:pt x="136390" y="155377"/>
                  <a:pt x="136189" y="155377"/>
                  <a:pt x="135954" y="155377"/>
                </a:cubicBezTo>
                <a:cubicBezTo>
                  <a:pt x="133577" y="164619"/>
                  <a:pt x="125172" y="171450"/>
                  <a:pt x="115193" y="171450"/>
                </a:cubicBezTo>
                <a:lnTo>
                  <a:pt x="104477" y="171450"/>
                </a:lnTo>
                <a:cubicBezTo>
                  <a:pt x="98550" y="171450"/>
                  <a:pt x="93762" y="166661"/>
                  <a:pt x="93762" y="160734"/>
                </a:cubicBezTo>
                <a:lnTo>
                  <a:pt x="93762" y="10716"/>
                </a:lnTo>
                <a:cubicBezTo>
                  <a:pt x="93762" y="4789"/>
                  <a:pt x="98550" y="0"/>
                  <a:pt x="104477" y="0"/>
                </a:cubicBezTo>
                <a:lnTo>
                  <a:pt x="112514" y="0"/>
                </a:lnTo>
                <a:cubicBezTo>
                  <a:pt x="122861" y="0"/>
                  <a:pt x="131266" y="8405"/>
                  <a:pt x="131266" y="18752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23" name="Text 21"/>
          <p:cNvSpPr/>
          <p:nvPr/>
        </p:nvSpPr>
        <p:spPr>
          <a:xfrm>
            <a:off x="3771900" y="1314450"/>
            <a:ext cx="106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1A1D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L2 代理编排层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3390900" y="1657350"/>
            <a:ext cx="2533650" cy="438150"/>
          </a:xfrm>
          <a:custGeom>
            <a:avLst/>
            <a:gdLst/>
            <a:ahLst/>
            <a:cxnLst/>
            <a:rect l="l" t="t" r="r" b="b"/>
            <a:pathLst>
              <a:path w="2533650" h="438150">
                <a:moveTo>
                  <a:pt x="38102" y="0"/>
                </a:moveTo>
                <a:lnTo>
                  <a:pt x="2495548" y="0"/>
                </a:lnTo>
                <a:cubicBezTo>
                  <a:pt x="2516591" y="0"/>
                  <a:pt x="2533650" y="17059"/>
                  <a:pt x="2533650" y="38102"/>
                </a:cubicBezTo>
                <a:lnTo>
                  <a:pt x="2533650" y="400048"/>
                </a:lnTo>
                <a:cubicBezTo>
                  <a:pt x="2533650" y="421091"/>
                  <a:pt x="2516591" y="438150"/>
                  <a:pt x="2495548" y="438150"/>
                </a:cubicBezTo>
                <a:lnTo>
                  <a:pt x="38102" y="438150"/>
                </a:lnTo>
                <a:cubicBezTo>
                  <a:pt x="17059" y="438150"/>
                  <a:pt x="0" y="421091"/>
                  <a:pt x="0" y="400048"/>
                </a:cubicBezTo>
                <a:lnTo>
                  <a:pt x="0" y="38102"/>
                </a:lnTo>
                <a:cubicBezTo>
                  <a:pt x="0" y="17073"/>
                  <a:pt x="17073" y="0"/>
                  <a:pt x="38102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25" name="Text 23"/>
          <p:cNvSpPr/>
          <p:nvPr/>
        </p:nvSpPr>
        <p:spPr>
          <a:xfrm>
            <a:off x="3448050" y="1714500"/>
            <a:ext cx="24765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意图识别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3448050" y="1885950"/>
            <a:ext cx="24765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NLU / NER / 消歧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3390900" y="2152650"/>
            <a:ext cx="2533650" cy="438150"/>
          </a:xfrm>
          <a:custGeom>
            <a:avLst/>
            <a:gdLst/>
            <a:ahLst/>
            <a:cxnLst/>
            <a:rect l="l" t="t" r="r" b="b"/>
            <a:pathLst>
              <a:path w="2533650" h="438150">
                <a:moveTo>
                  <a:pt x="38102" y="0"/>
                </a:moveTo>
                <a:lnTo>
                  <a:pt x="2495548" y="0"/>
                </a:lnTo>
                <a:cubicBezTo>
                  <a:pt x="2516591" y="0"/>
                  <a:pt x="2533650" y="17059"/>
                  <a:pt x="2533650" y="38102"/>
                </a:cubicBezTo>
                <a:lnTo>
                  <a:pt x="2533650" y="400048"/>
                </a:lnTo>
                <a:cubicBezTo>
                  <a:pt x="2533650" y="421091"/>
                  <a:pt x="2516591" y="438150"/>
                  <a:pt x="2495548" y="438150"/>
                </a:cubicBezTo>
                <a:lnTo>
                  <a:pt x="38102" y="438150"/>
                </a:lnTo>
                <a:cubicBezTo>
                  <a:pt x="17059" y="438150"/>
                  <a:pt x="0" y="421091"/>
                  <a:pt x="0" y="400048"/>
                </a:cubicBezTo>
                <a:lnTo>
                  <a:pt x="0" y="38102"/>
                </a:lnTo>
                <a:cubicBezTo>
                  <a:pt x="0" y="17073"/>
                  <a:pt x="17073" y="0"/>
                  <a:pt x="38102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28" name="Text 26"/>
          <p:cNvSpPr/>
          <p:nvPr/>
        </p:nvSpPr>
        <p:spPr>
          <a:xfrm>
            <a:off x="3448050" y="2209800"/>
            <a:ext cx="24765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执行计划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3448050" y="2381250"/>
            <a:ext cx="24765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分解 / 选择 / DAG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3390900" y="2647950"/>
            <a:ext cx="2533650" cy="438150"/>
          </a:xfrm>
          <a:custGeom>
            <a:avLst/>
            <a:gdLst/>
            <a:ahLst/>
            <a:cxnLst/>
            <a:rect l="l" t="t" r="r" b="b"/>
            <a:pathLst>
              <a:path w="2533650" h="438150">
                <a:moveTo>
                  <a:pt x="38102" y="0"/>
                </a:moveTo>
                <a:lnTo>
                  <a:pt x="2495548" y="0"/>
                </a:lnTo>
                <a:cubicBezTo>
                  <a:pt x="2516591" y="0"/>
                  <a:pt x="2533650" y="17059"/>
                  <a:pt x="2533650" y="38102"/>
                </a:cubicBezTo>
                <a:lnTo>
                  <a:pt x="2533650" y="400048"/>
                </a:lnTo>
                <a:cubicBezTo>
                  <a:pt x="2533650" y="421091"/>
                  <a:pt x="2516591" y="438150"/>
                  <a:pt x="2495548" y="438150"/>
                </a:cubicBezTo>
                <a:lnTo>
                  <a:pt x="38102" y="438150"/>
                </a:lnTo>
                <a:cubicBezTo>
                  <a:pt x="17059" y="438150"/>
                  <a:pt x="0" y="421091"/>
                  <a:pt x="0" y="400048"/>
                </a:cubicBezTo>
                <a:lnTo>
                  <a:pt x="0" y="38102"/>
                </a:lnTo>
                <a:cubicBezTo>
                  <a:pt x="0" y="17073"/>
                  <a:pt x="17073" y="0"/>
                  <a:pt x="38102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31" name="Text 29"/>
          <p:cNvSpPr/>
          <p:nvPr/>
        </p:nvSpPr>
        <p:spPr>
          <a:xfrm>
            <a:off x="3448050" y="2705100"/>
            <a:ext cx="24765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SOP 编排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3448050" y="2876550"/>
            <a:ext cx="24765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匹配 / 提取 / 状态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3390900" y="3143250"/>
            <a:ext cx="2533650" cy="438150"/>
          </a:xfrm>
          <a:custGeom>
            <a:avLst/>
            <a:gdLst/>
            <a:ahLst/>
            <a:cxnLst/>
            <a:rect l="l" t="t" r="r" b="b"/>
            <a:pathLst>
              <a:path w="2533650" h="438150">
                <a:moveTo>
                  <a:pt x="38102" y="0"/>
                </a:moveTo>
                <a:lnTo>
                  <a:pt x="2495548" y="0"/>
                </a:lnTo>
                <a:cubicBezTo>
                  <a:pt x="2516591" y="0"/>
                  <a:pt x="2533650" y="17059"/>
                  <a:pt x="2533650" y="38102"/>
                </a:cubicBezTo>
                <a:lnTo>
                  <a:pt x="2533650" y="400048"/>
                </a:lnTo>
                <a:cubicBezTo>
                  <a:pt x="2533650" y="421091"/>
                  <a:pt x="2516591" y="438150"/>
                  <a:pt x="2495548" y="438150"/>
                </a:cubicBezTo>
                <a:lnTo>
                  <a:pt x="38102" y="438150"/>
                </a:lnTo>
                <a:cubicBezTo>
                  <a:pt x="17059" y="438150"/>
                  <a:pt x="0" y="421091"/>
                  <a:pt x="0" y="400048"/>
                </a:cubicBezTo>
                <a:lnTo>
                  <a:pt x="0" y="38102"/>
                </a:lnTo>
                <a:cubicBezTo>
                  <a:pt x="0" y="17073"/>
                  <a:pt x="17073" y="0"/>
                  <a:pt x="38102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34" name="Text 32"/>
          <p:cNvSpPr/>
          <p:nvPr/>
        </p:nvSpPr>
        <p:spPr>
          <a:xfrm>
            <a:off x="3448050" y="3200400"/>
            <a:ext cx="24765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人类在环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3448050" y="3371850"/>
            <a:ext cx="24765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审批 / 置信度 / 反馈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6143625" y="1152525"/>
            <a:ext cx="2781300" cy="2838450"/>
          </a:xfrm>
          <a:custGeom>
            <a:avLst/>
            <a:gdLst/>
            <a:ahLst/>
            <a:cxnLst/>
            <a:rect l="l" t="t" r="r" b="b"/>
            <a:pathLst>
              <a:path w="2781300" h="2838450">
                <a:moveTo>
                  <a:pt x="76208" y="0"/>
                </a:moveTo>
                <a:lnTo>
                  <a:pt x="2705092" y="0"/>
                </a:lnTo>
                <a:cubicBezTo>
                  <a:pt x="2747181" y="0"/>
                  <a:pt x="2781300" y="34119"/>
                  <a:pt x="2781300" y="76208"/>
                </a:cubicBezTo>
                <a:lnTo>
                  <a:pt x="2781300" y="2762242"/>
                </a:lnTo>
                <a:cubicBezTo>
                  <a:pt x="2781300" y="2804331"/>
                  <a:pt x="2747181" y="2838450"/>
                  <a:pt x="2705092" y="2838450"/>
                </a:cubicBezTo>
                <a:lnTo>
                  <a:pt x="76208" y="2838450"/>
                </a:lnTo>
                <a:cubicBezTo>
                  <a:pt x="34119" y="2838450"/>
                  <a:pt x="0" y="2804331"/>
                  <a:pt x="0" y="2762242"/>
                </a:cubicBezTo>
                <a:lnTo>
                  <a:pt x="0" y="76208"/>
                </a:lnTo>
                <a:cubicBezTo>
                  <a:pt x="0" y="34119"/>
                  <a:pt x="34119" y="0"/>
                  <a:pt x="76208" y="0"/>
                </a:cubicBezTo>
                <a:close/>
              </a:path>
            </a:pathLst>
          </a:custGeom>
          <a:solidFill>
            <a:srgbClr val="3A5F7F">
              <a:alpha val="20000"/>
            </a:srgbClr>
          </a:solidFill>
          <a:ln w="25400">
            <a:solidFill>
              <a:srgbClr val="3A5F7F">
                <a:alpha val="50196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6267450" y="127635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76200" y="0"/>
                </a:moveTo>
                <a:lnTo>
                  <a:pt x="228600" y="0"/>
                </a:lnTo>
                <a:cubicBezTo>
                  <a:pt x="270656" y="0"/>
                  <a:pt x="304800" y="34144"/>
                  <a:pt x="304800" y="76200"/>
                </a:cubicBezTo>
                <a:lnTo>
                  <a:pt x="304800" y="228600"/>
                </a:lnTo>
                <a:cubicBezTo>
                  <a:pt x="304800" y="270656"/>
                  <a:pt x="270656" y="304800"/>
                  <a:pt x="228600" y="304800"/>
                </a:cubicBezTo>
                <a:lnTo>
                  <a:pt x="76200" y="304800"/>
                </a:lnTo>
                <a:cubicBezTo>
                  <a:pt x="34144" y="304800"/>
                  <a:pt x="0" y="270656"/>
                  <a:pt x="0" y="2286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3A5F7F">
              <a:alpha val="50196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6315075" y="1343025"/>
            <a:ext cx="214313" cy="171450"/>
          </a:xfrm>
          <a:custGeom>
            <a:avLst/>
            <a:gdLst/>
            <a:ahLst/>
            <a:cxnLst/>
            <a:rect l="l" t="t" r="r" b="b"/>
            <a:pathLst>
              <a:path w="214313" h="171450">
                <a:moveTo>
                  <a:pt x="139270" y="70489"/>
                </a:moveTo>
                <a:cubicBezTo>
                  <a:pt x="143355" y="69384"/>
                  <a:pt x="147641" y="71326"/>
                  <a:pt x="149483" y="75110"/>
                </a:cubicBezTo>
                <a:lnTo>
                  <a:pt x="155711" y="87701"/>
                </a:lnTo>
                <a:cubicBezTo>
                  <a:pt x="159161" y="88170"/>
                  <a:pt x="162543" y="89107"/>
                  <a:pt x="165724" y="90413"/>
                </a:cubicBezTo>
                <a:lnTo>
                  <a:pt x="177444" y="82611"/>
                </a:lnTo>
                <a:cubicBezTo>
                  <a:pt x="180960" y="80267"/>
                  <a:pt x="185615" y="80736"/>
                  <a:pt x="188595" y="83716"/>
                </a:cubicBezTo>
                <a:lnTo>
                  <a:pt x="195024" y="90145"/>
                </a:lnTo>
                <a:cubicBezTo>
                  <a:pt x="198005" y="93125"/>
                  <a:pt x="198473" y="97814"/>
                  <a:pt x="196129" y="101296"/>
                </a:cubicBezTo>
                <a:lnTo>
                  <a:pt x="188327" y="112983"/>
                </a:lnTo>
                <a:cubicBezTo>
                  <a:pt x="188963" y="114557"/>
                  <a:pt x="189533" y="116198"/>
                  <a:pt x="190001" y="117905"/>
                </a:cubicBezTo>
                <a:cubicBezTo>
                  <a:pt x="190470" y="119613"/>
                  <a:pt x="190772" y="121287"/>
                  <a:pt x="191006" y="122995"/>
                </a:cubicBezTo>
                <a:lnTo>
                  <a:pt x="203630" y="129224"/>
                </a:lnTo>
                <a:cubicBezTo>
                  <a:pt x="207414" y="131099"/>
                  <a:pt x="209357" y="135385"/>
                  <a:pt x="208251" y="139437"/>
                </a:cubicBezTo>
                <a:lnTo>
                  <a:pt x="205907" y="148210"/>
                </a:lnTo>
                <a:cubicBezTo>
                  <a:pt x="204802" y="152262"/>
                  <a:pt x="201018" y="155008"/>
                  <a:pt x="196799" y="154740"/>
                </a:cubicBezTo>
                <a:lnTo>
                  <a:pt x="182735" y="153836"/>
                </a:lnTo>
                <a:cubicBezTo>
                  <a:pt x="180625" y="156549"/>
                  <a:pt x="178181" y="159060"/>
                  <a:pt x="175401" y="161203"/>
                </a:cubicBezTo>
                <a:lnTo>
                  <a:pt x="176306" y="175234"/>
                </a:lnTo>
                <a:cubicBezTo>
                  <a:pt x="176573" y="179453"/>
                  <a:pt x="173828" y="183271"/>
                  <a:pt x="169776" y="184342"/>
                </a:cubicBezTo>
                <a:lnTo>
                  <a:pt x="161002" y="186686"/>
                </a:lnTo>
                <a:cubicBezTo>
                  <a:pt x="156917" y="187791"/>
                  <a:pt x="152664" y="185849"/>
                  <a:pt x="150789" y="182065"/>
                </a:cubicBezTo>
                <a:lnTo>
                  <a:pt x="144560" y="169474"/>
                </a:lnTo>
                <a:cubicBezTo>
                  <a:pt x="141111" y="169005"/>
                  <a:pt x="137729" y="168068"/>
                  <a:pt x="134548" y="166762"/>
                </a:cubicBezTo>
                <a:lnTo>
                  <a:pt x="122828" y="174564"/>
                </a:lnTo>
                <a:cubicBezTo>
                  <a:pt x="119312" y="176908"/>
                  <a:pt x="114657" y="176439"/>
                  <a:pt x="111677" y="173459"/>
                </a:cubicBezTo>
                <a:lnTo>
                  <a:pt x="105248" y="167030"/>
                </a:lnTo>
                <a:cubicBezTo>
                  <a:pt x="102267" y="164050"/>
                  <a:pt x="101798" y="159395"/>
                  <a:pt x="104142" y="155879"/>
                </a:cubicBezTo>
                <a:lnTo>
                  <a:pt x="111945" y="144159"/>
                </a:lnTo>
                <a:cubicBezTo>
                  <a:pt x="111309" y="142585"/>
                  <a:pt x="110739" y="140944"/>
                  <a:pt x="110270" y="139236"/>
                </a:cubicBezTo>
                <a:cubicBezTo>
                  <a:pt x="109802" y="137528"/>
                  <a:pt x="109500" y="135821"/>
                  <a:pt x="109266" y="134146"/>
                </a:cubicBezTo>
                <a:lnTo>
                  <a:pt x="96642" y="127918"/>
                </a:lnTo>
                <a:cubicBezTo>
                  <a:pt x="92858" y="126043"/>
                  <a:pt x="90949" y="121756"/>
                  <a:pt x="92020" y="117704"/>
                </a:cubicBezTo>
                <a:lnTo>
                  <a:pt x="94364" y="108931"/>
                </a:lnTo>
                <a:cubicBezTo>
                  <a:pt x="95470" y="104879"/>
                  <a:pt x="99253" y="102133"/>
                  <a:pt x="103473" y="102401"/>
                </a:cubicBezTo>
                <a:lnTo>
                  <a:pt x="117504" y="103305"/>
                </a:lnTo>
                <a:cubicBezTo>
                  <a:pt x="119613" y="100593"/>
                  <a:pt x="122058" y="98081"/>
                  <a:pt x="124837" y="95938"/>
                </a:cubicBezTo>
                <a:lnTo>
                  <a:pt x="123933" y="81941"/>
                </a:lnTo>
                <a:cubicBezTo>
                  <a:pt x="123665" y="77722"/>
                  <a:pt x="126411" y="73904"/>
                  <a:pt x="130463" y="72833"/>
                </a:cubicBezTo>
                <a:lnTo>
                  <a:pt x="139236" y="70489"/>
                </a:lnTo>
                <a:close/>
                <a:moveTo>
                  <a:pt x="150153" y="113854"/>
                </a:moveTo>
                <a:cubicBezTo>
                  <a:pt x="142021" y="113863"/>
                  <a:pt x="135426" y="120472"/>
                  <a:pt x="135435" y="128604"/>
                </a:cubicBezTo>
                <a:cubicBezTo>
                  <a:pt x="135445" y="136736"/>
                  <a:pt x="142054" y="143331"/>
                  <a:pt x="150186" y="143321"/>
                </a:cubicBezTo>
                <a:cubicBezTo>
                  <a:pt x="158318" y="143312"/>
                  <a:pt x="164913" y="136703"/>
                  <a:pt x="164903" y="128571"/>
                </a:cubicBezTo>
                <a:cubicBezTo>
                  <a:pt x="164894" y="120439"/>
                  <a:pt x="158285" y="113844"/>
                  <a:pt x="150153" y="113854"/>
                </a:cubicBezTo>
                <a:close/>
                <a:moveTo>
                  <a:pt x="75311" y="-15236"/>
                </a:moveTo>
                <a:lnTo>
                  <a:pt x="84084" y="-12892"/>
                </a:lnTo>
                <a:cubicBezTo>
                  <a:pt x="88136" y="-11787"/>
                  <a:pt x="90882" y="-7970"/>
                  <a:pt x="90614" y="-3784"/>
                </a:cubicBezTo>
                <a:lnTo>
                  <a:pt x="89710" y="10213"/>
                </a:lnTo>
                <a:cubicBezTo>
                  <a:pt x="92489" y="12356"/>
                  <a:pt x="94934" y="14834"/>
                  <a:pt x="97043" y="17580"/>
                </a:cubicBezTo>
                <a:lnTo>
                  <a:pt x="111108" y="16676"/>
                </a:lnTo>
                <a:cubicBezTo>
                  <a:pt x="115293" y="16408"/>
                  <a:pt x="119111" y="19154"/>
                  <a:pt x="120216" y="23206"/>
                </a:cubicBezTo>
                <a:lnTo>
                  <a:pt x="122560" y="31979"/>
                </a:lnTo>
                <a:cubicBezTo>
                  <a:pt x="123632" y="36031"/>
                  <a:pt x="121723" y="40318"/>
                  <a:pt x="117939" y="42193"/>
                </a:cubicBezTo>
                <a:lnTo>
                  <a:pt x="105315" y="48421"/>
                </a:lnTo>
                <a:cubicBezTo>
                  <a:pt x="105080" y="50129"/>
                  <a:pt x="104745" y="51837"/>
                  <a:pt x="104310" y="53511"/>
                </a:cubicBezTo>
                <a:cubicBezTo>
                  <a:pt x="103875" y="55185"/>
                  <a:pt x="103272" y="56860"/>
                  <a:pt x="102636" y="58434"/>
                </a:cubicBezTo>
                <a:lnTo>
                  <a:pt x="110438" y="70154"/>
                </a:lnTo>
                <a:cubicBezTo>
                  <a:pt x="112782" y="73670"/>
                  <a:pt x="112313" y="78325"/>
                  <a:pt x="109333" y="81305"/>
                </a:cubicBezTo>
                <a:lnTo>
                  <a:pt x="102903" y="87734"/>
                </a:lnTo>
                <a:cubicBezTo>
                  <a:pt x="99923" y="90714"/>
                  <a:pt x="95269" y="91183"/>
                  <a:pt x="91753" y="88839"/>
                </a:cubicBezTo>
                <a:lnTo>
                  <a:pt x="80032" y="81037"/>
                </a:lnTo>
                <a:cubicBezTo>
                  <a:pt x="76851" y="82343"/>
                  <a:pt x="73469" y="83280"/>
                  <a:pt x="70020" y="83749"/>
                </a:cubicBezTo>
                <a:lnTo>
                  <a:pt x="63791" y="96340"/>
                </a:lnTo>
                <a:cubicBezTo>
                  <a:pt x="61916" y="100124"/>
                  <a:pt x="57630" y="102033"/>
                  <a:pt x="53578" y="100961"/>
                </a:cubicBezTo>
                <a:lnTo>
                  <a:pt x="44805" y="98617"/>
                </a:lnTo>
                <a:cubicBezTo>
                  <a:pt x="40719" y="97512"/>
                  <a:pt x="38007" y="93695"/>
                  <a:pt x="38275" y="89509"/>
                </a:cubicBezTo>
                <a:lnTo>
                  <a:pt x="39179" y="75478"/>
                </a:lnTo>
                <a:cubicBezTo>
                  <a:pt x="36400" y="73335"/>
                  <a:pt x="33955" y="70857"/>
                  <a:pt x="31845" y="68111"/>
                </a:cubicBezTo>
                <a:lnTo>
                  <a:pt x="17781" y="69015"/>
                </a:lnTo>
                <a:cubicBezTo>
                  <a:pt x="13595" y="69283"/>
                  <a:pt x="9778" y="66537"/>
                  <a:pt x="8673" y="62485"/>
                </a:cubicBezTo>
                <a:lnTo>
                  <a:pt x="6329" y="53712"/>
                </a:lnTo>
                <a:cubicBezTo>
                  <a:pt x="5257" y="49660"/>
                  <a:pt x="7166" y="45374"/>
                  <a:pt x="10950" y="43499"/>
                </a:cubicBezTo>
                <a:lnTo>
                  <a:pt x="23574" y="37270"/>
                </a:lnTo>
                <a:cubicBezTo>
                  <a:pt x="23809" y="35562"/>
                  <a:pt x="24144" y="33888"/>
                  <a:pt x="24579" y="32180"/>
                </a:cubicBezTo>
                <a:cubicBezTo>
                  <a:pt x="25048" y="30473"/>
                  <a:pt x="25584" y="28832"/>
                  <a:pt x="26253" y="27258"/>
                </a:cubicBezTo>
                <a:lnTo>
                  <a:pt x="18451" y="15571"/>
                </a:lnTo>
                <a:cubicBezTo>
                  <a:pt x="16107" y="12055"/>
                  <a:pt x="16576" y="7400"/>
                  <a:pt x="19556" y="4420"/>
                </a:cubicBezTo>
                <a:lnTo>
                  <a:pt x="25985" y="-2009"/>
                </a:lnTo>
                <a:cubicBezTo>
                  <a:pt x="28966" y="-4989"/>
                  <a:pt x="33620" y="-5458"/>
                  <a:pt x="37136" y="-3114"/>
                </a:cubicBezTo>
                <a:lnTo>
                  <a:pt x="48857" y="4688"/>
                </a:lnTo>
                <a:cubicBezTo>
                  <a:pt x="52038" y="3382"/>
                  <a:pt x="55420" y="2445"/>
                  <a:pt x="58869" y="1976"/>
                </a:cubicBezTo>
                <a:lnTo>
                  <a:pt x="65097" y="-10615"/>
                </a:lnTo>
                <a:cubicBezTo>
                  <a:pt x="66973" y="-14399"/>
                  <a:pt x="71225" y="-16308"/>
                  <a:pt x="75311" y="-15236"/>
                </a:cubicBezTo>
                <a:close/>
                <a:moveTo>
                  <a:pt x="64428" y="28129"/>
                </a:moveTo>
                <a:cubicBezTo>
                  <a:pt x="56296" y="28129"/>
                  <a:pt x="49694" y="34731"/>
                  <a:pt x="49694" y="42863"/>
                </a:cubicBezTo>
                <a:cubicBezTo>
                  <a:pt x="49694" y="50994"/>
                  <a:pt x="56296" y="57596"/>
                  <a:pt x="64428" y="57596"/>
                </a:cubicBezTo>
                <a:cubicBezTo>
                  <a:pt x="72560" y="57596"/>
                  <a:pt x="79162" y="50994"/>
                  <a:pt x="79162" y="42863"/>
                </a:cubicBezTo>
                <a:cubicBezTo>
                  <a:pt x="79162" y="34731"/>
                  <a:pt x="72560" y="28129"/>
                  <a:pt x="64428" y="28129"/>
                </a:cubicBezTo>
                <a:close/>
              </a:path>
            </a:pathLst>
          </a:custGeom>
          <a:solidFill>
            <a:srgbClr val="E0E2E5"/>
          </a:solidFill>
          <a:ln/>
        </p:spPr>
      </p:sp>
      <p:sp>
        <p:nvSpPr>
          <p:cNvPr id="39" name="Text 37"/>
          <p:cNvSpPr/>
          <p:nvPr/>
        </p:nvSpPr>
        <p:spPr>
          <a:xfrm>
            <a:off x="6648450" y="1314450"/>
            <a:ext cx="990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核心能力模块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6267450" y="1657350"/>
            <a:ext cx="2533650" cy="266700"/>
          </a:xfrm>
          <a:custGeom>
            <a:avLst/>
            <a:gdLst/>
            <a:ahLst/>
            <a:cxnLst/>
            <a:rect l="l" t="t" r="r" b="b"/>
            <a:pathLst>
              <a:path w="2533650" h="266700">
                <a:moveTo>
                  <a:pt x="38101" y="0"/>
                </a:moveTo>
                <a:lnTo>
                  <a:pt x="2495549" y="0"/>
                </a:lnTo>
                <a:cubicBezTo>
                  <a:pt x="2516592" y="0"/>
                  <a:pt x="2533650" y="17058"/>
                  <a:pt x="2533650" y="38101"/>
                </a:cubicBezTo>
                <a:lnTo>
                  <a:pt x="2533650" y="228599"/>
                </a:lnTo>
                <a:cubicBezTo>
                  <a:pt x="2533650" y="249642"/>
                  <a:pt x="2516592" y="266700"/>
                  <a:pt x="2495549" y="266700"/>
                </a:cubicBezTo>
                <a:lnTo>
                  <a:pt x="38101" y="266700"/>
                </a:lnTo>
                <a:cubicBezTo>
                  <a:pt x="17058" y="266700"/>
                  <a:pt x="0" y="249642"/>
                  <a:pt x="0" y="2285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41" name="Text 39"/>
          <p:cNvSpPr/>
          <p:nvPr/>
        </p:nvSpPr>
        <p:spPr>
          <a:xfrm>
            <a:off x="6324600" y="1714500"/>
            <a:ext cx="7715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NL2SQL 引擎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8622506" y="1733550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13" h="114300">
                <a:moveTo>
                  <a:pt x="100013" y="45943"/>
                </a:moveTo>
                <a:cubicBezTo>
                  <a:pt x="96709" y="48131"/>
                  <a:pt x="92913" y="49895"/>
                  <a:pt x="88962" y="51301"/>
                </a:cubicBezTo>
                <a:cubicBezTo>
                  <a:pt x="78470" y="55052"/>
                  <a:pt x="64696" y="57150"/>
                  <a:pt x="50006" y="57150"/>
                </a:cubicBezTo>
                <a:cubicBezTo>
                  <a:pt x="35317" y="57150"/>
                  <a:pt x="21521" y="55029"/>
                  <a:pt x="11050" y="51301"/>
                </a:cubicBezTo>
                <a:cubicBezTo>
                  <a:pt x="7121" y="49895"/>
                  <a:pt x="3304" y="48131"/>
                  <a:pt x="0" y="45943"/>
                </a:cubicBezTo>
                <a:lnTo>
                  <a:pt x="0" y="64294"/>
                </a:lnTo>
                <a:cubicBezTo>
                  <a:pt x="0" y="74161"/>
                  <a:pt x="22391" y="82153"/>
                  <a:pt x="50006" y="82153"/>
                </a:cubicBezTo>
                <a:cubicBezTo>
                  <a:pt x="77621" y="82153"/>
                  <a:pt x="100013" y="74161"/>
                  <a:pt x="100013" y="64294"/>
                </a:cubicBezTo>
                <a:lnTo>
                  <a:pt x="100013" y="45943"/>
                </a:lnTo>
                <a:close/>
                <a:moveTo>
                  <a:pt x="100013" y="28575"/>
                </a:moveTo>
                <a:lnTo>
                  <a:pt x="100013" y="17859"/>
                </a:lnTo>
                <a:cubicBezTo>
                  <a:pt x="100013" y="7992"/>
                  <a:pt x="77621" y="0"/>
                  <a:pt x="50006" y="0"/>
                </a:cubicBezTo>
                <a:cubicBezTo>
                  <a:pt x="22391" y="0"/>
                  <a:pt x="0" y="7992"/>
                  <a:pt x="0" y="17859"/>
                </a:cubicBezTo>
                <a:lnTo>
                  <a:pt x="0" y="28575"/>
                </a:lnTo>
                <a:cubicBezTo>
                  <a:pt x="0" y="38442"/>
                  <a:pt x="22391" y="46434"/>
                  <a:pt x="50006" y="46434"/>
                </a:cubicBezTo>
                <a:cubicBezTo>
                  <a:pt x="77621" y="46434"/>
                  <a:pt x="100013" y="38442"/>
                  <a:pt x="100013" y="28575"/>
                </a:cubicBezTo>
                <a:close/>
                <a:moveTo>
                  <a:pt x="88962" y="87020"/>
                </a:moveTo>
                <a:cubicBezTo>
                  <a:pt x="78492" y="90748"/>
                  <a:pt x="64718" y="92869"/>
                  <a:pt x="50006" y="92869"/>
                </a:cubicBezTo>
                <a:cubicBezTo>
                  <a:pt x="35295" y="92869"/>
                  <a:pt x="21521" y="90748"/>
                  <a:pt x="11050" y="87020"/>
                </a:cubicBezTo>
                <a:cubicBezTo>
                  <a:pt x="7121" y="85613"/>
                  <a:pt x="3304" y="83850"/>
                  <a:pt x="0" y="81662"/>
                </a:cubicBezTo>
                <a:lnTo>
                  <a:pt x="0" y="96441"/>
                </a:lnTo>
                <a:cubicBezTo>
                  <a:pt x="0" y="106308"/>
                  <a:pt x="22391" y="114300"/>
                  <a:pt x="50006" y="114300"/>
                </a:cubicBezTo>
                <a:cubicBezTo>
                  <a:pt x="77621" y="114300"/>
                  <a:pt x="100013" y="106308"/>
                  <a:pt x="100013" y="96441"/>
                </a:cubicBezTo>
                <a:lnTo>
                  <a:pt x="100013" y="81662"/>
                </a:lnTo>
                <a:cubicBezTo>
                  <a:pt x="96709" y="83850"/>
                  <a:pt x="92913" y="85613"/>
                  <a:pt x="88962" y="87020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43" name="Shape 41"/>
          <p:cNvSpPr/>
          <p:nvPr/>
        </p:nvSpPr>
        <p:spPr>
          <a:xfrm>
            <a:off x="6267450" y="1981200"/>
            <a:ext cx="2533650" cy="266700"/>
          </a:xfrm>
          <a:custGeom>
            <a:avLst/>
            <a:gdLst/>
            <a:ahLst/>
            <a:cxnLst/>
            <a:rect l="l" t="t" r="r" b="b"/>
            <a:pathLst>
              <a:path w="2533650" h="266700">
                <a:moveTo>
                  <a:pt x="38101" y="0"/>
                </a:moveTo>
                <a:lnTo>
                  <a:pt x="2495549" y="0"/>
                </a:lnTo>
                <a:cubicBezTo>
                  <a:pt x="2516592" y="0"/>
                  <a:pt x="2533650" y="17058"/>
                  <a:pt x="2533650" y="38101"/>
                </a:cubicBezTo>
                <a:lnTo>
                  <a:pt x="2533650" y="228599"/>
                </a:lnTo>
                <a:cubicBezTo>
                  <a:pt x="2533650" y="249642"/>
                  <a:pt x="2516592" y="266700"/>
                  <a:pt x="2495549" y="266700"/>
                </a:cubicBezTo>
                <a:lnTo>
                  <a:pt x="38101" y="266700"/>
                </a:lnTo>
                <a:cubicBezTo>
                  <a:pt x="17058" y="266700"/>
                  <a:pt x="0" y="249642"/>
                  <a:pt x="0" y="2285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44" name="Text 42"/>
          <p:cNvSpPr/>
          <p:nvPr/>
        </p:nvSpPr>
        <p:spPr>
          <a:xfrm>
            <a:off x="6324600" y="2038350"/>
            <a:ext cx="7143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NL2VIS 引擎</a:t>
            </a:r>
            <a:endParaRPr lang="en-US" sz="1600" dirty="0"/>
          </a:p>
        </p:txBody>
      </p:sp>
      <p:sp>
        <p:nvSpPr>
          <p:cNvPr id="45" name="Shape 43"/>
          <p:cNvSpPr/>
          <p:nvPr/>
        </p:nvSpPr>
        <p:spPr>
          <a:xfrm>
            <a:off x="8615363" y="205740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7144" y="7144"/>
                </a:moveTo>
                <a:cubicBezTo>
                  <a:pt x="11095" y="7144"/>
                  <a:pt x="14288" y="10336"/>
                  <a:pt x="14288" y="14288"/>
                </a:cubicBezTo>
                <a:lnTo>
                  <a:pt x="14288" y="89297"/>
                </a:lnTo>
                <a:cubicBezTo>
                  <a:pt x="14288" y="91261"/>
                  <a:pt x="15895" y="92869"/>
                  <a:pt x="17859" y="92869"/>
                </a:cubicBezTo>
                <a:lnTo>
                  <a:pt x="107156" y="92869"/>
                </a:lnTo>
                <a:cubicBezTo>
                  <a:pt x="111108" y="92869"/>
                  <a:pt x="114300" y="96061"/>
                  <a:pt x="114300" y="100013"/>
                </a:cubicBezTo>
                <a:cubicBezTo>
                  <a:pt x="114300" y="103964"/>
                  <a:pt x="111108" y="107156"/>
                  <a:pt x="107156" y="107156"/>
                </a:cubicBezTo>
                <a:lnTo>
                  <a:pt x="17859" y="107156"/>
                </a:lnTo>
                <a:cubicBezTo>
                  <a:pt x="7992" y="107156"/>
                  <a:pt x="0" y="99164"/>
                  <a:pt x="0" y="89297"/>
                </a:cubicBezTo>
                <a:lnTo>
                  <a:pt x="0" y="14288"/>
                </a:lnTo>
                <a:cubicBezTo>
                  <a:pt x="0" y="10336"/>
                  <a:pt x="3192" y="7144"/>
                  <a:pt x="7144" y="7144"/>
                </a:cubicBezTo>
                <a:close/>
                <a:moveTo>
                  <a:pt x="28575" y="21431"/>
                </a:moveTo>
                <a:cubicBezTo>
                  <a:pt x="28575" y="17480"/>
                  <a:pt x="31767" y="14288"/>
                  <a:pt x="35719" y="14288"/>
                </a:cubicBezTo>
                <a:lnTo>
                  <a:pt x="78581" y="14288"/>
                </a:lnTo>
                <a:cubicBezTo>
                  <a:pt x="82533" y="14288"/>
                  <a:pt x="85725" y="17480"/>
                  <a:pt x="85725" y="21431"/>
                </a:cubicBezTo>
                <a:cubicBezTo>
                  <a:pt x="85725" y="25383"/>
                  <a:pt x="82533" y="28575"/>
                  <a:pt x="78581" y="28575"/>
                </a:cubicBezTo>
                <a:lnTo>
                  <a:pt x="35719" y="28575"/>
                </a:lnTo>
                <a:cubicBezTo>
                  <a:pt x="31767" y="28575"/>
                  <a:pt x="28575" y="25383"/>
                  <a:pt x="28575" y="21431"/>
                </a:cubicBezTo>
                <a:close/>
                <a:moveTo>
                  <a:pt x="35719" y="39291"/>
                </a:moveTo>
                <a:lnTo>
                  <a:pt x="64294" y="39291"/>
                </a:lnTo>
                <a:cubicBezTo>
                  <a:pt x="68245" y="39291"/>
                  <a:pt x="71438" y="42483"/>
                  <a:pt x="71438" y="46434"/>
                </a:cubicBezTo>
                <a:cubicBezTo>
                  <a:pt x="71438" y="50386"/>
                  <a:pt x="68245" y="53578"/>
                  <a:pt x="64294" y="53578"/>
                </a:cubicBezTo>
                <a:lnTo>
                  <a:pt x="35719" y="53578"/>
                </a:lnTo>
                <a:cubicBezTo>
                  <a:pt x="31767" y="53578"/>
                  <a:pt x="28575" y="50386"/>
                  <a:pt x="28575" y="46434"/>
                </a:cubicBezTo>
                <a:cubicBezTo>
                  <a:pt x="28575" y="42483"/>
                  <a:pt x="31767" y="39291"/>
                  <a:pt x="35719" y="39291"/>
                </a:cubicBezTo>
                <a:close/>
                <a:moveTo>
                  <a:pt x="35719" y="64294"/>
                </a:moveTo>
                <a:lnTo>
                  <a:pt x="92869" y="64294"/>
                </a:lnTo>
                <a:cubicBezTo>
                  <a:pt x="96820" y="64294"/>
                  <a:pt x="100013" y="67486"/>
                  <a:pt x="100013" y="71438"/>
                </a:cubicBezTo>
                <a:cubicBezTo>
                  <a:pt x="100013" y="75389"/>
                  <a:pt x="96820" y="78581"/>
                  <a:pt x="92869" y="78581"/>
                </a:cubicBezTo>
                <a:lnTo>
                  <a:pt x="35719" y="78581"/>
                </a:lnTo>
                <a:cubicBezTo>
                  <a:pt x="31767" y="78581"/>
                  <a:pt x="28575" y="75389"/>
                  <a:pt x="28575" y="71438"/>
                </a:cubicBezTo>
                <a:cubicBezTo>
                  <a:pt x="28575" y="67486"/>
                  <a:pt x="31767" y="64294"/>
                  <a:pt x="35719" y="64294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46" name="Shape 44"/>
          <p:cNvSpPr/>
          <p:nvPr/>
        </p:nvSpPr>
        <p:spPr>
          <a:xfrm>
            <a:off x="6267450" y="2305050"/>
            <a:ext cx="2533650" cy="266700"/>
          </a:xfrm>
          <a:custGeom>
            <a:avLst/>
            <a:gdLst/>
            <a:ahLst/>
            <a:cxnLst/>
            <a:rect l="l" t="t" r="r" b="b"/>
            <a:pathLst>
              <a:path w="2533650" h="266700">
                <a:moveTo>
                  <a:pt x="38101" y="0"/>
                </a:moveTo>
                <a:lnTo>
                  <a:pt x="2495549" y="0"/>
                </a:lnTo>
                <a:cubicBezTo>
                  <a:pt x="2516592" y="0"/>
                  <a:pt x="2533650" y="17058"/>
                  <a:pt x="2533650" y="38101"/>
                </a:cubicBezTo>
                <a:lnTo>
                  <a:pt x="2533650" y="228599"/>
                </a:lnTo>
                <a:cubicBezTo>
                  <a:pt x="2533650" y="249642"/>
                  <a:pt x="2516592" y="266700"/>
                  <a:pt x="2495549" y="266700"/>
                </a:cubicBezTo>
                <a:lnTo>
                  <a:pt x="38101" y="266700"/>
                </a:lnTo>
                <a:cubicBezTo>
                  <a:pt x="17058" y="266700"/>
                  <a:pt x="0" y="249642"/>
                  <a:pt x="0" y="2285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47" name="Text 45"/>
          <p:cNvSpPr/>
          <p:nvPr/>
        </p:nvSpPr>
        <p:spPr>
          <a:xfrm>
            <a:off x="6324600" y="2362200"/>
            <a:ext cx="7429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数据准备引擎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8608219" y="2381250"/>
            <a:ext cx="128588" cy="114300"/>
          </a:xfrm>
          <a:custGeom>
            <a:avLst/>
            <a:gdLst/>
            <a:ahLst/>
            <a:cxnLst/>
            <a:rect l="l" t="t" r="r" b="b"/>
            <a:pathLst>
              <a:path w="128588" h="114300">
                <a:moveTo>
                  <a:pt x="126489" y="12189"/>
                </a:moveTo>
                <a:cubicBezTo>
                  <a:pt x="129280" y="9398"/>
                  <a:pt x="129280" y="4867"/>
                  <a:pt x="126489" y="2076"/>
                </a:cubicBezTo>
                <a:cubicBezTo>
                  <a:pt x="123698" y="-714"/>
                  <a:pt x="119167" y="-714"/>
                  <a:pt x="116376" y="2076"/>
                </a:cubicBezTo>
                <a:lnTo>
                  <a:pt x="73514" y="44939"/>
                </a:lnTo>
                <a:lnTo>
                  <a:pt x="65767" y="37192"/>
                </a:lnTo>
                <a:cubicBezTo>
                  <a:pt x="64830" y="36255"/>
                  <a:pt x="63535" y="35719"/>
                  <a:pt x="62195" y="35719"/>
                </a:cubicBezTo>
                <a:cubicBezTo>
                  <a:pt x="59405" y="35719"/>
                  <a:pt x="57150" y="37973"/>
                  <a:pt x="57150" y="40764"/>
                </a:cubicBezTo>
                <a:lnTo>
                  <a:pt x="57150" y="47260"/>
                </a:lnTo>
                <a:lnTo>
                  <a:pt x="81327" y="71438"/>
                </a:lnTo>
                <a:lnTo>
                  <a:pt x="87823" y="71438"/>
                </a:lnTo>
                <a:cubicBezTo>
                  <a:pt x="90614" y="71438"/>
                  <a:pt x="92869" y="69183"/>
                  <a:pt x="92869" y="66392"/>
                </a:cubicBezTo>
                <a:cubicBezTo>
                  <a:pt x="92869" y="65053"/>
                  <a:pt x="92333" y="63758"/>
                  <a:pt x="91395" y="62820"/>
                </a:cubicBezTo>
                <a:lnTo>
                  <a:pt x="83649" y="55074"/>
                </a:lnTo>
                <a:lnTo>
                  <a:pt x="126511" y="12211"/>
                </a:lnTo>
                <a:close/>
                <a:moveTo>
                  <a:pt x="76148" y="78894"/>
                </a:moveTo>
                <a:lnTo>
                  <a:pt x="49694" y="52440"/>
                </a:lnTo>
                <a:cubicBezTo>
                  <a:pt x="40161" y="51614"/>
                  <a:pt x="30673" y="55052"/>
                  <a:pt x="23842" y="61883"/>
                </a:cubicBezTo>
                <a:lnTo>
                  <a:pt x="22056" y="63669"/>
                </a:lnTo>
                <a:cubicBezTo>
                  <a:pt x="17078" y="68647"/>
                  <a:pt x="14288" y="75389"/>
                  <a:pt x="14288" y="82421"/>
                </a:cubicBezTo>
                <a:cubicBezTo>
                  <a:pt x="14288" y="83939"/>
                  <a:pt x="15873" y="84921"/>
                  <a:pt x="17234" y="84252"/>
                </a:cubicBezTo>
                <a:lnTo>
                  <a:pt x="28642" y="78559"/>
                </a:lnTo>
                <a:cubicBezTo>
                  <a:pt x="29758" y="78001"/>
                  <a:pt x="30763" y="79474"/>
                  <a:pt x="29847" y="80323"/>
                </a:cubicBezTo>
                <a:lnTo>
                  <a:pt x="1630" y="105683"/>
                </a:lnTo>
                <a:cubicBezTo>
                  <a:pt x="603" y="106620"/>
                  <a:pt x="0" y="107960"/>
                  <a:pt x="0" y="109366"/>
                </a:cubicBezTo>
                <a:cubicBezTo>
                  <a:pt x="0" y="112090"/>
                  <a:pt x="2210" y="114300"/>
                  <a:pt x="4934" y="114300"/>
                </a:cubicBezTo>
                <a:lnTo>
                  <a:pt x="43622" y="114300"/>
                </a:lnTo>
                <a:cubicBezTo>
                  <a:pt x="52283" y="114300"/>
                  <a:pt x="60566" y="110862"/>
                  <a:pt x="66705" y="104745"/>
                </a:cubicBezTo>
                <a:cubicBezTo>
                  <a:pt x="73536" y="97914"/>
                  <a:pt x="76952" y="88426"/>
                  <a:pt x="76148" y="78894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49" name="Shape 47"/>
          <p:cNvSpPr/>
          <p:nvPr/>
        </p:nvSpPr>
        <p:spPr>
          <a:xfrm>
            <a:off x="6267450" y="2628900"/>
            <a:ext cx="2533650" cy="266700"/>
          </a:xfrm>
          <a:custGeom>
            <a:avLst/>
            <a:gdLst/>
            <a:ahLst/>
            <a:cxnLst/>
            <a:rect l="l" t="t" r="r" b="b"/>
            <a:pathLst>
              <a:path w="2533650" h="266700">
                <a:moveTo>
                  <a:pt x="38101" y="0"/>
                </a:moveTo>
                <a:lnTo>
                  <a:pt x="2495549" y="0"/>
                </a:lnTo>
                <a:cubicBezTo>
                  <a:pt x="2516592" y="0"/>
                  <a:pt x="2533650" y="17058"/>
                  <a:pt x="2533650" y="38101"/>
                </a:cubicBezTo>
                <a:lnTo>
                  <a:pt x="2533650" y="228599"/>
                </a:lnTo>
                <a:cubicBezTo>
                  <a:pt x="2533650" y="249642"/>
                  <a:pt x="2516592" y="266700"/>
                  <a:pt x="2495549" y="266700"/>
                </a:cubicBezTo>
                <a:lnTo>
                  <a:pt x="38101" y="266700"/>
                </a:lnTo>
                <a:cubicBezTo>
                  <a:pt x="17058" y="266700"/>
                  <a:pt x="0" y="249642"/>
                  <a:pt x="0" y="2285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50" name="Text 48"/>
          <p:cNvSpPr/>
          <p:nvPr/>
        </p:nvSpPr>
        <p:spPr>
          <a:xfrm>
            <a:off x="6324600" y="2686050"/>
            <a:ext cx="6286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报告生成器</a:t>
            </a:r>
            <a:endParaRPr lang="en-US" sz="1600" dirty="0"/>
          </a:p>
        </p:txBody>
      </p:sp>
      <p:sp>
        <p:nvSpPr>
          <p:cNvPr id="51" name="Shape 49"/>
          <p:cNvSpPr/>
          <p:nvPr/>
        </p:nvSpPr>
        <p:spPr>
          <a:xfrm>
            <a:off x="8629650" y="2705100"/>
            <a:ext cx="85725" cy="114300"/>
          </a:xfrm>
          <a:custGeom>
            <a:avLst/>
            <a:gdLst/>
            <a:ahLst/>
            <a:cxnLst/>
            <a:rect l="l" t="t" r="r" b="b"/>
            <a:pathLst>
              <a:path w="85725" h="114300">
                <a:moveTo>
                  <a:pt x="0" y="14288"/>
                </a:moveTo>
                <a:cubicBezTo>
                  <a:pt x="0" y="6407"/>
                  <a:pt x="6407" y="0"/>
                  <a:pt x="14288" y="0"/>
                </a:cubicBezTo>
                <a:lnTo>
                  <a:pt x="47662" y="0"/>
                </a:lnTo>
                <a:cubicBezTo>
                  <a:pt x="51457" y="0"/>
                  <a:pt x="55096" y="1496"/>
                  <a:pt x="57775" y="4175"/>
                </a:cubicBezTo>
                <a:lnTo>
                  <a:pt x="81550" y="27972"/>
                </a:lnTo>
                <a:cubicBezTo>
                  <a:pt x="84229" y="30651"/>
                  <a:pt x="85725" y="34290"/>
                  <a:pt x="85725" y="38085"/>
                </a:cubicBezTo>
                <a:lnTo>
                  <a:pt x="85725" y="100013"/>
                </a:lnTo>
                <a:cubicBezTo>
                  <a:pt x="85725" y="107893"/>
                  <a:pt x="79318" y="114300"/>
                  <a:pt x="71438" y="114300"/>
                </a:cubicBezTo>
                <a:lnTo>
                  <a:pt x="14288" y="114300"/>
                </a:lnTo>
                <a:cubicBezTo>
                  <a:pt x="6407" y="114300"/>
                  <a:pt x="0" y="107893"/>
                  <a:pt x="0" y="100013"/>
                </a:cubicBezTo>
                <a:lnTo>
                  <a:pt x="0" y="14288"/>
                </a:lnTo>
                <a:close/>
                <a:moveTo>
                  <a:pt x="46434" y="13060"/>
                </a:moveTo>
                <a:lnTo>
                  <a:pt x="46434" y="33933"/>
                </a:lnTo>
                <a:cubicBezTo>
                  <a:pt x="46434" y="36902"/>
                  <a:pt x="48823" y="39291"/>
                  <a:pt x="51792" y="39291"/>
                </a:cubicBezTo>
                <a:lnTo>
                  <a:pt x="72665" y="39291"/>
                </a:lnTo>
                <a:lnTo>
                  <a:pt x="46434" y="13060"/>
                </a:lnTo>
                <a:close/>
                <a:moveTo>
                  <a:pt x="26789" y="57150"/>
                </a:moveTo>
                <a:cubicBezTo>
                  <a:pt x="23820" y="57150"/>
                  <a:pt x="21431" y="59539"/>
                  <a:pt x="21431" y="62508"/>
                </a:cubicBezTo>
                <a:cubicBezTo>
                  <a:pt x="21431" y="65477"/>
                  <a:pt x="23820" y="67866"/>
                  <a:pt x="26789" y="67866"/>
                </a:cubicBezTo>
                <a:lnTo>
                  <a:pt x="58936" y="67866"/>
                </a:lnTo>
                <a:cubicBezTo>
                  <a:pt x="61905" y="67866"/>
                  <a:pt x="64294" y="65477"/>
                  <a:pt x="64294" y="62508"/>
                </a:cubicBezTo>
                <a:cubicBezTo>
                  <a:pt x="64294" y="59539"/>
                  <a:pt x="61905" y="57150"/>
                  <a:pt x="58936" y="57150"/>
                </a:cubicBezTo>
                <a:lnTo>
                  <a:pt x="26789" y="57150"/>
                </a:lnTo>
                <a:close/>
                <a:moveTo>
                  <a:pt x="26789" y="78581"/>
                </a:moveTo>
                <a:cubicBezTo>
                  <a:pt x="23820" y="78581"/>
                  <a:pt x="21431" y="80970"/>
                  <a:pt x="21431" y="83939"/>
                </a:cubicBezTo>
                <a:cubicBezTo>
                  <a:pt x="21431" y="86908"/>
                  <a:pt x="23820" y="89297"/>
                  <a:pt x="26789" y="89297"/>
                </a:cubicBezTo>
                <a:lnTo>
                  <a:pt x="58936" y="89297"/>
                </a:lnTo>
                <a:cubicBezTo>
                  <a:pt x="61905" y="89297"/>
                  <a:pt x="64294" y="86908"/>
                  <a:pt x="64294" y="83939"/>
                </a:cubicBezTo>
                <a:cubicBezTo>
                  <a:pt x="64294" y="80970"/>
                  <a:pt x="61905" y="78581"/>
                  <a:pt x="58936" y="78581"/>
                </a:cubicBezTo>
                <a:lnTo>
                  <a:pt x="26789" y="78581"/>
                </a:ln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52" name="Shape 50"/>
          <p:cNvSpPr/>
          <p:nvPr/>
        </p:nvSpPr>
        <p:spPr>
          <a:xfrm>
            <a:off x="6267450" y="2952750"/>
            <a:ext cx="2533650" cy="266700"/>
          </a:xfrm>
          <a:custGeom>
            <a:avLst/>
            <a:gdLst/>
            <a:ahLst/>
            <a:cxnLst/>
            <a:rect l="l" t="t" r="r" b="b"/>
            <a:pathLst>
              <a:path w="2533650" h="266700">
                <a:moveTo>
                  <a:pt x="38101" y="0"/>
                </a:moveTo>
                <a:lnTo>
                  <a:pt x="2495549" y="0"/>
                </a:lnTo>
                <a:cubicBezTo>
                  <a:pt x="2516592" y="0"/>
                  <a:pt x="2533650" y="17058"/>
                  <a:pt x="2533650" y="38101"/>
                </a:cubicBezTo>
                <a:lnTo>
                  <a:pt x="2533650" y="228599"/>
                </a:lnTo>
                <a:cubicBezTo>
                  <a:pt x="2533650" y="249642"/>
                  <a:pt x="2516592" y="266700"/>
                  <a:pt x="2495549" y="266700"/>
                </a:cubicBezTo>
                <a:lnTo>
                  <a:pt x="38101" y="266700"/>
                </a:lnTo>
                <a:cubicBezTo>
                  <a:pt x="17058" y="266700"/>
                  <a:pt x="0" y="249642"/>
                  <a:pt x="0" y="2285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53" name="Text 51"/>
          <p:cNvSpPr/>
          <p:nvPr/>
        </p:nvSpPr>
        <p:spPr>
          <a:xfrm>
            <a:off x="6324600" y="3009900"/>
            <a:ext cx="7810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TableQA 引擎</a:t>
            </a:r>
            <a:endParaRPr lang="en-US" sz="1600" dirty="0"/>
          </a:p>
        </p:txBody>
      </p:sp>
      <p:sp>
        <p:nvSpPr>
          <p:cNvPr id="54" name="Shape 52"/>
          <p:cNvSpPr/>
          <p:nvPr/>
        </p:nvSpPr>
        <p:spPr>
          <a:xfrm>
            <a:off x="8622506" y="3028950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13" h="114300">
                <a:moveTo>
                  <a:pt x="57150" y="35719"/>
                </a:moveTo>
                <a:lnTo>
                  <a:pt x="57150" y="57150"/>
                </a:lnTo>
                <a:lnTo>
                  <a:pt x="85725" y="57150"/>
                </a:lnTo>
                <a:lnTo>
                  <a:pt x="85725" y="35719"/>
                </a:lnTo>
                <a:lnTo>
                  <a:pt x="57150" y="35719"/>
                </a:lnTo>
                <a:close/>
                <a:moveTo>
                  <a:pt x="42863" y="35719"/>
                </a:moveTo>
                <a:lnTo>
                  <a:pt x="14288" y="35719"/>
                </a:lnTo>
                <a:lnTo>
                  <a:pt x="14288" y="57150"/>
                </a:lnTo>
                <a:lnTo>
                  <a:pt x="42863" y="57150"/>
                </a:lnTo>
                <a:lnTo>
                  <a:pt x="42863" y="35719"/>
                </a:lnTo>
                <a:close/>
                <a:moveTo>
                  <a:pt x="0" y="71438"/>
                </a:moveTo>
                <a:lnTo>
                  <a:pt x="0" y="21431"/>
                </a:lnTo>
                <a:cubicBezTo>
                  <a:pt x="0" y="13551"/>
                  <a:pt x="6407" y="7144"/>
                  <a:pt x="14288" y="7144"/>
                </a:cubicBezTo>
                <a:lnTo>
                  <a:pt x="85725" y="7144"/>
                </a:lnTo>
                <a:cubicBezTo>
                  <a:pt x="93605" y="7144"/>
                  <a:pt x="100013" y="13551"/>
                  <a:pt x="100013" y="21431"/>
                </a:cubicBezTo>
                <a:lnTo>
                  <a:pt x="100013" y="92869"/>
                </a:lnTo>
                <a:cubicBezTo>
                  <a:pt x="100013" y="100749"/>
                  <a:pt x="93605" y="107156"/>
                  <a:pt x="85725" y="107156"/>
                </a:cubicBezTo>
                <a:lnTo>
                  <a:pt x="14288" y="107156"/>
                </a:lnTo>
                <a:cubicBezTo>
                  <a:pt x="6407" y="107156"/>
                  <a:pt x="0" y="100749"/>
                  <a:pt x="0" y="92869"/>
                </a:cubicBezTo>
                <a:lnTo>
                  <a:pt x="0" y="71438"/>
                </a:lnTo>
                <a:close/>
                <a:moveTo>
                  <a:pt x="85725" y="71438"/>
                </a:moveTo>
                <a:lnTo>
                  <a:pt x="57150" y="71438"/>
                </a:lnTo>
                <a:lnTo>
                  <a:pt x="57150" y="92869"/>
                </a:lnTo>
                <a:lnTo>
                  <a:pt x="85725" y="92869"/>
                </a:lnTo>
                <a:lnTo>
                  <a:pt x="85725" y="71438"/>
                </a:lnTo>
                <a:close/>
                <a:moveTo>
                  <a:pt x="42863" y="92869"/>
                </a:moveTo>
                <a:lnTo>
                  <a:pt x="42863" y="71438"/>
                </a:lnTo>
                <a:lnTo>
                  <a:pt x="14288" y="71438"/>
                </a:lnTo>
                <a:lnTo>
                  <a:pt x="14288" y="92869"/>
                </a:lnTo>
                <a:lnTo>
                  <a:pt x="42863" y="92869"/>
                </a:ln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55" name="Shape 53"/>
          <p:cNvSpPr/>
          <p:nvPr/>
        </p:nvSpPr>
        <p:spPr>
          <a:xfrm>
            <a:off x="6267450" y="3276600"/>
            <a:ext cx="2533650" cy="266700"/>
          </a:xfrm>
          <a:custGeom>
            <a:avLst/>
            <a:gdLst/>
            <a:ahLst/>
            <a:cxnLst/>
            <a:rect l="l" t="t" r="r" b="b"/>
            <a:pathLst>
              <a:path w="2533650" h="266700">
                <a:moveTo>
                  <a:pt x="38101" y="0"/>
                </a:moveTo>
                <a:lnTo>
                  <a:pt x="2495549" y="0"/>
                </a:lnTo>
                <a:cubicBezTo>
                  <a:pt x="2516592" y="0"/>
                  <a:pt x="2533650" y="17058"/>
                  <a:pt x="2533650" y="38101"/>
                </a:cubicBezTo>
                <a:lnTo>
                  <a:pt x="2533650" y="228599"/>
                </a:lnTo>
                <a:cubicBezTo>
                  <a:pt x="2533650" y="249642"/>
                  <a:pt x="2516592" y="266700"/>
                  <a:pt x="2495549" y="266700"/>
                </a:cubicBezTo>
                <a:lnTo>
                  <a:pt x="38101" y="266700"/>
                </a:lnTo>
                <a:cubicBezTo>
                  <a:pt x="17058" y="266700"/>
                  <a:pt x="0" y="249642"/>
                  <a:pt x="0" y="2285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56" name="Text 54"/>
          <p:cNvSpPr/>
          <p:nvPr/>
        </p:nvSpPr>
        <p:spPr>
          <a:xfrm>
            <a:off x="6324600" y="3333750"/>
            <a:ext cx="7429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统计分析引擎</a:t>
            </a:r>
            <a:endParaRPr lang="en-US" sz="1600" dirty="0"/>
          </a:p>
        </p:txBody>
      </p:sp>
      <p:sp>
        <p:nvSpPr>
          <p:cNvPr id="57" name="Shape 55"/>
          <p:cNvSpPr/>
          <p:nvPr/>
        </p:nvSpPr>
        <p:spPr>
          <a:xfrm>
            <a:off x="8629650" y="3352800"/>
            <a:ext cx="85725" cy="114300"/>
          </a:xfrm>
          <a:custGeom>
            <a:avLst/>
            <a:gdLst/>
            <a:ahLst/>
            <a:cxnLst/>
            <a:rect l="l" t="t" r="r" b="b"/>
            <a:pathLst>
              <a:path w="85725" h="114300">
                <a:moveTo>
                  <a:pt x="14288" y="0"/>
                </a:moveTo>
                <a:cubicBezTo>
                  <a:pt x="6407" y="0"/>
                  <a:pt x="0" y="6407"/>
                  <a:pt x="0" y="14288"/>
                </a:cubicBezTo>
                <a:lnTo>
                  <a:pt x="0" y="100013"/>
                </a:lnTo>
                <a:cubicBezTo>
                  <a:pt x="0" y="107893"/>
                  <a:pt x="6407" y="114300"/>
                  <a:pt x="14288" y="114300"/>
                </a:cubicBezTo>
                <a:lnTo>
                  <a:pt x="71438" y="114300"/>
                </a:lnTo>
                <a:cubicBezTo>
                  <a:pt x="79318" y="114300"/>
                  <a:pt x="85725" y="107893"/>
                  <a:pt x="85725" y="100013"/>
                </a:cubicBezTo>
                <a:lnTo>
                  <a:pt x="85725" y="14288"/>
                </a:lnTo>
                <a:cubicBezTo>
                  <a:pt x="85725" y="6407"/>
                  <a:pt x="79318" y="0"/>
                  <a:pt x="71438" y="0"/>
                </a:cubicBezTo>
                <a:lnTo>
                  <a:pt x="14288" y="0"/>
                </a:lnTo>
                <a:close/>
                <a:moveTo>
                  <a:pt x="21431" y="14288"/>
                </a:moveTo>
                <a:lnTo>
                  <a:pt x="64294" y="14288"/>
                </a:lnTo>
                <a:cubicBezTo>
                  <a:pt x="68245" y="14288"/>
                  <a:pt x="71438" y="17480"/>
                  <a:pt x="71438" y="21431"/>
                </a:cubicBezTo>
                <a:lnTo>
                  <a:pt x="71438" y="28575"/>
                </a:lnTo>
                <a:cubicBezTo>
                  <a:pt x="71438" y="32526"/>
                  <a:pt x="68245" y="35719"/>
                  <a:pt x="64294" y="35719"/>
                </a:cubicBezTo>
                <a:lnTo>
                  <a:pt x="21431" y="35719"/>
                </a:lnTo>
                <a:cubicBezTo>
                  <a:pt x="17480" y="35719"/>
                  <a:pt x="14288" y="32526"/>
                  <a:pt x="14288" y="28575"/>
                </a:cubicBezTo>
                <a:lnTo>
                  <a:pt x="14288" y="21431"/>
                </a:lnTo>
                <a:cubicBezTo>
                  <a:pt x="14288" y="17480"/>
                  <a:pt x="17480" y="14288"/>
                  <a:pt x="21431" y="14288"/>
                </a:cubicBezTo>
                <a:close/>
                <a:moveTo>
                  <a:pt x="25003" y="51792"/>
                </a:moveTo>
                <a:cubicBezTo>
                  <a:pt x="25003" y="54749"/>
                  <a:pt x="22602" y="57150"/>
                  <a:pt x="19645" y="57150"/>
                </a:cubicBezTo>
                <a:cubicBezTo>
                  <a:pt x="16688" y="57150"/>
                  <a:pt x="14288" y="54749"/>
                  <a:pt x="14288" y="51792"/>
                </a:cubicBezTo>
                <a:cubicBezTo>
                  <a:pt x="14288" y="48835"/>
                  <a:pt x="16688" y="46434"/>
                  <a:pt x="19645" y="46434"/>
                </a:cubicBezTo>
                <a:cubicBezTo>
                  <a:pt x="22602" y="46434"/>
                  <a:pt x="25003" y="48835"/>
                  <a:pt x="25003" y="51792"/>
                </a:cubicBezTo>
                <a:close/>
                <a:moveTo>
                  <a:pt x="42863" y="57150"/>
                </a:moveTo>
                <a:cubicBezTo>
                  <a:pt x="39905" y="57150"/>
                  <a:pt x="37505" y="54749"/>
                  <a:pt x="37505" y="51792"/>
                </a:cubicBezTo>
                <a:cubicBezTo>
                  <a:pt x="37505" y="48835"/>
                  <a:pt x="39905" y="46434"/>
                  <a:pt x="42863" y="46434"/>
                </a:cubicBezTo>
                <a:cubicBezTo>
                  <a:pt x="45820" y="46434"/>
                  <a:pt x="48220" y="48835"/>
                  <a:pt x="48220" y="51792"/>
                </a:cubicBezTo>
                <a:cubicBezTo>
                  <a:pt x="48220" y="54749"/>
                  <a:pt x="45820" y="57150"/>
                  <a:pt x="42863" y="57150"/>
                </a:cubicBezTo>
                <a:close/>
                <a:moveTo>
                  <a:pt x="71438" y="51792"/>
                </a:moveTo>
                <a:cubicBezTo>
                  <a:pt x="71438" y="54749"/>
                  <a:pt x="69037" y="57150"/>
                  <a:pt x="66080" y="57150"/>
                </a:cubicBezTo>
                <a:cubicBezTo>
                  <a:pt x="63123" y="57150"/>
                  <a:pt x="60722" y="54749"/>
                  <a:pt x="60722" y="51792"/>
                </a:cubicBezTo>
                <a:cubicBezTo>
                  <a:pt x="60722" y="48835"/>
                  <a:pt x="63123" y="46434"/>
                  <a:pt x="66080" y="46434"/>
                </a:cubicBezTo>
                <a:cubicBezTo>
                  <a:pt x="69037" y="46434"/>
                  <a:pt x="71438" y="48835"/>
                  <a:pt x="71438" y="51792"/>
                </a:cubicBezTo>
                <a:close/>
                <a:moveTo>
                  <a:pt x="19645" y="78581"/>
                </a:moveTo>
                <a:cubicBezTo>
                  <a:pt x="16688" y="78581"/>
                  <a:pt x="14288" y="76180"/>
                  <a:pt x="14288" y="73223"/>
                </a:cubicBezTo>
                <a:cubicBezTo>
                  <a:pt x="14288" y="70266"/>
                  <a:pt x="16688" y="67866"/>
                  <a:pt x="19645" y="67866"/>
                </a:cubicBezTo>
                <a:cubicBezTo>
                  <a:pt x="22602" y="67866"/>
                  <a:pt x="25003" y="70266"/>
                  <a:pt x="25003" y="73223"/>
                </a:cubicBezTo>
                <a:cubicBezTo>
                  <a:pt x="25003" y="76180"/>
                  <a:pt x="22602" y="78581"/>
                  <a:pt x="19645" y="78581"/>
                </a:cubicBezTo>
                <a:close/>
                <a:moveTo>
                  <a:pt x="48220" y="73223"/>
                </a:moveTo>
                <a:cubicBezTo>
                  <a:pt x="48220" y="76180"/>
                  <a:pt x="45820" y="78581"/>
                  <a:pt x="42863" y="78581"/>
                </a:cubicBezTo>
                <a:cubicBezTo>
                  <a:pt x="39905" y="78581"/>
                  <a:pt x="37505" y="76180"/>
                  <a:pt x="37505" y="73223"/>
                </a:cubicBezTo>
                <a:cubicBezTo>
                  <a:pt x="37505" y="70266"/>
                  <a:pt x="39905" y="67866"/>
                  <a:pt x="42863" y="67866"/>
                </a:cubicBezTo>
                <a:cubicBezTo>
                  <a:pt x="45820" y="67866"/>
                  <a:pt x="48220" y="70266"/>
                  <a:pt x="48220" y="73223"/>
                </a:cubicBezTo>
                <a:close/>
                <a:moveTo>
                  <a:pt x="66080" y="78581"/>
                </a:moveTo>
                <a:cubicBezTo>
                  <a:pt x="63123" y="78581"/>
                  <a:pt x="60722" y="76180"/>
                  <a:pt x="60722" y="73223"/>
                </a:cubicBezTo>
                <a:cubicBezTo>
                  <a:pt x="60722" y="70266"/>
                  <a:pt x="63123" y="67866"/>
                  <a:pt x="66080" y="67866"/>
                </a:cubicBezTo>
                <a:cubicBezTo>
                  <a:pt x="69037" y="67866"/>
                  <a:pt x="71438" y="70266"/>
                  <a:pt x="71438" y="73223"/>
                </a:cubicBezTo>
                <a:cubicBezTo>
                  <a:pt x="71438" y="76180"/>
                  <a:pt x="69037" y="78581"/>
                  <a:pt x="66080" y="78581"/>
                </a:cubicBezTo>
                <a:close/>
                <a:moveTo>
                  <a:pt x="14288" y="94655"/>
                </a:moveTo>
                <a:cubicBezTo>
                  <a:pt x="14288" y="91686"/>
                  <a:pt x="16676" y="89297"/>
                  <a:pt x="19645" y="89297"/>
                </a:cubicBezTo>
                <a:lnTo>
                  <a:pt x="44648" y="89297"/>
                </a:lnTo>
                <a:cubicBezTo>
                  <a:pt x="47618" y="89297"/>
                  <a:pt x="50006" y="91686"/>
                  <a:pt x="50006" y="94655"/>
                </a:cubicBezTo>
                <a:cubicBezTo>
                  <a:pt x="50006" y="97624"/>
                  <a:pt x="47618" y="100013"/>
                  <a:pt x="44648" y="100013"/>
                </a:cubicBezTo>
                <a:lnTo>
                  <a:pt x="19645" y="100013"/>
                </a:lnTo>
                <a:cubicBezTo>
                  <a:pt x="16676" y="100013"/>
                  <a:pt x="14288" y="97624"/>
                  <a:pt x="14288" y="94655"/>
                </a:cubicBezTo>
                <a:close/>
                <a:moveTo>
                  <a:pt x="66080" y="89297"/>
                </a:moveTo>
                <a:cubicBezTo>
                  <a:pt x="69049" y="89297"/>
                  <a:pt x="71438" y="91686"/>
                  <a:pt x="71438" y="94655"/>
                </a:cubicBezTo>
                <a:cubicBezTo>
                  <a:pt x="71438" y="97624"/>
                  <a:pt x="69049" y="100013"/>
                  <a:pt x="66080" y="100013"/>
                </a:cubicBezTo>
                <a:cubicBezTo>
                  <a:pt x="63111" y="100013"/>
                  <a:pt x="60722" y="97624"/>
                  <a:pt x="60722" y="94655"/>
                </a:cubicBezTo>
                <a:cubicBezTo>
                  <a:pt x="60722" y="91686"/>
                  <a:pt x="63111" y="89297"/>
                  <a:pt x="66080" y="89297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58" name="Shape 56"/>
          <p:cNvSpPr/>
          <p:nvPr/>
        </p:nvSpPr>
        <p:spPr>
          <a:xfrm>
            <a:off x="6267450" y="3600450"/>
            <a:ext cx="2533650" cy="266700"/>
          </a:xfrm>
          <a:custGeom>
            <a:avLst/>
            <a:gdLst/>
            <a:ahLst/>
            <a:cxnLst/>
            <a:rect l="l" t="t" r="r" b="b"/>
            <a:pathLst>
              <a:path w="2533650" h="266700">
                <a:moveTo>
                  <a:pt x="38101" y="0"/>
                </a:moveTo>
                <a:lnTo>
                  <a:pt x="2495549" y="0"/>
                </a:lnTo>
                <a:cubicBezTo>
                  <a:pt x="2516592" y="0"/>
                  <a:pt x="2533650" y="17058"/>
                  <a:pt x="2533650" y="38101"/>
                </a:cubicBezTo>
                <a:lnTo>
                  <a:pt x="2533650" y="228599"/>
                </a:lnTo>
                <a:cubicBezTo>
                  <a:pt x="2533650" y="249642"/>
                  <a:pt x="2516592" y="266700"/>
                  <a:pt x="2495549" y="266700"/>
                </a:cubicBezTo>
                <a:lnTo>
                  <a:pt x="38101" y="266700"/>
                </a:lnTo>
                <a:cubicBezTo>
                  <a:pt x="17058" y="266700"/>
                  <a:pt x="0" y="249642"/>
                  <a:pt x="0" y="2285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59" name="Text 57"/>
          <p:cNvSpPr/>
          <p:nvPr/>
        </p:nvSpPr>
        <p:spPr>
          <a:xfrm>
            <a:off x="6324600" y="3657600"/>
            <a:ext cx="7429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异常检测引擎</a:t>
            </a:r>
            <a:endParaRPr lang="en-US" sz="1600" dirty="0"/>
          </a:p>
        </p:txBody>
      </p:sp>
      <p:sp>
        <p:nvSpPr>
          <p:cNvPr id="60" name="Shape 58"/>
          <p:cNvSpPr/>
          <p:nvPr/>
        </p:nvSpPr>
        <p:spPr>
          <a:xfrm>
            <a:off x="8615363" y="367665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57150" y="0"/>
                </a:moveTo>
                <a:cubicBezTo>
                  <a:pt x="60432" y="0"/>
                  <a:pt x="63445" y="1808"/>
                  <a:pt x="65008" y="4688"/>
                </a:cubicBezTo>
                <a:lnTo>
                  <a:pt x="113228" y="93985"/>
                </a:lnTo>
                <a:cubicBezTo>
                  <a:pt x="114724" y="96753"/>
                  <a:pt x="114657" y="100102"/>
                  <a:pt x="113050" y="102803"/>
                </a:cubicBezTo>
                <a:cubicBezTo>
                  <a:pt x="111442" y="105504"/>
                  <a:pt x="108518" y="107156"/>
                  <a:pt x="105370" y="107156"/>
                </a:cubicBezTo>
                <a:lnTo>
                  <a:pt x="8930" y="107156"/>
                </a:lnTo>
                <a:cubicBezTo>
                  <a:pt x="5782" y="107156"/>
                  <a:pt x="2880" y="105504"/>
                  <a:pt x="1250" y="102803"/>
                </a:cubicBezTo>
                <a:cubicBezTo>
                  <a:pt x="-380" y="100102"/>
                  <a:pt x="-424" y="96753"/>
                  <a:pt x="1072" y="93985"/>
                </a:cubicBezTo>
                <a:lnTo>
                  <a:pt x="49292" y="4688"/>
                </a:lnTo>
                <a:cubicBezTo>
                  <a:pt x="50855" y="1808"/>
                  <a:pt x="53868" y="0"/>
                  <a:pt x="57150" y="0"/>
                </a:cubicBezTo>
                <a:close/>
                <a:moveTo>
                  <a:pt x="57150" y="37505"/>
                </a:moveTo>
                <a:cubicBezTo>
                  <a:pt x="54181" y="37505"/>
                  <a:pt x="51792" y="39893"/>
                  <a:pt x="51792" y="42863"/>
                </a:cubicBezTo>
                <a:lnTo>
                  <a:pt x="51792" y="67866"/>
                </a:lnTo>
                <a:cubicBezTo>
                  <a:pt x="51792" y="70835"/>
                  <a:pt x="54181" y="73223"/>
                  <a:pt x="57150" y="73223"/>
                </a:cubicBezTo>
                <a:cubicBezTo>
                  <a:pt x="60119" y="73223"/>
                  <a:pt x="62508" y="70835"/>
                  <a:pt x="62508" y="67866"/>
                </a:cubicBezTo>
                <a:lnTo>
                  <a:pt x="62508" y="42863"/>
                </a:lnTo>
                <a:cubicBezTo>
                  <a:pt x="62508" y="39893"/>
                  <a:pt x="60119" y="37505"/>
                  <a:pt x="57150" y="37505"/>
                </a:cubicBezTo>
                <a:close/>
                <a:moveTo>
                  <a:pt x="63111" y="85725"/>
                </a:moveTo>
                <a:cubicBezTo>
                  <a:pt x="63246" y="83513"/>
                  <a:pt x="62143" y="81408"/>
                  <a:pt x="60246" y="80260"/>
                </a:cubicBezTo>
                <a:cubicBezTo>
                  <a:pt x="58349" y="79113"/>
                  <a:pt x="55973" y="79113"/>
                  <a:pt x="54076" y="80260"/>
                </a:cubicBezTo>
                <a:cubicBezTo>
                  <a:pt x="52180" y="81408"/>
                  <a:pt x="51076" y="83513"/>
                  <a:pt x="51212" y="85725"/>
                </a:cubicBezTo>
                <a:cubicBezTo>
                  <a:pt x="51076" y="87937"/>
                  <a:pt x="52180" y="90042"/>
                  <a:pt x="54076" y="91190"/>
                </a:cubicBezTo>
                <a:cubicBezTo>
                  <a:pt x="55973" y="92337"/>
                  <a:pt x="58349" y="92337"/>
                  <a:pt x="60246" y="91190"/>
                </a:cubicBezTo>
                <a:cubicBezTo>
                  <a:pt x="62143" y="90042"/>
                  <a:pt x="63246" y="87937"/>
                  <a:pt x="63111" y="85725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61" name="Shape 59"/>
          <p:cNvSpPr/>
          <p:nvPr/>
        </p:nvSpPr>
        <p:spPr>
          <a:xfrm>
            <a:off x="9020175" y="1152525"/>
            <a:ext cx="2781300" cy="2838450"/>
          </a:xfrm>
          <a:custGeom>
            <a:avLst/>
            <a:gdLst/>
            <a:ahLst/>
            <a:cxnLst/>
            <a:rect l="l" t="t" r="r" b="b"/>
            <a:pathLst>
              <a:path w="2781300" h="2838450">
                <a:moveTo>
                  <a:pt x="76208" y="0"/>
                </a:moveTo>
                <a:lnTo>
                  <a:pt x="2705092" y="0"/>
                </a:lnTo>
                <a:cubicBezTo>
                  <a:pt x="2747181" y="0"/>
                  <a:pt x="2781300" y="34119"/>
                  <a:pt x="2781300" y="76208"/>
                </a:cubicBezTo>
                <a:lnTo>
                  <a:pt x="2781300" y="2762242"/>
                </a:lnTo>
                <a:cubicBezTo>
                  <a:pt x="2781300" y="2804331"/>
                  <a:pt x="2747181" y="2838450"/>
                  <a:pt x="2705092" y="2838450"/>
                </a:cubicBezTo>
                <a:lnTo>
                  <a:pt x="76208" y="2838450"/>
                </a:lnTo>
                <a:cubicBezTo>
                  <a:pt x="34119" y="2838450"/>
                  <a:pt x="0" y="2804331"/>
                  <a:pt x="0" y="2762242"/>
                </a:cubicBezTo>
                <a:lnTo>
                  <a:pt x="0" y="76208"/>
                </a:lnTo>
                <a:cubicBezTo>
                  <a:pt x="0" y="34119"/>
                  <a:pt x="34119" y="0"/>
                  <a:pt x="76208" y="0"/>
                </a:cubicBezTo>
                <a:close/>
              </a:path>
            </a:pathLst>
          </a:custGeom>
          <a:solidFill>
            <a:srgbClr val="3A5F7F">
              <a:alpha val="20000"/>
            </a:srgbClr>
          </a:solidFill>
          <a:ln w="25400">
            <a:solidFill>
              <a:srgbClr val="3A5F7F">
                <a:alpha val="50196"/>
              </a:srgbClr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9144000" y="127635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76200" y="0"/>
                </a:moveTo>
                <a:lnTo>
                  <a:pt x="228600" y="0"/>
                </a:lnTo>
                <a:cubicBezTo>
                  <a:pt x="270656" y="0"/>
                  <a:pt x="304800" y="34144"/>
                  <a:pt x="304800" y="76200"/>
                </a:cubicBezTo>
                <a:lnTo>
                  <a:pt x="304800" y="228600"/>
                </a:lnTo>
                <a:cubicBezTo>
                  <a:pt x="304800" y="270656"/>
                  <a:pt x="270656" y="304800"/>
                  <a:pt x="228600" y="304800"/>
                </a:cubicBezTo>
                <a:lnTo>
                  <a:pt x="76200" y="304800"/>
                </a:lnTo>
                <a:cubicBezTo>
                  <a:pt x="34144" y="304800"/>
                  <a:pt x="0" y="270656"/>
                  <a:pt x="0" y="2286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3A5F7F">
              <a:alpha val="50196"/>
            </a:srgbClr>
          </a:solidFill>
          <a:ln/>
        </p:spPr>
      </p:sp>
      <p:sp>
        <p:nvSpPr>
          <p:cNvPr id="63" name="Shape 61"/>
          <p:cNvSpPr/>
          <p:nvPr/>
        </p:nvSpPr>
        <p:spPr>
          <a:xfrm>
            <a:off x="9223772" y="1343025"/>
            <a:ext cx="150019" cy="171450"/>
          </a:xfrm>
          <a:custGeom>
            <a:avLst/>
            <a:gdLst/>
            <a:ahLst/>
            <a:cxnLst/>
            <a:rect l="l" t="t" r="r" b="b"/>
            <a:pathLst>
              <a:path w="150019" h="171450">
                <a:moveTo>
                  <a:pt x="21431" y="10716"/>
                </a:moveTo>
                <a:cubicBezTo>
                  <a:pt x="9611" y="10716"/>
                  <a:pt x="0" y="20326"/>
                  <a:pt x="0" y="32147"/>
                </a:cubicBezTo>
                <a:lnTo>
                  <a:pt x="0" y="53578"/>
                </a:lnTo>
                <a:cubicBezTo>
                  <a:pt x="0" y="65399"/>
                  <a:pt x="9611" y="75009"/>
                  <a:pt x="21431" y="75009"/>
                </a:cubicBezTo>
                <a:lnTo>
                  <a:pt x="128588" y="75009"/>
                </a:lnTo>
                <a:cubicBezTo>
                  <a:pt x="140408" y="75009"/>
                  <a:pt x="150019" y="65399"/>
                  <a:pt x="150019" y="53578"/>
                </a:cubicBezTo>
                <a:lnTo>
                  <a:pt x="150019" y="32147"/>
                </a:lnTo>
                <a:cubicBezTo>
                  <a:pt x="150019" y="20326"/>
                  <a:pt x="140408" y="10716"/>
                  <a:pt x="128588" y="10716"/>
                </a:cubicBezTo>
                <a:lnTo>
                  <a:pt x="21431" y="10716"/>
                </a:lnTo>
                <a:close/>
                <a:moveTo>
                  <a:pt x="93762" y="34826"/>
                </a:moveTo>
                <a:cubicBezTo>
                  <a:pt x="98197" y="34826"/>
                  <a:pt x="101798" y="38427"/>
                  <a:pt x="101798" y="42863"/>
                </a:cubicBezTo>
                <a:cubicBezTo>
                  <a:pt x="101798" y="47298"/>
                  <a:pt x="98197" y="50899"/>
                  <a:pt x="93762" y="50899"/>
                </a:cubicBezTo>
                <a:cubicBezTo>
                  <a:pt x="89326" y="50899"/>
                  <a:pt x="85725" y="47298"/>
                  <a:pt x="85725" y="42863"/>
                </a:cubicBezTo>
                <a:cubicBezTo>
                  <a:pt x="85725" y="38427"/>
                  <a:pt x="89326" y="34826"/>
                  <a:pt x="93762" y="34826"/>
                </a:cubicBezTo>
                <a:close/>
                <a:moveTo>
                  <a:pt x="112514" y="42863"/>
                </a:moveTo>
                <a:cubicBezTo>
                  <a:pt x="112514" y="38427"/>
                  <a:pt x="116115" y="34826"/>
                  <a:pt x="120551" y="34826"/>
                </a:cubicBezTo>
                <a:cubicBezTo>
                  <a:pt x="124986" y="34826"/>
                  <a:pt x="128588" y="38427"/>
                  <a:pt x="128588" y="42863"/>
                </a:cubicBezTo>
                <a:cubicBezTo>
                  <a:pt x="128588" y="47298"/>
                  <a:pt x="124986" y="50899"/>
                  <a:pt x="120551" y="50899"/>
                </a:cubicBezTo>
                <a:cubicBezTo>
                  <a:pt x="116115" y="50899"/>
                  <a:pt x="112514" y="47298"/>
                  <a:pt x="112514" y="42863"/>
                </a:cubicBezTo>
                <a:close/>
                <a:moveTo>
                  <a:pt x="21431" y="96441"/>
                </a:moveTo>
                <a:cubicBezTo>
                  <a:pt x="9611" y="96441"/>
                  <a:pt x="0" y="106051"/>
                  <a:pt x="0" y="117872"/>
                </a:cubicBezTo>
                <a:lnTo>
                  <a:pt x="0" y="139303"/>
                </a:lnTo>
                <a:cubicBezTo>
                  <a:pt x="0" y="151124"/>
                  <a:pt x="9611" y="160734"/>
                  <a:pt x="21431" y="160734"/>
                </a:cubicBezTo>
                <a:lnTo>
                  <a:pt x="128588" y="160734"/>
                </a:lnTo>
                <a:cubicBezTo>
                  <a:pt x="140408" y="160734"/>
                  <a:pt x="150019" y="151124"/>
                  <a:pt x="150019" y="139303"/>
                </a:cubicBezTo>
                <a:lnTo>
                  <a:pt x="150019" y="117872"/>
                </a:lnTo>
                <a:cubicBezTo>
                  <a:pt x="150019" y="106051"/>
                  <a:pt x="140408" y="96441"/>
                  <a:pt x="128588" y="96441"/>
                </a:cubicBezTo>
                <a:lnTo>
                  <a:pt x="21431" y="96441"/>
                </a:lnTo>
                <a:close/>
                <a:moveTo>
                  <a:pt x="93762" y="120551"/>
                </a:moveTo>
                <a:cubicBezTo>
                  <a:pt x="98197" y="120551"/>
                  <a:pt x="101798" y="124152"/>
                  <a:pt x="101798" y="128588"/>
                </a:cubicBezTo>
                <a:cubicBezTo>
                  <a:pt x="101798" y="133023"/>
                  <a:pt x="98197" y="136624"/>
                  <a:pt x="93762" y="136624"/>
                </a:cubicBezTo>
                <a:cubicBezTo>
                  <a:pt x="89326" y="136624"/>
                  <a:pt x="85725" y="133023"/>
                  <a:pt x="85725" y="128588"/>
                </a:cubicBezTo>
                <a:cubicBezTo>
                  <a:pt x="85725" y="124152"/>
                  <a:pt x="89326" y="120551"/>
                  <a:pt x="93762" y="120551"/>
                </a:cubicBezTo>
                <a:close/>
                <a:moveTo>
                  <a:pt x="112514" y="128588"/>
                </a:moveTo>
                <a:cubicBezTo>
                  <a:pt x="112514" y="124152"/>
                  <a:pt x="116115" y="120551"/>
                  <a:pt x="120551" y="120551"/>
                </a:cubicBezTo>
                <a:cubicBezTo>
                  <a:pt x="124986" y="120551"/>
                  <a:pt x="128588" y="124152"/>
                  <a:pt x="128588" y="128588"/>
                </a:cubicBezTo>
                <a:cubicBezTo>
                  <a:pt x="128588" y="133023"/>
                  <a:pt x="124986" y="136624"/>
                  <a:pt x="120551" y="136624"/>
                </a:cubicBezTo>
                <a:cubicBezTo>
                  <a:pt x="116115" y="136624"/>
                  <a:pt x="112514" y="133023"/>
                  <a:pt x="112514" y="128588"/>
                </a:cubicBezTo>
                <a:close/>
              </a:path>
            </a:pathLst>
          </a:custGeom>
          <a:solidFill>
            <a:srgbClr val="E0E2E5"/>
          </a:solidFill>
          <a:ln/>
        </p:spPr>
      </p:sp>
      <p:sp>
        <p:nvSpPr>
          <p:cNvPr id="64" name="Text 62"/>
          <p:cNvSpPr/>
          <p:nvPr/>
        </p:nvSpPr>
        <p:spPr>
          <a:xfrm>
            <a:off x="9525000" y="1314450"/>
            <a:ext cx="838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基础设施层</a:t>
            </a:r>
            <a:endParaRPr lang="en-US" sz="1600" dirty="0"/>
          </a:p>
        </p:txBody>
      </p:sp>
      <p:sp>
        <p:nvSpPr>
          <p:cNvPr id="65" name="Shape 63"/>
          <p:cNvSpPr/>
          <p:nvPr/>
        </p:nvSpPr>
        <p:spPr>
          <a:xfrm>
            <a:off x="9144000" y="1657350"/>
            <a:ext cx="2533650" cy="438150"/>
          </a:xfrm>
          <a:custGeom>
            <a:avLst/>
            <a:gdLst/>
            <a:ahLst/>
            <a:cxnLst/>
            <a:rect l="l" t="t" r="r" b="b"/>
            <a:pathLst>
              <a:path w="2533650" h="438150">
                <a:moveTo>
                  <a:pt x="38102" y="0"/>
                </a:moveTo>
                <a:lnTo>
                  <a:pt x="2495548" y="0"/>
                </a:lnTo>
                <a:cubicBezTo>
                  <a:pt x="2516591" y="0"/>
                  <a:pt x="2533650" y="17059"/>
                  <a:pt x="2533650" y="38102"/>
                </a:cubicBezTo>
                <a:lnTo>
                  <a:pt x="2533650" y="400048"/>
                </a:lnTo>
                <a:cubicBezTo>
                  <a:pt x="2533650" y="421091"/>
                  <a:pt x="2516591" y="438150"/>
                  <a:pt x="2495548" y="438150"/>
                </a:cubicBezTo>
                <a:lnTo>
                  <a:pt x="38102" y="438150"/>
                </a:lnTo>
                <a:cubicBezTo>
                  <a:pt x="17059" y="438150"/>
                  <a:pt x="0" y="421091"/>
                  <a:pt x="0" y="400048"/>
                </a:cubicBezTo>
                <a:lnTo>
                  <a:pt x="0" y="38102"/>
                </a:lnTo>
                <a:cubicBezTo>
                  <a:pt x="0" y="17073"/>
                  <a:pt x="17073" y="0"/>
                  <a:pt x="38102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66" name="Text 64"/>
          <p:cNvSpPr/>
          <p:nvPr/>
        </p:nvSpPr>
        <p:spPr>
          <a:xfrm>
            <a:off x="9201150" y="1714500"/>
            <a:ext cx="24765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语义模型</a:t>
            </a:r>
            <a:endParaRPr lang="en-US" sz="1600" dirty="0"/>
          </a:p>
        </p:txBody>
      </p:sp>
      <p:sp>
        <p:nvSpPr>
          <p:cNvPr id="67" name="Text 65"/>
          <p:cNvSpPr/>
          <p:nvPr/>
        </p:nvSpPr>
        <p:spPr>
          <a:xfrm>
            <a:off x="9201150" y="1885950"/>
            <a:ext cx="24765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术语词典 / 字段映射 / Skill 注册表</a:t>
            </a:r>
            <a:endParaRPr lang="en-US" sz="1600" dirty="0"/>
          </a:p>
        </p:txBody>
      </p:sp>
      <p:sp>
        <p:nvSpPr>
          <p:cNvPr id="68" name="Shape 66"/>
          <p:cNvSpPr/>
          <p:nvPr/>
        </p:nvSpPr>
        <p:spPr>
          <a:xfrm>
            <a:off x="9144000" y="2152650"/>
            <a:ext cx="2533650" cy="438150"/>
          </a:xfrm>
          <a:custGeom>
            <a:avLst/>
            <a:gdLst/>
            <a:ahLst/>
            <a:cxnLst/>
            <a:rect l="l" t="t" r="r" b="b"/>
            <a:pathLst>
              <a:path w="2533650" h="438150">
                <a:moveTo>
                  <a:pt x="38102" y="0"/>
                </a:moveTo>
                <a:lnTo>
                  <a:pt x="2495548" y="0"/>
                </a:lnTo>
                <a:cubicBezTo>
                  <a:pt x="2516591" y="0"/>
                  <a:pt x="2533650" y="17059"/>
                  <a:pt x="2533650" y="38102"/>
                </a:cubicBezTo>
                <a:lnTo>
                  <a:pt x="2533650" y="400048"/>
                </a:lnTo>
                <a:cubicBezTo>
                  <a:pt x="2533650" y="421091"/>
                  <a:pt x="2516591" y="438150"/>
                  <a:pt x="2495548" y="438150"/>
                </a:cubicBezTo>
                <a:lnTo>
                  <a:pt x="38102" y="438150"/>
                </a:lnTo>
                <a:cubicBezTo>
                  <a:pt x="17059" y="438150"/>
                  <a:pt x="0" y="421091"/>
                  <a:pt x="0" y="400048"/>
                </a:cubicBezTo>
                <a:lnTo>
                  <a:pt x="0" y="38102"/>
                </a:lnTo>
                <a:cubicBezTo>
                  <a:pt x="0" y="17073"/>
                  <a:pt x="17073" y="0"/>
                  <a:pt x="38102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69" name="Text 67"/>
          <p:cNvSpPr/>
          <p:nvPr/>
        </p:nvSpPr>
        <p:spPr>
          <a:xfrm>
            <a:off x="9201150" y="2209800"/>
            <a:ext cx="24765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执行引擎</a:t>
            </a:r>
            <a:endParaRPr lang="en-US" sz="1600" dirty="0"/>
          </a:p>
        </p:txBody>
      </p:sp>
      <p:sp>
        <p:nvSpPr>
          <p:cNvPr id="70" name="Text 68"/>
          <p:cNvSpPr/>
          <p:nvPr/>
        </p:nvSpPr>
        <p:spPr>
          <a:xfrm>
            <a:off x="9201150" y="2381250"/>
            <a:ext cx="24765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SQL 执行器 / Python 内核 / 缓存</a:t>
            </a:r>
            <a:endParaRPr lang="en-US" sz="1600" dirty="0"/>
          </a:p>
        </p:txBody>
      </p:sp>
      <p:sp>
        <p:nvSpPr>
          <p:cNvPr id="71" name="Shape 69"/>
          <p:cNvSpPr/>
          <p:nvPr/>
        </p:nvSpPr>
        <p:spPr>
          <a:xfrm>
            <a:off x="9144000" y="2647950"/>
            <a:ext cx="2533650" cy="438150"/>
          </a:xfrm>
          <a:custGeom>
            <a:avLst/>
            <a:gdLst/>
            <a:ahLst/>
            <a:cxnLst/>
            <a:rect l="l" t="t" r="r" b="b"/>
            <a:pathLst>
              <a:path w="2533650" h="438150">
                <a:moveTo>
                  <a:pt x="38102" y="0"/>
                </a:moveTo>
                <a:lnTo>
                  <a:pt x="2495548" y="0"/>
                </a:lnTo>
                <a:cubicBezTo>
                  <a:pt x="2516591" y="0"/>
                  <a:pt x="2533650" y="17059"/>
                  <a:pt x="2533650" y="38102"/>
                </a:cubicBezTo>
                <a:lnTo>
                  <a:pt x="2533650" y="400048"/>
                </a:lnTo>
                <a:cubicBezTo>
                  <a:pt x="2533650" y="421091"/>
                  <a:pt x="2516591" y="438150"/>
                  <a:pt x="2495548" y="438150"/>
                </a:cubicBezTo>
                <a:lnTo>
                  <a:pt x="38102" y="438150"/>
                </a:lnTo>
                <a:cubicBezTo>
                  <a:pt x="17059" y="438150"/>
                  <a:pt x="0" y="421091"/>
                  <a:pt x="0" y="400048"/>
                </a:cubicBezTo>
                <a:lnTo>
                  <a:pt x="0" y="38102"/>
                </a:lnTo>
                <a:cubicBezTo>
                  <a:pt x="0" y="17073"/>
                  <a:pt x="17073" y="0"/>
                  <a:pt x="38102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72" name="Text 70"/>
          <p:cNvSpPr/>
          <p:nvPr/>
        </p:nvSpPr>
        <p:spPr>
          <a:xfrm>
            <a:off x="9201150" y="2705100"/>
            <a:ext cx="24765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权限与安全</a:t>
            </a:r>
            <a:endParaRPr lang="en-US" sz="1600" dirty="0"/>
          </a:p>
        </p:txBody>
      </p:sp>
      <p:sp>
        <p:nvSpPr>
          <p:cNvPr id="73" name="Text 71"/>
          <p:cNvSpPr/>
          <p:nvPr/>
        </p:nvSpPr>
        <p:spPr>
          <a:xfrm>
            <a:off x="9201150" y="2876550"/>
            <a:ext cx="24765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SSO / RBAC / 数据脱敏</a:t>
            </a:r>
            <a:endParaRPr lang="en-US" sz="1600" dirty="0"/>
          </a:p>
        </p:txBody>
      </p:sp>
      <p:sp>
        <p:nvSpPr>
          <p:cNvPr id="74" name="Shape 72"/>
          <p:cNvSpPr/>
          <p:nvPr/>
        </p:nvSpPr>
        <p:spPr>
          <a:xfrm>
            <a:off x="385763" y="4081463"/>
            <a:ext cx="11420475" cy="1228725"/>
          </a:xfrm>
          <a:custGeom>
            <a:avLst/>
            <a:gdLst/>
            <a:ahLst/>
            <a:cxnLst/>
            <a:rect l="l" t="t" r="r" b="b"/>
            <a:pathLst>
              <a:path w="11420475" h="1228725">
                <a:moveTo>
                  <a:pt x="76206" y="0"/>
                </a:moveTo>
                <a:lnTo>
                  <a:pt x="11344269" y="0"/>
                </a:lnTo>
                <a:cubicBezTo>
                  <a:pt x="11386357" y="0"/>
                  <a:pt x="11420475" y="34118"/>
                  <a:pt x="11420475" y="76206"/>
                </a:cubicBezTo>
                <a:lnTo>
                  <a:pt x="11420475" y="1152519"/>
                </a:lnTo>
                <a:cubicBezTo>
                  <a:pt x="11420475" y="1194607"/>
                  <a:pt x="11386357" y="1228725"/>
                  <a:pt x="11344269" y="1228725"/>
                </a:cubicBezTo>
                <a:lnTo>
                  <a:pt x="76206" y="1228725"/>
                </a:lnTo>
                <a:cubicBezTo>
                  <a:pt x="34118" y="1228725"/>
                  <a:pt x="0" y="1194607"/>
                  <a:pt x="0" y="1152519"/>
                </a:cubicBezTo>
                <a:lnTo>
                  <a:pt x="0" y="76206"/>
                </a:lnTo>
                <a:cubicBezTo>
                  <a:pt x="0" y="34147"/>
                  <a:pt x="34147" y="0"/>
                  <a:pt x="76206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>
            <a:off x="540544" y="4238625"/>
            <a:ext cx="166688" cy="190500"/>
          </a:xfrm>
          <a:custGeom>
            <a:avLst/>
            <a:gdLst/>
            <a:ahLst/>
            <a:cxnLst/>
            <a:rect l="l" t="t" r="r" b="b"/>
            <a:pathLst>
              <a:path w="166688" h="190500">
                <a:moveTo>
                  <a:pt x="166688" y="76572"/>
                </a:moveTo>
                <a:cubicBezTo>
                  <a:pt x="161181" y="80218"/>
                  <a:pt x="154856" y="83158"/>
                  <a:pt x="148270" y="85502"/>
                </a:cubicBezTo>
                <a:cubicBezTo>
                  <a:pt x="130783" y="91753"/>
                  <a:pt x="107826" y="95250"/>
                  <a:pt x="83344" y="95250"/>
                </a:cubicBezTo>
                <a:cubicBezTo>
                  <a:pt x="58862" y="95250"/>
                  <a:pt x="35868" y="91715"/>
                  <a:pt x="18417" y="85502"/>
                </a:cubicBezTo>
                <a:cubicBezTo>
                  <a:pt x="11869" y="83158"/>
                  <a:pt x="5507" y="80218"/>
                  <a:pt x="0" y="76572"/>
                </a:cubicBezTo>
                <a:lnTo>
                  <a:pt x="0" y="107156"/>
                </a:lnTo>
                <a:cubicBezTo>
                  <a:pt x="0" y="123602"/>
                  <a:pt x="37319" y="136922"/>
                  <a:pt x="83344" y="136922"/>
                </a:cubicBezTo>
                <a:cubicBezTo>
                  <a:pt x="129369" y="136922"/>
                  <a:pt x="166688" y="123602"/>
                  <a:pt x="166688" y="107156"/>
                </a:cubicBezTo>
                <a:lnTo>
                  <a:pt x="166688" y="76572"/>
                </a:lnTo>
                <a:close/>
                <a:moveTo>
                  <a:pt x="166688" y="47625"/>
                </a:moveTo>
                <a:lnTo>
                  <a:pt x="166688" y="29766"/>
                </a:lnTo>
                <a:cubicBezTo>
                  <a:pt x="166688" y="13320"/>
                  <a:pt x="129369" y="0"/>
                  <a:pt x="83344" y="0"/>
                </a:cubicBezTo>
                <a:cubicBezTo>
                  <a:pt x="37319" y="0"/>
                  <a:pt x="0" y="13320"/>
                  <a:pt x="0" y="29766"/>
                </a:cubicBezTo>
                <a:lnTo>
                  <a:pt x="0" y="47625"/>
                </a:lnTo>
                <a:cubicBezTo>
                  <a:pt x="0" y="64071"/>
                  <a:pt x="37319" y="77391"/>
                  <a:pt x="83344" y="77391"/>
                </a:cubicBezTo>
                <a:cubicBezTo>
                  <a:pt x="129369" y="77391"/>
                  <a:pt x="166688" y="64071"/>
                  <a:pt x="166688" y="47625"/>
                </a:cubicBezTo>
                <a:close/>
                <a:moveTo>
                  <a:pt x="148270" y="145033"/>
                </a:moveTo>
                <a:cubicBezTo>
                  <a:pt x="130820" y="151247"/>
                  <a:pt x="107863" y="154781"/>
                  <a:pt x="83344" y="154781"/>
                </a:cubicBezTo>
                <a:cubicBezTo>
                  <a:pt x="58824" y="154781"/>
                  <a:pt x="35868" y="151247"/>
                  <a:pt x="18417" y="145033"/>
                </a:cubicBezTo>
                <a:cubicBezTo>
                  <a:pt x="11869" y="142689"/>
                  <a:pt x="5507" y="139750"/>
                  <a:pt x="0" y="136103"/>
                </a:cubicBezTo>
                <a:lnTo>
                  <a:pt x="0" y="160734"/>
                </a:lnTo>
                <a:cubicBezTo>
                  <a:pt x="0" y="177180"/>
                  <a:pt x="37319" y="190500"/>
                  <a:pt x="83344" y="190500"/>
                </a:cubicBezTo>
                <a:cubicBezTo>
                  <a:pt x="129369" y="190500"/>
                  <a:pt x="166688" y="177180"/>
                  <a:pt x="166688" y="160734"/>
                </a:cubicBezTo>
                <a:lnTo>
                  <a:pt x="166688" y="136103"/>
                </a:lnTo>
                <a:cubicBezTo>
                  <a:pt x="161181" y="139750"/>
                  <a:pt x="154856" y="142689"/>
                  <a:pt x="148270" y="145033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76" name="Text 74"/>
          <p:cNvSpPr/>
          <p:nvPr/>
        </p:nvSpPr>
        <p:spPr>
          <a:xfrm>
            <a:off x="857250" y="4200525"/>
            <a:ext cx="7715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数据源层</a:t>
            </a:r>
            <a:endParaRPr lang="en-US" sz="1600" dirty="0"/>
          </a:p>
        </p:txBody>
      </p:sp>
      <p:sp>
        <p:nvSpPr>
          <p:cNvPr id="77" name="Text 75"/>
          <p:cNvSpPr/>
          <p:nvPr/>
        </p:nvSpPr>
        <p:spPr>
          <a:xfrm>
            <a:off x="504825" y="4543425"/>
            <a:ext cx="27717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关系型数据库</a:t>
            </a:r>
            <a:endParaRPr lang="en-US" sz="1600" dirty="0"/>
          </a:p>
        </p:txBody>
      </p:sp>
      <p:sp>
        <p:nvSpPr>
          <p:cNvPr id="78" name="Shape 76"/>
          <p:cNvSpPr/>
          <p:nvPr/>
        </p:nvSpPr>
        <p:spPr>
          <a:xfrm>
            <a:off x="504825" y="4752975"/>
            <a:ext cx="533400" cy="190500"/>
          </a:xfrm>
          <a:custGeom>
            <a:avLst/>
            <a:gdLst/>
            <a:ahLst/>
            <a:cxnLst/>
            <a:rect l="l" t="t" r="r" b="b"/>
            <a:pathLst>
              <a:path w="533400" h="190500">
                <a:moveTo>
                  <a:pt x="38100" y="0"/>
                </a:moveTo>
                <a:lnTo>
                  <a:pt x="495300" y="0"/>
                </a:lnTo>
                <a:cubicBezTo>
                  <a:pt x="516328" y="0"/>
                  <a:pt x="533400" y="17072"/>
                  <a:pt x="533400" y="38100"/>
                </a:cubicBezTo>
                <a:lnTo>
                  <a:pt x="533400" y="152400"/>
                </a:lnTo>
                <a:cubicBezTo>
                  <a:pt x="533400" y="173428"/>
                  <a:pt x="516328" y="190500"/>
                  <a:pt x="495300" y="190500"/>
                </a:cubicBezTo>
                <a:lnTo>
                  <a:pt x="38100" y="190500"/>
                </a:lnTo>
                <a:cubicBezTo>
                  <a:pt x="17072" y="190500"/>
                  <a:pt x="0" y="173428"/>
                  <a:pt x="0" y="152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79" name="Text 77"/>
          <p:cNvSpPr/>
          <p:nvPr/>
        </p:nvSpPr>
        <p:spPr>
          <a:xfrm>
            <a:off x="504825" y="4752975"/>
            <a:ext cx="590550" cy="190500"/>
          </a:xfrm>
          <a:prstGeom prst="rect">
            <a:avLst/>
          </a:prstGeom>
          <a:noFill/>
          <a:ln/>
        </p:spPr>
        <p:txBody>
          <a:bodyPr wrap="square" lIns="76200" tIns="19050" rIns="76200" bIns="1905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MySQL</a:t>
            </a:r>
            <a:endParaRPr lang="en-US" sz="1600" dirty="0"/>
          </a:p>
        </p:txBody>
      </p:sp>
      <p:sp>
        <p:nvSpPr>
          <p:cNvPr id="80" name="Shape 78"/>
          <p:cNvSpPr/>
          <p:nvPr/>
        </p:nvSpPr>
        <p:spPr>
          <a:xfrm>
            <a:off x="1099021" y="4752975"/>
            <a:ext cx="790575" cy="190500"/>
          </a:xfrm>
          <a:custGeom>
            <a:avLst/>
            <a:gdLst/>
            <a:ahLst/>
            <a:cxnLst/>
            <a:rect l="l" t="t" r="r" b="b"/>
            <a:pathLst>
              <a:path w="790575" h="190500">
                <a:moveTo>
                  <a:pt x="38100" y="0"/>
                </a:moveTo>
                <a:lnTo>
                  <a:pt x="752475" y="0"/>
                </a:lnTo>
                <a:cubicBezTo>
                  <a:pt x="773503" y="0"/>
                  <a:pt x="790575" y="17072"/>
                  <a:pt x="790575" y="38100"/>
                </a:cubicBezTo>
                <a:lnTo>
                  <a:pt x="790575" y="152400"/>
                </a:lnTo>
                <a:cubicBezTo>
                  <a:pt x="790575" y="173428"/>
                  <a:pt x="773503" y="190500"/>
                  <a:pt x="752475" y="190500"/>
                </a:cubicBezTo>
                <a:lnTo>
                  <a:pt x="38100" y="190500"/>
                </a:lnTo>
                <a:cubicBezTo>
                  <a:pt x="17072" y="190500"/>
                  <a:pt x="0" y="173428"/>
                  <a:pt x="0" y="152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81" name="Text 79"/>
          <p:cNvSpPr/>
          <p:nvPr/>
        </p:nvSpPr>
        <p:spPr>
          <a:xfrm>
            <a:off x="1099021" y="4752975"/>
            <a:ext cx="847725" cy="190500"/>
          </a:xfrm>
          <a:prstGeom prst="rect">
            <a:avLst/>
          </a:prstGeom>
          <a:noFill/>
          <a:ln/>
        </p:spPr>
        <p:txBody>
          <a:bodyPr wrap="square" lIns="76200" tIns="19050" rIns="76200" bIns="1905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PostgreSQL</a:t>
            </a:r>
            <a:endParaRPr lang="en-US" sz="1600" dirty="0"/>
          </a:p>
        </p:txBody>
      </p:sp>
      <p:sp>
        <p:nvSpPr>
          <p:cNvPr id="82" name="Shape 80"/>
          <p:cNvSpPr/>
          <p:nvPr/>
        </p:nvSpPr>
        <p:spPr>
          <a:xfrm>
            <a:off x="1947118" y="4752975"/>
            <a:ext cx="495300" cy="190500"/>
          </a:xfrm>
          <a:custGeom>
            <a:avLst/>
            <a:gdLst/>
            <a:ahLst/>
            <a:cxnLst/>
            <a:rect l="l" t="t" r="r" b="b"/>
            <a:pathLst>
              <a:path w="495300" h="190500">
                <a:moveTo>
                  <a:pt x="38100" y="0"/>
                </a:moveTo>
                <a:lnTo>
                  <a:pt x="457200" y="0"/>
                </a:lnTo>
                <a:cubicBezTo>
                  <a:pt x="478228" y="0"/>
                  <a:pt x="495300" y="17072"/>
                  <a:pt x="495300" y="38100"/>
                </a:cubicBezTo>
                <a:lnTo>
                  <a:pt x="495300" y="152400"/>
                </a:lnTo>
                <a:cubicBezTo>
                  <a:pt x="495300" y="173428"/>
                  <a:pt x="478228" y="190500"/>
                  <a:pt x="457200" y="190500"/>
                </a:cubicBezTo>
                <a:lnTo>
                  <a:pt x="38100" y="190500"/>
                </a:lnTo>
                <a:cubicBezTo>
                  <a:pt x="17072" y="190500"/>
                  <a:pt x="0" y="173428"/>
                  <a:pt x="0" y="152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83" name="Text 81"/>
          <p:cNvSpPr/>
          <p:nvPr/>
        </p:nvSpPr>
        <p:spPr>
          <a:xfrm>
            <a:off x="1947118" y="4752975"/>
            <a:ext cx="552450" cy="190500"/>
          </a:xfrm>
          <a:prstGeom prst="rect">
            <a:avLst/>
          </a:prstGeom>
          <a:noFill/>
          <a:ln/>
        </p:spPr>
        <p:txBody>
          <a:bodyPr wrap="square" lIns="76200" tIns="19050" rIns="76200" bIns="1905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Oracle</a:t>
            </a:r>
            <a:endParaRPr lang="en-US" sz="1600" dirty="0"/>
          </a:p>
        </p:txBody>
      </p:sp>
      <p:sp>
        <p:nvSpPr>
          <p:cNvPr id="84" name="Shape 82"/>
          <p:cNvSpPr/>
          <p:nvPr/>
        </p:nvSpPr>
        <p:spPr>
          <a:xfrm>
            <a:off x="504825" y="5000625"/>
            <a:ext cx="752475" cy="190500"/>
          </a:xfrm>
          <a:custGeom>
            <a:avLst/>
            <a:gdLst/>
            <a:ahLst/>
            <a:cxnLst/>
            <a:rect l="l" t="t" r="r" b="b"/>
            <a:pathLst>
              <a:path w="752475" h="190500">
                <a:moveTo>
                  <a:pt x="38100" y="0"/>
                </a:moveTo>
                <a:lnTo>
                  <a:pt x="714375" y="0"/>
                </a:lnTo>
                <a:cubicBezTo>
                  <a:pt x="735403" y="0"/>
                  <a:pt x="752475" y="17072"/>
                  <a:pt x="752475" y="38100"/>
                </a:cubicBezTo>
                <a:lnTo>
                  <a:pt x="752475" y="152400"/>
                </a:lnTo>
                <a:cubicBezTo>
                  <a:pt x="752475" y="173428"/>
                  <a:pt x="735403" y="190500"/>
                  <a:pt x="714375" y="190500"/>
                </a:cubicBezTo>
                <a:lnTo>
                  <a:pt x="38100" y="190500"/>
                </a:lnTo>
                <a:cubicBezTo>
                  <a:pt x="17072" y="190500"/>
                  <a:pt x="0" y="173428"/>
                  <a:pt x="0" y="152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85" name="Text 83"/>
          <p:cNvSpPr/>
          <p:nvPr/>
        </p:nvSpPr>
        <p:spPr>
          <a:xfrm>
            <a:off x="504825" y="5000625"/>
            <a:ext cx="809625" cy="190500"/>
          </a:xfrm>
          <a:prstGeom prst="rect">
            <a:avLst/>
          </a:prstGeom>
          <a:noFill/>
          <a:ln/>
        </p:spPr>
        <p:txBody>
          <a:bodyPr wrap="square" lIns="76200" tIns="19050" rIns="76200" bIns="1905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SQL Server</a:t>
            </a:r>
            <a:endParaRPr lang="en-US" sz="1600" dirty="0"/>
          </a:p>
        </p:txBody>
      </p:sp>
      <p:sp>
        <p:nvSpPr>
          <p:cNvPr id="86" name="Text 84"/>
          <p:cNvSpPr/>
          <p:nvPr/>
        </p:nvSpPr>
        <p:spPr>
          <a:xfrm>
            <a:off x="3328988" y="4543425"/>
            <a:ext cx="27717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数据仓库/湖</a:t>
            </a:r>
            <a:endParaRPr lang="en-US" sz="1600" dirty="0"/>
          </a:p>
        </p:txBody>
      </p:sp>
      <p:sp>
        <p:nvSpPr>
          <p:cNvPr id="87" name="Shape 85"/>
          <p:cNvSpPr/>
          <p:nvPr/>
        </p:nvSpPr>
        <p:spPr>
          <a:xfrm>
            <a:off x="3328988" y="4752975"/>
            <a:ext cx="695325" cy="190500"/>
          </a:xfrm>
          <a:custGeom>
            <a:avLst/>
            <a:gdLst/>
            <a:ahLst/>
            <a:cxnLst/>
            <a:rect l="l" t="t" r="r" b="b"/>
            <a:pathLst>
              <a:path w="695325" h="190500">
                <a:moveTo>
                  <a:pt x="38100" y="0"/>
                </a:moveTo>
                <a:lnTo>
                  <a:pt x="657225" y="0"/>
                </a:lnTo>
                <a:cubicBezTo>
                  <a:pt x="678253" y="0"/>
                  <a:pt x="695325" y="17072"/>
                  <a:pt x="695325" y="38100"/>
                </a:cubicBezTo>
                <a:lnTo>
                  <a:pt x="695325" y="152400"/>
                </a:lnTo>
                <a:cubicBezTo>
                  <a:pt x="695325" y="173428"/>
                  <a:pt x="678253" y="190500"/>
                  <a:pt x="657225" y="190500"/>
                </a:cubicBezTo>
                <a:lnTo>
                  <a:pt x="38100" y="190500"/>
                </a:lnTo>
                <a:cubicBezTo>
                  <a:pt x="17072" y="190500"/>
                  <a:pt x="0" y="173428"/>
                  <a:pt x="0" y="152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88" name="Text 86"/>
          <p:cNvSpPr/>
          <p:nvPr/>
        </p:nvSpPr>
        <p:spPr>
          <a:xfrm>
            <a:off x="3328988" y="4752975"/>
            <a:ext cx="752475" cy="190500"/>
          </a:xfrm>
          <a:prstGeom prst="rect">
            <a:avLst/>
          </a:prstGeom>
          <a:noFill/>
          <a:ln/>
        </p:spPr>
        <p:txBody>
          <a:bodyPr wrap="square" lIns="76200" tIns="19050" rIns="76200" bIns="1905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Snowflake</a:t>
            </a:r>
            <a:endParaRPr lang="en-US" sz="1600" dirty="0"/>
          </a:p>
        </p:txBody>
      </p:sp>
      <p:sp>
        <p:nvSpPr>
          <p:cNvPr id="89" name="Shape 87"/>
          <p:cNvSpPr/>
          <p:nvPr/>
        </p:nvSpPr>
        <p:spPr>
          <a:xfrm>
            <a:off x="4085258" y="4752975"/>
            <a:ext cx="723900" cy="190500"/>
          </a:xfrm>
          <a:custGeom>
            <a:avLst/>
            <a:gdLst/>
            <a:ahLst/>
            <a:cxnLst/>
            <a:rect l="l" t="t" r="r" b="b"/>
            <a:pathLst>
              <a:path w="723900" h="190500">
                <a:moveTo>
                  <a:pt x="38100" y="0"/>
                </a:moveTo>
                <a:lnTo>
                  <a:pt x="685800" y="0"/>
                </a:lnTo>
                <a:cubicBezTo>
                  <a:pt x="706828" y="0"/>
                  <a:pt x="723900" y="17072"/>
                  <a:pt x="723900" y="38100"/>
                </a:cubicBezTo>
                <a:lnTo>
                  <a:pt x="723900" y="152400"/>
                </a:lnTo>
                <a:cubicBezTo>
                  <a:pt x="723900" y="173428"/>
                  <a:pt x="706828" y="190500"/>
                  <a:pt x="685800" y="190500"/>
                </a:cubicBezTo>
                <a:lnTo>
                  <a:pt x="38100" y="190500"/>
                </a:lnTo>
                <a:cubicBezTo>
                  <a:pt x="17072" y="190500"/>
                  <a:pt x="0" y="173428"/>
                  <a:pt x="0" y="152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90" name="Text 88"/>
          <p:cNvSpPr/>
          <p:nvPr/>
        </p:nvSpPr>
        <p:spPr>
          <a:xfrm>
            <a:off x="4085258" y="4752975"/>
            <a:ext cx="781050" cy="190500"/>
          </a:xfrm>
          <a:prstGeom prst="rect">
            <a:avLst/>
          </a:prstGeom>
          <a:noFill/>
          <a:ln/>
        </p:spPr>
        <p:txBody>
          <a:bodyPr wrap="square" lIns="76200" tIns="19050" rIns="76200" bIns="1905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Databricks</a:t>
            </a:r>
            <a:endParaRPr lang="en-US" sz="1600" dirty="0"/>
          </a:p>
        </p:txBody>
      </p:sp>
      <p:sp>
        <p:nvSpPr>
          <p:cNvPr id="91" name="Shape 89"/>
          <p:cNvSpPr/>
          <p:nvPr/>
        </p:nvSpPr>
        <p:spPr>
          <a:xfrm>
            <a:off x="4862587" y="4752975"/>
            <a:ext cx="638175" cy="190500"/>
          </a:xfrm>
          <a:custGeom>
            <a:avLst/>
            <a:gdLst/>
            <a:ahLst/>
            <a:cxnLst/>
            <a:rect l="l" t="t" r="r" b="b"/>
            <a:pathLst>
              <a:path w="638175" h="190500">
                <a:moveTo>
                  <a:pt x="38100" y="0"/>
                </a:moveTo>
                <a:lnTo>
                  <a:pt x="600075" y="0"/>
                </a:lnTo>
                <a:cubicBezTo>
                  <a:pt x="621103" y="0"/>
                  <a:pt x="638175" y="17072"/>
                  <a:pt x="638175" y="38100"/>
                </a:cubicBezTo>
                <a:lnTo>
                  <a:pt x="638175" y="152400"/>
                </a:lnTo>
                <a:cubicBezTo>
                  <a:pt x="638175" y="173428"/>
                  <a:pt x="621103" y="190500"/>
                  <a:pt x="600075" y="190500"/>
                </a:cubicBezTo>
                <a:lnTo>
                  <a:pt x="38100" y="190500"/>
                </a:lnTo>
                <a:cubicBezTo>
                  <a:pt x="17072" y="190500"/>
                  <a:pt x="0" y="173428"/>
                  <a:pt x="0" y="152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92" name="Text 90"/>
          <p:cNvSpPr/>
          <p:nvPr/>
        </p:nvSpPr>
        <p:spPr>
          <a:xfrm>
            <a:off x="4862587" y="4752975"/>
            <a:ext cx="695325" cy="190500"/>
          </a:xfrm>
          <a:prstGeom prst="rect">
            <a:avLst/>
          </a:prstGeom>
          <a:noFill/>
          <a:ln/>
        </p:spPr>
        <p:txBody>
          <a:bodyPr wrap="square" lIns="76200" tIns="19050" rIns="76200" bIns="1905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BigQuery</a:t>
            </a:r>
            <a:endParaRPr lang="en-US" sz="1600" dirty="0"/>
          </a:p>
        </p:txBody>
      </p:sp>
      <p:sp>
        <p:nvSpPr>
          <p:cNvPr id="93" name="Shape 91"/>
          <p:cNvSpPr/>
          <p:nvPr/>
        </p:nvSpPr>
        <p:spPr>
          <a:xfrm>
            <a:off x="3328988" y="5000625"/>
            <a:ext cx="752475" cy="190500"/>
          </a:xfrm>
          <a:custGeom>
            <a:avLst/>
            <a:gdLst/>
            <a:ahLst/>
            <a:cxnLst/>
            <a:rect l="l" t="t" r="r" b="b"/>
            <a:pathLst>
              <a:path w="752475" h="190500">
                <a:moveTo>
                  <a:pt x="38100" y="0"/>
                </a:moveTo>
                <a:lnTo>
                  <a:pt x="714375" y="0"/>
                </a:lnTo>
                <a:cubicBezTo>
                  <a:pt x="735403" y="0"/>
                  <a:pt x="752475" y="17072"/>
                  <a:pt x="752475" y="38100"/>
                </a:cubicBezTo>
                <a:lnTo>
                  <a:pt x="752475" y="152400"/>
                </a:lnTo>
                <a:cubicBezTo>
                  <a:pt x="752475" y="173428"/>
                  <a:pt x="735403" y="190500"/>
                  <a:pt x="714375" y="190500"/>
                </a:cubicBezTo>
                <a:lnTo>
                  <a:pt x="38100" y="190500"/>
                </a:lnTo>
                <a:cubicBezTo>
                  <a:pt x="17072" y="190500"/>
                  <a:pt x="0" y="173428"/>
                  <a:pt x="0" y="152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94" name="Text 92"/>
          <p:cNvSpPr/>
          <p:nvPr/>
        </p:nvSpPr>
        <p:spPr>
          <a:xfrm>
            <a:off x="3328988" y="5000625"/>
            <a:ext cx="809625" cy="190500"/>
          </a:xfrm>
          <a:prstGeom prst="rect">
            <a:avLst/>
          </a:prstGeom>
          <a:noFill/>
          <a:ln/>
        </p:spPr>
        <p:txBody>
          <a:bodyPr wrap="square" lIns="76200" tIns="19050" rIns="76200" bIns="1905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ClickHouse</a:t>
            </a:r>
            <a:endParaRPr lang="en-US" sz="1600" dirty="0"/>
          </a:p>
        </p:txBody>
      </p:sp>
      <p:sp>
        <p:nvSpPr>
          <p:cNvPr id="95" name="Text 93"/>
          <p:cNvSpPr/>
          <p:nvPr/>
        </p:nvSpPr>
        <p:spPr>
          <a:xfrm>
            <a:off x="6153150" y="4543425"/>
            <a:ext cx="27717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文件系统</a:t>
            </a:r>
            <a:endParaRPr lang="en-US" sz="1600" dirty="0"/>
          </a:p>
        </p:txBody>
      </p:sp>
      <p:sp>
        <p:nvSpPr>
          <p:cNvPr id="96" name="Shape 94"/>
          <p:cNvSpPr/>
          <p:nvPr/>
        </p:nvSpPr>
        <p:spPr>
          <a:xfrm>
            <a:off x="6153150" y="4752975"/>
            <a:ext cx="381000" cy="190500"/>
          </a:xfrm>
          <a:custGeom>
            <a:avLst/>
            <a:gdLst/>
            <a:ahLst/>
            <a:cxnLst/>
            <a:rect l="l" t="t" r="r" b="b"/>
            <a:pathLst>
              <a:path w="381000" h="190500">
                <a:moveTo>
                  <a:pt x="38100" y="0"/>
                </a:moveTo>
                <a:lnTo>
                  <a:pt x="342900" y="0"/>
                </a:lnTo>
                <a:cubicBezTo>
                  <a:pt x="363928" y="0"/>
                  <a:pt x="381000" y="17072"/>
                  <a:pt x="381000" y="38100"/>
                </a:cubicBezTo>
                <a:lnTo>
                  <a:pt x="381000" y="152400"/>
                </a:lnTo>
                <a:cubicBezTo>
                  <a:pt x="381000" y="173428"/>
                  <a:pt x="363928" y="190500"/>
                  <a:pt x="342900" y="190500"/>
                </a:cubicBezTo>
                <a:lnTo>
                  <a:pt x="38100" y="190500"/>
                </a:lnTo>
                <a:cubicBezTo>
                  <a:pt x="17072" y="190500"/>
                  <a:pt x="0" y="173428"/>
                  <a:pt x="0" y="152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97" name="Text 95"/>
          <p:cNvSpPr/>
          <p:nvPr/>
        </p:nvSpPr>
        <p:spPr>
          <a:xfrm>
            <a:off x="6153150" y="4752975"/>
            <a:ext cx="438150" cy="190500"/>
          </a:xfrm>
          <a:prstGeom prst="rect">
            <a:avLst/>
          </a:prstGeom>
          <a:noFill/>
          <a:ln/>
        </p:spPr>
        <p:txBody>
          <a:bodyPr wrap="square" lIns="76200" tIns="19050" rIns="76200" bIns="1905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CSV</a:t>
            </a:r>
            <a:endParaRPr lang="en-US" sz="1600" dirty="0"/>
          </a:p>
        </p:txBody>
      </p:sp>
      <p:sp>
        <p:nvSpPr>
          <p:cNvPr id="98" name="Shape 96"/>
          <p:cNvSpPr/>
          <p:nvPr/>
        </p:nvSpPr>
        <p:spPr>
          <a:xfrm>
            <a:off x="6591226" y="4752975"/>
            <a:ext cx="438150" cy="190500"/>
          </a:xfrm>
          <a:custGeom>
            <a:avLst/>
            <a:gdLst/>
            <a:ahLst/>
            <a:cxnLst/>
            <a:rect l="l" t="t" r="r" b="b"/>
            <a:pathLst>
              <a:path w="438150" h="190500">
                <a:moveTo>
                  <a:pt x="38100" y="0"/>
                </a:moveTo>
                <a:lnTo>
                  <a:pt x="400050" y="0"/>
                </a:lnTo>
                <a:cubicBezTo>
                  <a:pt x="421078" y="0"/>
                  <a:pt x="438150" y="17072"/>
                  <a:pt x="438150" y="38100"/>
                </a:cubicBezTo>
                <a:lnTo>
                  <a:pt x="438150" y="152400"/>
                </a:lnTo>
                <a:cubicBezTo>
                  <a:pt x="438150" y="173428"/>
                  <a:pt x="421078" y="190500"/>
                  <a:pt x="400050" y="190500"/>
                </a:cubicBezTo>
                <a:lnTo>
                  <a:pt x="38100" y="190500"/>
                </a:lnTo>
                <a:cubicBezTo>
                  <a:pt x="17072" y="190500"/>
                  <a:pt x="0" y="173428"/>
                  <a:pt x="0" y="152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99" name="Text 97"/>
          <p:cNvSpPr/>
          <p:nvPr/>
        </p:nvSpPr>
        <p:spPr>
          <a:xfrm>
            <a:off x="6591226" y="4752975"/>
            <a:ext cx="495300" cy="190500"/>
          </a:xfrm>
          <a:prstGeom prst="rect">
            <a:avLst/>
          </a:prstGeom>
          <a:noFill/>
          <a:ln/>
        </p:spPr>
        <p:txBody>
          <a:bodyPr wrap="square" lIns="76200" tIns="19050" rIns="76200" bIns="1905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Excel</a:t>
            </a:r>
            <a:endParaRPr lang="en-US" sz="1600" dirty="0"/>
          </a:p>
        </p:txBody>
      </p:sp>
      <p:sp>
        <p:nvSpPr>
          <p:cNvPr id="100" name="Shape 98"/>
          <p:cNvSpPr/>
          <p:nvPr/>
        </p:nvSpPr>
        <p:spPr>
          <a:xfrm>
            <a:off x="7084591" y="4752975"/>
            <a:ext cx="561975" cy="190500"/>
          </a:xfrm>
          <a:custGeom>
            <a:avLst/>
            <a:gdLst/>
            <a:ahLst/>
            <a:cxnLst/>
            <a:rect l="l" t="t" r="r" b="b"/>
            <a:pathLst>
              <a:path w="561975" h="190500">
                <a:moveTo>
                  <a:pt x="38100" y="0"/>
                </a:moveTo>
                <a:lnTo>
                  <a:pt x="523875" y="0"/>
                </a:lnTo>
                <a:cubicBezTo>
                  <a:pt x="544903" y="0"/>
                  <a:pt x="561975" y="17072"/>
                  <a:pt x="561975" y="38100"/>
                </a:cubicBezTo>
                <a:lnTo>
                  <a:pt x="561975" y="152400"/>
                </a:lnTo>
                <a:cubicBezTo>
                  <a:pt x="561975" y="173428"/>
                  <a:pt x="544903" y="190500"/>
                  <a:pt x="523875" y="190500"/>
                </a:cubicBezTo>
                <a:lnTo>
                  <a:pt x="38100" y="190500"/>
                </a:lnTo>
                <a:cubicBezTo>
                  <a:pt x="17072" y="190500"/>
                  <a:pt x="0" y="173428"/>
                  <a:pt x="0" y="152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101" name="Text 99"/>
          <p:cNvSpPr/>
          <p:nvPr/>
        </p:nvSpPr>
        <p:spPr>
          <a:xfrm>
            <a:off x="7084591" y="4752975"/>
            <a:ext cx="619125" cy="190500"/>
          </a:xfrm>
          <a:prstGeom prst="rect">
            <a:avLst/>
          </a:prstGeom>
          <a:noFill/>
          <a:ln/>
        </p:spPr>
        <p:txBody>
          <a:bodyPr wrap="square" lIns="76200" tIns="19050" rIns="76200" bIns="1905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Parquet</a:t>
            </a:r>
            <a:endParaRPr lang="en-US" sz="1600" dirty="0"/>
          </a:p>
        </p:txBody>
      </p:sp>
      <p:sp>
        <p:nvSpPr>
          <p:cNvPr id="102" name="Shape 100"/>
          <p:cNvSpPr/>
          <p:nvPr/>
        </p:nvSpPr>
        <p:spPr>
          <a:xfrm>
            <a:off x="7708181" y="4752975"/>
            <a:ext cx="457200" cy="190500"/>
          </a:xfrm>
          <a:custGeom>
            <a:avLst/>
            <a:gdLst/>
            <a:ahLst/>
            <a:cxnLst/>
            <a:rect l="l" t="t" r="r" b="b"/>
            <a:pathLst>
              <a:path w="457200" h="190500">
                <a:moveTo>
                  <a:pt x="38100" y="0"/>
                </a:moveTo>
                <a:lnTo>
                  <a:pt x="419100" y="0"/>
                </a:lnTo>
                <a:cubicBezTo>
                  <a:pt x="440128" y="0"/>
                  <a:pt x="457200" y="17072"/>
                  <a:pt x="457200" y="38100"/>
                </a:cubicBezTo>
                <a:lnTo>
                  <a:pt x="457200" y="152400"/>
                </a:lnTo>
                <a:cubicBezTo>
                  <a:pt x="457200" y="173428"/>
                  <a:pt x="440128" y="190500"/>
                  <a:pt x="419100" y="190500"/>
                </a:cubicBezTo>
                <a:lnTo>
                  <a:pt x="38100" y="190500"/>
                </a:lnTo>
                <a:cubicBezTo>
                  <a:pt x="17072" y="190500"/>
                  <a:pt x="0" y="173428"/>
                  <a:pt x="0" y="152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103" name="Text 101"/>
          <p:cNvSpPr/>
          <p:nvPr/>
        </p:nvSpPr>
        <p:spPr>
          <a:xfrm>
            <a:off x="7708181" y="4752975"/>
            <a:ext cx="514350" cy="190500"/>
          </a:xfrm>
          <a:prstGeom prst="rect">
            <a:avLst/>
          </a:prstGeom>
          <a:noFill/>
          <a:ln/>
        </p:spPr>
        <p:txBody>
          <a:bodyPr wrap="square" lIns="76200" tIns="19050" rIns="76200" bIns="1905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JSON</a:t>
            </a:r>
            <a:endParaRPr lang="en-US" sz="1600" dirty="0"/>
          </a:p>
        </p:txBody>
      </p:sp>
      <p:sp>
        <p:nvSpPr>
          <p:cNvPr id="104" name="Text 102"/>
          <p:cNvSpPr/>
          <p:nvPr/>
        </p:nvSpPr>
        <p:spPr>
          <a:xfrm>
            <a:off x="8977313" y="4543425"/>
            <a:ext cx="27717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API/SaaS</a:t>
            </a:r>
            <a:endParaRPr lang="en-US" sz="1600" dirty="0"/>
          </a:p>
        </p:txBody>
      </p:sp>
      <p:sp>
        <p:nvSpPr>
          <p:cNvPr id="105" name="Shape 103"/>
          <p:cNvSpPr/>
          <p:nvPr/>
        </p:nvSpPr>
        <p:spPr>
          <a:xfrm>
            <a:off x="8977313" y="4752975"/>
            <a:ext cx="447675" cy="190500"/>
          </a:xfrm>
          <a:custGeom>
            <a:avLst/>
            <a:gdLst/>
            <a:ahLst/>
            <a:cxnLst/>
            <a:rect l="l" t="t" r="r" b="b"/>
            <a:pathLst>
              <a:path w="447675" h="190500">
                <a:moveTo>
                  <a:pt x="38100" y="0"/>
                </a:moveTo>
                <a:lnTo>
                  <a:pt x="409575" y="0"/>
                </a:lnTo>
                <a:cubicBezTo>
                  <a:pt x="430603" y="0"/>
                  <a:pt x="447675" y="17072"/>
                  <a:pt x="447675" y="38100"/>
                </a:cubicBezTo>
                <a:lnTo>
                  <a:pt x="447675" y="152400"/>
                </a:lnTo>
                <a:cubicBezTo>
                  <a:pt x="447675" y="173428"/>
                  <a:pt x="430603" y="190500"/>
                  <a:pt x="409575" y="190500"/>
                </a:cubicBezTo>
                <a:lnTo>
                  <a:pt x="38100" y="190500"/>
                </a:lnTo>
                <a:cubicBezTo>
                  <a:pt x="17072" y="190500"/>
                  <a:pt x="0" y="173428"/>
                  <a:pt x="0" y="152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106" name="Text 104"/>
          <p:cNvSpPr/>
          <p:nvPr/>
        </p:nvSpPr>
        <p:spPr>
          <a:xfrm>
            <a:off x="8977313" y="4752975"/>
            <a:ext cx="504825" cy="190500"/>
          </a:xfrm>
          <a:prstGeom prst="rect">
            <a:avLst/>
          </a:prstGeom>
          <a:noFill/>
          <a:ln/>
        </p:spPr>
        <p:txBody>
          <a:bodyPr wrap="square" lIns="76200" tIns="19050" rIns="76200" bIns="1905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REST</a:t>
            </a:r>
            <a:endParaRPr lang="en-US" sz="1600" dirty="0"/>
          </a:p>
        </p:txBody>
      </p:sp>
      <p:sp>
        <p:nvSpPr>
          <p:cNvPr id="107" name="Shape 105"/>
          <p:cNvSpPr/>
          <p:nvPr/>
        </p:nvSpPr>
        <p:spPr>
          <a:xfrm>
            <a:off x="9479979" y="4752975"/>
            <a:ext cx="628650" cy="190500"/>
          </a:xfrm>
          <a:custGeom>
            <a:avLst/>
            <a:gdLst/>
            <a:ahLst/>
            <a:cxnLst/>
            <a:rect l="l" t="t" r="r" b="b"/>
            <a:pathLst>
              <a:path w="628650" h="190500">
                <a:moveTo>
                  <a:pt x="38100" y="0"/>
                </a:moveTo>
                <a:lnTo>
                  <a:pt x="590550" y="0"/>
                </a:lnTo>
                <a:cubicBezTo>
                  <a:pt x="611578" y="0"/>
                  <a:pt x="628650" y="17072"/>
                  <a:pt x="628650" y="38100"/>
                </a:cubicBezTo>
                <a:lnTo>
                  <a:pt x="628650" y="152400"/>
                </a:lnTo>
                <a:cubicBezTo>
                  <a:pt x="628650" y="173428"/>
                  <a:pt x="611578" y="190500"/>
                  <a:pt x="590550" y="190500"/>
                </a:cubicBezTo>
                <a:lnTo>
                  <a:pt x="38100" y="190500"/>
                </a:lnTo>
                <a:cubicBezTo>
                  <a:pt x="17072" y="190500"/>
                  <a:pt x="0" y="173428"/>
                  <a:pt x="0" y="152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108" name="Text 106"/>
          <p:cNvSpPr/>
          <p:nvPr/>
        </p:nvSpPr>
        <p:spPr>
          <a:xfrm>
            <a:off x="9479979" y="4752975"/>
            <a:ext cx="685800" cy="190500"/>
          </a:xfrm>
          <a:prstGeom prst="rect">
            <a:avLst/>
          </a:prstGeom>
          <a:noFill/>
          <a:ln/>
        </p:spPr>
        <p:txBody>
          <a:bodyPr wrap="square" lIns="76200" tIns="19050" rIns="76200" bIns="1905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GraphQL</a:t>
            </a:r>
            <a:endParaRPr lang="en-US" sz="1600" dirty="0"/>
          </a:p>
        </p:txBody>
      </p:sp>
      <p:sp>
        <p:nvSpPr>
          <p:cNvPr id="109" name="Shape 107"/>
          <p:cNvSpPr/>
          <p:nvPr/>
        </p:nvSpPr>
        <p:spPr>
          <a:xfrm>
            <a:off x="10166077" y="4752975"/>
            <a:ext cx="371475" cy="190500"/>
          </a:xfrm>
          <a:custGeom>
            <a:avLst/>
            <a:gdLst/>
            <a:ahLst/>
            <a:cxnLst/>
            <a:rect l="l" t="t" r="r" b="b"/>
            <a:pathLst>
              <a:path w="371475" h="190500">
                <a:moveTo>
                  <a:pt x="38100" y="0"/>
                </a:moveTo>
                <a:lnTo>
                  <a:pt x="333375" y="0"/>
                </a:lnTo>
                <a:cubicBezTo>
                  <a:pt x="354403" y="0"/>
                  <a:pt x="371475" y="17072"/>
                  <a:pt x="371475" y="38100"/>
                </a:cubicBezTo>
                <a:lnTo>
                  <a:pt x="371475" y="152400"/>
                </a:lnTo>
                <a:cubicBezTo>
                  <a:pt x="371475" y="173428"/>
                  <a:pt x="354403" y="190500"/>
                  <a:pt x="333375" y="190500"/>
                </a:cubicBezTo>
                <a:lnTo>
                  <a:pt x="38100" y="190500"/>
                </a:lnTo>
                <a:cubicBezTo>
                  <a:pt x="17072" y="190500"/>
                  <a:pt x="0" y="173428"/>
                  <a:pt x="0" y="152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110" name="Text 108"/>
          <p:cNvSpPr/>
          <p:nvPr/>
        </p:nvSpPr>
        <p:spPr>
          <a:xfrm>
            <a:off x="10166077" y="4752975"/>
            <a:ext cx="428625" cy="190500"/>
          </a:xfrm>
          <a:prstGeom prst="rect">
            <a:avLst/>
          </a:prstGeom>
          <a:noFill/>
          <a:ln/>
        </p:spPr>
        <p:txBody>
          <a:bodyPr wrap="square" lIns="76200" tIns="19050" rIns="76200" bIns="1905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ERP</a:t>
            </a:r>
            <a:endParaRPr lang="en-US" sz="1600" dirty="0"/>
          </a:p>
        </p:txBody>
      </p:sp>
      <p:sp>
        <p:nvSpPr>
          <p:cNvPr id="111" name="Shape 109"/>
          <p:cNvSpPr/>
          <p:nvPr/>
        </p:nvSpPr>
        <p:spPr>
          <a:xfrm>
            <a:off x="10599093" y="4752975"/>
            <a:ext cx="409575" cy="190500"/>
          </a:xfrm>
          <a:custGeom>
            <a:avLst/>
            <a:gdLst/>
            <a:ahLst/>
            <a:cxnLst/>
            <a:rect l="l" t="t" r="r" b="b"/>
            <a:pathLst>
              <a:path w="409575" h="190500">
                <a:moveTo>
                  <a:pt x="38100" y="0"/>
                </a:moveTo>
                <a:lnTo>
                  <a:pt x="371475" y="0"/>
                </a:lnTo>
                <a:cubicBezTo>
                  <a:pt x="392503" y="0"/>
                  <a:pt x="409575" y="17072"/>
                  <a:pt x="409575" y="38100"/>
                </a:cubicBezTo>
                <a:lnTo>
                  <a:pt x="409575" y="152400"/>
                </a:lnTo>
                <a:cubicBezTo>
                  <a:pt x="409575" y="173428"/>
                  <a:pt x="392503" y="190500"/>
                  <a:pt x="371475" y="190500"/>
                </a:cubicBezTo>
                <a:lnTo>
                  <a:pt x="38100" y="190500"/>
                </a:lnTo>
                <a:cubicBezTo>
                  <a:pt x="17072" y="190500"/>
                  <a:pt x="0" y="173428"/>
                  <a:pt x="0" y="152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112" name="Text 110"/>
          <p:cNvSpPr/>
          <p:nvPr/>
        </p:nvSpPr>
        <p:spPr>
          <a:xfrm>
            <a:off x="10599093" y="4752975"/>
            <a:ext cx="466725" cy="190500"/>
          </a:xfrm>
          <a:prstGeom prst="rect">
            <a:avLst/>
          </a:prstGeom>
          <a:noFill/>
          <a:ln/>
        </p:spPr>
        <p:txBody>
          <a:bodyPr wrap="square" lIns="76200" tIns="19050" rIns="76200" bIns="1905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CRM</a:t>
            </a:r>
            <a:endParaRPr lang="en-US" sz="1600" dirty="0"/>
          </a:p>
        </p:txBody>
      </p:sp>
      <p:sp>
        <p:nvSpPr>
          <p:cNvPr id="113" name="Shape 111"/>
          <p:cNvSpPr/>
          <p:nvPr/>
        </p:nvSpPr>
        <p:spPr>
          <a:xfrm>
            <a:off x="385763" y="5395913"/>
            <a:ext cx="2219325" cy="542925"/>
          </a:xfrm>
          <a:custGeom>
            <a:avLst/>
            <a:gdLst/>
            <a:ahLst/>
            <a:cxnLst/>
            <a:rect l="l" t="t" r="r" b="b"/>
            <a:pathLst>
              <a:path w="2219325" h="542925">
                <a:moveTo>
                  <a:pt x="76200" y="0"/>
                </a:moveTo>
                <a:lnTo>
                  <a:pt x="2143125" y="0"/>
                </a:lnTo>
                <a:cubicBezTo>
                  <a:pt x="2185209" y="0"/>
                  <a:pt x="2219325" y="34116"/>
                  <a:pt x="2219325" y="76200"/>
                </a:cubicBezTo>
                <a:lnTo>
                  <a:pt x="2219325" y="466725"/>
                </a:lnTo>
                <a:cubicBezTo>
                  <a:pt x="2219325" y="508809"/>
                  <a:pt x="2185209" y="542925"/>
                  <a:pt x="2143125" y="542925"/>
                </a:cubicBezTo>
                <a:lnTo>
                  <a:pt x="76200" y="542925"/>
                </a:lnTo>
                <a:cubicBezTo>
                  <a:pt x="34116" y="542925"/>
                  <a:pt x="0" y="508809"/>
                  <a:pt x="0" y="466725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114" name="Text 112"/>
          <p:cNvSpPr/>
          <p:nvPr/>
        </p:nvSpPr>
        <p:spPr>
          <a:xfrm>
            <a:off x="438150" y="5476875"/>
            <a:ext cx="21145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架构层</a:t>
            </a:r>
            <a:endParaRPr lang="en-US" sz="1600" dirty="0"/>
          </a:p>
        </p:txBody>
      </p:sp>
      <p:sp>
        <p:nvSpPr>
          <p:cNvPr id="115" name="Text 113"/>
          <p:cNvSpPr/>
          <p:nvPr/>
        </p:nvSpPr>
        <p:spPr>
          <a:xfrm>
            <a:off x="433388" y="5667375"/>
            <a:ext cx="2124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用户界面层</a:t>
            </a:r>
            <a:endParaRPr lang="en-US" sz="1600" dirty="0"/>
          </a:p>
        </p:txBody>
      </p:sp>
      <p:sp>
        <p:nvSpPr>
          <p:cNvPr id="116" name="Shape 114"/>
          <p:cNvSpPr/>
          <p:nvPr/>
        </p:nvSpPr>
        <p:spPr>
          <a:xfrm>
            <a:off x="2686943" y="5395913"/>
            <a:ext cx="2219325" cy="542925"/>
          </a:xfrm>
          <a:custGeom>
            <a:avLst/>
            <a:gdLst/>
            <a:ahLst/>
            <a:cxnLst/>
            <a:rect l="l" t="t" r="r" b="b"/>
            <a:pathLst>
              <a:path w="2219325" h="542925">
                <a:moveTo>
                  <a:pt x="76200" y="0"/>
                </a:moveTo>
                <a:lnTo>
                  <a:pt x="2143125" y="0"/>
                </a:lnTo>
                <a:cubicBezTo>
                  <a:pt x="2185209" y="0"/>
                  <a:pt x="2219325" y="34116"/>
                  <a:pt x="2219325" y="76200"/>
                </a:cubicBezTo>
                <a:lnTo>
                  <a:pt x="2219325" y="466725"/>
                </a:lnTo>
                <a:cubicBezTo>
                  <a:pt x="2219325" y="508809"/>
                  <a:pt x="2185209" y="542925"/>
                  <a:pt x="2143125" y="542925"/>
                </a:cubicBezTo>
                <a:lnTo>
                  <a:pt x="76200" y="542925"/>
                </a:lnTo>
                <a:cubicBezTo>
                  <a:pt x="34116" y="542925"/>
                  <a:pt x="0" y="508809"/>
                  <a:pt x="0" y="466725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D8A14F">
              <a:alpha val="10196"/>
            </a:srgbClr>
          </a:solidFill>
          <a:ln w="12700">
            <a:solidFill>
              <a:srgbClr val="D8A14F">
                <a:alpha val="30196"/>
              </a:srgbClr>
            </a:solidFill>
            <a:prstDash val="solid"/>
          </a:ln>
        </p:spPr>
      </p:sp>
      <p:sp>
        <p:nvSpPr>
          <p:cNvPr id="117" name="Text 115"/>
          <p:cNvSpPr/>
          <p:nvPr/>
        </p:nvSpPr>
        <p:spPr>
          <a:xfrm>
            <a:off x="2739330" y="5476875"/>
            <a:ext cx="21145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架构层</a:t>
            </a:r>
            <a:endParaRPr lang="en-US" sz="1600" dirty="0"/>
          </a:p>
        </p:txBody>
      </p:sp>
      <p:sp>
        <p:nvSpPr>
          <p:cNvPr id="118" name="Text 116"/>
          <p:cNvSpPr/>
          <p:nvPr/>
        </p:nvSpPr>
        <p:spPr>
          <a:xfrm>
            <a:off x="2734568" y="5667375"/>
            <a:ext cx="2124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L2 代理编排层</a:t>
            </a:r>
            <a:endParaRPr lang="en-US" sz="1600" dirty="0"/>
          </a:p>
        </p:txBody>
      </p:sp>
      <p:sp>
        <p:nvSpPr>
          <p:cNvPr id="119" name="Shape 117"/>
          <p:cNvSpPr/>
          <p:nvPr/>
        </p:nvSpPr>
        <p:spPr>
          <a:xfrm>
            <a:off x="4988198" y="5395913"/>
            <a:ext cx="2219325" cy="542925"/>
          </a:xfrm>
          <a:custGeom>
            <a:avLst/>
            <a:gdLst/>
            <a:ahLst/>
            <a:cxnLst/>
            <a:rect l="l" t="t" r="r" b="b"/>
            <a:pathLst>
              <a:path w="2219325" h="542925">
                <a:moveTo>
                  <a:pt x="76200" y="0"/>
                </a:moveTo>
                <a:lnTo>
                  <a:pt x="2143125" y="0"/>
                </a:lnTo>
                <a:cubicBezTo>
                  <a:pt x="2185209" y="0"/>
                  <a:pt x="2219325" y="34116"/>
                  <a:pt x="2219325" y="76200"/>
                </a:cubicBezTo>
                <a:lnTo>
                  <a:pt x="2219325" y="466725"/>
                </a:lnTo>
                <a:cubicBezTo>
                  <a:pt x="2219325" y="508809"/>
                  <a:pt x="2185209" y="542925"/>
                  <a:pt x="2143125" y="542925"/>
                </a:cubicBezTo>
                <a:lnTo>
                  <a:pt x="76200" y="542925"/>
                </a:lnTo>
                <a:cubicBezTo>
                  <a:pt x="34116" y="542925"/>
                  <a:pt x="0" y="508809"/>
                  <a:pt x="0" y="466725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120" name="Text 118"/>
          <p:cNvSpPr/>
          <p:nvPr/>
        </p:nvSpPr>
        <p:spPr>
          <a:xfrm>
            <a:off x="5040585" y="5476875"/>
            <a:ext cx="21145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架构层</a:t>
            </a:r>
            <a:endParaRPr lang="en-US" sz="1600" dirty="0"/>
          </a:p>
        </p:txBody>
      </p:sp>
      <p:sp>
        <p:nvSpPr>
          <p:cNvPr id="121" name="Text 119"/>
          <p:cNvSpPr/>
          <p:nvPr/>
        </p:nvSpPr>
        <p:spPr>
          <a:xfrm>
            <a:off x="5035823" y="5667375"/>
            <a:ext cx="2124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核心能力模块层</a:t>
            </a:r>
            <a:endParaRPr lang="en-US" sz="1600" dirty="0"/>
          </a:p>
        </p:txBody>
      </p:sp>
      <p:sp>
        <p:nvSpPr>
          <p:cNvPr id="122" name="Shape 120"/>
          <p:cNvSpPr/>
          <p:nvPr/>
        </p:nvSpPr>
        <p:spPr>
          <a:xfrm>
            <a:off x="7289453" y="5395913"/>
            <a:ext cx="2219325" cy="542925"/>
          </a:xfrm>
          <a:custGeom>
            <a:avLst/>
            <a:gdLst/>
            <a:ahLst/>
            <a:cxnLst/>
            <a:rect l="l" t="t" r="r" b="b"/>
            <a:pathLst>
              <a:path w="2219325" h="542925">
                <a:moveTo>
                  <a:pt x="76200" y="0"/>
                </a:moveTo>
                <a:lnTo>
                  <a:pt x="2143125" y="0"/>
                </a:lnTo>
                <a:cubicBezTo>
                  <a:pt x="2185209" y="0"/>
                  <a:pt x="2219325" y="34116"/>
                  <a:pt x="2219325" y="76200"/>
                </a:cubicBezTo>
                <a:lnTo>
                  <a:pt x="2219325" y="466725"/>
                </a:lnTo>
                <a:cubicBezTo>
                  <a:pt x="2219325" y="508809"/>
                  <a:pt x="2185209" y="542925"/>
                  <a:pt x="2143125" y="542925"/>
                </a:cubicBezTo>
                <a:lnTo>
                  <a:pt x="76200" y="542925"/>
                </a:lnTo>
                <a:cubicBezTo>
                  <a:pt x="34116" y="542925"/>
                  <a:pt x="0" y="508809"/>
                  <a:pt x="0" y="466725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123" name="Text 121"/>
          <p:cNvSpPr/>
          <p:nvPr/>
        </p:nvSpPr>
        <p:spPr>
          <a:xfrm>
            <a:off x="7341840" y="5476875"/>
            <a:ext cx="21145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架构层</a:t>
            </a:r>
            <a:endParaRPr lang="en-US" sz="1600" dirty="0"/>
          </a:p>
        </p:txBody>
      </p:sp>
      <p:sp>
        <p:nvSpPr>
          <p:cNvPr id="124" name="Text 122"/>
          <p:cNvSpPr/>
          <p:nvPr/>
        </p:nvSpPr>
        <p:spPr>
          <a:xfrm>
            <a:off x="7337078" y="5667375"/>
            <a:ext cx="2124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基础设施层</a:t>
            </a:r>
            <a:endParaRPr lang="en-US" sz="1600" dirty="0"/>
          </a:p>
        </p:txBody>
      </p:sp>
      <p:sp>
        <p:nvSpPr>
          <p:cNvPr id="125" name="Shape 123"/>
          <p:cNvSpPr/>
          <p:nvPr/>
        </p:nvSpPr>
        <p:spPr>
          <a:xfrm>
            <a:off x="9590708" y="5395913"/>
            <a:ext cx="2219325" cy="542925"/>
          </a:xfrm>
          <a:custGeom>
            <a:avLst/>
            <a:gdLst/>
            <a:ahLst/>
            <a:cxnLst/>
            <a:rect l="l" t="t" r="r" b="b"/>
            <a:pathLst>
              <a:path w="2219325" h="542925">
                <a:moveTo>
                  <a:pt x="76200" y="0"/>
                </a:moveTo>
                <a:lnTo>
                  <a:pt x="2143125" y="0"/>
                </a:lnTo>
                <a:cubicBezTo>
                  <a:pt x="2185209" y="0"/>
                  <a:pt x="2219325" y="34116"/>
                  <a:pt x="2219325" y="76200"/>
                </a:cubicBezTo>
                <a:lnTo>
                  <a:pt x="2219325" y="466725"/>
                </a:lnTo>
                <a:cubicBezTo>
                  <a:pt x="2219325" y="508809"/>
                  <a:pt x="2185209" y="542925"/>
                  <a:pt x="2143125" y="542925"/>
                </a:cubicBezTo>
                <a:lnTo>
                  <a:pt x="76200" y="542925"/>
                </a:lnTo>
                <a:cubicBezTo>
                  <a:pt x="34116" y="542925"/>
                  <a:pt x="0" y="508809"/>
                  <a:pt x="0" y="466725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126" name="Text 124"/>
          <p:cNvSpPr/>
          <p:nvPr/>
        </p:nvSpPr>
        <p:spPr>
          <a:xfrm>
            <a:off x="9643095" y="5476875"/>
            <a:ext cx="21145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架构层</a:t>
            </a:r>
            <a:endParaRPr lang="en-US" sz="1600" dirty="0"/>
          </a:p>
        </p:txBody>
      </p:sp>
      <p:sp>
        <p:nvSpPr>
          <p:cNvPr id="127" name="Text 125"/>
          <p:cNvSpPr/>
          <p:nvPr/>
        </p:nvSpPr>
        <p:spPr>
          <a:xfrm>
            <a:off x="9638333" y="5667375"/>
            <a:ext cx="2124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数据源层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4419" y="354419"/>
            <a:ext cx="11545186" cy="1772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77" b="1" spc="49" kern="0" dirty="0">
                <a:solidFill>
                  <a:srgbClr val="D8A14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DATA FLOW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54419" y="602512"/>
            <a:ext cx="11642651" cy="354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512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数据流与关键流程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58849" y="1067686"/>
            <a:ext cx="5661837" cy="3818860"/>
          </a:xfrm>
          <a:custGeom>
            <a:avLst/>
            <a:gdLst/>
            <a:ahLst/>
            <a:cxnLst/>
            <a:rect l="l" t="t" r="r" b="b"/>
            <a:pathLst>
              <a:path w="5661837" h="3818860">
                <a:moveTo>
                  <a:pt x="70878" y="0"/>
                </a:moveTo>
                <a:lnTo>
                  <a:pt x="5590959" y="0"/>
                </a:lnTo>
                <a:cubicBezTo>
                  <a:pt x="5630104" y="0"/>
                  <a:pt x="5661837" y="31733"/>
                  <a:pt x="5661837" y="70878"/>
                </a:cubicBezTo>
                <a:lnTo>
                  <a:pt x="5661837" y="3747982"/>
                </a:lnTo>
                <a:cubicBezTo>
                  <a:pt x="5661837" y="3787127"/>
                  <a:pt x="5630104" y="3818860"/>
                  <a:pt x="5590959" y="3818860"/>
                </a:cubicBezTo>
                <a:lnTo>
                  <a:pt x="70878" y="3818860"/>
                </a:lnTo>
                <a:cubicBezTo>
                  <a:pt x="31733" y="3818860"/>
                  <a:pt x="0" y="3787127"/>
                  <a:pt x="0" y="3747982"/>
                </a:cubicBezTo>
                <a:lnTo>
                  <a:pt x="0" y="70878"/>
                </a:lnTo>
                <a:cubicBezTo>
                  <a:pt x="0" y="31759"/>
                  <a:pt x="31759" y="0"/>
                  <a:pt x="70878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05047" y="1213884"/>
            <a:ext cx="354419" cy="354419"/>
          </a:xfrm>
          <a:custGeom>
            <a:avLst/>
            <a:gdLst/>
            <a:ahLst/>
            <a:cxnLst/>
            <a:rect l="l" t="t" r="r" b="b"/>
            <a:pathLst>
              <a:path w="354419" h="354419">
                <a:moveTo>
                  <a:pt x="70884" y="0"/>
                </a:moveTo>
                <a:lnTo>
                  <a:pt x="283535" y="0"/>
                </a:lnTo>
                <a:cubicBezTo>
                  <a:pt x="322657" y="0"/>
                  <a:pt x="354419" y="31762"/>
                  <a:pt x="354419" y="70884"/>
                </a:cubicBezTo>
                <a:lnTo>
                  <a:pt x="354419" y="283535"/>
                </a:lnTo>
                <a:cubicBezTo>
                  <a:pt x="354419" y="322657"/>
                  <a:pt x="322657" y="354419"/>
                  <a:pt x="283535" y="354419"/>
                </a:cubicBezTo>
                <a:lnTo>
                  <a:pt x="70884" y="354419"/>
                </a:lnTo>
                <a:cubicBezTo>
                  <a:pt x="31762" y="354419"/>
                  <a:pt x="0" y="322657"/>
                  <a:pt x="0" y="283535"/>
                </a:cubicBezTo>
                <a:lnTo>
                  <a:pt x="0" y="70884"/>
                </a:lnTo>
                <a:cubicBezTo>
                  <a:pt x="0" y="31762"/>
                  <a:pt x="31762" y="0"/>
                  <a:pt x="70884" y="0"/>
                </a:cubicBezTo>
                <a:close/>
              </a:path>
            </a:pathLst>
          </a:custGeom>
          <a:solidFill>
            <a:srgbClr val="3A5F7F">
              <a:alpha val="40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610611" y="1284767"/>
            <a:ext cx="212651" cy="212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16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65791" y="1267047"/>
            <a:ext cx="1940442" cy="248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56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标准查询与 Skill 优先流程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05047" y="1692349"/>
            <a:ext cx="177209" cy="177209"/>
          </a:xfrm>
          <a:custGeom>
            <a:avLst/>
            <a:gdLst/>
            <a:ahLst/>
            <a:cxnLst/>
            <a:rect l="l" t="t" r="r" b="b"/>
            <a:pathLst>
              <a:path w="177209" h="177209">
                <a:moveTo>
                  <a:pt x="35442" y="0"/>
                </a:moveTo>
                <a:lnTo>
                  <a:pt x="141767" y="0"/>
                </a:lnTo>
                <a:cubicBezTo>
                  <a:pt x="161328" y="0"/>
                  <a:pt x="177209" y="15881"/>
                  <a:pt x="177209" y="35442"/>
                </a:cubicBezTo>
                <a:lnTo>
                  <a:pt x="177209" y="141767"/>
                </a:lnTo>
                <a:cubicBezTo>
                  <a:pt x="177209" y="161328"/>
                  <a:pt x="161328" y="177209"/>
                  <a:pt x="141767" y="177209"/>
                </a:cubicBezTo>
                <a:lnTo>
                  <a:pt x="35442" y="177209"/>
                </a:lnTo>
                <a:cubicBezTo>
                  <a:pt x="15881" y="177209"/>
                  <a:pt x="0" y="161328"/>
                  <a:pt x="0" y="141767"/>
                </a:cubicBezTo>
                <a:lnTo>
                  <a:pt x="0" y="35442"/>
                </a:lnTo>
                <a:cubicBezTo>
                  <a:pt x="0" y="15881"/>
                  <a:pt x="15881" y="0"/>
                  <a:pt x="35442" y="0"/>
                </a:cubicBezTo>
                <a:close/>
              </a:path>
            </a:pathLst>
          </a:custGeom>
          <a:solidFill>
            <a:srgbClr val="D8A14F">
              <a:alpha val="20000"/>
            </a:srgbClr>
          </a:solidFill>
          <a:ln/>
        </p:spPr>
      </p:sp>
      <p:sp>
        <p:nvSpPr>
          <p:cNvPr id="9" name="Text 7"/>
          <p:cNvSpPr/>
          <p:nvPr/>
        </p:nvSpPr>
        <p:spPr>
          <a:xfrm>
            <a:off x="571846" y="1710070"/>
            <a:ext cx="97465" cy="1417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37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53140" y="1674628"/>
            <a:ext cx="2622698" cy="1772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77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用户输入 → 意图识别模块解析查询意图和实体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05047" y="1940442"/>
            <a:ext cx="177209" cy="177209"/>
          </a:xfrm>
          <a:custGeom>
            <a:avLst/>
            <a:gdLst/>
            <a:ahLst/>
            <a:cxnLst/>
            <a:rect l="l" t="t" r="r" b="b"/>
            <a:pathLst>
              <a:path w="177209" h="177209">
                <a:moveTo>
                  <a:pt x="35442" y="0"/>
                </a:moveTo>
                <a:lnTo>
                  <a:pt x="141767" y="0"/>
                </a:lnTo>
                <a:cubicBezTo>
                  <a:pt x="161328" y="0"/>
                  <a:pt x="177209" y="15881"/>
                  <a:pt x="177209" y="35442"/>
                </a:cubicBezTo>
                <a:lnTo>
                  <a:pt x="177209" y="141767"/>
                </a:lnTo>
                <a:cubicBezTo>
                  <a:pt x="177209" y="161328"/>
                  <a:pt x="161328" y="177209"/>
                  <a:pt x="141767" y="177209"/>
                </a:cubicBezTo>
                <a:lnTo>
                  <a:pt x="35442" y="177209"/>
                </a:lnTo>
                <a:cubicBezTo>
                  <a:pt x="15881" y="177209"/>
                  <a:pt x="0" y="161328"/>
                  <a:pt x="0" y="141767"/>
                </a:cubicBezTo>
                <a:lnTo>
                  <a:pt x="0" y="35442"/>
                </a:lnTo>
                <a:cubicBezTo>
                  <a:pt x="0" y="15881"/>
                  <a:pt x="15881" y="0"/>
                  <a:pt x="35442" y="0"/>
                </a:cubicBezTo>
                <a:close/>
              </a:path>
            </a:pathLst>
          </a:custGeom>
          <a:solidFill>
            <a:srgbClr val="D8A14F">
              <a:alpha val="20000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561740" y="1958163"/>
            <a:ext cx="115186" cy="1417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37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2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53140" y="1922721"/>
            <a:ext cx="2596116" cy="1772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77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意图拦截 → 检查是否匹配预定义的 Data Skill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05047" y="2188535"/>
            <a:ext cx="177209" cy="177209"/>
          </a:xfrm>
          <a:custGeom>
            <a:avLst/>
            <a:gdLst/>
            <a:ahLst/>
            <a:cxnLst/>
            <a:rect l="l" t="t" r="r" b="b"/>
            <a:pathLst>
              <a:path w="177209" h="177209">
                <a:moveTo>
                  <a:pt x="35442" y="0"/>
                </a:moveTo>
                <a:lnTo>
                  <a:pt x="141767" y="0"/>
                </a:lnTo>
                <a:cubicBezTo>
                  <a:pt x="161328" y="0"/>
                  <a:pt x="177209" y="15881"/>
                  <a:pt x="177209" y="35442"/>
                </a:cubicBezTo>
                <a:lnTo>
                  <a:pt x="177209" y="141767"/>
                </a:lnTo>
                <a:cubicBezTo>
                  <a:pt x="177209" y="161328"/>
                  <a:pt x="161328" y="177209"/>
                  <a:pt x="141767" y="177209"/>
                </a:cubicBezTo>
                <a:lnTo>
                  <a:pt x="35442" y="177209"/>
                </a:lnTo>
                <a:cubicBezTo>
                  <a:pt x="15881" y="177209"/>
                  <a:pt x="0" y="161328"/>
                  <a:pt x="0" y="141767"/>
                </a:cubicBezTo>
                <a:lnTo>
                  <a:pt x="0" y="35442"/>
                </a:lnTo>
                <a:cubicBezTo>
                  <a:pt x="0" y="15881"/>
                  <a:pt x="15881" y="0"/>
                  <a:pt x="35442" y="0"/>
                </a:cubicBezTo>
                <a:close/>
              </a:path>
            </a:pathLst>
          </a:custGeom>
          <a:solidFill>
            <a:srgbClr val="D8A14F">
              <a:alpha val="20000"/>
            </a:srgbClr>
          </a:solidFill>
          <a:ln/>
        </p:spPr>
      </p:sp>
      <p:sp>
        <p:nvSpPr>
          <p:cNvPr id="15" name="Text 13"/>
          <p:cNvSpPr/>
          <p:nvPr/>
        </p:nvSpPr>
        <p:spPr>
          <a:xfrm>
            <a:off x="561740" y="2206256"/>
            <a:ext cx="115186" cy="1417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37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753140" y="2170814"/>
            <a:ext cx="2764465" cy="1772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77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匹配 Skill → 提取参数直接调用底层数据服务 API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505047" y="2436628"/>
            <a:ext cx="177209" cy="177209"/>
          </a:xfrm>
          <a:custGeom>
            <a:avLst/>
            <a:gdLst/>
            <a:ahLst/>
            <a:cxnLst/>
            <a:rect l="l" t="t" r="r" b="b"/>
            <a:pathLst>
              <a:path w="177209" h="177209">
                <a:moveTo>
                  <a:pt x="35442" y="0"/>
                </a:moveTo>
                <a:lnTo>
                  <a:pt x="141767" y="0"/>
                </a:lnTo>
                <a:cubicBezTo>
                  <a:pt x="161328" y="0"/>
                  <a:pt x="177209" y="15881"/>
                  <a:pt x="177209" y="35442"/>
                </a:cubicBezTo>
                <a:lnTo>
                  <a:pt x="177209" y="141767"/>
                </a:lnTo>
                <a:cubicBezTo>
                  <a:pt x="177209" y="161328"/>
                  <a:pt x="161328" y="177209"/>
                  <a:pt x="141767" y="177209"/>
                </a:cubicBezTo>
                <a:lnTo>
                  <a:pt x="35442" y="177209"/>
                </a:lnTo>
                <a:cubicBezTo>
                  <a:pt x="15881" y="177209"/>
                  <a:pt x="0" y="161328"/>
                  <a:pt x="0" y="141767"/>
                </a:cubicBezTo>
                <a:lnTo>
                  <a:pt x="0" y="35442"/>
                </a:lnTo>
                <a:cubicBezTo>
                  <a:pt x="0" y="15881"/>
                  <a:pt x="15881" y="0"/>
                  <a:pt x="35442" y="0"/>
                </a:cubicBezTo>
                <a:close/>
              </a:path>
            </a:pathLst>
          </a:custGeom>
          <a:solidFill>
            <a:srgbClr val="D8A14F">
              <a:alpha val="20000"/>
            </a:srgbClr>
          </a:solidFill>
          <a:ln/>
        </p:spPr>
      </p:sp>
      <p:sp>
        <p:nvSpPr>
          <p:cNvPr id="18" name="Text 16"/>
          <p:cNvSpPr/>
          <p:nvPr/>
        </p:nvSpPr>
        <p:spPr>
          <a:xfrm>
            <a:off x="561740" y="2454349"/>
            <a:ext cx="115186" cy="1417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37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4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53140" y="2418907"/>
            <a:ext cx="2525233" cy="1772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77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未匹配 Skill → 语义模型层映射为数据库对象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505047" y="2684721"/>
            <a:ext cx="177209" cy="177209"/>
          </a:xfrm>
          <a:custGeom>
            <a:avLst/>
            <a:gdLst/>
            <a:ahLst/>
            <a:cxnLst/>
            <a:rect l="l" t="t" r="r" b="b"/>
            <a:pathLst>
              <a:path w="177209" h="177209">
                <a:moveTo>
                  <a:pt x="35442" y="0"/>
                </a:moveTo>
                <a:lnTo>
                  <a:pt x="141767" y="0"/>
                </a:lnTo>
                <a:cubicBezTo>
                  <a:pt x="161328" y="0"/>
                  <a:pt x="177209" y="15881"/>
                  <a:pt x="177209" y="35442"/>
                </a:cubicBezTo>
                <a:lnTo>
                  <a:pt x="177209" y="141767"/>
                </a:lnTo>
                <a:cubicBezTo>
                  <a:pt x="177209" y="161328"/>
                  <a:pt x="161328" y="177209"/>
                  <a:pt x="141767" y="177209"/>
                </a:cubicBezTo>
                <a:lnTo>
                  <a:pt x="35442" y="177209"/>
                </a:lnTo>
                <a:cubicBezTo>
                  <a:pt x="15881" y="177209"/>
                  <a:pt x="0" y="161328"/>
                  <a:pt x="0" y="141767"/>
                </a:cubicBezTo>
                <a:lnTo>
                  <a:pt x="0" y="35442"/>
                </a:lnTo>
                <a:cubicBezTo>
                  <a:pt x="0" y="15881"/>
                  <a:pt x="15881" y="0"/>
                  <a:pt x="35442" y="0"/>
                </a:cubicBezTo>
                <a:close/>
              </a:path>
            </a:pathLst>
          </a:custGeom>
          <a:solidFill>
            <a:srgbClr val="D8A14F">
              <a:alpha val="20000"/>
            </a:srgbClr>
          </a:solidFill>
          <a:ln/>
        </p:spPr>
      </p:sp>
      <p:sp>
        <p:nvSpPr>
          <p:cNvPr id="21" name="Text 19"/>
          <p:cNvSpPr/>
          <p:nvPr/>
        </p:nvSpPr>
        <p:spPr>
          <a:xfrm>
            <a:off x="561740" y="2702442"/>
            <a:ext cx="115186" cy="1417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37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5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53140" y="2667000"/>
            <a:ext cx="1727791" cy="1772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77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执行计划生成器构建操作 DAG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505047" y="2932814"/>
            <a:ext cx="177209" cy="177209"/>
          </a:xfrm>
          <a:custGeom>
            <a:avLst/>
            <a:gdLst/>
            <a:ahLst/>
            <a:cxnLst/>
            <a:rect l="l" t="t" r="r" b="b"/>
            <a:pathLst>
              <a:path w="177209" h="177209">
                <a:moveTo>
                  <a:pt x="35442" y="0"/>
                </a:moveTo>
                <a:lnTo>
                  <a:pt x="141767" y="0"/>
                </a:lnTo>
                <a:cubicBezTo>
                  <a:pt x="161328" y="0"/>
                  <a:pt x="177209" y="15881"/>
                  <a:pt x="177209" y="35442"/>
                </a:cubicBezTo>
                <a:lnTo>
                  <a:pt x="177209" y="141767"/>
                </a:lnTo>
                <a:cubicBezTo>
                  <a:pt x="177209" y="161328"/>
                  <a:pt x="161328" y="177209"/>
                  <a:pt x="141767" y="177209"/>
                </a:cubicBezTo>
                <a:lnTo>
                  <a:pt x="35442" y="177209"/>
                </a:lnTo>
                <a:cubicBezTo>
                  <a:pt x="15881" y="177209"/>
                  <a:pt x="0" y="161328"/>
                  <a:pt x="0" y="141767"/>
                </a:cubicBezTo>
                <a:lnTo>
                  <a:pt x="0" y="35442"/>
                </a:lnTo>
                <a:cubicBezTo>
                  <a:pt x="0" y="15881"/>
                  <a:pt x="15881" y="0"/>
                  <a:pt x="35442" y="0"/>
                </a:cubicBezTo>
                <a:close/>
              </a:path>
            </a:pathLst>
          </a:custGeom>
          <a:solidFill>
            <a:srgbClr val="D8A14F">
              <a:alpha val="20000"/>
            </a:srgbClr>
          </a:solidFill>
          <a:ln/>
        </p:spPr>
      </p:sp>
      <p:sp>
        <p:nvSpPr>
          <p:cNvPr id="24" name="Text 22"/>
          <p:cNvSpPr/>
          <p:nvPr/>
        </p:nvSpPr>
        <p:spPr>
          <a:xfrm>
            <a:off x="561740" y="2950535"/>
            <a:ext cx="115186" cy="1417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37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6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753140" y="2915093"/>
            <a:ext cx="1798674" cy="1772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77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人类在环控制评估是否需要审批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505047" y="3180907"/>
            <a:ext cx="177209" cy="177209"/>
          </a:xfrm>
          <a:custGeom>
            <a:avLst/>
            <a:gdLst/>
            <a:ahLst/>
            <a:cxnLst/>
            <a:rect l="l" t="t" r="r" b="b"/>
            <a:pathLst>
              <a:path w="177209" h="177209">
                <a:moveTo>
                  <a:pt x="35442" y="0"/>
                </a:moveTo>
                <a:lnTo>
                  <a:pt x="141767" y="0"/>
                </a:lnTo>
                <a:cubicBezTo>
                  <a:pt x="161328" y="0"/>
                  <a:pt x="177209" y="15881"/>
                  <a:pt x="177209" y="35442"/>
                </a:cubicBezTo>
                <a:lnTo>
                  <a:pt x="177209" y="141767"/>
                </a:lnTo>
                <a:cubicBezTo>
                  <a:pt x="177209" y="161328"/>
                  <a:pt x="161328" y="177209"/>
                  <a:pt x="141767" y="177209"/>
                </a:cubicBezTo>
                <a:lnTo>
                  <a:pt x="35442" y="177209"/>
                </a:lnTo>
                <a:cubicBezTo>
                  <a:pt x="15881" y="177209"/>
                  <a:pt x="0" y="161328"/>
                  <a:pt x="0" y="141767"/>
                </a:cubicBezTo>
                <a:lnTo>
                  <a:pt x="0" y="35442"/>
                </a:lnTo>
                <a:cubicBezTo>
                  <a:pt x="0" y="15881"/>
                  <a:pt x="15881" y="0"/>
                  <a:pt x="35442" y="0"/>
                </a:cubicBezTo>
                <a:close/>
              </a:path>
            </a:pathLst>
          </a:custGeom>
          <a:solidFill>
            <a:srgbClr val="D8A14F">
              <a:alpha val="20000"/>
            </a:srgbClr>
          </a:solidFill>
          <a:ln/>
        </p:spPr>
      </p:sp>
      <p:sp>
        <p:nvSpPr>
          <p:cNvPr id="27" name="Text 25"/>
          <p:cNvSpPr/>
          <p:nvPr/>
        </p:nvSpPr>
        <p:spPr>
          <a:xfrm>
            <a:off x="564232" y="3198628"/>
            <a:ext cx="115186" cy="1417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37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7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753140" y="3163186"/>
            <a:ext cx="1550581" cy="1772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77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核心能力模块执行具体任务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505047" y="3429000"/>
            <a:ext cx="177209" cy="177209"/>
          </a:xfrm>
          <a:custGeom>
            <a:avLst/>
            <a:gdLst/>
            <a:ahLst/>
            <a:cxnLst/>
            <a:rect l="l" t="t" r="r" b="b"/>
            <a:pathLst>
              <a:path w="177209" h="177209">
                <a:moveTo>
                  <a:pt x="35442" y="0"/>
                </a:moveTo>
                <a:lnTo>
                  <a:pt x="141767" y="0"/>
                </a:lnTo>
                <a:cubicBezTo>
                  <a:pt x="161328" y="0"/>
                  <a:pt x="177209" y="15881"/>
                  <a:pt x="177209" y="35442"/>
                </a:cubicBezTo>
                <a:lnTo>
                  <a:pt x="177209" y="141767"/>
                </a:lnTo>
                <a:cubicBezTo>
                  <a:pt x="177209" y="161328"/>
                  <a:pt x="161328" y="177209"/>
                  <a:pt x="141767" y="177209"/>
                </a:cubicBezTo>
                <a:lnTo>
                  <a:pt x="35442" y="177209"/>
                </a:lnTo>
                <a:cubicBezTo>
                  <a:pt x="15881" y="177209"/>
                  <a:pt x="0" y="161328"/>
                  <a:pt x="0" y="141767"/>
                </a:cubicBezTo>
                <a:lnTo>
                  <a:pt x="0" y="35442"/>
                </a:lnTo>
                <a:cubicBezTo>
                  <a:pt x="0" y="15881"/>
                  <a:pt x="15881" y="0"/>
                  <a:pt x="35442" y="0"/>
                </a:cubicBezTo>
                <a:close/>
              </a:path>
            </a:pathLst>
          </a:custGeom>
          <a:solidFill>
            <a:srgbClr val="D8A14F">
              <a:alpha val="20000"/>
            </a:srgbClr>
          </a:solidFill>
          <a:ln/>
        </p:spPr>
      </p:sp>
      <p:sp>
        <p:nvSpPr>
          <p:cNvPr id="30" name="Text 28"/>
          <p:cNvSpPr/>
          <p:nvPr/>
        </p:nvSpPr>
        <p:spPr>
          <a:xfrm>
            <a:off x="561740" y="3446721"/>
            <a:ext cx="115186" cy="1417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37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8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753140" y="3411279"/>
            <a:ext cx="1798674" cy="1772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77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执行引擎在沙箱环境中运行查询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505047" y="3677093"/>
            <a:ext cx="177209" cy="177209"/>
          </a:xfrm>
          <a:custGeom>
            <a:avLst/>
            <a:gdLst/>
            <a:ahLst/>
            <a:cxnLst/>
            <a:rect l="l" t="t" r="r" b="b"/>
            <a:pathLst>
              <a:path w="177209" h="177209">
                <a:moveTo>
                  <a:pt x="35442" y="0"/>
                </a:moveTo>
                <a:lnTo>
                  <a:pt x="141767" y="0"/>
                </a:lnTo>
                <a:cubicBezTo>
                  <a:pt x="161328" y="0"/>
                  <a:pt x="177209" y="15881"/>
                  <a:pt x="177209" y="35442"/>
                </a:cubicBezTo>
                <a:lnTo>
                  <a:pt x="177209" y="141767"/>
                </a:lnTo>
                <a:cubicBezTo>
                  <a:pt x="177209" y="161328"/>
                  <a:pt x="161328" y="177209"/>
                  <a:pt x="141767" y="177209"/>
                </a:cubicBezTo>
                <a:lnTo>
                  <a:pt x="35442" y="177209"/>
                </a:lnTo>
                <a:cubicBezTo>
                  <a:pt x="15881" y="177209"/>
                  <a:pt x="0" y="161328"/>
                  <a:pt x="0" y="141767"/>
                </a:cubicBezTo>
                <a:lnTo>
                  <a:pt x="0" y="35442"/>
                </a:lnTo>
                <a:cubicBezTo>
                  <a:pt x="0" y="15881"/>
                  <a:pt x="15881" y="0"/>
                  <a:pt x="35442" y="0"/>
                </a:cubicBezTo>
                <a:close/>
              </a:path>
            </a:pathLst>
          </a:custGeom>
          <a:solidFill>
            <a:srgbClr val="D8A14F">
              <a:alpha val="20000"/>
            </a:srgbClr>
          </a:solidFill>
          <a:ln/>
        </p:spPr>
      </p:sp>
      <p:sp>
        <p:nvSpPr>
          <p:cNvPr id="33" name="Text 31"/>
          <p:cNvSpPr/>
          <p:nvPr/>
        </p:nvSpPr>
        <p:spPr>
          <a:xfrm>
            <a:off x="561740" y="3694814"/>
            <a:ext cx="115186" cy="1417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37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9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753140" y="3659372"/>
            <a:ext cx="1798674" cy="1772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77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权限安全层进行结果过滤和脱敏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505047" y="3925186"/>
            <a:ext cx="177209" cy="177209"/>
          </a:xfrm>
          <a:custGeom>
            <a:avLst/>
            <a:gdLst/>
            <a:ahLst/>
            <a:cxnLst/>
            <a:rect l="l" t="t" r="r" b="b"/>
            <a:pathLst>
              <a:path w="177209" h="177209">
                <a:moveTo>
                  <a:pt x="35442" y="0"/>
                </a:moveTo>
                <a:lnTo>
                  <a:pt x="141767" y="0"/>
                </a:lnTo>
                <a:cubicBezTo>
                  <a:pt x="161328" y="0"/>
                  <a:pt x="177209" y="15881"/>
                  <a:pt x="177209" y="35442"/>
                </a:cubicBezTo>
                <a:lnTo>
                  <a:pt x="177209" y="141767"/>
                </a:lnTo>
                <a:cubicBezTo>
                  <a:pt x="177209" y="161328"/>
                  <a:pt x="161328" y="177209"/>
                  <a:pt x="141767" y="177209"/>
                </a:cubicBezTo>
                <a:lnTo>
                  <a:pt x="35442" y="177209"/>
                </a:lnTo>
                <a:cubicBezTo>
                  <a:pt x="15881" y="177209"/>
                  <a:pt x="0" y="161328"/>
                  <a:pt x="0" y="141767"/>
                </a:cubicBezTo>
                <a:lnTo>
                  <a:pt x="0" y="35442"/>
                </a:lnTo>
                <a:cubicBezTo>
                  <a:pt x="0" y="15881"/>
                  <a:pt x="15881" y="0"/>
                  <a:pt x="35442" y="0"/>
                </a:cubicBezTo>
                <a:close/>
              </a:path>
            </a:pathLst>
          </a:custGeom>
          <a:solidFill>
            <a:srgbClr val="D8A14F">
              <a:alpha val="20000"/>
            </a:srgbClr>
          </a:solidFill>
          <a:ln/>
        </p:spPr>
      </p:sp>
      <p:sp>
        <p:nvSpPr>
          <p:cNvPr id="36" name="Text 34"/>
          <p:cNvSpPr/>
          <p:nvPr/>
        </p:nvSpPr>
        <p:spPr>
          <a:xfrm>
            <a:off x="539935" y="3942907"/>
            <a:ext cx="159488" cy="1417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37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10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753140" y="3907465"/>
            <a:ext cx="1958163" cy="1772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77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结果返回给用户,同时记录审计日志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6171314" y="1067686"/>
            <a:ext cx="5661837" cy="1851837"/>
          </a:xfrm>
          <a:custGeom>
            <a:avLst/>
            <a:gdLst/>
            <a:ahLst/>
            <a:cxnLst/>
            <a:rect l="l" t="t" r="r" b="b"/>
            <a:pathLst>
              <a:path w="5661837" h="1851837">
                <a:moveTo>
                  <a:pt x="70888" y="0"/>
                </a:moveTo>
                <a:lnTo>
                  <a:pt x="5590949" y="0"/>
                </a:lnTo>
                <a:cubicBezTo>
                  <a:pt x="5630073" y="0"/>
                  <a:pt x="5661837" y="31764"/>
                  <a:pt x="5661837" y="70888"/>
                </a:cubicBezTo>
                <a:lnTo>
                  <a:pt x="5661837" y="1780949"/>
                </a:lnTo>
                <a:cubicBezTo>
                  <a:pt x="5661837" y="1820099"/>
                  <a:pt x="5630099" y="1851837"/>
                  <a:pt x="5590949" y="1851837"/>
                </a:cubicBezTo>
                <a:lnTo>
                  <a:pt x="70888" y="1851837"/>
                </a:lnTo>
                <a:cubicBezTo>
                  <a:pt x="31764" y="1851837"/>
                  <a:pt x="0" y="1820073"/>
                  <a:pt x="0" y="1780949"/>
                </a:cubicBezTo>
                <a:lnTo>
                  <a:pt x="0" y="70888"/>
                </a:lnTo>
                <a:cubicBezTo>
                  <a:pt x="0" y="31764"/>
                  <a:pt x="31764" y="0"/>
                  <a:pt x="70888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6317512" y="1213884"/>
            <a:ext cx="354419" cy="354419"/>
          </a:xfrm>
          <a:custGeom>
            <a:avLst/>
            <a:gdLst/>
            <a:ahLst/>
            <a:cxnLst/>
            <a:rect l="l" t="t" r="r" b="b"/>
            <a:pathLst>
              <a:path w="354419" h="354419">
                <a:moveTo>
                  <a:pt x="70884" y="0"/>
                </a:moveTo>
                <a:lnTo>
                  <a:pt x="283535" y="0"/>
                </a:lnTo>
                <a:cubicBezTo>
                  <a:pt x="322657" y="0"/>
                  <a:pt x="354419" y="31762"/>
                  <a:pt x="354419" y="70884"/>
                </a:cubicBezTo>
                <a:lnTo>
                  <a:pt x="354419" y="283535"/>
                </a:lnTo>
                <a:cubicBezTo>
                  <a:pt x="354419" y="322657"/>
                  <a:pt x="322657" y="354419"/>
                  <a:pt x="283535" y="354419"/>
                </a:cubicBezTo>
                <a:lnTo>
                  <a:pt x="70884" y="354419"/>
                </a:lnTo>
                <a:cubicBezTo>
                  <a:pt x="31762" y="354419"/>
                  <a:pt x="0" y="322657"/>
                  <a:pt x="0" y="283535"/>
                </a:cubicBezTo>
                <a:lnTo>
                  <a:pt x="0" y="70884"/>
                </a:lnTo>
                <a:cubicBezTo>
                  <a:pt x="0" y="31762"/>
                  <a:pt x="31762" y="0"/>
                  <a:pt x="70884" y="0"/>
                </a:cubicBezTo>
                <a:close/>
              </a:path>
            </a:pathLst>
          </a:custGeom>
          <a:solidFill>
            <a:srgbClr val="3A5F7F">
              <a:alpha val="40000"/>
            </a:srgbClr>
          </a:solidFill>
          <a:ln/>
        </p:spPr>
      </p:sp>
      <p:sp>
        <p:nvSpPr>
          <p:cNvPr id="40" name="Text 38"/>
          <p:cNvSpPr/>
          <p:nvPr/>
        </p:nvSpPr>
        <p:spPr>
          <a:xfrm>
            <a:off x="6409647" y="1284767"/>
            <a:ext cx="239233" cy="212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16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02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6778256" y="1267047"/>
            <a:ext cx="1036674" cy="248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56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缓存优化流程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6317512" y="1727791"/>
            <a:ext cx="70884" cy="70884"/>
          </a:xfrm>
          <a:custGeom>
            <a:avLst/>
            <a:gdLst/>
            <a:ahLst/>
            <a:cxnLst/>
            <a:rect l="l" t="t" r="r" b="b"/>
            <a:pathLst>
              <a:path w="70884" h="70884">
                <a:moveTo>
                  <a:pt x="35442" y="0"/>
                </a:moveTo>
                <a:lnTo>
                  <a:pt x="35442" y="0"/>
                </a:lnTo>
                <a:cubicBezTo>
                  <a:pt x="55003" y="0"/>
                  <a:pt x="70884" y="15881"/>
                  <a:pt x="70884" y="35442"/>
                </a:cubicBezTo>
                <a:lnTo>
                  <a:pt x="70884" y="35442"/>
                </a:lnTo>
                <a:cubicBezTo>
                  <a:pt x="70884" y="55003"/>
                  <a:pt x="55003" y="70884"/>
                  <a:pt x="35442" y="70884"/>
                </a:cubicBezTo>
                <a:lnTo>
                  <a:pt x="35442" y="70884"/>
                </a:lnTo>
                <a:cubicBezTo>
                  <a:pt x="15881" y="70884"/>
                  <a:pt x="0" y="55003"/>
                  <a:pt x="0" y="35442"/>
                </a:cubicBezTo>
                <a:lnTo>
                  <a:pt x="0" y="35442"/>
                </a:lnTo>
                <a:cubicBezTo>
                  <a:pt x="0" y="15881"/>
                  <a:pt x="15881" y="0"/>
                  <a:pt x="35442" y="0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43" name="Text 41"/>
          <p:cNvSpPr/>
          <p:nvPr/>
        </p:nvSpPr>
        <p:spPr>
          <a:xfrm>
            <a:off x="6459279" y="1674628"/>
            <a:ext cx="2091070" cy="1772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77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查询到达 → 检查查询缓存(相同查询)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6317512" y="1958163"/>
            <a:ext cx="70884" cy="70884"/>
          </a:xfrm>
          <a:custGeom>
            <a:avLst/>
            <a:gdLst/>
            <a:ahLst/>
            <a:cxnLst/>
            <a:rect l="l" t="t" r="r" b="b"/>
            <a:pathLst>
              <a:path w="70884" h="70884">
                <a:moveTo>
                  <a:pt x="35442" y="0"/>
                </a:moveTo>
                <a:lnTo>
                  <a:pt x="35442" y="0"/>
                </a:lnTo>
                <a:cubicBezTo>
                  <a:pt x="55003" y="0"/>
                  <a:pt x="70884" y="15881"/>
                  <a:pt x="70884" y="35442"/>
                </a:cubicBezTo>
                <a:lnTo>
                  <a:pt x="70884" y="35442"/>
                </a:lnTo>
                <a:cubicBezTo>
                  <a:pt x="70884" y="55003"/>
                  <a:pt x="55003" y="70884"/>
                  <a:pt x="35442" y="70884"/>
                </a:cubicBezTo>
                <a:lnTo>
                  <a:pt x="35442" y="70884"/>
                </a:lnTo>
                <a:cubicBezTo>
                  <a:pt x="15881" y="70884"/>
                  <a:pt x="0" y="55003"/>
                  <a:pt x="0" y="35442"/>
                </a:cubicBezTo>
                <a:lnTo>
                  <a:pt x="0" y="35442"/>
                </a:lnTo>
                <a:cubicBezTo>
                  <a:pt x="0" y="15881"/>
                  <a:pt x="15881" y="0"/>
                  <a:pt x="35442" y="0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45" name="Text 43"/>
          <p:cNvSpPr/>
          <p:nvPr/>
        </p:nvSpPr>
        <p:spPr>
          <a:xfrm>
            <a:off x="6459279" y="1905000"/>
            <a:ext cx="1754372" cy="1772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77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缓存命中 → 直接返回缓存结果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6317512" y="2188535"/>
            <a:ext cx="70884" cy="70884"/>
          </a:xfrm>
          <a:custGeom>
            <a:avLst/>
            <a:gdLst/>
            <a:ahLst/>
            <a:cxnLst/>
            <a:rect l="l" t="t" r="r" b="b"/>
            <a:pathLst>
              <a:path w="70884" h="70884">
                <a:moveTo>
                  <a:pt x="35442" y="0"/>
                </a:moveTo>
                <a:lnTo>
                  <a:pt x="35442" y="0"/>
                </a:lnTo>
                <a:cubicBezTo>
                  <a:pt x="55003" y="0"/>
                  <a:pt x="70884" y="15881"/>
                  <a:pt x="70884" y="35442"/>
                </a:cubicBezTo>
                <a:lnTo>
                  <a:pt x="70884" y="35442"/>
                </a:lnTo>
                <a:cubicBezTo>
                  <a:pt x="70884" y="55003"/>
                  <a:pt x="55003" y="70884"/>
                  <a:pt x="35442" y="70884"/>
                </a:cubicBezTo>
                <a:lnTo>
                  <a:pt x="35442" y="70884"/>
                </a:lnTo>
                <a:cubicBezTo>
                  <a:pt x="15881" y="70884"/>
                  <a:pt x="0" y="55003"/>
                  <a:pt x="0" y="35442"/>
                </a:cubicBezTo>
                <a:lnTo>
                  <a:pt x="0" y="35442"/>
                </a:lnTo>
                <a:cubicBezTo>
                  <a:pt x="0" y="15881"/>
                  <a:pt x="15881" y="0"/>
                  <a:pt x="35442" y="0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47" name="Text 45"/>
          <p:cNvSpPr/>
          <p:nvPr/>
        </p:nvSpPr>
        <p:spPr>
          <a:xfrm>
            <a:off x="6459279" y="2135372"/>
            <a:ext cx="1878419" cy="1772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77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缓存未命中 → 检查语义等价缓存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6317512" y="2418907"/>
            <a:ext cx="70884" cy="70884"/>
          </a:xfrm>
          <a:custGeom>
            <a:avLst/>
            <a:gdLst/>
            <a:ahLst/>
            <a:cxnLst/>
            <a:rect l="l" t="t" r="r" b="b"/>
            <a:pathLst>
              <a:path w="70884" h="70884">
                <a:moveTo>
                  <a:pt x="35442" y="0"/>
                </a:moveTo>
                <a:lnTo>
                  <a:pt x="35442" y="0"/>
                </a:lnTo>
                <a:cubicBezTo>
                  <a:pt x="55003" y="0"/>
                  <a:pt x="70884" y="15881"/>
                  <a:pt x="70884" y="35442"/>
                </a:cubicBezTo>
                <a:lnTo>
                  <a:pt x="70884" y="35442"/>
                </a:lnTo>
                <a:cubicBezTo>
                  <a:pt x="70884" y="55003"/>
                  <a:pt x="55003" y="70884"/>
                  <a:pt x="35442" y="70884"/>
                </a:cubicBezTo>
                <a:lnTo>
                  <a:pt x="35442" y="70884"/>
                </a:lnTo>
                <a:cubicBezTo>
                  <a:pt x="15881" y="70884"/>
                  <a:pt x="0" y="55003"/>
                  <a:pt x="0" y="35442"/>
                </a:cubicBezTo>
                <a:lnTo>
                  <a:pt x="0" y="35442"/>
                </a:lnTo>
                <a:cubicBezTo>
                  <a:pt x="0" y="15881"/>
                  <a:pt x="15881" y="0"/>
                  <a:pt x="35442" y="0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49" name="Text 47"/>
          <p:cNvSpPr/>
          <p:nvPr/>
        </p:nvSpPr>
        <p:spPr>
          <a:xfrm>
            <a:off x="6459279" y="2365744"/>
            <a:ext cx="1754372" cy="1772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77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执行查询 → 结果存入多级缓存</a:t>
            </a:r>
            <a:endParaRPr lang="en-US" sz="1600" dirty="0"/>
          </a:p>
        </p:txBody>
      </p:sp>
      <p:sp>
        <p:nvSpPr>
          <p:cNvPr id="50" name="Shape 48"/>
          <p:cNvSpPr/>
          <p:nvPr/>
        </p:nvSpPr>
        <p:spPr>
          <a:xfrm>
            <a:off x="6317512" y="2649279"/>
            <a:ext cx="70884" cy="70884"/>
          </a:xfrm>
          <a:custGeom>
            <a:avLst/>
            <a:gdLst/>
            <a:ahLst/>
            <a:cxnLst/>
            <a:rect l="l" t="t" r="r" b="b"/>
            <a:pathLst>
              <a:path w="70884" h="70884">
                <a:moveTo>
                  <a:pt x="35442" y="0"/>
                </a:moveTo>
                <a:lnTo>
                  <a:pt x="35442" y="0"/>
                </a:lnTo>
                <a:cubicBezTo>
                  <a:pt x="55003" y="0"/>
                  <a:pt x="70884" y="15881"/>
                  <a:pt x="70884" y="35442"/>
                </a:cubicBezTo>
                <a:lnTo>
                  <a:pt x="70884" y="35442"/>
                </a:lnTo>
                <a:cubicBezTo>
                  <a:pt x="70884" y="55003"/>
                  <a:pt x="55003" y="70884"/>
                  <a:pt x="35442" y="70884"/>
                </a:cubicBezTo>
                <a:lnTo>
                  <a:pt x="35442" y="70884"/>
                </a:lnTo>
                <a:cubicBezTo>
                  <a:pt x="15881" y="70884"/>
                  <a:pt x="0" y="55003"/>
                  <a:pt x="0" y="35442"/>
                </a:cubicBezTo>
                <a:lnTo>
                  <a:pt x="0" y="35442"/>
                </a:lnTo>
                <a:cubicBezTo>
                  <a:pt x="0" y="15881"/>
                  <a:pt x="15881" y="0"/>
                  <a:pt x="35442" y="0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51" name="Text 49"/>
          <p:cNvSpPr/>
          <p:nvPr/>
        </p:nvSpPr>
        <p:spPr>
          <a:xfrm>
            <a:off x="6459279" y="2596116"/>
            <a:ext cx="1878419" cy="1772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77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元数据变更 → 自动失效相关缓存</a:t>
            </a:r>
            <a:endParaRPr lang="en-US" sz="1600" dirty="0"/>
          </a:p>
        </p:txBody>
      </p:sp>
      <p:sp>
        <p:nvSpPr>
          <p:cNvPr id="52" name="Shape 50"/>
          <p:cNvSpPr/>
          <p:nvPr/>
        </p:nvSpPr>
        <p:spPr>
          <a:xfrm>
            <a:off x="6171314" y="3034709"/>
            <a:ext cx="5661837" cy="1851837"/>
          </a:xfrm>
          <a:custGeom>
            <a:avLst/>
            <a:gdLst/>
            <a:ahLst/>
            <a:cxnLst/>
            <a:rect l="l" t="t" r="r" b="b"/>
            <a:pathLst>
              <a:path w="5661837" h="1851837">
                <a:moveTo>
                  <a:pt x="70888" y="0"/>
                </a:moveTo>
                <a:lnTo>
                  <a:pt x="5590949" y="0"/>
                </a:lnTo>
                <a:cubicBezTo>
                  <a:pt x="5630073" y="0"/>
                  <a:pt x="5661837" y="31764"/>
                  <a:pt x="5661837" y="70888"/>
                </a:cubicBezTo>
                <a:lnTo>
                  <a:pt x="5661837" y="1780949"/>
                </a:lnTo>
                <a:cubicBezTo>
                  <a:pt x="5661837" y="1820099"/>
                  <a:pt x="5630099" y="1851837"/>
                  <a:pt x="5590949" y="1851837"/>
                </a:cubicBezTo>
                <a:lnTo>
                  <a:pt x="70888" y="1851837"/>
                </a:lnTo>
                <a:cubicBezTo>
                  <a:pt x="31764" y="1851837"/>
                  <a:pt x="0" y="1820073"/>
                  <a:pt x="0" y="1780949"/>
                </a:cubicBezTo>
                <a:lnTo>
                  <a:pt x="0" y="70888"/>
                </a:lnTo>
                <a:cubicBezTo>
                  <a:pt x="0" y="31764"/>
                  <a:pt x="31764" y="0"/>
                  <a:pt x="70888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6317512" y="3180907"/>
            <a:ext cx="354419" cy="354419"/>
          </a:xfrm>
          <a:custGeom>
            <a:avLst/>
            <a:gdLst/>
            <a:ahLst/>
            <a:cxnLst/>
            <a:rect l="l" t="t" r="r" b="b"/>
            <a:pathLst>
              <a:path w="354419" h="354419">
                <a:moveTo>
                  <a:pt x="70884" y="0"/>
                </a:moveTo>
                <a:lnTo>
                  <a:pt x="283535" y="0"/>
                </a:lnTo>
                <a:cubicBezTo>
                  <a:pt x="322657" y="0"/>
                  <a:pt x="354419" y="31762"/>
                  <a:pt x="354419" y="70884"/>
                </a:cubicBezTo>
                <a:lnTo>
                  <a:pt x="354419" y="283535"/>
                </a:lnTo>
                <a:cubicBezTo>
                  <a:pt x="354419" y="322657"/>
                  <a:pt x="322657" y="354419"/>
                  <a:pt x="283535" y="354419"/>
                </a:cubicBezTo>
                <a:lnTo>
                  <a:pt x="70884" y="354419"/>
                </a:lnTo>
                <a:cubicBezTo>
                  <a:pt x="31762" y="354419"/>
                  <a:pt x="0" y="322657"/>
                  <a:pt x="0" y="283535"/>
                </a:cubicBezTo>
                <a:lnTo>
                  <a:pt x="0" y="70884"/>
                </a:lnTo>
                <a:cubicBezTo>
                  <a:pt x="0" y="31762"/>
                  <a:pt x="31762" y="0"/>
                  <a:pt x="70884" y="0"/>
                </a:cubicBezTo>
                <a:close/>
              </a:path>
            </a:pathLst>
          </a:custGeom>
          <a:solidFill>
            <a:srgbClr val="3A5F7F">
              <a:alpha val="40000"/>
            </a:srgbClr>
          </a:solidFill>
          <a:ln/>
        </p:spPr>
      </p:sp>
      <p:sp>
        <p:nvSpPr>
          <p:cNvPr id="54" name="Text 52"/>
          <p:cNvSpPr/>
          <p:nvPr/>
        </p:nvSpPr>
        <p:spPr>
          <a:xfrm>
            <a:off x="6409647" y="3251791"/>
            <a:ext cx="239233" cy="212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16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03</a:t>
            </a:r>
            <a:endParaRPr lang="en-US" sz="1600" dirty="0"/>
          </a:p>
        </p:txBody>
      </p:sp>
      <p:sp>
        <p:nvSpPr>
          <p:cNvPr id="55" name="Text 53"/>
          <p:cNvSpPr/>
          <p:nvPr/>
        </p:nvSpPr>
        <p:spPr>
          <a:xfrm>
            <a:off x="6778256" y="3234070"/>
            <a:ext cx="1036674" cy="248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56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错误处理流程</a:t>
            </a:r>
            <a:endParaRPr lang="en-US" sz="1600" dirty="0"/>
          </a:p>
        </p:txBody>
      </p:sp>
      <p:sp>
        <p:nvSpPr>
          <p:cNvPr id="56" name="Shape 54"/>
          <p:cNvSpPr/>
          <p:nvPr/>
        </p:nvSpPr>
        <p:spPr>
          <a:xfrm>
            <a:off x="6317512" y="3694814"/>
            <a:ext cx="70884" cy="70884"/>
          </a:xfrm>
          <a:custGeom>
            <a:avLst/>
            <a:gdLst/>
            <a:ahLst/>
            <a:cxnLst/>
            <a:rect l="l" t="t" r="r" b="b"/>
            <a:pathLst>
              <a:path w="70884" h="70884">
                <a:moveTo>
                  <a:pt x="35442" y="0"/>
                </a:moveTo>
                <a:lnTo>
                  <a:pt x="35442" y="0"/>
                </a:lnTo>
                <a:cubicBezTo>
                  <a:pt x="55003" y="0"/>
                  <a:pt x="70884" y="15881"/>
                  <a:pt x="70884" y="35442"/>
                </a:cubicBezTo>
                <a:lnTo>
                  <a:pt x="70884" y="35442"/>
                </a:lnTo>
                <a:cubicBezTo>
                  <a:pt x="70884" y="55003"/>
                  <a:pt x="55003" y="70884"/>
                  <a:pt x="35442" y="70884"/>
                </a:cubicBezTo>
                <a:lnTo>
                  <a:pt x="35442" y="70884"/>
                </a:lnTo>
                <a:cubicBezTo>
                  <a:pt x="15881" y="70884"/>
                  <a:pt x="0" y="55003"/>
                  <a:pt x="0" y="35442"/>
                </a:cubicBezTo>
                <a:lnTo>
                  <a:pt x="0" y="35442"/>
                </a:lnTo>
                <a:cubicBezTo>
                  <a:pt x="0" y="15881"/>
                  <a:pt x="15881" y="0"/>
                  <a:pt x="35442" y="0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57" name="Text 55"/>
          <p:cNvSpPr/>
          <p:nvPr/>
        </p:nvSpPr>
        <p:spPr>
          <a:xfrm>
            <a:off x="6459279" y="3641651"/>
            <a:ext cx="1506279" cy="1772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77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查询执行失败 → 错误分类</a:t>
            </a:r>
            <a:endParaRPr lang="en-US" sz="1600" dirty="0"/>
          </a:p>
        </p:txBody>
      </p:sp>
      <p:sp>
        <p:nvSpPr>
          <p:cNvPr id="58" name="Shape 56"/>
          <p:cNvSpPr/>
          <p:nvPr/>
        </p:nvSpPr>
        <p:spPr>
          <a:xfrm>
            <a:off x="6317512" y="3925186"/>
            <a:ext cx="70884" cy="70884"/>
          </a:xfrm>
          <a:custGeom>
            <a:avLst/>
            <a:gdLst/>
            <a:ahLst/>
            <a:cxnLst/>
            <a:rect l="l" t="t" r="r" b="b"/>
            <a:pathLst>
              <a:path w="70884" h="70884">
                <a:moveTo>
                  <a:pt x="35442" y="0"/>
                </a:moveTo>
                <a:lnTo>
                  <a:pt x="35442" y="0"/>
                </a:lnTo>
                <a:cubicBezTo>
                  <a:pt x="55003" y="0"/>
                  <a:pt x="70884" y="15881"/>
                  <a:pt x="70884" y="35442"/>
                </a:cubicBezTo>
                <a:lnTo>
                  <a:pt x="70884" y="35442"/>
                </a:lnTo>
                <a:cubicBezTo>
                  <a:pt x="70884" y="55003"/>
                  <a:pt x="55003" y="70884"/>
                  <a:pt x="35442" y="70884"/>
                </a:cubicBezTo>
                <a:lnTo>
                  <a:pt x="35442" y="70884"/>
                </a:lnTo>
                <a:cubicBezTo>
                  <a:pt x="15881" y="70884"/>
                  <a:pt x="0" y="55003"/>
                  <a:pt x="0" y="35442"/>
                </a:cubicBezTo>
                <a:lnTo>
                  <a:pt x="0" y="35442"/>
                </a:lnTo>
                <a:cubicBezTo>
                  <a:pt x="0" y="15881"/>
                  <a:pt x="15881" y="0"/>
                  <a:pt x="35442" y="0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59" name="Text 57"/>
          <p:cNvSpPr/>
          <p:nvPr/>
        </p:nvSpPr>
        <p:spPr>
          <a:xfrm>
            <a:off x="6459279" y="3872023"/>
            <a:ext cx="2489791" cy="1772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77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语法错误 → 自动重写 SQL 并重试(最多3次)</a:t>
            </a:r>
            <a:endParaRPr lang="en-US" sz="1600" dirty="0"/>
          </a:p>
        </p:txBody>
      </p:sp>
      <p:sp>
        <p:nvSpPr>
          <p:cNvPr id="60" name="Shape 58"/>
          <p:cNvSpPr/>
          <p:nvPr/>
        </p:nvSpPr>
        <p:spPr>
          <a:xfrm>
            <a:off x="6317512" y="4155558"/>
            <a:ext cx="70884" cy="70884"/>
          </a:xfrm>
          <a:custGeom>
            <a:avLst/>
            <a:gdLst/>
            <a:ahLst/>
            <a:cxnLst/>
            <a:rect l="l" t="t" r="r" b="b"/>
            <a:pathLst>
              <a:path w="70884" h="70884">
                <a:moveTo>
                  <a:pt x="35442" y="0"/>
                </a:moveTo>
                <a:lnTo>
                  <a:pt x="35442" y="0"/>
                </a:lnTo>
                <a:cubicBezTo>
                  <a:pt x="55003" y="0"/>
                  <a:pt x="70884" y="15881"/>
                  <a:pt x="70884" y="35442"/>
                </a:cubicBezTo>
                <a:lnTo>
                  <a:pt x="70884" y="35442"/>
                </a:lnTo>
                <a:cubicBezTo>
                  <a:pt x="70884" y="55003"/>
                  <a:pt x="55003" y="70884"/>
                  <a:pt x="35442" y="70884"/>
                </a:cubicBezTo>
                <a:lnTo>
                  <a:pt x="35442" y="70884"/>
                </a:lnTo>
                <a:cubicBezTo>
                  <a:pt x="15881" y="70884"/>
                  <a:pt x="0" y="55003"/>
                  <a:pt x="0" y="35442"/>
                </a:cubicBezTo>
                <a:lnTo>
                  <a:pt x="0" y="35442"/>
                </a:lnTo>
                <a:cubicBezTo>
                  <a:pt x="0" y="15881"/>
                  <a:pt x="15881" y="0"/>
                  <a:pt x="35442" y="0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61" name="Text 59"/>
          <p:cNvSpPr/>
          <p:nvPr/>
        </p:nvSpPr>
        <p:spPr>
          <a:xfrm>
            <a:off x="6459279" y="4102395"/>
            <a:ext cx="1630326" cy="1772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77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超时 → 尝试查询简化或拆分</a:t>
            </a:r>
            <a:endParaRPr lang="en-US" sz="1600" dirty="0"/>
          </a:p>
        </p:txBody>
      </p:sp>
      <p:sp>
        <p:nvSpPr>
          <p:cNvPr id="62" name="Shape 60"/>
          <p:cNvSpPr/>
          <p:nvPr/>
        </p:nvSpPr>
        <p:spPr>
          <a:xfrm>
            <a:off x="6317512" y="4385930"/>
            <a:ext cx="70884" cy="70884"/>
          </a:xfrm>
          <a:custGeom>
            <a:avLst/>
            <a:gdLst/>
            <a:ahLst/>
            <a:cxnLst/>
            <a:rect l="l" t="t" r="r" b="b"/>
            <a:pathLst>
              <a:path w="70884" h="70884">
                <a:moveTo>
                  <a:pt x="35442" y="0"/>
                </a:moveTo>
                <a:lnTo>
                  <a:pt x="35442" y="0"/>
                </a:lnTo>
                <a:cubicBezTo>
                  <a:pt x="55003" y="0"/>
                  <a:pt x="70884" y="15881"/>
                  <a:pt x="70884" y="35442"/>
                </a:cubicBezTo>
                <a:lnTo>
                  <a:pt x="70884" y="35442"/>
                </a:lnTo>
                <a:cubicBezTo>
                  <a:pt x="70884" y="55003"/>
                  <a:pt x="55003" y="70884"/>
                  <a:pt x="35442" y="70884"/>
                </a:cubicBezTo>
                <a:lnTo>
                  <a:pt x="35442" y="70884"/>
                </a:lnTo>
                <a:cubicBezTo>
                  <a:pt x="15881" y="70884"/>
                  <a:pt x="0" y="55003"/>
                  <a:pt x="0" y="35442"/>
                </a:cubicBezTo>
                <a:lnTo>
                  <a:pt x="0" y="35442"/>
                </a:lnTo>
                <a:cubicBezTo>
                  <a:pt x="0" y="15881"/>
                  <a:pt x="15881" y="0"/>
                  <a:pt x="35442" y="0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63" name="Text 61"/>
          <p:cNvSpPr/>
          <p:nvPr/>
        </p:nvSpPr>
        <p:spPr>
          <a:xfrm>
            <a:off x="6459279" y="4332767"/>
            <a:ext cx="1506279" cy="1772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77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权限不足 → 返回权限说明</a:t>
            </a:r>
            <a:endParaRPr lang="en-US" sz="1600" dirty="0"/>
          </a:p>
        </p:txBody>
      </p:sp>
      <p:sp>
        <p:nvSpPr>
          <p:cNvPr id="64" name="Shape 62"/>
          <p:cNvSpPr/>
          <p:nvPr/>
        </p:nvSpPr>
        <p:spPr>
          <a:xfrm>
            <a:off x="6317512" y="4616302"/>
            <a:ext cx="70884" cy="70884"/>
          </a:xfrm>
          <a:custGeom>
            <a:avLst/>
            <a:gdLst/>
            <a:ahLst/>
            <a:cxnLst/>
            <a:rect l="l" t="t" r="r" b="b"/>
            <a:pathLst>
              <a:path w="70884" h="70884">
                <a:moveTo>
                  <a:pt x="35442" y="0"/>
                </a:moveTo>
                <a:lnTo>
                  <a:pt x="35442" y="0"/>
                </a:lnTo>
                <a:cubicBezTo>
                  <a:pt x="55003" y="0"/>
                  <a:pt x="70884" y="15881"/>
                  <a:pt x="70884" y="35442"/>
                </a:cubicBezTo>
                <a:lnTo>
                  <a:pt x="70884" y="35442"/>
                </a:lnTo>
                <a:cubicBezTo>
                  <a:pt x="70884" y="55003"/>
                  <a:pt x="55003" y="70884"/>
                  <a:pt x="35442" y="70884"/>
                </a:cubicBezTo>
                <a:lnTo>
                  <a:pt x="35442" y="70884"/>
                </a:lnTo>
                <a:cubicBezTo>
                  <a:pt x="15881" y="70884"/>
                  <a:pt x="0" y="55003"/>
                  <a:pt x="0" y="35442"/>
                </a:cubicBezTo>
                <a:lnTo>
                  <a:pt x="0" y="35442"/>
                </a:lnTo>
                <a:cubicBezTo>
                  <a:pt x="0" y="15881"/>
                  <a:pt x="15881" y="0"/>
                  <a:pt x="35442" y="0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65" name="Text 63"/>
          <p:cNvSpPr/>
          <p:nvPr/>
        </p:nvSpPr>
        <p:spPr>
          <a:xfrm>
            <a:off x="6459279" y="4563140"/>
            <a:ext cx="1754372" cy="1772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77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数据源不可用 → 使用缓存结果</a:t>
            </a:r>
            <a:endParaRPr lang="en-US" sz="1600" dirty="0"/>
          </a:p>
        </p:txBody>
      </p:sp>
      <p:sp>
        <p:nvSpPr>
          <p:cNvPr id="66" name="Shape 64"/>
          <p:cNvSpPr/>
          <p:nvPr/>
        </p:nvSpPr>
        <p:spPr>
          <a:xfrm>
            <a:off x="358849" y="5001733"/>
            <a:ext cx="11474302" cy="1497419"/>
          </a:xfrm>
          <a:custGeom>
            <a:avLst/>
            <a:gdLst/>
            <a:ahLst/>
            <a:cxnLst/>
            <a:rect l="l" t="t" r="r" b="b"/>
            <a:pathLst>
              <a:path w="11474302" h="1497419">
                <a:moveTo>
                  <a:pt x="70888" y="0"/>
                </a:moveTo>
                <a:lnTo>
                  <a:pt x="11403415" y="0"/>
                </a:lnTo>
                <a:cubicBezTo>
                  <a:pt x="11442565" y="0"/>
                  <a:pt x="11474302" y="31738"/>
                  <a:pt x="11474302" y="70888"/>
                </a:cubicBezTo>
                <a:lnTo>
                  <a:pt x="11474302" y="1426531"/>
                </a:lnTo>
                <a:cubicBezTo>
                  <a:pt x="11474302" y="1465681"/>
                  <a:pt x="11442565" y="1497419"/>
                  <a:pt x="11403415" y="1497419"/>
                </a:cubicBezTo>
                <a:lnTo>
                  <a:pt x="70888" y="1497419"/>
                </a:lnTo>
                <a:cubicBezTo>
                  <a:pt x="31764" y="1497419"/>
                  <a:pt x="0" y="1465655"/>
                  <a:pt x="0" y="1426531"/>
                </a:cubicBezTo>
                <a:lnTo>
                  <a:pt x="0" y="70888"/>
                </a:lnTo>
                <a:cubicBezTo>
                  <a:pt x="0" y="31738"/>
                  <a:pt x="31738" y="0"/>
                  <a:pt x="70888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505047" y="5147930"/>
            <a:ext cx="354419" cy="354419"/>
          </a:xfrm>
          <a:custGeom>
            <a:avLst/>
            <a:gdLst/>
            <a:ahLst/>
            <a:cxnLst/>
            <a:rect l="l" t="t" r="r" b="b"/>
            <a:pathLst>
              <a:path w="354419" h="354419">
                <a:moveTo>
                  <a:pt x="70884" y="0"/>
                </a:moveTo>
                <a:lnTo>
                  <a:pt x="283535" y="0"/>
                </a:lnTo>
                <a:cubicBezTo>
                  <a:pt x="322657" y="0"/>
                  <a:pt x="354419" y="31762"/>
                  <a:pt x="354419" y="70884"/>
                </a:cubicBezTo>
                <a:lnTo>
                  <a:pt x="354419" y="283535"/>
                </a:lnTo>
                <a:cubicBezTo>
                  <a:pt x="354419" y="322657"/>
                  <a:pt x="322657" y="354419"/>
                  <a:pt x="283535" y="354419"/>
                </a:cubicBezTo>
                <a:lnTo>
                  <a:pt x="70884" y="354419"/>
                </a:lnTo>
                <a:cubicBezTo>
                  <a:pt x="31762" y="354419"/>
                  <a:pt x="0" y="322657"/>
                  <a:pt x="0" y="283535"/>
                </a:cubicBezTo>
                <a:lnTo>
                  <a:pt x="0" y="70884"/>
                </a:lnTo>
                <a:cubicBezTo>
                  <a:pt x="0" y="31762"/>
                  <a:pt x="31762" y="0"/>
                  <a:pt x="70884" y="0"/>
                </a:cubicBezTo>
                <a:close/>
              </a:path>
            </a:pathLst>
          </a:custGeom>
          <a:solidFill>
            <a:srgbClr val="3A5F7F">
              <a:alpha val="40000"/>
            </a:srgbClr>
          </a:solidFill>
          <a:ln/>
        </p:spPr>
      </p:sp>
      <p:sp>
        <p:nvSpPr>
          <p:cNvPr id="68" name="Text 66"/>
          <p:cNvSpPr/>
          <p:nvPr/>
        </p:nvSpPr>
        <p:spPr>
          <a:xfrm>
            <a:off x="597182" y="5218814"/>
            <a:ext cx="239233" cy="212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16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04</a:t>
            </a:r>
            <a:endParaRPr lang="en-US" sz="1600" dirty="0"/>
          </a:p>
        </p:txBody>
      </p:sp>
      <p:sp>
        <p:nvSpPr>
          <p:cNvPr id="69" name="Text 67"/>
          <p:cNvSpPr/>
          <p:nvPr/>
        </p:nvSpPr>
        <p:spPr>
          <a:xfrm>
            <a:off x="965791" y="5201093"/>
            <a:ext cx="1515140" cy="248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56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审批中断与恢复流程</a:t>
            </a:r>
            <a:endParaRPr lang="en-US" sz="1600" dirty="0"/>
          </a:p>
        </p:txBody>
      </p:sp>
      <p:sp>
        <p:nvSpPr>
          <p:cNvPr id="70" name="Shape 68"/>
          <p:cNvSpPr/>
          <p:nvPr/>
        </p:nvSpPr>
        <p:spPr>
          <a:xfrm>
            <a:off x="505047" y="5608674"/>
            <a:ext cx="2153093" cy="744279"/>
          </a:xfrm>
          <a:custGeom>
            <a:avLst/>
            <a:gdLst/>
            <a:ahLst/>
            <a:cxnLst/>
            <a:rect l="l" t="t" r="r" b="b"/>
            <a:pathLst>
              <a:path w="2153093" h="744279">
                <a:moveTo>
                  <a:pt x="70885" y="0"/>
                </a:moveTo>
                <a:lnTo>
                  <a:pt x="2082208" y="0"/>
                </a:lnTo>
                <a:cubicBezTo>
                  <a:pt x="2121357" y="0"/>
                  <a:pt x="2153093" y="31736"/>
                  <a:pt x="2153093" y="70885"/>
                </a:cubicBezTo>
                <a:lnTo>
                  <a:pt x="2153093" y="673394"/>
                </a:lnTo>
                <a:cubicBezTo>
                  <a:pt x="2153093" y="712543"/>
                  <a:pt x="2121357" y="744279"/>
                  <a:pt x="2082208" y="744279"/>
                </a:cubicBezTo>
                <a:lnTo>
                  <a:pt x="70885" y="744279"/>
                </a:lnTo>
                <a:cubicBezTo>
                  <a:pt x="31736" y="744279"/>
                  <a:pt x="0" y="712543"/>
                  <a:pt x="0" y="673394"/>
                </a:cubicBezTo>
                <a:lnTo>
                  <a:pt x="0" y="70885"/>
                </a:lnTo>
                <a:cubicBezTo>
                  <a:pt x="0" y="31763"/>
                  <a:pt x="31763" y="0"/>
                  <a:pt x="70885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71" name="Text 69"/>
          <p:cNvSpPr/>
          <p:nvPr/>
        </p:nvSpPr>
        <p:spPr>
          <a:xfrm>
            <a:off x="580360" y="5715000"/>
            <a:ext cx="2002465" cy="1772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77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任务触发审批</a:t>
            </a:r>
            <a:endParaRPr lang="en-US" sz="1600" dirty="0"/>
          </a:p>
        </p:txBody>
      </p:sp>
      <p:sp>
        <p:nvSpPr>
          <p:cNvPr id="72" name="Text 70"/>
          <p:cNvSpPr/>
          <p:nvPr/>
        </p:nvSpPr>
        <p:spPr>
          <a:xfrm>
            <a:off x="584791" y="5963093"/>
            <a:ext cx="1993605" cy="28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37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任务状态设为"待审批",持久化存储执行上下文</a:t>
            </a:r>
            <a:endParaRPr lang="en-US" sz="1600" dirty="0"/>
          </a:p>
        </p:txBody>
      </p:sp>
      <p:sp>
        <p:nvSpPr>
          <p:cNvPr id="73" name="Shape 71"/>
          <p:cNvSpPr/>
          <p:nvPr/>
        </p:nvSpPr>
        <p:spPr>
          <a:xfrm>
            <a:off x="2762665" y="5608674"/>
            <a:ext cx="2153093" cy="744279"/>
          </a:xfrm>
          <a:custGeom>
            <a:avLst/>
            <a:gdLst/>
            <a:ahLst/>
            <a:cxnLst/>
            <a:rect l="l" t="t" r="r" b="b"/>
            <a:pathLst>
              <a:path w="2153093" h="744279">
                <a:moveTo>
                  <a:pt x="70885" y="0"/>
                </a:moveTo>
                <a:lnTo>
                  <a:pt x="2082208" y="0"/>
                </a:lnTo>
                <a:cubicBezTo>
                  <a:pt x="2121357" y="0"/>
                  <a:pt x="2153093" y="31736"/>
                  <a:pt x="2153093" y="70885"/>
                </a:cubicBezTo>
                <a:lnTo>
                  <a:pt x="2153093" y="673394"/>
                </a:lnTo>
                <a:cubicBezTo>
                  <a:pt x="2153093" y="712543"/>
                  <a:pt x="2121357" y="744279"/>
                  <a:pt x="2082208" y="744279"/>
                </a:cubicBezTo>
                <a:lnTo>
                  <a:pt x="70885" y="744279"/>
                </a:lnTo>
                <a:cubicBezTo>
                  <a:pt x="31736" y="744279"/>
                  <a:pt x="0" y="712543"/>
                  <a:pt x="0" y="673394"/>
                </a:cubicBezTo>
                <a:lnTo>
                  <a:pt x="0" y="70885"/>
                </a:lnTo>
                <a:cubicBezTo>
                  <a:pt x="0" y="31763"/>
                  <a:pt x="31763" y="0"/>
                  <a:pt x="70885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74" name="Text 72"/>
          <p:cNvSpPr/>
          <p:nvPr/>
        </p:nvSpPr>
        <p:spPr>
          <a:xfrm>
            <a:off x="2837979" y="5715000"/>
            <a:ext cx="2002465" cy="1772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77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通知审批人</a:t>
            </a:r>
            <a:endParaRPr lang="en-US" sz="1600" dirty="0"/>
          </a:p>
        </p:txBody>
      </p:sp>
      <p:sp>
        <p:nvSpPr>
          <p:cNvPr id="75" name="Text 73"/>
          <p:cNvSpPr/>
          <p:nvPr/>
        </p:nvSpPr>
        <p:spPr>
          <a:xfrm>
            <a:off x="2842410" y="5963093"/>
            <a:ext cx="1993605" cy="1417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37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用户收到"等待审批中"状态提示</a:t>
            </a:r>
            <a:endParaRPr lang="en-US" sz="1600" dirty="0"/>
          </a:p>
        </p:txBody>
      </p:sp>
      <p:sp>
        <p:nvSpPr>
          <p:cNvPr id="76" name="Shape 74"/>
          <p:cNvSpPr/>
          <p:nvPr/>
        </p:nvSpPr>
        <p:spPr>
          <a:xfrm>
            <a:off x="5020284" y="5608674"/>
            <a:ext cx="2153093" cy="744279"/>
          </a:xfrm>
          <a:custGeom>
            <a:avLst/>
            <a:gdLst/>
            <a:ahLst/>
            <a:cxnLst/>
            <a:rect l="l" t="t" r="r" b="b"/>
            <a:pathLst>
              <a:path w="2153093" h="744279">
                <a:moveTo>
                  <a:pt x="70885" y="0"/>
                </a:moveTo>
                <a:lnTo>
                  <a:pt x="2082208" y="0"/>
                </a:lnTo>
                <a:cubicBezTo>
                  <a:pt x="2121357" y="0"/>
                  <a:pt x="2153093" y="31736"/>
                  <a:pt x="2153093" y="70885"/>
                </a:cubicBezTo>
                <a:lnTo>
                  <a:pt x="2153093" y="673394"/>
                </a:lnTo>
                <a:cubicBezTo>
                  <a:pt x="2153093" y="712543"/>
                  <a:pt x="2121357" y="744279"/>
                  <a:pt x="2082208" y="744279"/>
                </a:cubicBezTo>
                <a:lnTo>
                  <a:pt x="70885" y="744279"/>
                </a:lnTo>
                <a:cubicBezTo>
                  <a:pt x="31736" y="744279"/>
                  <a:pt x="0" y="712543"/>
                  <a:pt x="0" y="673394"/>
                </a:cubicBezTo>
                <a:lnTo>
                  <a:pt x="0" y="70885"/>
                </a:lnTo>
                <a:cubicBezTo>
                  <a:pt x="0" y="31763"/>
                  <a:pt x="31763" y="0"/>
                  <a:pt x="70885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77" name="Text 75"/>
          <p:cNvSpPr/>
          <p:nvPr/>
        </p:nvSpPr>
        <p:spPr>
          <a:xfrm>
            <a:off x="5095598" y="5715000"/>
            <a:ext cx="2002465" cy="1772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77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审批通过</a:t>
            </a:r>
            <a:endParaRPr lang="en-US" sz="1600" dirty="0"/>
          </a:p>
        </p:txBody>
      </p:sp>
      <p:sp>
        <p:nvSpPr>
          <p:cNvPr id="78" name="Text 76"/>
          <p:cNvSpPr/>
          <p:nvPr/>
        </p:nvSpPr>
        <p:spPr>
          <a:xfrm>
            <a:off x="5100028" y="5963093"/>
            <a:ext cx="1993605" cy="1417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37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恢复执行上下文,继续执行后续任务</a:t>
            </a:r>
            <a:endParaRPr lang="en-US" sz="1600" dirty="0"/>
          </a:p>
        </p:txBody>
      </p:sp>
      <p:sp>
        <p:nvSpPr>
          <p:cNvPr id="79" name="Shape 77"/>
          <p:cNvSpPr/>
          <p:nvPr/>
        </p:nvSpPr>
        <p:spPr>
          <a:xfrm>
            <a:off x="7277972" y="5608674"/>
            <a:ext cx="2153093" cy="744279"/>
          </a:xfrm>
          <a:custGeom>
            <a:avLst/>
            <a:gdLst/>
            <a:ahLst/>
            <a:cxnLst/>
            <a:rect l="l" t="t" r="r" b="b"/>
            <a:pathLst>
              <a:path w="2153093" h="744279">
                <a:moveTo>
                  <a:pt x="70885" y="0"/>
                </a:moveTo>
                <a:lnTo>
                  <a:pt x="2082208" y="0"/>
                </a:lnTo>
                <a:cubicBezTo>
                  <a:pt x="2121357" y="0"/>
                  <a:pt x="2153093" y="31736"/>
                  <a:pt x="2153093" y="70885"/>
                </a:cubicBezTo>
                <a:lnTo>
                  <a:pt x="2153093" y="673394"/>
                </a:lnTo>
                <a:cubicBezTo>
                  <a:pt x="2153093" y="712543"/>
                  <a:pt x="2121357" y="744279"/>
                  <a:pt x="2082208" y="744279"/>
                </a:cubicBezTo>
                <a:lnTo>
                  <a:pt x="70885" y="744279"/>
                </a:lnTo>
                <a:cubicBezTo>
                  <a:pt x="31736" y="744279"/>
                  <a:pt x="0" y="712543"/>
                  <a:pt x="0" y="673394"/>
                </a:cubicBezTo>
                <a:lnTo>
                  <a:pt x="0" y="70885"/>
                </a:lnTo>
                <a:cubicBezTo>
                  <a:pt x="0" y="31763"/>
                  <a:pt x="31763" y="0"/>
                  <a:pt x="70885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80" name="Text 78"/>
          <p:cNvSpPr/>
          <p:nvPr/>
        </p:nvSpPr>
        <p:spPr>
          <a:xfrm>
            <a:off x="7353286" y="5715000"/>
            <a:ext cx="2002465" cy="1772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77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审批拒绝</a:t>
            </a:r>
            <a:endParaRPr lang="en-US" sz="1600" dirty="0"/>
          </a:p>
        </p:txBody>
      </p:sp>
      <p:sp>
        <p:nvSpPr>
          <p:cNvPr id="81" name="Text 79"/>
          <p:cNvSpPr/>
          <p:nvPr/>
        </p:nvSpPr>
        <p:spPr>
          <a:xfrm>
            <a:off x="7357716" y="5963093"/>
            <a:ext cx="1993605" cy="1417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37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终止任务,返回拒绝原因和替代建议</a:t>
            </a:r>
            <a:endParaRPr lang="en-US" sz="1600" dirty="0"/>
          </a:p>
        </p:txBody>
      </p:sp>
      <p:sp>
        <p:nvSpPr>
          <p:cNvPr id="82" name="Shape 80"/>
          <p:cNvSpPr/>
          <p:nvPr/>
        </p:nvSpPr>
        <p:spPr>
          <a:xfrm>
            <a:off x="9535591" y="5608674"/>
            <a:ext cx="2153093" cy="744279"/>
          </a:xfrm>
          <a:custGeom>
            <a:avLst/>
            <a:gdLst/>
            <a:ahLst/>
            <a:cxnLst/>
            <a:rect l="l" t="t" r="r" b="b"/>
            <a:pathLst>
              <a:path w="2153093" h="744279">
                <a:moveTo>
                  <a:pt x="70885" y="0"/>
                </a:moveTo>
                <a:lnTo>
                  <a:pt x="2082208" y="0"/>
                </a:lnTo>
                <a:cubicBezTo>
                  <a:pt x="2121357" y="0"/>
                  <a:pt x="2153093" y="31736"/>
                  <a:pt x="2153093" y="70885"/>
                </a:cubicBezTo>
                <a:lnTo>
                  <a:pt x="2153093" y="673394"/>
                </a:lnTo>
                <a:cubicBezTo>
                  <a:pt x="2153093" y="712543"/>
                  <a:pt x="2121357" y="744279"/>
                  <a:pt x="2082208" y="744279"/>
                </a:cubicBezTo>
                <a:lnTo>
                  <a:pt x="70885" y="744279"/>
                </a:lnTo>
                <a:cubicBezTo>
                  <a:pt x="31736" y="744279"/>
                  <a:pt x="0" y="712543"/>
                  <a:pt x="0" y="673394"/>
                </a:cubicBezTo>
                <a:lnTo>
                  <a:pt x="0" y="70885"/>
                </a:lnTo>
                <a:cubicBezTo>
                  <a:pt x="0" y="31763"/>
                  <a:pt x="31763" y="0"/>
                  <a:pt x="70885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83" name="Text 81"/>
          <p:cNvSpPr/>
          <p:nvPr/>
        </p:nvSpPr>
        <p:spPr>
          <a:xfrm>
            <a:off x="9610905" y="5715000"/>
            <a:ext cx="2002465" cy="1772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77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审批超时</a:t>
            </a:r>
            <a:endParaRPr lang="en-US" sz="1600" dirty="0"/>
          </a:p>
        </p:txBody>
      </p:sp>
      <p:sp>
        <p:nvSpPr>
          <p:cNvPr id="84" name="Text 82"/>
          <p:cNvSpPr/>
          <p:nvPr/>
        </p:nvSpPr>
        <p:spPr>
          <a:xfrm>
            <a:off x="9615335" y="5963093"/>
            <a:ext cx="1993605" cy="1417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37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默认24小时,触发升级规则或自动取消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49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spc="53" kern="0" dirty="0">
                <a:solidFill>
                  <a:srgbClr val="D8A14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DEPLOYMENT &amp; CONSTRAINTS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477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部署架构与技术约束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5763" y="1185863"/>
            <a:ext cx="5610225" cy="2905125"/>
          </a:xfrm>
          <a:custGeom>
            <a:avLst/>
            <a:gdLst/>
            <a:ahLst/>
            <a:cxnLst/>
            <a:rect l="l" t="t" r="r" b="b"/>
            <a:pathLst>
              <a:path w="5610225" h="2905125">
                <a:moveTo>
                  <a:pt x="76201" y="0"/>
                </a:moveTo>
                <a:lnTo>
                  <a:pt x="5534024" y="0"/>
                </a:lnTo>
                <a:cubicBezTo>
                  <a:pt x="5576080" y="0"/>
                  <a:pt x="5610225" y="34145"/>
                  <a:pt x="5610225" y="76201"/>
                </a:cubicBezTo>
                <a:lnTo>
                  <a:pt x="5610225" y="2828924"/>
                </a:lnTo>
                <a:cubicBezTo>
                  <a:pt x="5610225" y="2870980"/>
                  <a:pt x="5576080" y="2905125"/>
                  <a:pt x="5534024" y="2905125"/>
                </a:cubicBezTo>
                <a:lnTo>
                  <a:pt x="76201" y="2905125"/>
                </a:lnTo>
                <a:cubicBezTo>
                  <a:pt x="34145" y="2905125"/>
                  <a:pt x="0" y="2870980"/>
                  <a:pt x="0" y="2828924"/>
                </a:cubicBezTo>
                <a:lnTo>
                  <a:pt x="0" y="76201"/>
                </a:lnTo>
                <a:cubicBezTo>
                  <a:pt x="0" y="34145"/>
                  <a:pt x="34145" y="0"/>
                  <a:pt x="76201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57213" y="1362075"/>
            <a:ext cx="257175" cy="228600"/>
          </a:xfrm>
          <a:custGeom>
            <a:avLst/>
            <a:gdLst/>
            <a:ahLst/>
            <a:cxnLst/>
            <a:rect l="l" t="t" r="r" b="b"/>
            <a:pathLst>
              <a:path w="257175" h="228600">
                <a:moveTo>
                  <a:pt x="0" y="150019"/>
                </a:moveTo>
                <a:cubicBezTo>
                  <a:pt x="0" y="185514"/>
                  <a:pt x="28798" y="214313"/>
                  <a:pt x="64294" y="214313"/>
                </a:cubicBezTo>
                <a:lnTo>
                  <a:pt x="200025" y="214313"/>
                </a:lnTo>
                <a:cubicBezTo>
                  <a:pt x="231591" y="214313"/>
                  <a:pt x="257175" y="188729"/>
                  <a:pt x="257175" y="157163"/>
                </a:cubicBezTo>
                <a:cubicBezTo>
                  <a:pt x="257175" y="134124"/>
                  <a:pt x="243557" y="114255"/>
                  <a:pt x="223912" y="105236"/>
                </a:cubicBezTo>
                <a:cubicBezTo>
                  <a:pt x="226903" y="99387"/>
                  <a:pt x="228600" y="92735"/>
                  <a:pt x="228600" y="85725"/>
                </a:cubicBezTo>
                <a:cubicBezTo>
                  <a:pt x="228600" y="62061"/>
                  <a:pt x="209401" y="42863"/>
                  <a:pt x="185738" y="42863"/>
                </a:cubicBezTo>
                <a:cubicBezTo>
                  <a:pt x="177835" y="42863"/>
                  <a:pt x="170468" y="45006"/>
                  <a:pt x="164128" y="48711"/>
                </a:cubicBezTo>
                <a:cubicBezTo>
                  <a:pt x="153367" y="28262"/>
                  <a:pt x="131891" y="14288"/>
                  <a:pt x="107156" y="14288"/>
                </a:cubicBezTo>
                <a:cubicBezTo>
                  <a:pt x="71661" y="14288"/>
                  <a:pt x="42863" y="43086"/>
                  <a:pt x="42863" y="78581"/>
                </a:cubicBezTo>
                <a:cubicBezTo>
                  <a:pt x="42863" y="82153"/>
                  <a:pt x="43175" y="85680"/>
                  <a:pt x="43711" y="89074"/>
                </a:cubicBezTo>
                <a:cubicBezTo>
                  <a:pt x="18306" y="97646"/>
                  <a:pt x="0" y="121712"/>
                  <a:pt x="0" y="150019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6" name="Text 4"/>
          <p:cNvSpPr/>
          <p:nvPr/>
        </p:nvSpPr>
        <p:spPr>
          <a:xfrm>
            <a:off x="942975" y="1343025"/>
            <a:ext cx="857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部署模式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2925" y="1762125"/>
            <a:ext cx="5295900" cy="1028700"/>
          </a:xfrm>
          <a:custGeom>
            <a:avLst/>
            <a:gdLst/>
            <a:ahLst/>
            <a:cxnLst/>
            <a:rect l="l" t="t" r="r" b="b"/>
            <a:pathLst>
              <a:path w="5295900" h="1028700">
                <a:moveTo>
                  <a:pt x="76196" y="0"/>
                </a:moveTo>
                <a:lnTo>
                  <a:pt x="5219704" y="0"/>
                </a:lnTo>
                <a:cubicBezTo>
                  <a:pt x="5261786" y="0"/>
                  <a:pt x="5295900" y="34114"/>
                  <a:pt x="5295900" y="76196"/>
                </a:cubicBezTo>
                <a:lnTo>
                  <a:pt x="5295900" y="952504"/>
                </a:lnTo>
                <a:cubicBezTo>
                  <a:pt x="5295900" y="994586"/>
                  <a:pt x="5261786" y="1028700"/>
                  <a:pt x="5219704" y="1028700"/>
                </a:cubicBezTo>
                <a:lnTo>
                  <a:pt x="76196" y="1028700"/>
                </a:lnTo>
                <a:cubicBezTo>
                  <a:pt x="34114" y="1028700"/>
                  <a:pt x="0" y="994586"/>
                  <a:pt x="0" y="952504"/>
                </a:cubicBezTo>
                <a:lnTo>
                  <a:pt x="0" y="76196"/>
                </a:lnTo>
                <a:cubicBezTo>
                  <a:pt x="0" y="34142"/>
                  <a:pt x="34142" y="0"/>
                  <a:pt x="76196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8" name="Shape 6"/>
          <p:cNvSpPr/>
          <p:nvPr/>
        </p:nvSpPr>
        <p:spPr>
          <a:xfrm>
            <a:off x="723900" y="1952625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9050" y="9525"/>
                </a:moveTo>
                <a:cubicBezTo>
                  <a:pt x="8543" y="9525"/>
                  <a:pt x="0" y="18068"/>
                  <a:pt x="0" y="28575"/>
                </a:cubicBezTo>
                <a:lnTo>
                  <a:pt x="0" y="47625"/>
                </a:lnTo>
                <a:cubicBezTo>
                  <a:pt x="0" y="58132"/>
                  <a:pt x="8543" y="66675"/>
                  <a:pt x="19050" y="66675"/>
                </a:cubicBezTo>
                <a:lnTo>
                  <a:pt x="114300" y="66675"/>
                </a:lnTo>
                <a:cubicBezTo>
                  <a:pt x="124807" y="66675"/>
                  <a:pt x="133350" y="58132"/>
                  <a:pt x="133350" y="47625"/>
                </a:cubicBezTo>
                <a:lnTo>
                  <a:pt x="133350" y="28575"/>
                </a:lnTo>
                <a:cubicBezTo>
                  <a:pt x="133350" y="18068"/>
                  <a:pt x="124807" y="9525"/>
                  <a:pt x="114300" y="9525"/>
                </a:cubicBezTo>
                <a:lnTo>
                  <a:pt x="19050" y="9525"/>
                </a:lnTo>
                <a:close/>
                <a:moveTo>
                  <a:pt x="83344" y="30956"/>
                </a:moveTo>
                <a:cubicBezTo>
                  <a:pt x="87286" y="30956"/>
                  <a:pt x="90488" y="34157"/>
                  <a:pt x="90488" y="38100"/>
                </a:cubicBezTo>
                <a:cubicBezTo>
                  <a:pt x="90488" y="42043"/>
                  <a:pt x="87286" y="45244"/>
                  <a:pt x="83344" y="45244"/>
                </a:cubicBezTo>
                <a:cubicBezTo>
                  <a:pt x="79401" y="45244"/>
                  <a:pt x="76200" y="42043"/>
                  <a:pt x="76200" y="38100"/>
                </a:cubicBezTo>
                <a:cubicBezTo>
                  <a:pt x="76200" y="34157"/>
                  <a:pt x="79401" y="30956"/>
                  <a:pt x="83344" y="30956"/>
                </a:cubicBezTo>
                <a:close/>
                <a:moveTo>
                  <a:pt x="100013" y="38100"/>
                </a:moveTo>
                <a:cubicBezTo>
                  <a:pt x="100013" y="34157"/>
                  <a:pt x="103214" y="30956"/>
                  <a:pt x="107156" y="30956"/>
                </a:cubicBezTo>
                <a:cubicBezTo>
                  <a:pt x="111099" y="30956"/>
                  <a:pt x="114300" y="34157"/>
                  <a:pt x="114300" y="38100"/>
                </a:cubicBezTo>
                <a:cubicBezTo>
                  <a:pt x="114300" y="42043"/>
                  <a:pt x="111099" y="45244"/>
                  <a:pt x="107156" y="45244"/>
                </a:cubicBezTo>
                <a:cubicBezTo>
                  <a:pt x="103214" y="45244"/>
                  <a:pt x="100013" y="42043"/>
                  <a:pt x="100013" y="38100"/>
                </a:cubicBezTo>
                <a:close/>
                <a:moveTo>
                  <a:pt x="19050" y="85725"/>
                </a:moveTo>
                <a:cubicBezTo>
                  <a:pt x="8543" y="85725"/>
                  <a:pt x="0" y="94268"/>
                  <a:pt x="0" y="104775"/>
                </a:cubicBezTo>
                <a:lnTo>
                  <a:pt x="0" y="123825"/>
                </a:lnTo>
                <a:cubicBezTo>
                  <a:pt x="0" y="134332"/>
                  <a:pt x="8543" y="142875"/>
                  <a:pt x="19050" y="142875"/>
                </a:cubicBezTo>
                <a:lnTo>
                  <a:pt x="114300" y="142875"/>
                </a:lnTo>
                <a:cubicBezTo>
                  <a:pt x="124807" y="142875"/>
                  <a:pt x="133350" y="134332"/>
                  <a:pt x="133350" y="123825"/>
                </a:cubicBezTo>
                <a:lnTo>
                  <a:pt x="133350" y="104775"/>
                </a:lnTo>
                <a:cubicBezTo>
                  <a:pt x="133350" y="94268"/>
                  <a:pt x="124807" y="85725"/>
                  <a:pt x="114300" y="85725"/>
                </a:cubicBezTo>
                <a:lnTo>
                  <a:pt x="19050" y="85725"/>
                </a:lnTo>
                <a:close/>
                <a:moveTo>
                  <a:pt x="83344" y="107156"/>
                </a:moveTo>
                <a:cubicBezTo>
                  <a:pt x="87286" y="107156"/>
                  <a:pt x="90488" y="110357"/>
                  <a:pt x="90488" y="114300"/>
                </a:cubicBezTo>
                <a:cubicBezTo>
                  <a:pt x="90488" y="118243"/>
                  <a:pt x="87286" y="121444"/>
                  <a:pt x="83344" y="121444"/>
                </a:cubicBezTo>
                <a:cubicBezTo>
                  <a:pt x="79401" y="121444"/>
                  <a:pt x="76200" y="118243"/>
                  <a:pt x="76200" y="114300"/>
                </a:cubicBezTo>
                <a:cubicBezTo>
                  <a:pt x="76200" y="110357"/>
                  <a:pt x="79401" y="107156"/>
                  <a:pt x="83344" y="107156"/>
                </a:cubicBezTo>
                <a:close/>
                <a:moveTo>
                  <a:pt x="100013" y="114300"/>
                </a:moveTo>
                <a:cubicBezTo>
                  <a:pt x="100013" y="110357"/>
                  <a:pt x="103214" y="107156"/>
                  <a:pt x="107156" y="107156"/>
                </a:cubicBezTo>
                <a:cubicBezTo>
                  <a:pt x="111099" y="107156"/>
                  <a:pt x="114300" y="110357"/>
                  <a:pt x="114300" y="114300"/>
                </a:cubicBezTo>
                <a:cubicBezTo>
                  <a:pt x="114300" y="118243"/>
                  <a:pt x="111099" y="121444"/>
                  <a:pt x="107156" y="121444"/>
                </a:cubicBezTo>
                <a:cubicBezTo>
                  <a:pt x="103214" y="121444"/>
                  <a:pt x="100013" y="118243"/>
                  <a:pt x="100013" y="114300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9" name="Text 7"/>
          <p:cNvSpPr/>
          <p:nvPr/>
        </p:nvSpPr>
        <p:spPr>
          <a:xfrm>
            <a:off x="962025" y="1914525"/>
            <a:ext cx="838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私有化部署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95325" y="2219325"/>
            <a:ext cx="50577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所有组件部署在客户 VPC 内,</a:t>
            </a:r>
            <a:pPr>
              <a:lnSpc>
                <a:spcPct val="120000"/>
              </a:lnSpc>
            </a:pPr>
            <a:r>
              <a:rPr lang="en-US" sz="1050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数据不出域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95325" y="2486025"/>
            <a:ext cx="50482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适合金融、医疗等监管严格行业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42925" y="2905125"/>
            <a:ext cx="5295900" cy="1028700"/>
          </a:xfrm>
          <a:custGeom>
            <a:avLst/>
            <a:gdLst/>
            <a:ahLst/>
            <a:cxnLst/>
            <a:rect l="l" t="t" r="r" b="b"/>
            <a:pathLst>
              <a:path w="5295900" h="1028700">
                <a:moveTo>
                  <a:pt x="76196" y="0"/>
                </a:moveTo>
                <a:lnTo>
                  <a:pt x="5219704" y="0"/>
                </a:lnTo>
                <a:cubicBezTo>
                  <a:pt x="5261786" y="0"/>
                  <a:pt x="5295900" y="34114"/>
                  <a:pt x="5295900" y="76196"/>
                </a:cubicBezTo>
                <a:lnTo>
                  <a:pt x="5295900" y="952504"/>
                </a:lnTo>
                <a:cubicBezTo>
                  <a:pt x="5295900" y="994586"/>
                  <a:pt x="5261786" y="1028700"/>
                  <a:pt x="5219704" y="1028700"/>
                </a:cubicBezTo>
                <a:lnTo>
                  <a:pt x="76196" y="1028700"/>
                </a:lnTo>
                <a:cubicBezTo>
                  <a:pt x="34114" y="1028700"/>
                  <a:pt x="0" y="994586"/>
                  <a:pt x="0" y="952504"/>
                </a:cubicBezTo>
                <a:lnTo>
                  <a:pt x="0" y="76196"/>
                </a:lnTo>
                <a:cubicBezTo>
                  <a:pt x="0" y="34142"/>
                  <a:pt x="34142" y="0"/>
                  <a:pt x="76196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13" name="Shape 11"/>
          <p:cNvSpPr/>
          <p:nvPr/>
        </p:nvSpPr>
        <p:spPr>
          <a:xfrm>
            <a:off x="704850" y="3095625"/>
            <a:ext cx="171450" cy="152400"/>
          </a:xfrm>
          <a:custGeom>
            <a:avLst/>
            <a:gdLst/>
            <a:ahLst/>
            <a:cxnLst/>
            <a:rect l="l" t="t" r="r" b="b"/>
            <a:pathLst>
              <a:path w="171450" h="152400">
                <a:moveTo>
                  <a:pt x="42863" y="142875"/>
                </a:moveTo>
                <a:cubicBezTo>
                  <a:pt x="19199" y="142875"/>
                  <a:pt x="0" y="123676"/>
                  <a:pt x="0" y="100013"/>
                </a:cubicBezTo>
                <a:cubicBezTo>
                  <a:pt x="0" y="81141"/>
                  <a:pt x="12204" y="65127"/>
                  <a:pt x="29141" y="59382"/>
                </a:cubicBezTo>
                <a:cubicBezTo>
                  <a:pt x="28754" y="57090"/>
                  <a:pt x="28575" y="54769"/>
                  <a:pt x="28575" y="52388"/>
                </a:cubicBezTo>
                <a:cubicBezTo>
                  <a:pt x="28575" y="28724"/>
                  <a:pt x="47774" y="9525"/>
                  <a:pt x="71438" y="9525"/>
                </a:cubicBezTo>
                <a:cubicBezTo>
                  <a:pt x="87928" y="9525"/>
                  <a:pt x="102245" y="18842"/>
                  <a:pt x="109418" y="32474"/>
                </a:cubicBezTo>
                <a:cubicBezTo>
                  <a:pt x="113645" y="30004"/>
                  <a:pt x="118586" y="28575"/>
                  <a:pt x="123825" y="28575"/>
                </a:cubicBezTo>
                <a:cubicBezTo>
                  <a:pt x="139601" y="28575"/>
                  <a:pt x="152400" y="41374"/>
                  <a:pt x="152400" y="57150"/>
                </a:cubicBezTo>
                <a:cubicBezTo>
                  <a:pt x="152400" y="61823"/>
                  <a:pt x="151269" y="66258"/>
                  <a:pt x="149275" y="70158"/>
                </a:cubicBezTo>
                <a:cubicBezTo>
                  <a:pt x="162371" y="76200"/>
                  <a:pt x="171450" y="89416"/>
                  <a:pt x="171450" y="104775"/>
                </a:cubicBezTo>
                <a:cubicBezTo>
                  <a:pt x="171450" y="125819"/>
                  <a:pt x="154394" y="142875"/>
                  <a:pt x="133350" y="142875"/>
                </a:cubicBezTo>
                <a:lnTo>
                  <a:pt x="42863" y="142875"/>
                </a:lnTo>
                <a:close/>
                <a:moveTo>
                  <a:pt x="90785" y="56852"/>
                </a:moveTo>
                <a:cubicBezTo>
                  <a:pt x="87987" y="54054"/>
                  <a:pt x="83463" y="54054"/>
                  <a:pt x="80695" y="56852"/>
                </a:cubicBezTo>
                <a:lnTo>
                  <a:pt x="59263" y="78284"/>
                </a:lnTo>
                <a:cubicBezTo>
                  <a:pt x="56465" y="81082"/>
                  <a:pt x="56465" y="85606"/>
                  <a:pt x="59263" y="88374"/>
                </a:cubicBezTo>
                <a:cubicBezTo>
                  <a:pt x="62061" y="91142"/>
                  <a:pt x="66586" y="91172"/>
                  <a:pt x="69354" y="88374"/>
                </a:cubicBezTo>
                <a:lnTo>
                  <a:pt x="78581" y="79147"/>
                </a:lnTo>
                <a:lnTo>
                  <a:pt x="78581" y="109537"/>
                </a:lnTo>
                <a:cubicBezTo>
                  <a:pt x="78581" y="113496"/>
                  <a:pt x="81766" y="116681"/>
                  <a:pt x="85725" y="116681"/>
                </a:cubicBezTo>
                <a:cubicBezTo>
                  <a:pt x="89684" y="116681"/>
                  <a:pt x="92869" y="113496"/>
                  <a:pt x="92869" y="109537"/>
                </a:cubicBezTo>
                <a:lnTo>
                  <a:pt x="92869" y="79147"/>
                </a:lnTo>
                <a:lnTo>
                  <a:pt x="102096" y="88374"/>
                </a:lnTo>
                <a:cubicBezTo>
                  <a:pt x="104894" y="91172"/>
                  <a:pt x="109418" y="91172"/>
                  <a:pt x="112187" y="88374"/>
                </a:cubicBezTo>
                <a:cubicBezTo>
                  <a:pt x="114955" y="85576"/>
                  <a:pt x="114985" y="81052"/>
                  <a:pt x="112187" y="78284"/>
                </a:cubicBezTo>
                <a:lnTo>
                  <a:pt x="90755" y="56852"/>
                </a:ln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14" name="Text 12"/>
          <p:cNvSpPr/>
          <p:nvPr/>
        </p:nvSpPr>
        <p:spPr>
          <a:xfrm>
            <a:off x="962025" y="3057525"/>
            <a:ext cx="838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混合云部署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95325" y="3362325"/>
            <a:ext cx="50577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控制平面和 LLM 推理部署在公有云,</a:t>
            </a:r>
            <a:pPr>
              <a:lnSpc>
                <a:spcPct val="120000"/>
              </a:lnSpc>
            </a:pPr>
            <a:r>
              <a:rPr lang="en-US" sz="1050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数据平面保留在客户环境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95325" y="3629025"/>
            <a:ext cx="50482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适合成本敏感场景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6196013" y="1185863"/>
            <a:ext cx="5610225" cy="2905125"/>
          </a:xfrm>
          <a:custGeom>
            <a:avLst/>
            <a:gdLst/>
            <a:ahLst/>
            <a:cxnLst/>
            <a:rect l="l" t="t" r="r" b="b"/>
            <a:pathLst>
              <a:path w="5610225" h="2905125">
                <a:moveTo>
                  <a:pt x="76201" y="0"/>
                </a:moveTo>
                <a:lnTo>
                  <a:pt x="5534024" y="0"/>
                </a:lnTo>
                <a:cubicBezTo>
                  <a:pt x="5576080" y="0"/>
                  <a:pt x="5610225" y="34145"/>
                  <a:pt x="5610225" y="76201"/>
                </a:cubicBezTo>
                <a:lnTo>
                  <a:pt x="5610225" y="2828924"/>
                </a:lnTo>
                <a:cubicBezTo>
                  <a:pt x="5610225" y="2870980"/>
                  <a:pt x="5576080" y="2905125"/>
                  <a:pt x="5534024" y="2905125"/>
                </a:cubicBezTo>
                <a:lnTo>
                  <a:pt x="76201" y="2905125"/>
                </a:lnTo>
                <a:cubicBezTo>
                  <a:pt x="34145" y="2905125"/>
                  <a:pt x="0" y="2870980"/>
                  <a:pt x="0" y="2828924"/>
                </a:cubicBezTo>
                <a:lnTo>
                  <a:pt x="0" y="76201"/>
                </a:lnTo>
                <a:cubicBezTo>
                  <a:pt x="0" y="34145"/>
                  <a:pt x="34145" y="0"/>
                  <a:pt x="76201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353175" y="1362075"/>
            <a:ext cx="285750" cy="228600"/>
          </a:xfrm>
          <a:custGeom>
            <a:avLst/>
            <a:gdLst/>
            <a:ahLst/>
            <a:cxnLst/>
            <a:rect l="l" t="t" r="r" b="b"/>
            <a:pathLst>
              <a:path w="285750" h="228600">
                <a:moveTo>
                  <a:pt x="185693" y="93985"/>
                </a:moveTo>
                <a:cubicBezTo>
                  <a:pt x="191140" y="92512"/>
                  <a:pt x="196855" y="95101"/>
                  <a:pt x="199311" y="100146"/>
                </a:cubicBezTo>
                <a:lnTo>
                  <a:pt x="207615" y="116934"/>
                </a:lnTo>
                <a:cubicBezTo>
                  <a:pt x="212214" y="117559"/>
                  <a:pt x="216724" y="118809"/>
                  <a:pt x="220965" y="120551"/>
                </a:cubicBezTo>
                <a:lnTo>
                  <a:pt x="236592" y="110148"/>
                </a:lnTo>
                <a:cubicBezTo>
                  <a:pt x="241280" y="107022"/>
                  <a:pt x="247486" y="107647"/>
                  <a:pt x="251460" y="111621"/>
                </a:cubicBezTo>
                <a:lnTo>
                  <a:pt x="260033" y="120194"/>
                </a:lnTo>
                <a:cubicBezTo>
                  <a:pt x="264006" y="124167"/>
                  <a:pt x="264631" y="130418"/>
                  <a:pt x="261506" y="135062"/>
                </a:cubicBezTo>
                <a:lnTo>
                  <a:pt x="251103" y="150644"/>
                </a:lnTo>
                <a:cubicBezTo>
                  <a:pt x="251951" y="152742"/>
                  <a:pt x="252710" y="154930"/>
                  <a:pt x="253335" y="157207"/>
                </a:cubicBezTo>
                <a:cubicBezTo>
                  <a:pt x="253960" y="159484"/>
                  <a:pt x="254362" y="161717"/>
                  <a:pt x="254675" y="163994"/>
                </a:cubicBezTo>
                <a:lnTo>
                  <a:pt x="271507" y="172298"/>
                </a:lnTo>
                <a:cubicBezTo>
                  <a:pt x="276552" y="174799"/>
                  <a:pt x="279142" y="180514"/>
                  <a:pt x="277669" y="185916"/>
                </a:cubicBezTo>
                <a:lnTo>
                  <a:pt x="274543" y="197614"/>
                </a:lnTo>
                <a:cubicBezTo>
                  <a:pt x="273070" y="203016"/>
                  <a:pt x="268025" y="206678"/>
                  <a:pt x="262399" y="206320"/>
                </a:cubicBezTo>
                <a:lnTo>
                  <a:pt x="243647" y="205115"/>
                </a:lnTo>
                <a:cubicBezTo>
                  <a:pt x="240834" y="208731"/>
                  <a:pt x="237574" y="212080"/>
                  <a:pt x="233869" y="214938"/>
                </a:cubicBezTo>
                <a:lnTo>
                  <a:pt x="235074" y="233645"/>
                </a:lnTo>
                <a:cubicBezTo>
                  <a:pt x="235431" y="239271"/>
                  <a:pt x="231770" y="244361"/>
                  <a:pt x="226368" y="245790"/>
                </a:cubicBezTo>
                <a:lnTo>
                  <a:pt x="214670" y="248915"/>
                </a:lnTo>
                <a:cubicBezTo>
                  <a:pt x="209223" y="250388"/>
                  <a:pt x="203552" y="247799"/>
                  <a:pt x="201052" y="242754"/>
                </a:cubicBezTo>
                <a:lnTo>
                  <a:pt x="192747" y="225966"/>
                </a:lnTo>
                <a:cubicBezTo>
                  <a:pt x="188149" y="225341"/>
                  <a:pt x="183639" y="224091"/>
                  <a:pt x="179397" y="222349"/>
                </a:cubicBezTo>
                <a:lnTo>
                  <a:pt x="163770" y="232752"/>
                </a:lnTo>
                <a:cubicBezTo>
                  <a:pt x="159082" y="235878"/>
                  <a:pt x="152876" y="235253"/>
                  <a:pt x="148903" y="231279"/>
                </a:cubicBezTo>
                <a:lnTo>
                  <a:pt x="140330" y="222706"/>
                </a:lnTo>
                <a:cubicBezTo>
                  <a:pt x="136356" y="218733"/>
                  <a:pt x="135731" y="212527"/>
                  <a:pt x="138857" y="207838"/>
                </a:cubicBezTo>
                <a:lnTo>
                  <a:pt x="149260" y="192212"/>
                </a:lnTo>
                <a:cubicBezTo>
                  <a:pt x="148411" y="190113"/>
                  <a:pt x="147652" y="187925"/>
                  <a:pt x="147027" y="185648"/>
                </a:cubicBezTo>
                <a:cubicBezTo>
                  <a:pt x="146402" y="183371"/>
                  <a:pt x="146000" y="181094"/>
                  <a:pt x="145688" y="178862"/>
                </a:cubicBezTo>
                <a:lnTo>
                  <a:pt x="128855" y="170557"/>
                </a:lnTo>
                <a:cubicBezTo>
                  <a:pt x="123810" y="168057"/>
                  <a:pt x="121265" y="162342"/>
                  <a:pt x="122694" y="156939"/>
                </a:cubicBezTo>
                <a:lnTo>
                  <a:pt x="125819" y="145241"/>
                </a:lnTo>
                <a:cubicBezTo>
                  <a:pt x="127293" y="139839"/>
                  <a:pt x="132338" y="136178"/>
                  <a:pt x="137964" y="136535"/>
                </a:cubicBezTo>
                <a:lnTo>
                  <a:pt x="156671" y="137740"/>
                </a:lnTo>
                <a:cubicBezTo>
                  <a:pt x="159484" y="134124"/>
                  <a:pt x="162744" y="130775"/>
                  <a:pt x="166449" y="127918"/>
                </a:cubicBezTo>
                <a:lnTo>
                  <a:pt x="165244" y="109255"/>
                </a:lnTo>
                <a:cubicBezTo>
                  <a:pt x="164887" y="103629"/>
                  <a:pt x="168548" y="98539"/>
                  <a:pt x="173950" y="97110"/>
                </a:cubicBezTo>
                <a:lnTo>
                  <a:pt x="185648" y="93985"/>
                </a:lnTo>
                <a:close/>
                <a:moveTo>
                  <a:pt x="200204" y="151805"/>
                </a:moveTo>
                <a:cubicBezTo>
                  <a:pt x="189361" y="151817"/>
                  <a:pt x="180568" y="160630"/>
                  <a:pt x="180581" y="171472"/>
                </a:cubicBezTo>
                <a:cubicBezTo>
                  <a:pt x="180593" y="182315"/>
                  <a:pt x="189406" y="191108"/>
                  <a:pt x="200248" y="191095"/>
                </a:cubicBezTo>
                <a:cubicBezTo>
                  <a:pt x="211091" y="191083"/>
                  <a:pt x="219884" y="182270"/>
                  <a:pt x="219871" y="171428"/>
                </a:cubicBezTo>
                <a:cubicBezTo>
                  <a:pt x="219859" y="160585"/>
                  <a:pt x="211046" y="151792"/>
                  <a:pt x="200204" y="151805"/>
                </a:cubicBezTo>
                <a:close/>
                <a:moveTo>
                  <a:pt x="100414" y="-20315"/>
                </a:moveTo>
                <a:lnTo>
                  <a:pt x="112112" y="-17190"/>
                </a:lnTo>
                <a:cubicBezTo>
                  <a:pt x="117515" y="-15716"/>
                  <a:pt x="121176" y="-10626"/>
                  <a:pt x="120819" y="-5045"/>
                </a:cubicBezTo>
                <a:lnTo>
                  <a:pt x="119613" y="13618"/>
                </a:lnTo>
                <a:cubicBezTo>
                  <a:pt x="123319" y="16475"/>
                  <a:pt x="126578" y="19779"/>
                  <a:pt x="129391" y="23440"/>
                </a:cubicBezTo>
                <a:lnTo>
                  <a:pt x="148144" y="22235"/>
                </a:lnTo>
                <a:cubicBezTo>
                  <a:pt x="153725" y="21878"/>
                  <a:pt x="158814" y="25539"/>
                  <a:pt x="160288" y="30941"/>
                </a:cubicBezTo>
                <a:lnTo>
                  <a:pt x="163413" y="42639"/>
                </a:lnTo>
                <a:cubicBezTo>
                  <a:pt x="164842" y="48042"/>
                  <a:pt x="162297" y="53757"/>
                  <a:pt x="157252" y="56257"/>
                </a:cubicBezTo>
                <a:lnTo>
                  <a:pt x="140419" y="64562"/>
                </a:lnTo>
                <a:cubicBezTo>
                  <a:pt x="140107" y="66839"/>
                  <a:pt x="139660" y="69116"/>
                  <a:pt x="139080" y="71348"/>
                </a:cubicBezTo>
                <a:cubicBezTo>
                  <a:pt x="138499" y="73581"/>
                  <a:pt x="137696" y="75813"/>
                  <a:pt x="136847" y="77912"/>
                </a:cubicBezTo>
                <a:lnTo>
                  <a:pt x="147251" y="93538"/>
                </a:lnTo>
                <a:cubicBezTo>
                  <a:pt x="150376" y="98227"/>
                  <a:pt x="149751" y="104433"/>
                  <a:pt x="145777" y="108406"/>
                </a:cubicBezTo>
                <a:lnTo>
                  <a:pt x="137205" y="116979"/>
                </a:lnTo>
                <a:cubicBezTo>
                  <a:pt x="133231" y="120953"/>
                  <a:pt x="127025" y="121578"/>
                  <a:pt x="122337" y="118452"/>
                </a:cubicBezTo>
                <a:lnTo>
                  <a:pt x="106710" y="108049"/>
                </a:lnTo>
                <a:cubicBezTo>
                  <a:pt x="102468" y="109791"/>
                  <a:pt x="97959" y="111041"/>
                  <a:pt x="93360" y="111666"/>
                </a:cubicBezTo>
                <a:lnTo>
                  <a:pt x="85055" y="128454"/>
                </a:lnTo>
                <a:cubicBezTo>
                  <a:pt x="82555" y="133499"/>
                  <a:pt x="76840" y="136044"/>
                  <a:pt x="71438" y="134615"/>
                </a:cubicBezTo>
                <a:lnTo>
                  <a:pt x="59740" y="131490"/>
                </a:lnTo>
                <a:cubicBezTo>
                  <a:pt x="54293" y="130016"/>
                  <a:pt x="50676" y="124926"/>
                  <a:pt x="51033" y="119345"/>
                </a:cubicBezTo>
                <a:lnTo>
                  <a:pt x="52239" y="100638"/>
                </a:lnTo>
                <a:cubicBezTo>
                  <a:pt x="48533" y="97780"/>
                  <a:pt x="45274" y="94476"/>
                  <a:pt x="42461" y="90815"/>
                </a:cubicBezTo>
                <a:lnTo>
                  <a:pt x="23708" y="92020"/>
                </a:lnTo>
                <a:cubicBezTo>
                  <a:pt x="18127" y="92378"/>
                  <a:pt x="13037" y="88716"/>
                  <a:pt x="11564" y="83314"/>
                </a:cubicBezTo>
                <a:lnTo>
                  <a:pt x="8439" y="71616"/>
                </a:lnTo>
                <a:cubicBezTo>
                  <a:pt x="7010" y="66214"/>
                  <a:pt x="9555" y="60499"/>
                  <a:pt x="14600" y="57998"/>
                </a:cubicBezTo>
                <a:lnTo>
                  <a:pt x="31433" y="49694"/>
                </a:lnTo>
                <a:cubicBezTo>
                  <a:pt x="31745" y="47417"/>
                  <a:pt x="32192" y="45184"/>
                  <a:pt x="32772" y="42907"/>
                </a:cubicBezTo>
                <a:cubicBezTo>
                  <a:pt x="33397" y="40630"/>
                  <a:pt x="34111" y="38442"/>
                  <a:pt x="35004" y="36344"/>
                </a:cubicBezTo>
                <a:lnTo>
                  <a:pt x="24601" y="20762"/>
                </a:lnTo>
                <a:cubicBezTo>
                  <a:pt x="21476" y="16073"/>
                  <a:pt x="22101" y="9867"/>
                  <a:pt x="26075" y="5894"/>
                </a:cubicBezTo>
                <a:lnTo>
                  <a:pt x="34647" y="-2679"/>
                </a:lnTo>
                <a:cubicBezTo>
                  <a:pt x="38621" y="-6653"/>
                  <a:pt x="44827" y="-7278"/>
                  <a:pt x="49515" y="-4152"/>
                </a:cubicBezTo>
                <a:lnTo>
                  <a:pt x="65142" y="6251"/>
                </a:lnTo>
                <a:cubicBezTo>
                  <a:pt x="69384" y="4509"/>
                  <a:pt x="73893" y="3259"/>
                  <a:pt x="78492" y="2634"/>
                </a:cubicBezTo>
                <a:lnTo>
                  <a:pt x="86797" y="-14154"/>
                </a:lnTo>
                <a:cubicBezTo>
                  <a:pt x="89297" y="-19199"/>
                  <a:pt x="94967" y="-21744"/>
                  <a:pt x="100414" y="-20315"/>
                </a:cubicBezTo>
                <a:close/>
                <a:moveTo>
                  <a:pt x="85904" y="37505"/>
                </a:moveTo>
                <a:cubicBezTo>
                  <a:pt x="75061" y="37505"/>
                  <a:pt x="66258" y="46307"/>
                  <a:pt x="66258" y="57150"/>
                </a:cubicBezTo>
                <a:cubicBezTo>
                  <a:pt x="66258" y="67993"/>
                  <a:pt x="75061" y="76795"/>
                  <a:pt x="85904" y="76795"/>
                </a:cubicBezTo>
                <a:cubicBezTo>
                  <a:pt x="96746" y="76795"/>
                  <a:pt x="105549" y="67993"/>
                  <a:pt x="105549" y="57150"/>
                </a:cubicBezTo>
                <a:cubicBezTo>
                  <a:pt x="105549" y="46307"/>
                  <a:pt x="96746" y="37505"/>
                  <a:pt x="85904" y="37505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19" name="Text 17"/>
          <p:cNvSpPr/>
          <p:nvPr/>
        </p:nvSpPr>
        <p:spPr>
          <a:xfrm>
            <a:off x="6753225" y="1343025"/>
            <a:ext cx="1238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关键部署约束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6353175" y="1762125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76200" y="0"/>
                </a:moveTo>
                <a:lnTo>
                  <a:pt x="228600" y="0"/>
                </a:lnTo>
                <a:cubicBezTo>
                  <a:pt x="270656" y="0"/>
                  <a:pt x="304800" y="34144"/>
                  <a:pt x="304800" y="76200"/>
                </a:cubicBezTo>
                <a:lnTo>
                  <a:pt x="304800" y="228600"/>
                </a:lnTo>
                <a:cubicBezTo>
                  <a:pt x="304800" y="270656"/>
                  <a:pt x="270656" y="304800"/>
                  <a:pt x="228600" y="304800"/>
                </a:cubicBezTo>
                <a:lnTo>
                  <a:pt x="76200" y="304800"/>
                </a:lnTo>
                <a:cubicBezTo>
                  <a:pt x="34144" y="304800"/>
                  <a:pt x="0" y="270656"/>
                  <a:pt x="0" y="2286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3A5F7F">
              <a:alpha val="30196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6449616" y="1847850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22" name="Text 20"/>
          <p:cNvSpPr/>
          <p:nvPr/>
        </p:nvSpPr>
        <p:spPr>
          <a:xfrm>
            <a:off x="6772275" y="1762125"/>
            <a:ext cx="12001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无状态服务设计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6772275" y="1990725"/>
            <a:ext cx="11906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支持 Kubernetes 编排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6353175" y="2238375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76200" y="0"/>
                </a:moveTo>
                <a:lnTo>
                  <a:pt x="228600" y="0"/>
                </a:lnTo>
                <a:cubicBezTo>
                  <a:pt x="270656" y="0"/>
                  <a:pt x="304800" y="34144"/>
                  <a:pt x="304800" y="76200"/>
                </a:cubicBezTo>
                <a:lnTo>
                  <a:pt x="304800" y="228600"/>
                </a:lnTo>
                <a:cubicBezTo>
                  <a:pt x="304800" y="270656"/>
                  <a:pt x="270656" y="304800"/>
                  <a:pt x="228600" y="304800"/>
                </a:cubicBezTo>
                <a:lnTo>
                  <a:pt x="76200" y="304800"/>
                </a:lnTo>
                <a:cubicBezTo>
                  <a:pt x="34144" y="304800"/>
                  <a:pt x="0" y="270656"/>
                  <a:pt x="0" y="2286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3A5F7F">
              <a:alpha val="30196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6449616" y="2324100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26" name="Text 24"/>
          <p:cNvSpPr/>
          <p:nvPr/>
        </p:nvSpPr>
        <p:spPr>
          <a:xfrm>
            <a:off x="6772275" y="2238375"/>
            <a:ext cx="1295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LLM 推理层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6772275" y="2466975"/>
            <a:ext cx="12858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支持 GPU 节点独立扩缩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6353175" y="2714625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76200" y="0"/>
                </a:moveTo>
                <a:lnTo>
                  <a:pt x="228600" y="0"/>
                </a:lnTo>
                <a:cubicBezTo>
                  <a:pt x="270656" y="0"/>
                  <a:pt x="304800" y="34144"/>
                  <a:pt x="304800" y="76200"/>
                </a:cubicBezTo>
                <a:lnTo>
                  <a:pt x="304800" y="228600"/>
                </a:lnTo>
                <a:cubicBezTo>
                  <a:pt x="304800" y="270656"/>
                  <a:pt x="270656" y="304800"/>
                  <a:pt x="228600" y="304800"/>
                </a:cubicBezTo>
                <a:lnTo>
                  <a:pt x="76200" y="304800"/>
                </a:lnTo>
                <a:cubicBezTo>
                  <a:pt x="34144" y="304800"/>
                  <a:pt x="0" y="270656"/>
                  <a:pt x="0" y="2286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3A5F7F">
              <a:alpha val="30196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6449616" y="2800350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30" name="Text 28"/>
          <p:cNvSpPr/>
          <p:nvPr/>
        </p:nvSpPr>
        <p:spPr>
          <a:xfrm>
            <a:off x="6772275" y="2714625"/>
            <a:ext cx="15525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网络隔离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6772275" y="2943225"/>
            <a:ext cx="15430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数据平面与控制平面网络隔离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6353175" y="3190875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76200" y="0"/>
                </a:moveTo>
                <a:lnTo>
                  <a:pt x="228600" y="0"/>
                </a:lnTo>
                <a:cubicBezTo>
                  <a:pt x="270656" y="0"/>
                  <a:pt x="304800" y="34144"/>
                  <a:pt x="304800" y="76200"/>
                </a:cubicBezTo>
                <a:lnTo>
                  <a:pt x="304800" y="228600"/>
                </a:lnTo>
                <a:cubicBezTo>
                  <a:pt x="304800" y="270656"/>
                  <a:pt x="270656" y="304800"/>
                  <a:pt x="228600" y="304800"/>
                </a:cubicBezTo>
                <a:lnTo>
                  <a:pt x="76200" y="304800"/>
                </a:lnTo>
                <a:cubicBezTo>
                  <a:pt x="34144" y="304800"/>
                  <a:pt x="0" y="270656"/>
                  <a:pt x="0" y="2286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3A5F7F">
              <a:alpha val="30196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6449616" y="3276600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34" name="Text 32"/>
          <p:cNvSpPr/>
          <p:nvPr/>
        </p:nvSpPr>
        <p:spPr>
          <a:xfrm>
            <a:off x="6772275" y="3190875"/>
            <a:ext cx="13239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部署策略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6772275" y="3419475"/>
            <a:ext cx="13144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支持蓝绿部署和灰度发布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385763" y="4252913"/>
            <a:ext cx="11420475" cy="1800225"/>
          </a:xfrm>
          <a:custGeom>
            <a:avLst/>
            <a:gdLst/>
            <a:ahLst/>
            <a:cxnLst/>
            <a:rect l="l" t="t" r="r" b="b"/>
            <a:pathLst>
              <a:path w="11420475" h="1800225">
                <a:moveTo>
                  <a:pt x="76204" y="0"/>
                </a:moveTo>
                <a:lnTo>
                  <a:pt x="11344271" y="0"/>
                </a:lnTo>
                <a:cubicBezTo>
                  <a:pt x="11386358" y="0"/>
                  <a:pt x="11420475" y="34117"/>
                  <a:pt x="11420475" y="76204"/>
                </a:cubicBezTo>
                <a:lnTo>
                  <a:pt x="11420475" y="1724021"/>
                </a:lnTo>
                <a:cubicBezTo>
                  <a:pt x="11420475" y="1766108"/>
                  <a:pt x="11386358" y="1800225"/>
                  <a:pt x="11344271" y="1800225"/>
                </a:cubicBezTo>
                <a:lnTo>
                  <a:pt x="76204" y="1800225"/>
                </a:lnTo>
                <a:cubicBezTo>
                  <a:pt x="34117" y="1800225"/>
                  <a:pt x="0" y="1766108"/>
                  <a:pt x="0" y="1724021"/>
                </a:cubicBezTo>
                <a:lnTo>
                  <a:pt x="0" y="76204"/>
                </a:lnTo>
                <a:cubicBezTo>
                  <a:pt x="0" y="34146"/>
                  <a:pt x="34146" y="0"/>
                  <a:pt x="76204" y="0"/>
                </a:cubicBezTo>
                <a:close/>
              </a:path>
            </a:pathLst>
          </a:custGeom>
          <a:gradFill rotWithShape="1" flip="none">
            <a:gsLst>
              <a:gs pos="0">
                <a:srgbClr val="D8A14F">
                  <a:alpha val="20000"/>
                </a:srgbClr>
              </a:gs>
              <a:gs pos="100000">
                <a:srgbClr val="D8A14F">
                  <a:alpha val="5000"/>
                </a:srgbClr>
              </a:gs>
            </a:gsLst>
            <a:lin ang="0" scaled="1"/>
          </a:gradFill>
          <a:ln w="12700">
            <a:solidFill>
              <a:srgbClr val="D8A14F">
                <a:alpha val="4000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71500" y="4429125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0"/>
                </a:moveTo>
                <a:cubicBezTo>
                  <a:pt x="120863" y="0"/>
                  <a:pt x="126891" y="3617"/>
                  <a:pt x="130016" y="9376"/>
                </a:cubicBezTo>
                <a:lnTo>
                  <a:pt x="226457" y="187970"/>
                </a:lnTo>
                <a:cubicBezTo>
                  <a:pt x="229448" y="193506"/>
                  <a:pt x="229314" y="200204"/>
                  <a:pt x="226100" y="205606"/>
                </a:cubicBezTo>
                <a:cubicBezTo>
                  <a:pt x="222885" y="211009"/>
                  <a:pt x="217036" y="214313"/>
                  <a:pt x="210741" y="214313"/>
                </a:cubicBezTo>
                <a:lnTo>
                  <a:pt x="17859" y="214313"/>
                </a:lnTo>
                <a:cubicBezTo>
                  <a:pt x="11564" y="214313"/>
                  <a:pt x="5760" y="211009"/>
                  <a:pt x="2500" y="205606"/>
                </a:cubicBezTo>
                <a:cubicBezTo>
                  <a:pt x="-759" y="200204"/>
                  <a:pt x="-848" y="193506"/>
                  <a:pt x="2143" y="187970"/>
                </a:cubicBezTo>
                <a:lnTo>
                  <a:pt x="98584" y="9376"/>
                </a:lnTo>
                <a:cubicBezTo>
                  <a:pt x="101709" y="3617"/>
                  <a:pt x="107737" y="0"/>
                  <a:pt x="114300" y="0"/>
                </a:cubicBezTo>
                <a:close/>
                <a:moveTo>
                  <a:pt x="114300" y="75009"/>
                </a:moveTo>
                <a:cubicBezTo>
                  <a:pt x="108362" y="75009"/>
                  <a:pt x="103584" y="79787"/>
                  <a:pt x="103584" y="85725"/>
                </a:cubicBezTo>
                <a:lnTo>
                  <a:pt x="103584" y="135731"/>
                </a:lnTo>
                <a:cubicBezTo>
                  <a:pt x="103584" y="141669"/>
                  <a:pt x="108362" y="146447"/>
                  <a:pt x="114300" y="146447"/>
                </a:cubicBezTo>
                <a:cubicBezTo>
                  <a:pt x="120238" y="146447"/>
                  <a:pt x="125016" y="141669"/>
                  <a:pt x="125016" y="135731"/>
                </a:cubicBezTo>
                <a:lnTo>
                  <a:pt x="125016" y="85725"/>
                </a:lnTo>
                <a:cubicBezTo>
                  <a:pt x="125016" y="79787"/>
                  <a:pt x="120238" y="75009"/>
                  <a:pt x="114300" y="75009"/>
                </a:cubicBezTo>
                <a:close/>
                <a:moveTo>
                  <a:pt x="126221" y="171450"/>
                </a:moveTo>
                <a:cubicBezTo>
                  <a:pt x="126492" y="167025"/>
                  <a:pt x="124286" y="162815"/>
                  <a:pt x="120492" y="160521"/>
                </a:cubicBezTo>
                <a:cubicBezTo>
                  <a:pt x="116699" y="158226"/>
                  <a:pt x="111946" y="158226"/>
                  <a:pt x="108152" y="160521"/>
                </a:cubicBezTo>
                <a:cubicBezTo>
                  <a:pt x="104359" y="162815"/>
                  <a:pt x="102152" y="167025"/>
                  <a:pt x="102424" y="171450"/>
                </a:cubicBezTo>
                <a:cubicBezTo>
                  <a:pt x="102152" y="175875"/>
                  <a:pt x="104359" y="180085"/>
                  <a:pt x="108152" y="182379"/>
                </a:cubicBezTo>
                <a:cubicBezTo>
                  <a:pt x="111946" y="184674"/>
                  <a:pt x="116699" y="184674"/>
                  <a:pt x="120492" y="182379"/>
                </a:cubicBezTo>
                <a:cubicBezTo>
                  <a:pt x="124286" y="180085"/>
                  <a:pt x="126492" y="175875"/>
                  <a:pt x="126221" y="171450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38" name="Text 36"/>
          <p:cNvSpPr/>
          <p:nvPr/>
        </p:nvSpPr>
        <p:spPr>
          <a:xfrm>
            <a:off x="942975" y="4410075"/>
            <a:ext cx="14287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技术约束与假设</a:t>
            </a: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542925" y="4829175"/>
            <a:ext cx="2667000" cy="1066800"/>
          </a:xfrm>
          <a:custGeom>
            <a:avLst/>
            <a:gdLst/>
            <a:ahLst/>
            <a:cxnLst/>
            <a:rect l="l" t="t" r="r" b="b"/>
            <a:pathLst>
              <a:path w="2667000" h="1066800">
                <a:moveTo>
                  <a:pt x="76202" y="0"/>
                </a:moveTo>
                <a:lnTo>
                  <a:pt x="2590798" y="0"/>
                </a:lnTo>
                <a:cubicBezTo>
                  <a:pt x="2632883" y="0"/>
                  <a:pt x="2667000" y="34117"/>
                  <a:pt x="2667000" y="76202"/>
                </a:cubicBezTo>
                <a:lnTo>
                  <a:pt x="2667000" y="990598"/>
                </a:lnTo>
                <a:cubicBezTo>
                  <a:pt x="2667000" y="1032683"/>
                  <a:pt x="2632883" y="1066800"/>
                  <a:pt x="2590798" y="1066800"/>
                </a:cubicBezTo>
                <a:lnTo>
                  <a:pt x="76202" y="1066800"/>
                </a:lnTo>
                <a:cubicBezTo>
                  <a:pt x="34117" y="1066800"/>
                  <a:pt x="0" y="1032683"/>
                  <a:pt x="0" y="9905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40" name="Shape 38"/>
          <p:cNvSpPr/>
          <p:nvPr/>
        </p:nvSpPr>
        <p:spPr>
          <a:xfrm>
            <a:off x="695325" y="4981575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76200" y="0"/>
                </a:moveTo>
                <a:lnTo>
                  <a:pt x="228600" y="0"/>
                </a:lnTo>
                <a:cubicBezTo>
                  <a:pt x="270656" y="0"/>
                  <a:pt x="304800" y="34144"/>
                  <a:pt x="304800" y="76200"/>
                </a:cubicBezTo>
                <a:lnTo>
                  <a:pt x="304800" y="228600"/>
                </a:lnTo>
                <a:cubicBezTo>
                  <a:pt x="304800" y="270656"/>
                  <a:pt x="270656" y="304800"/>
                  <a:pt x="228600" y="304800"/>
                </a:cubicBezTo>
                <a:lnTo>
                  <a:pt x="76200" y="304800"/>
                </a:lnTo>
                <a:cubicBezTo>
                  <a:pt x="34144" y="304800"/>
                  <a:pt x="0" y="270656"/>
                  <a:pt x="0" y="2286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D8A14F">
              <a:alpha val="20000"/>
            </a:srgbClr>
          </a:solidFill>
          <a:ln/>
        </p:spPr>
      </p:sp>
      <p:sp>
        <p:nvSpPr>
          <p:cNvPr id="41" name="Text 39"/>
          <p:cNvSpPr/>
          <p:nvPr/>
        </p:nvSpPr>
        <p:spPr>
          <a:xfrm>
            <a:off x="780380" y="5038725"/>
            <a:ext cx="2000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01</a:t>
            </a:r>
            <a:endParaRPr lang="en-US" sz="1600" dirty="0"/>
          </a:p>
        </p:txBody>
      </p:sp>
      <p:sp>
        <p:nvSpPr>
          <p:cNvPr id="42" name="Text 40"/>
          <p:cNvSpPr/>
          <p:nvPr/>
        </p:nvSpPr>
        <p:spPr>
          <a:xfrm>
            <a:off x="1076325" y="5019675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只读访问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695325" y="5362575"/>
            <a:ext cx="242887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所有数据源均通过</a:t>
            </a:r>
            <a:pPr>
              <a:lnSpc>
                <a:spcPct val="120000"/>
              </a:lnSpc>
            </a:pPr>
            <a:r>
              <a:rPr lang="en-US" sz="1050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只读连接</a:t>
            </a:r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访问,系统不对源数据库执行写操作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3357563" y="4829175"/>
            <a:ext cx="2667000" cy="1066800"/>
          </a:xfrm>
          <a:custGeom>
            <a:avLst/>
            <a:gdLst/>
            <a:ahLst/>
            <a:cxnLst/>
            <a:rect l="l" t="t" r="r" b="b"/>
            <a:pathLst>
              <a:path w="2667000" h="1066800">
                <a:moveTo>
                  <a:pt x="76202" y="0"/>
                </a:moveTo>
                <a:lnTo>
                  <a:pt x="2590798" y="0"/>
                </a:lnTo>
                <a:cubicBezTo>
                  <a:pt x="2632883" y="0"/>
                  <a:pt x="2667000" y="34117"/>
                  <a:pt x="2667000" y="76202"/>
                </a:cubicBezTo>
                <a:lnTo>
                  <a:pt x="2667000" y="990598"/>
                </a:lnTo>
                <a:cubicBezTo>
                  <a:pt x="2667000" y="1032683"/>
                  <a:pt x="2632883" y="1066800"/>
                  <a:pt x="2590798" y="1066800"/>
                </a:cubicBezTo>
                <a:lnTo>
                  <a:pt x="76202" y="1066800"/>
                </a:lnTo>
                <a:cubicBezTo>
                  <a:pt x="34117" y="1066800"/>
                  <a:pt x="0" y="1032683"/>
                  <a:pt x="0" y="9905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45" name="Shape 43"/>
          <p:cNvSpPr/>
          <p:nvPr/>
        </p:nvSpPr>
        <p:spPr>
          <a:xfrm>
            <a:off x="3509963" y="4981575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76200" y="0"/>
                </a:moveTo>
                <a:lnTo>
                  <a:pt x="228600" y="0"/>
                </a:lnTo>
                <a:cubicBezTo>
                  <a:pt x="270656" y="0"/>
                  <a:pt x="304800" y="34144"/>
                  <a:pt x="304800" y="76200"/>
                </a:cubicBezTo>
                <a:lnTo>
                  <a:pt x="304800" y="228600"/>
                </a:lnTo>
                <a:cubicBezTo>
                  <a:pt x="304800" y="270656"/>
                  <a:pt x="270656" y="304800"/>
                  <a:pt x="228600" y="304800"/>
                </a:cubicBezTo>
                <a:lnTo>
                  <a:pt x="76200" y="304800"/>
                </a:lnTo>
                <a:cubicBezTo>
                  <a:pt x="34144" y="304800"/>
                  <a:pt x="0" y="270656"/>
                  <a:pt x="0" y="2286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D8A14F">
              <a:alpha val="20000"/>
            </a:srgbClr>
          </a:solidFill>
          <a:ln/>
        </p:spPr>
      </p:sp>
      <p:sp>
        <p:nvSpPr>
          <p:cNvPr id="46" name="Text 44"/>
          <p:cNvSpPr/>
          <p:nvPr/>
        </p:nvSpPr>
        <p:spPr>
          <a:xfrm>
            <a:off x="3582293" y="5038725"/>
            <a:ext cx="2286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02</a:t>
            </a:r>
            <a:endParaRPr lang="en-US" sz="1600" dirty="0"/>
          </a:p>
        </p:txBody>
      </p:sp>
      <p:sp>
        <p:nvSpPr>
          <p:cNvPr id="47" name="Text 45"/>
          <p:cNvSpPr/>
          <p:nvPr/>
        </p:nvSpPr>
        <p:spPr>
          <a:xfrm>
            <a:off x="3890962" y="5019675"/>
            <a:ext cx="7239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SLA 计算</a:t>
            </a:r>
            <a:endParaRPr lang="en-US" sz="1600" dirty="0"/>
          </a:p>
        </p:txBody>
      </p:sp>
      <p:sp>
        <p:nvSpPr>
          <p:cNvPr id="48" name="Text 46"/>
          <p:cNvSpPr/>
          <p:nvPr/>
        </p:nvSpPr>
        <p:spPr>
          <a:xfrm>
            <a:off x="3509963" y="5362575"/>
            <a:ext cx="242887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LLM 推理延迟</a:t>
            </a:r>
            <a:pPr>
              <a:lnSpc>
                <a:spcPct val="120000"/>
              </a:lnSpc>
            </a:pPr>
            <a:r>
              <a:rPr lang="en-US" sz="1050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不纳入系统 SLA</a:t>
            </a:r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计算(受三方服务影响)</a:t>
            </a:r>
            <a:endParaRPr lang="en-US" sz="1600" dirty="0"/>
          </a:p>
        </p:txBody>
      </p:sp>
      <p:sp>
        <p:nvSpPr>
          <p:cNvPr id="49" name="Shape 47"/>
          <p:cNvSpPr/>
          <p:nvPr/>
        </p:nvSpPr>
        <p:spPr>
          <a:xfrm>
            <a:off x="6172200" y="4829175"/>
            <a:ext cx="2667000" cy="1066800"/>
          </a:xfrm>
          <a:custGeom>
            <a:avLst/>
            <a:gdLst/>
            <a:ahLst/>
            <a:cxnLst/>
            <a:rect l="l" t="t" r="r" b="b"/>
            <a:pathLst>
              <a:path w="2667000" h="1066800">
                <a:moveTo>
                  <a:pt x="76202" y="0"/>
                </a:moveTo>
                <a:lnTo>
                  <a:pt x="2590798" y="0"/>
                </a:lnTo>
                <a:cubicBezTo>
                  <a:pt x="2632883" y="0"/>
                  <a:pt x="2667000" y="34117"/>
                  <a:pt x="2667000" y="76202"/>
                </a:cubicBezTo>
                <a:lnTo>
                  <a:pt x="2667000" y="990598"/>
                </a:lnTo>
                <a:cubicBezTo>
                  <a:pt x="2667000" y="1032683"/>
                  <a:pt x="2632883" y="1066800"/>
                  <a:pt x="2590798" y="1066800"/>
                </a:cubicBezTo>
                <a:lnTo>
                  <a:pt x="76202" y="1066800"/>
                </a:lnTo>
                <a:cubicBezTo>
                  <a:pt x="34117" y="1066800"/>
                  <a:pt x="0" y="1032683"/>
                  <a:pt x="0" y="9905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50" name="Shape 48"/>
          <p:cNvSpPr/>
          <p:nvPr/>
        </p:nvSpPr>
        <p:spPr>
          <a:xfrm>
            <a:off x="6324600" y="4981575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76200" y="0"/>
                </a:moveTo>
                <a:lnTo>
                  <a:pt x="228600" y="0"/>
                </a:lnTo>
                <a:cubicBezTo>
                  <a:pt x="270656" y="0"/>
                  <a:pt x="304800" y="34144"/>
                  <a:pt x="304800" y="76200"/>
                </a:cubicBezTo>
                <a:lnTo>
                  <a:pt x="304800" y="228600"/>
                </a:lnTo>
                <a:cubicBezTo>
                  <a:pt x="304800" y="270656"/>
                  <a:pt x="270656" y="304800"/>
                  <a:pt x="228600" y="304800"/>
                </a:cubicBezTo>
                <a:lnTo>
                  <a:pt x="76200" y="304800"/>
                </a:lnTo>
                <a:cubicBezTo>
                  <a:pt x="34144" y="304800"/>
                  <a:pt x="0" y="270656"/>
                  <a:pt x="0" y="2286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D8A14F">
              <a:alpha val="20000"/>
            </a:srgbClr>
          </a:solidFill>
          <a:ln/>
        </p:spPr>
      </p:sp>
      <p:sp>
        <p:nvSpPr>
          <p:cNvPr id="51" name="Text 49"/>
          <p:cNvSpPr/>
          <p:nvPr/>
        </p:nvSpPr>
        <p:spPr>
          <a:xfrm>
            <a:off x="6396930" y="5038725"/>
            <a:ext cx="2286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03</a:t>
            </a:r>
            <a:endParaRPr lang="en-US" sz="1600" dirty="0"/>
          </a:p>
        </p:txBody>
      </p:sp>
      <p:sp>
        <p:nvSpPr>
          <p:cNvPr id="52" name="Text 50"/>
          <p:cNvSpPr/>
          <p:nvPr/>
        </p:nvSpPr>
        <p:spPr>
          <a:xfrm>
            <a:off x="6705600" y="5019675"/>
            <a:ext cx="838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结果集上限</a:t>
            </a:r>
            <a:endParaRPr lang="en-US" sz="1600" dirty="0"/>
          </a:p>
        </p:txBody>
      </p:sp>
      <p:sp>
        <p:nvSpPr>
          <p:cNvPr id="53" name="Text 51"/>
          <p:cNvSpPr/>
          <p:nvPr/>
        </p:nvSpPr>
        <p:spPr>
          <a:xfrm>
            <a:off x="6324600" y="5362575"/>
            <a:ext cx="242887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单次查询返回结果集上限为</a:t>
            </a:r>
            <a:pPr>
              <a:lnSpc>
                <a:spcPct val="120000"/>
              </a:lnSpc>
            </a:pPr>
            <a:r>
              <a:rPr lang="en-US" sz="1050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10,000 行</a:t>
            </a:r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,超出部分需通过导出任务处理</a:t>
            </a:r>
            <a:endParaRPr lang="en-US" sz="1600" dirty="0"/>
          </a:p>
        </p:txBody>
      </p:sp>
      <p:sp>
        <p:nvSpPr>
          <p:cNvPr id="54" name="Shape 52"/>
          <p:cNvSpPr/>
          <p:nvPr/>
        </p:nvSpPr>
        <p:spPr>
          <a:xfrm>
            <a:off x="8986838" y="4829175"/>
            <a:ext cx="2667000" cy="1066800"/>
          </a:xfrm>
          <a:custGeom>
            <a:avLst/>
            <a:gdLst/>
            <a:ahLst/>
            <a:cxnLst/>
            <a:rect l="l" t="t" r="r" b="b"/>
            <a:pathLst>
              <a:path w="2667000" h="1066800">
                <a:moveTo>
                  <a:pt x="76202" y="0"/>
                </a:moveTo>
                <a:lnTo>
                  <a:pt x="2590798" y="0"/>
                </a:lnTo>
                <a:cubicBezTo>
                  <a:pt x="2632883" y="0"/>
                  <a:pt x="2667000" y="34117"/>
                  <a:pt x="2667000" y="76202"/>
                </a:cubicBezTo>
                <a:lnTo>
                  <a:pt x="2667000" y="990598"/>
                </a:lnTo>
                <a:cubicBezTo>
                  <a:pt x="2667000" y="1032683"/>
                  <a:pt x="2632883" y="1066800"/>
                  <a:pt x="2590798" y="1066800"/>
                </a:cubicBezTo>
                <a:lnTo>
                  <a:pt x="76202" y="1066800"/>
                </a:lnTo>
                <a:cubicBezTo>
                  <a:pt x="34117" y="1066800"/>
                  <a:pt x="0" y="1032683"/>
                  <a:pt x="0" y="9905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55" name="Shape 53"/>
          <p:cNvSpPr/>
          <p:nvPr/>
        </p:nvSpPr>
        <p:spPr>
          <a:xfrm>
            <a:off x="9139238" y="4981575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76200" y="0"/>
                </a:moveTo>
                <a:lnTo>
                  <a:pt x="228600" y="0"/>
                </a:lnTo>
                <a:cubicBezTo>
                  <a:pt x="270656" y="0"/>
                  <a:pt x="304800" y="34144"/>
                  <a:pt x="304800" y="76200"/>
                </a:cubicBezTo>
                <a:lnTo>
                  <a:pt x="304800" y="228600"/>
                </a:lnTo>
                <a:cubicBezTo>
                  <a:pt x="304800" y="270656"/>
                  <a:pt x="270656" y="304800"/>
                  <a:pt x="228600" y="304800"/>
                </a:cubicBezTo>
                <a:lnTo>
                  <a:pt x="76200" y="304800"/>
                </a:lnTo>
                <a:cubicBezTo>
                  <a:pt x="34144" y="304800"/>
                  <a:pt x="0" y="270656"/>
                  <a:pt x="0" y="2286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D8A14F">
              <a:alpha val="20000"/>
            </a:srgbClr>
          </a:solidFill>
          <a:ln/>
        </p:spPr>
      </p:sp>
      <p:sp>
        <p:nvSpPr>
          <p:cNvPr id="56" name="Text 54"/>
          <p:cNvSpPr/>
          <p:nvPr/>
        </p:nvSpPr>
        <p:spPr>
          <a:xfrm>
            <a:off x="9211568" y="5038725"/>
            <a:ext cx="2286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04</a:t>
            </a:r>
            <a:endParaRPr lang="en-US" sz="1600" dirty="0"/>
          </a:p>
        </p:txBody>
      </p:sp>
      <p:sp>
        <p:nvSpPr>
          <p:cNvPr id="57" name="Text 55"/>
          <p:cNvSpPr/>
          <p:nvPr/>
        </p:nvSpPr>
        <p:spPr>
          <a:xfrm>
            <a:off x="9520238" y="5019675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数据治理</a:t>
            </a:r>
            <a:endParaRPr lang="en-US" sz="1600" dirty="0"/>
          </a:p>
        </p:txBody>
      </p:sp>
      <p:sp>
        <p:nvSpPr>
          <p:cNvPr id="58" name="Text 56"/>
          <p:cNvSpPr/>
          <p:nvPr/>
        </p:nvSpPr>
        <p:spPr>
          <a:xfrm>
            <a:off x="9139238" y="5362575"/>
            <a:ext cx="242887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系统假设底层数据源已完成</a:t>
            </a:r>
            <a:pPr>
              <a:lnSpc>
                <a:spcPct val="120000"/>
              </a:lnSpc>
            </a:pPr>
            <a:r>
              <a:rPr lang="en-US" sz="1050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基本的数据治理</a:t>
            </a:r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(表命名规范、字段注释等)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267200" y="1143000"/>
            <a:ext cx="5181600" cy="45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24000" b="1" dirty="0">
                <a:solidFill>
                  <a:srgbClr val="3A5F7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05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2419350"/>
            <a:ext cx="11525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spc="75" kern="0" dirty="0">
                <a:solidFill>
                  <a:srgbClr val="D8A14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CHAPTER FIVE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2838450"/>
            <a:ext cx="1171575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45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功能需求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81000" y="3638550"/>
            <a:ext cx="115443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八大功能子模块的完整能力版图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381000" y="4400550"/>
            <a:ext cx="1219200" cy="38100"/>
          </a:xfrm>
          <a:custGeom>
            <a:avLst/>
            <a:gdLst/>
            <a:ahLst/>
            <a:cxnLst/>
            <a:rect l="l" t="t" r="r" b="b"/>
            <a:pathLst>
              <a:path w="1219200" h="38100">
                <a:moveTo>
                  <a:pt x="0" y="0"/>
                </a:moveTo>
                <a:lnTo>
                  <a:pt x="1219200" y="0"/>
                </a:lnTo>
                <a:lnTo>
                  <a:pt x="12192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D8A14F"/>
          </a:solidFill>
          <a:ln/>
        </p:spPr>
      </p:sp>
    </p:spTree>
  </p:cSld>
  <p:clrMapOvr>
    <a:masterClrMapping/>
  </p:clrMapOvr>
  <p:transition>
    <p:fade/>
    <p:spd val="med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4757" y="364757"/>
            <a:ext cx="11526319" cy="182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5" b="1" spc="50" kern="0" dirty="0">
                <a:solidFill>
                  <a:srgbClr val="D8A14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NL2SQL CAPABILITY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64757" y="620087"/>
            <a:ext cx="11626627" cy="3647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585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自然语言取数(NL2SQL)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69316" y="1135306"/>
            <a:ext cx="5626375" cy="2781272"/>
          </a:xfrm>
          <a:custGeom>
            <a:avLst/>
            <a:gdLst/>
            <a:ahLst/>
            <a:cxnLst/>
            <a:rect l="l" t="t" r="r" b="b"/>
            <a:pathLst>
              <a:path w="5626375" h="2781272">
                <a:moveTo>
                  <a:pt x="72953" y="0"/>
                </a:moveTo>
                <a:lnTo>
                  <a:pt x="5553423" y="0"/>
                </a:lnTo>
                <a:cubicBezTo>
                  <a:pt x="5593713" y="0"/>
                  <a:pt x="5626375" y="32662"/>
                  <a:pt x="5626375" y="72953"/>
                </a:cubicBezTo>
                <a:lnTo>
                  <a:pt x="5626375" y="2708319"/>
                </a:lnTo>
                <a:cubicBezTo>
                  <a:pt x="5626375" y="2748609"/>
                  <a:pt x="5593713" y="2781272"/>
                  <a:pt x="5553423" y="2781272"/>
                </a:cubicBezTo>
                <a:lnTo>
                  <a:pt x="72953" y="2781272"/>
                </a:lnTo>
                <a:cubicBezTo>
                  <a:pt x="32662" y="2781272"/>
                  <a:pt x="0" y="2748609"/>
                  <a:pt x="0" y="2708319"/>
                </a:cubicBezTo>
                <a:lnTo>
                  <a:pt x="0" y="72953"/>
                </a:lnTo>
                <a:cubicBezTo>
                  <a:pt x="0" y="32662"/>
                  <a:pt x="32662" y="0"/>
                  <a:pt x="72953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2576" y="1322244"/>
            <a:ext cx="182378" cy="182378"/>
          </a:xfrm>
          <a:custGeom>
            <a:avLst/>
            <a:gdLst/>
            <a:ahLst/>
            <a:cxnLst/>
            <a:rect l="l" t="t" r="r" b="b"/>
            <a:pathLst>
              <a:path w="182378" h="182378">
                <a:moveTo>
                  <a:pt x="42745" y="19948"/>
                </a:moveTo>
                <a:cubicBezTo>
                  <a:pt x="42745" y="8941"/>
                  <a:pt x="51686" y="0"/>
                  <a:pt x="62693" y="0"/>
                </a:cubicBezTo>
                <a:lnTo>
                  <a:pt x="71242" y="0"/>
                </a:lnTo>
                <a:cubicBezTo>
                  <a:pt x="77546" y="0"/>
                  <a:pt x="82640" y="5094"/>
                  <a:pt x="82640" y="11399"/>
                </a:cubicBezTo>
                <a:lnTo>
                  <a:pt x="82640" y="170980"/>
                </a:lnTo>
                <a:cubicBezTo>
                  <a:pt x="82640" y="177285"/>
                  <a:pt x="77546" y="182378"/>
                  <a:pt x="71242" y="182378"/>
                </a:cubicBezTo>
                <a:lnTo>
                  <a:pt x="59843" y="182378"/>
                </a:lnTo>
                <a:cubicBezTo>
                  <a:pt x="49228" y="182378"/>
                  <a:pt x="40287" y="175112"/>
                  <a:pt x="37758" y="165280"/>
                </a:cubicBezTo>
                <a:cubicBezTo>
                  <a:pt x="37509" y="165280"/>
                  <a:pt x="37295" y="165280"/>
                  <a:pt x="37046" y="165280"/>
                </a:cubicBezTo>
                <a:cubicBezTo>
                  <a:pt x="21301" y="165280"/>
                  <a:pt x="8549" y="152528"/>
                  <a:pt x="8549" y="136784"/>
                </a:cubicBezTo>
                <a:cubicBezTo>
                  <a:pt x="8549" y="130372"/>
                  <a:pt x="10686" y="124459"/>
                  <a:pt x="14248" y="119686"/>
                </a:cubicBezTo>
                <a:cubicBezTo>
                  <a:pt x="7338" y="114485"/>
                  <a:pt x="2850" y="106221"/>
                  <a:pt x="2850" y="96889"/>
                </a:cubicBezTo>
                <a:cubicBezTo>
                  <a:pt x="2850" y="85882"/>
                  <a:pt x="9119" y="76300"/>
                  <a:pt x="18238" y="71562"/>
                </a:cubicBezTo>
                <a:cubicBezTo>
                  <a:pt x="15709" y="67288"/>
                  <a:pt x="14248" y="62301"/>
                  <a:pt x="14248" y="56993"/>
                </a:cubicBezTo>
                <a:cubicBezTo>
                  <a:pt x="14248" y="41249"/>
                  <a:pt x="27001" y="28497"/>
                  <a:pt x="42745" y="28497"/>
                </a:cubicBezTo>
                <a:lnTo>
                  <a:pt x="42745" y="19948"/>
                </a:lnTo>
                <a:close/>
                <a:moveTo>
                  <a:pt x="139634" y="19948"/>
                </a:moveTo>
                <a:lnTo>
                  <a:pt x="139634" y="28497"/>
                </a:lnTo>
                <a:cubicBezTo>
                  <a:pt x="155378" y="28497"/>
                  <a:pt x="168130" y="41249"/>
                  <a:pt x="168130" y="56993"/>
                </a:cubicBezTo>
                <a:cubicBezTo>
                  <a:pt x="168130" y="62336"/>
                  <a:pt x="166670" y="67323"/>
                  <a:pt x="164141" y="71562"/>
                </a:cubicBezTo>
                <a:cubicBezTo>
                  <a:pt x="173295" y="76300"/>
                  <a:pt x="179529" y="85846"/>
                  <a:pt x="179529" y="96889"/>
                </a:cubicBezTo>
                <a:cubicBezTo>
                  <a:pt x="179529" y="106221"/>
                  <a:pt x="175041" y="114485"/>
                  <a:pt x="168130" y="119686"/>
                </a:cubicBezTo>
                <a:cubicBezTo>
                  <a:pt x="171692" y="124459"/>
                  <a:pt x="173829" y="130372"/>
                  <a:pt x="173829" y="136784"/>
                </a:cubicBezTo>
                <a:cubicBezTo>
                  <a:pt x="173829" y="152528"/>
                  <a:pt x="161077" y="165280"/>
                  <a:pt x="145333" y="165280"/>
                </a:cubicBezTo>
                <a:cubicBezTo>
                  <a:pt x="145083" y="165280"/>
                  <a:pt x="144870" y="165280"/>
                  <a:pt x="144620" y="165280"/>
                </a:cubicBezTo>
                <a:cubicBezTo>
                  <a:pt x="142091" y="175112"/>
                  <a:pt x="133151" y="182378"/>
                  <a:pt x="122536" y="182378"/>
                </a:cubicBezTo>
                <a:lnTo>
                  <a:pt x="111137" y="182378"/>
                </a:lnTo>
                <a:cubicBezTo>
                  <a:pt x="104832" y="182378"/>
                  <a:pt x="99738" y="177285"/>
                  <a:pt x="99738" y="170980"/>
                </a:cubicBezTo>
                <a:lnTo>
                  <a:pt x="99738" y="11399"/>
                </a:lnTo>
                <a:cubicBezTo>
                  <a:pt x="99738" y="5094"/>
                  <a:pt x="104832" y="0"/>
                  <a:pt x="111137" y="0"/>
                </a:cubicBezTo>
                <a:lnTo>
                  <a:pt x="119686" y="0"/>
                </a:lnTo>
                <a:cubicBezTo>
                  <a:pt x="130693" y="0"/>
                  <a:pt x="139634" y="8941"/>
                  <a:pt x="139634" y="19948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6" name="Text 4"/>
          <p:cNvSpPr/>
          <p:nvPr/>
        </p:nvSpPr>
        <p:spPr>
          <a:xfrm>
            <a:off x="857179" y="1285768"/>
            <a:ext cx="1066914" cy="2553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92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语义模型管理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19779" y="1650525"/>
            <a:ext cx="5325451" cy="474184"/>
          </a:xfrm>
          <a:custGeom>
            <a:avLst/>
            <a:gdLst/>
            <a:ahLst/>
            <a:cxnLst/>
            <a:rect l="l" t="t" r="r" b="b"/>
            <a:pathLst>
              <a:path w="5325451" h="474184">
                <a:moveTo>
                  <a:pt x="36474" y="0"/>
                </a:moveTo>
                <a:lnTo>
                  <a:pt x="5288977" y="0"/>
                </a:lnTo>
                <a:cubicBezTo>
                  <a:pt x="5309107" y="0"/>
                  <a:pt x="5325451" y="16344"/>
                  <a:pt x="5325451" y="36474"/>
                </a:cubicBezTo>
                <a:lnTo>
                  <a:pt x="5325451" y="437710"/>
                </a:lnTo>
                <a:cubicBezTo>
                  <a:pt x="5325451" y="457840"/>
                  <a:pt x="5309107" y="474184"/>
                  <a:pt x="5288977" y="474184"/>
                </a:cubicBezTo>
                <a:lnTo>
                  <a:pt x="36474" y="474184"/>
                </a:lnTo>
                <a:cubicBezTo>
                  <a:pt x="16344" y="474184"/>
                  <a:pt x="0" y="457840"/>
                  <a:pt x="0" y="437710"/>
                </a:cubicBezTo>
                <a:lnTo>
                  <a:pt x="0" y="36474"/>
                </a:lnTo>
                <a:cubicBezTo>
                  <a:pt x="0" y="16344"/>
                  <a:pt x="16344" y="0"/>
                  <a:pt x="36474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8" name="Text 6"/>
          <p:cNvSpPr/>
          <p:nvPr/>
        </p:nvSpPr>
        <p:spPr>
          <a:xfrm>
            <a:off x="592730" y="1723476"/>
            <a:ext cx="5234262" cy="145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62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FR-001 业务概念映射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92730" y="1905855"/>
            <a:ext cx="5234262" cy="145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62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将业务术语映射到数据库表和字段,支持同义词配置和层级概念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19779" y="2197660"/>
            <a:ext cx="5325451" cy="474184"/>
          </a:xfrm>
          <a:custGeom>
            <a:avLst/>
            <a:gdLst/>
            <a:ahLst/>
            <a:cxnLst/>
            <a:rect l="l" t="t" r="r" b="b"/>
            <a:pathLst>
              <a:path w="5325451" h="474184">
                <a:moveTo>
                  <a:pt x="36474" y="0"/>
                </a:moveTo>
                <a:lnTo>
                  <a:pt x="5288977" y="0"/>
                </a:lnTo>
                <a:cubicBezTo>
                  <a:pt x="5309107" y="0"/>
                  <a:pt x="5325451" y="16344"/>
                  <a:pt x="5325451" y="36474"/>
                </a:cubicBezTo>
                <a:lnTo>
                  <a:pt x="5325451" y="437710"/>
                </a:lnTo>
                <a:cubicBezTo>
                  <a:pt x="5325451" y="457840"/>
                  <a:pt x="5309107" y="474184"/>
                  <a:pt x="5288977" y="474184"/>
                </a:cubicBezTo>
                <a:lnTo>
                  <a:pt x="36474" y="474184"/>
                </a:lnTo>
                <a:cubicBezTo>
                  <a:pt x="16344" y="474184"/>
                  <a:pt x="0" y="457840"/>
                  <a:pt x="0" y="437710"/>
                </a:cubicBezTo>
                <a:lnTo>
                  <a:pt x="0" y="36474"/>
                </a:lnTo>
                <a:cubicBezTo>
                  <a:pt x="0" y="16344"/>
                  <a:pt x="16344" y="0"/>
                  <a:pt x="36474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11" name="Text 9"/>
          <p:cNvSpPr/>
          <p:nvPr/>
        </p:nvSpPr>
        <p:spPr>
          <a:xfrm>
            <a:off x="592730" y="2270612"/>
            <a:ext cx="5234262" cy="145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62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FR-002 KPI 定义管理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592730" y="2452990"/>
            <a:ext cx="5234262" cy="145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62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预定义 KPI 计算逻辑,支持参数化和自动同步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19779" y="2744796"/>
            <a:ext cx="5325451" cy="474184"/>
          </a:xfrm>
          <a:custGeom>
            <a:avLst/>
            <a:gdLst/>
            <a:ahLst/>
            <a:cxnLst/>
            <a:rect l="l" t="t" r="r" b="b"/>
            <a:pathLst>
              <a:path w="5325451" h="474184">
                <a:moveTo>
                  <a:pt x="36474" y="0"/>
                </a:moveTo>
                <a:lnTo>
                  <a:pt x="5288977" y="0"/>
                </a:lnTo>
                <a:cubicBezTo>
                  <a:pt x="5309107" y="0"/>
                  <a:pt x="5325451" y="16344"/>
                  <a:pt x="5325451" y="36474"/>
                </a:cubicBezTo>
                <a:lnTo>
                  <a:pt x="5325451" y="437710"/>
                </a:lnTo>
                <a:cubicBezTo>
                  <a:pt x="5325451" y="457840"/>
                  <a:pt x="5309107" y="474184"/>
                  <a:pt x="5288977" y="474184"/>
                </a:cubicBezTo>
                <a:lnTo>
                  <a:pt x="36474" y="474184"/>
                </a:lnTo>
                <a:cubicBezTo>
                  <a:pt x="16344" y="474184"/>
                  <a:pt x="0" y="457840"/>
                  <a:pt x="0" y="437710"/>
                </a:cubicBezTo>
                <a:lnTo>
                  <a:pt x="0" y="36474"/>
                </a:lnTo>
                <a:cubicBezTo>
                  <a:pt x="0" y="16344"/>
                  <a:pt x="16344" y="0"/>
                  <a:pt x="36474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14" name="Text 12"/>
          <p:cNvSpPr/>
          <p:nvPr/>
        </p:nvSpPr>
        <p:spPr>
          <a:xfrm>
            <a:off x="592730" y="2817747"/>
            <a:ext cx="5234262" cy="145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62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FR-003 跨表关联配置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92730" y="3000126"/>
            <a:ext cx="5234262" cy="145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62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可视化配置表关联关系,支持主外键自动识别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19779" y="3291931"/>
            <a:ext cx="5325451" cy="474184"/>
          </a:xfrm>
          <a:custGeom>
            <a:avLst/>
            <a:gdLst/>
            <a:ahLst/>
            <a:cxnLst/>
            <a:rect l="l" t="t" r="r" b="b"/>
            <a:pathLst>
              <a:path w="5325451" h="474184">
                <a:moveTo>
                  <a:pt x="36474" y="0"/>
                </a:moveTo>
                <a:lnTo>
                  <a:pt x="5288977" y="0"/>
                </a:lnTo>
                <a:cubicBezTo>
                  <a:pt x="5309107" y="0"/>
                  <a:pt x="5325451" y="16344"/>
                  <a:pt x="5325451" y="36474"/>
                </a:cubicBezTo>
                <a:lnTo>
                  <a:pt x="5325451" y="437710"/>
                </a:lnTo>
                <a:cubicBezTo>
                  <a:pt x="5325451" y="457840"/>
                  <a:pt x="5309107" y="474184"/>
                  <a:pt x="5288977" y="474184"/>
                </a:cubicBezTo>
                <a:lnTo>
                  <a:pt x="36474" y="474184"/>
                </a:lnTo>
                <a:cubicBezTo>
                  <a:pt x="16344" y="474184"/>
                  <a:pt x="0" y="457840"/>
                  <a:pt x="0" y="437710"/>
                </a:cubicBezTo>
                <a:lnTo>
                  <a:pt x="0" y="36474"/>
                </a:lnTo>
                <a:cubicBezTo>
                  <a:pt x="0" y="16344"/>
                  <a:pt x="16344" y="0"/>
                  <a:pt x="36474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17" name="Text 15"/>
          <p:cNvSpPr/>
          <p:nvPr/>
        </p:nvSpPr>
        <p:spPr>
          <a:xfrm>
            <a:off x="592730" y="3364883"/>
            <a:ext cx="5234262" cy="145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62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FR-004 语义模型版本控制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92730" y="3547261"/>
            <a:ext cx="5234262" cy="145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62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支持版本管理、灰度发布、回滚和变更影响分析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6191179" y="1135306"/>
            <a:ext cx="5626375" cy="2781272"/>
          </a:xfrm>
          <a:custGeom>
            <a:avLst/>
            <a:gdLst/>
            <a:ahLst/>
            <a:cxnLst/>
            <a:rect l="l" t="t" r="r" b="b"/>
            <a:pathLst>
              <a:path w="5626375" h="2781272">
                <a:moveTo>
                  <a:pt x="72953" y="0"/>
                </a:moveTo>
                <a:lnTo>
                  <a:pt x="5553423" y="0"/>
                </a:lnTo>
                <a:cubicBezTo>
                  <a:pt x="5593713" y="0"/>
                  <a:pt x="5626375" y="32662"/>
                  <a:pt x="5626375" y="72953"/>
                </a:cubicBezTo>
                <a:lnTo>
                  <a:pt x="5626375" y="2708319"/>
                </a:lnTo>
                <a:cubicBezTo>
                  <a:pt x="5626375" y="2748609"/>
                  <a:pt x="5593713" y="2781272"/>
                  <a:pt x="5553423" y="2781272"/>
                </a:cubicBezTo>
                <a:lnTo>
                  <a:pt x="72953" y="2781272"/>
                </a:lnTo>
                <a:cubicBezTo>
                  <a:pt x="32662" y="2781272"/>
                  <a:pt x="0" y="2748609"/>
                  <a:pt x="0" y="2708319"/>
                </a:cubicBezTo>
                <a:lnTo>
                  <a:pt x="0" y="72953"/>
                </a:lnTo>
                <a:cubicBezTo>
                  <a:pt x="0" y="32662"/>
                  <a:pt x="32662" y="0"/>
                  <a:pt x="72953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364438" y="1322244"/>
            <a:ext cx="182378" cy="182378"/>
          </a:xfrm>
          <a:custGeom>
            <a:avLst/>
            <a:gdLst/>
            <a:ahLst/>
            <a:cxnLst/>
            <a:rect l="l" t="t" r="r" b="b"/>
            <a:pathLst>
              <a:path w="182378" h="182378">
                <a:moveTo>
                  <a:pt x="22797" y="22797"/>
                </a:moveTo>
                <a:cubicBezTo>
                  <a:pt x="10223" y="22797"/>
                  <a:pt x="0" y="33020"/>
                  <a:pt x="0" y="45595"/>
                </a:cubicBezTo>
                <a:lnTo>
                  <a:pt x="0" y="48231"/>
                </a:lnTo>
                <a:cubicBezTo>
                  <a:pt x="0" y="50653"/>
                  <a:pt x="1567" y="52719"/>
                  <a:pt x="3598" y="54037"/>
                </a:cubicBezTo>
                <a:cubicBezTo>
                  <a:pt x="8300" y="57100"/>
                  <a:pt x="11399" y="62372"/>
                  <a:pt x="11399" y="68392"/>
                </a:cubicBezTo>
                <a:cubicBezTo>
                  <a:pt x="11399" y="74412"/>
                  <a:pt x="8300" y="79684"/>
                  <a:pt x="3598" y="82747"/>
                </a:cubicBezTo>
                <a:cubicBezTo>
                  <a:pt x="1567" y="84065"/>
                  <a:pt x="0" y="86131"/>
                  <a:pt x="0" y="88553"/>
                </a:cubicBezTo>
                <a:lnTo>
                  <a:pt x="0" y="108287"/>
                </a:lnTo>
                <a:lnTo>
                  <a:pt x="182378" y="108287"/>
                </a:lnTo>
                <a:lnTo>
                  <a:pt x="182378" y="88553"/>
                </a:lnTo>
                <a:cubicBezTo>
                  <a:pt x="182378" y="86131"/>
                  <a:pt x="180811" y="84065"/>
                  <a:pt x="178781" y="82747"/>
                </a:cubicBezTo>
                <a:cubicBezTo>
                  <a:pt x="174079" y="79684"/>
                  <a:pt x="170980" y="74412"/>
                  <a:pt x="170980" y="68392"/>
                </a:cubicBezTo>
                <a:cubicBezTo>
                  <a:pt x="170980" y="62372"/>
                  <a:pt x="174079" y="57100"/>
                  <a:pt x="178781" y="54037"/>
                </a:cubicBezTo>
                <a:cubicBezTo>
                  <a:pt x="180811" y="52719"/>
                  <a:pt x="182378" y="50653"/>
                  <a:pt x="182378" y="48231"/>
                </a:cubicBezTo>
                <a:lnTo>
                  <a:pt x="182378" y="45595"/>
                </a:lnTo>
                <a:cubicBezTo>
                  <a:pt x="182378" y="33020"/>
                  <a:pt x="172155" y="22797"/>
                  <a:pt x="159581" y="22797"/>
                </a:cubicBezTo>
                <a:lnTo>
                  <a:pt x="22797" y="22797"/>
                </a:lnTo>
                <a:close/>
                <a:moveTo>
                  <a:pt x="182378" y="148182"/>
                </a:moveTo>
                <a:lnTo>
                  <a:pt x="182378" y="125385"/>
                </a:lnTo>
                <a:lnTo>
                  <a:pt x="0" y="125385"/>
                </a:lnTo>
                <a:lnTo>
                  <a:pt x="0" y="148182"/>
                </a:lnTo>
                <a:cubicBezTo>
                  <a:pt x="0" y="154487"/>
                  <a:pt x="5094" y="159581"/>
                  <a:pt x="11399" y="159581"/>
                </a:cubicBezTo>
                <a:lnTo>
                  <a:pt x="34196" y="159581"/>
                </a:lnTo>
                <a:lnTo>
                  <a:pt x="34196" y="151032"/>
                </a:lnTo>
                <a:cubicBezTo>
                  <a:pt x="34196" y="146295"/>
                  <a:pt x="38007" y="142483"/>
                  <a:pt x="42745" y="142483"/>
                </a:cubicBezTo>
                <a:cubicBezTo>
                  <a:pt x="47483" y="142483"/>
                  <a:pt x="51294" y="146295"/>
                  <a:pt x="51294" y="151032"/>
                </a:cubicBezTo>
                <a:lnTo>
                  <a:pt x="51294" y="159581"/>
                </a:lnTo>
                <a:lnTo>
                  <a:pt x="82640" y="159581"/>
                </a:lnTo>
                <a:lnTo>
                  <a:pt x="82640" y="151032"/>
                </a:lnTo>
                <a:cubicBezTo>
                  <a:pt x="82640" y="146295"/>
                  <a:pt x="86452" y="142483"/>
                  <a:pt x="91189" y="142483"/>
                </a:cubicBezTo>
                <a:cubicBezTo>
                  <a:pt x="95927" y="142483"/>
                  <a:pt x="99738" y="146295"/>
                  <a:pt x="99738" y="151032"/>
                </a:cubicBezTo>
                <a:lnTo>
                  <a:pt x="99738" y="159581"/>
                </a:lnTo>
                <a:lnTo>
                  <a:pt x="131085" y="159581"/>
                </a:lnTo>
                <a:lnTo>
                  <a:pt x="131085" y="151032"/>
                </a:lnTo>
                <a:cubicBezTo>
                  <a:pt x="131085" y="146295"/>
                  <a:pt x="134896" y="142483"/>
                  <a:pt x="139634" y="142483"/>
                </a:cubicBezTo>
                <a:cubicBezTo>
                  <a:pt x="144371" y="142483"/>
                  <a:pt x="148182" y="146295"/>
                  <a:pt x="148182" y="151032"/>
                </a:cubicBezTo>
                <a:lnTo>
                  <a:pt x="148182" y="159581"/>
                </a:lnTo>
                <a:lnTo>
                  <a:pt x="170980" y="159581"/>
                </a:lnTo>
                <a:cubicBezTo>
                  <a:pt x="177285" y="159581"/>
                  <a:pt x="182378" y="154487"/>
                  <a:pt x="182378" y="148182"/>
                </a:cubicBezTo>
                <a:close/>
                <a:moveTo>
                  <a:pt x="56993" y="56993"/>
                </a:moveTo>
                <a:lnTo>
                  <a:pt x="56993" y="79791"/>
                </a:lnTo>
                <a:cubicBezTo>
                  <a:pt x="56993" y="86095"/>
                  <a:pt x="51899" y="91189"/>
                  <a:pt x="45595" y="91189"/>
                </a:cubicBezTo>
                <a:cubicBezTo>
                  <a:pt x="39290" y="91189"/>
                  <a:pt x="34196" y="86095"/>
                  <a:pt x="34196" y="79791"/>
                </a:cubicBezTo>
                <a:lnTo>
                  <a:pt x="34196" y="56993"/>
                </a:lnTo>
                <a:cubicBezTo>
                  <a:pt x="34196" y="50688"/>
                  <a:pt x="39290" y="45595"/>
                  <a:pt x="45595" y="45595"/>
                </a:cubicBezTo>
                <a:cubicBezTo>
                  <a:pt x="51899" y="45595"/>
                  <a:pt x="56993" y="50688"/>
                  <a:pt x="56993" y="56993"/>
                </a:cubicBezTo>
                <a:close/>
                <a:moveTo>
                  <a:pt x="102588" y="56993"/>
                </a:moveTo>
                <a:lnTo>
                  <a:pt x="102588" y="79791"/>
                </a:lnTo>
                <a:cubicBezTo>
                  <a:pt x="102588" y="86095"/>
                  <a:pt x="97494" y="91189"/>
                  <a:pt x="91189" y="91189"/>
                </a:cubicBezTo>
                <a:cubicBezTo>
                  <a:pt x="84884" y="91189"/>
                  <a:pt x="79791" y="86095"/>
                  <a:pt x="79791" y="79791"/>
                </a:cubicBezTo>
                <a:lnTo>
                  <a:pt x="79791" y="56993"/>
                </a:lnTo>
                <a:cubicBezTo>
                  <a:pt x="79791" y="50688"/>
                  <a:pt x="84884" y="45595"/>
                  <a:pt x="91189" y="45595"/>
                </a:cubicBezTo>
                <a:cubicBezTo>
                  <a:pt x="97494" y="45595"/>
                  <a:pt x="102588" y="50688"/>
                  <a:pt x="102588" y="56993"/>
                </a:cubicBezTo>
                <a:close/>
                <a:moveTo>
                  <a:pt x="148182" y="56993"/>
                </a:moveTo>
                <a:lnTo>
                  <a:pt x="148182" y="79791"/>
                </a:lnTo>
                <a:cubicBezTo>
                  <a:pt x="148182" y="86095"/>
                  <a:pt x="143089" y="91189"/>
                  <a:pt x="136784" y="91189"/>
                </a:cubicBezTo>
                <a:cubicBezTo>
                  <a:pt x="130479" y="91189"/>
                  <a:pt x="125385" y="86095"/>
                  <a:pt x="125385" y="79791"/>
                </a:cubicBezTo>
                <a:lnTo>
                  <a:pt x="125385" y="56993"/>
                </a:lnTo>
                <a:cubicBezTo>
                  <a:pt x="125385" y="50688"/>
                  <a:pt x="130479" y="45595"/>
                  <a:pt x="136784" y="45595"/>
                </a:cubicBezTo>
                <a:cubicBezTo>
                  <a:pt x="143089" y="45595"/>
                  <a:pt x="148182" y="50688"/>
                  <a:pt x="148182" y="56993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21" name="Text 19"/>
          <p:cNvSpPr/>
          <p:nvPr/>
        </p:nvSpPr>
        <p:spPr>
          <a:xfrm>
            <a:off x="6679041" y="1285768"/>
            <a:ext cx="902773" cy="2553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92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上下文增强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6341641" y="1650525"/>
            <a:ext cx="5325451" cy="474184"/>
          </a:xfrm>
          <a:custGeom>
            <a:avLst/>
            <a:gdLst/>
            <a:ahLst/>
            <a:cxnLst/>
            <a:rect l="l" t="t" r="r" b="b"/>
            <a:pathLst>
              <a:path w="5325451" h="474184">
                <a:moveTo>
                  <a:pt x="36474" y="0"/>
                </a:moveTo>
                <a:lnTo>
                  <a:pt x="5288977" y="0"/>
                </a:lnTo>
                <a:cubicBezTo>
                  <a:pt x="5309107" y="0"/>
                  <a:pt x="5325451" y="16344"/>
                  <a:pt x="5325451" y="36474"/>
                </a:cubicBezTo>
                <a:lnTo>
                  <a:pt x="5325451" y="437710"/>
                </a:lnTo>
                <a:cubicBezTo>
                  <a:pt x="5325451" y="457840"/>
                  <a:pt x="5309107" y="474184"/>
                  <a:pt x="5288977" y="474184"/>
                </a:cubicBezTo>
                <a:lnTo>
                  <a:pt x="36474" y="474184"/>
                </a:lnTo>
                <a:cubicBezTo>
                  <a:pt x="16344" y="474184"/>
                  <a:pt x="0" y="457840"/>
                  <a:pt x="0" y="437710"/>
                </a:cubicBezTo>
                <a:lnTo>
                  <a:pt x="0" y="36474"/>
                </a:lnTo>
                <a:cubicBezTo>
                  <a:pt x="0" y="16344"/>
                  <a:pt x="16344" y="0"/>
                  <a:pt x="36474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23" name="Text 21"/>
          <p:cNvSpPr/>
          <p:nvPr/>
        </p:nvSpPr>
        <p:spPr>
          <a:xfrm>
            <a:off x="6414592" y="1723476"/>
            <a:ext cx="5234262" cy="145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62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FR-005 示例查询库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6414592" y="1905855"/>
            <a:ext cx="5234262" cy="145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62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维护常见查询示例库,支持基于相似度的示例检索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6341641" y="2197660"/>
            <a:ext cx="5325451" cy="474184"/>
          </a:xfrm>
          <a:custGeom>
            <a:avLst/>
            <a:gdLst/>
            <a:ahLst/>
            <a:cxnLst/>
            <a:rect l="l" t="t" r="r" b="b"/>
            <a:pathLst>
              <a:path w="5325451" h="474184">
                <a:moveTo>
                  <a:pt x="36474" y="0"/>
                </a:moveTo>
                <a:lnTo>
                  <a:pt x="5288977" y="0"/>
                </a:lnTo>
                <a:cubicBezTo>
                  <a:pt x="5309107" y="0"/>
                  <a:pt x="5325451" y="16344"/>
                  <a:pt x="5325451" y="36474"/>
                </a:cubicBezTo>
                <a:lnTo>
                  <a:pt x="5325451" y="437710"/>
                </a:lnTo>
                <a:cubicBezTo>
                  <a:pt x="5325451" y="457840"/>
                  <a:pt x="5309107" y="474184"/>
                  <a:pt x="5288977" y="474184"/>
                </a:cubicBezTo>
                <a:lnTo>
                  <a:pt x="36474" y="474184"/>
                </a:lnTo>
                <a:cubicBezTo>
                  <a:pt x="16344" y="474184"/>
                  <a:pt x="0" y="457840"/>
                  <a:pt x="0" y="437710"/>
                </a:cubicBezTo>
                <a:lnTo>
                  <a:pt x="0" y="36474"/>
                </a:lnTo>
                <a:cubicBezTo>
                  <a:pt x="0" y="16344"/>
                  <a:pt x="16344" y="0"/>
                  <a:pt x="36474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26" name="Text 24"/>
          <p:cNvSpPr/>
          <p:nvPr/>
        </p:nvSpPr>
        <p:spPr>
          <a:xfrm>
            <a:off x="6414592" y="2270612"/>
            <a:ext cx="5234262" cy="145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62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FR-006 列级元数据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6414592" y="2452990"/>
            <a:ext cx="5234262" cy="145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62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存储列的详细元数据,支持自动元数据采集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6341641" y="2744796"/>
            <a:ext cx="5325451" cy="474184"/>
          </a:xfrm>
          <a:custGeom>
            <a:avLst/>
            <a:gdLst/>
            <a:ahLst/>
            <a:cxnLst/>
            <a:rect l="l" t="t" r="r" b="b"/>
            <a:pathLst>
              <a:path w="5325451" h="474184">
                <a:moveTo>
                  <a:pt x="36474" y="0"/>
                </a:moveTo>
                <a:lnTo>
                  <a:pt x="5288977" y="0"/>
                </a:lnTo>
                <a:cubicBezTo>
                  <a:pt x="5309107" y="0"/>
                  <a:pt x="5325451" y="16344"/>
                  <a:pt x="5325451" y="36474"/>
                </a:cubicBezTo>
                <a:lnTo>
                  <a:pt x="5325451" y="437710"/>
                </a:lnTo>
                <a:cubicBezTo>
                  <a:pt x="5325451" y="457840"/>
                  <a:pt x="5309107" y="474184"/>
                  <a:pt x="5288977" y="474184"/>
                </a:cubicBezTo>
                <a:lnTo>
                  <a:pt x="36474" y="474184"/>
                </a:lnTo>
                <a:cubicBezTo>
                  <a:pt x="16344" y="474184"/>
                  <a:pt x="0" y="457840"/>
                  <a:pt x="0" y="437710"/>
                </a:cubicBezTo>
                <a:lnTo>
                  <a:pt x="0" y="36474"/>
                </a:lnTo>
                <a:cubicBezTo>
                  <a:pt x="0" y="16344"/>
                  <a:pt x="16344" y="0"/>
                  <a:pt x="36474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29" name="Text 27"/>
          <p:cNvSpPr/>
          <p:nvPr/>
        </p:nvSpPr>
        <p:spPr>
          <a:xfrm>
            <a:off x="6414592" y="2817747"/>
            <a:ext cx="5234262" cy="145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62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FR-007 对话上下文管理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6414592" y="3000126"/>
            <a:ext cx="5234262" cy="145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62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多轮对话保持上下文,支持指代消解和查询条件继承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6341641" y="3291931"/>
            <a:ext cx="5325451" cy="474184"/>
          </a:xfrm>
          <a:custGeom>
            <a:avLst/>
            <a:gdLst/>
            <a:ahLst/>
            <a:cxnLst/>
            <a:rect l="l" t="t" r="r" b="b"/>
            <a:pathLst>
              <a:path w="5325451" h="474184">
                <a:moveTo>
                  <a:pt x="36474" y="0"/>
                </a:moveTo>
                <a:lnTo>
                  <a:pt x="5288977" y="0"/>
                </a:lnTo>
                <a:cubicBezTo>
                  <a:pt x="5309107" y="0"/>
                  <a:pt x="5325451" y="16344"/>
                  <a:pt x="5325451" y="36474"/>
                </a:cubicBezTo>
                <a:lnTo>
                  <a:pt x="5325451" y="437710"/>
                </a:lnTo>
                <a:cubicBezTo>
                  <a:pt x="5325451" y="457840"/>
                  <a:pt x="5309107" y="474184"/>
                  <a:pt x="5288977" y="474184"/>
                </a:cubicBezTo>
                <a:lnTo>
                  <a:pt x="36474" y="474184"/>
                </a:lnTo>
                <a:cubicBezTo>
                  <a:pt x="16344" y="474184"/>
                  <a:pt x="0" y="457840"/>
                  <a:pt x="0" y="437710"/>
                </a:cubicBezTo>
                <a:lnTo>
                  <a:pt x="0" y="36474"/>
                </a:lnTo>
                <a:cubicBezTo>
                  <a:pt x="0" y="16344"/>
                  <a:pt x="16344" y="0"/>
                  <a:pt x="36474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32" name="Text 30"/>
          <p:cNvSpPr/>
          <p:nvPr/>
        </p:nvSpPr>
        <p:spPr>
          <a:xfrm>
            <a:off x="6414592" y="3364883"/>
            <a:ext cx="5234262" cy="145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62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FR-008 用户偏好学习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6414592" y="3547261"/>
            <a:ext cx="5234262" cy="145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62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学习用户查询习惯和偏好,支持个性化查询建议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369316" y="4071599"/>
            <a:ext cx="5626375" cy="2416515"/>
          </a:xfrm>
          <a:custGeom>
            <a:avLst/>
            <a:gdLst/>
            <a:ahLst/>
            <a:cxnLst/>
            <a:rect l="l" t="t" r="r" b="b"/>
            <a:pathLst>
              <a:path w="5626375" h="2416515">
                <a:moveTo>
                  <a:pt x="72955" y="0"/>
                </a:moveTo>
                <a:lnTo>
                  <a:pt x="5553421" y="0"/>
                </a:lnTo>
                <a:cubicBezTo>
                  <a:pt x="5593713" y="0"/>
                  <a:pt x="5626375" y="32663"/>
                  <a:pt x="5626375" y="72955"/>
                </a:cubicBezTo>
                <a:lnTo>
                  <a:pt x="5626375" y="2343560"/>
                </a:lnTo>
                <a:cubicBezTo>
                  <a:pt x="5626375" y="2383852"/>
                  <a:pt x="5593713" y="2416515"/>
                  <a:pt x="5553421" y="2416515"/>
                </a:cubicBezTo>
                <a:lnTo>
                  <a:pt x="72955" y="2416515"/>
                </a:lnTo>
                <a:cubicBezTo>
                  <a:pt x="32663" y="2416515"/>
                  <a:pt x="0" y="2383852"/>
                  <a:pt x="0" y="2343560"/>
                </a:cubicBezTo>
                <a:lnTo>
                  <a:pt x="0" y="72955"/>
                </a:lnTo>
                <a:cubicBezTo>
                  <a:pt x="0" y="32690"/>
                  <a:pt x="32690" y="0"/>
                  <a:pt x="72955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531177" y="4258537"/>
            <a:ext cx="205176" cy="182378"/>
          </a:xfrm>
          <a:custGeom>
            <a:avLst/>
            <a:gdLst/>
            <a:ahLst/>
            <a:cxnLst/>
            <a:rect l="l" t="t" r="r" b="b"/>
            <a:pathLst>
              <a:path w="205176" h="182378">
                <a:moveTo>
                  <a:pt x="128520" y="427"/>
                </a:moveTo>
                <a:cubicBezTo>
                  <a:pt x="122464" y="-1318"/>
                  <a:pt x="116159" y="2208"/>
                  <a:pt x="114414" y="8264"/>
                </a:cubicBezTo>
                <a:lnTo>
                  <a:pt x="68819" y="167845"/>
                </a:lnTo>
                <a:cubicBezTo>
                  <a:pt x="67074" y="173901"/>
                  <a:pt x="70600" y="180206"/>
                  <a:pt x="76656" y="181951"/>
                </a:cubicBezTo>
                <a:cubicBezTo>
                  <a:pt x="82711" y="183696"/>
                  <a:pt x="89016" y="180170"/>
                  <a:pt x="90762" y="174114"/>
                </a:cubicBezTo>
                <a:lnTo>
                  <a:pt x="136356" y="14533"/>
                </a:lnTo>
                <a:cubicBezTo>
                  <a:pt x="138102" y="8478"/>
                  <a:pt x="134575" y="2173"/>
                  <a:pt x="128520" y="427"/>
                </a:cubicBezTo>
                <a:close/>
                <a:moveTo>
                  <a:pt x="151531" y="48907"/>
                </a:moveTo>
                <a:cubicBezTo>
                  <a:pt x="147078" y="53360"/>
                  <a:pt x="147078" y="60591"/>
                  <a:pt x="151531" y="65044"/>
                </a:cubicBezTo>
                <a:lnTo>
                  <a:pt x="177677" y="91189"/>
                </a:lnTo>
                <a:lnTo>
                  <a:pt x="151531" y="117335"/>
                </a:lnTo>
                <a:cubicBezTo>
                  <a:pt x="147078" y="121787"/>
                  <a:pt x="147078" y="129019"/>
                  <a:pt x="151531" y="133471"/>
                </a:cubicBezTo>
                <a:cubicBezTo>
                  <a:pt x="155983" y="137924"/>
                  <a:pt x="163214" y="137924"/>
                  <a:pt x="167667" y="133471"/>
                </a:cubicBezTo>
                <a:lnTo>
                  <a:pt x="201863" y="99275"/>
                </a:lnTo>
                <a:cubicBezTo>
                  <a:pt x="206316" y="94823"/>
                  <a:pt x="206316" y="87592"/>
                  <a:pt x="201863" y="83139"/>
                </a:cubicBezTo>
                <a:lnTo>
                  <a:pt x="167667" y="48943"/>
                </a:lnTo>
                <a:cubicBezTo>
                  <a:pt x="163214" y="44490"/>
                  <a:pt x="155983" y="44490"/>
                  <a:pt x="151531" y="48943"/>
                </a:cubicBezTo>
                <a:close/>
                <a:moveTo>
                  <a:pt x="53681" y="48907"/>
                </a:moveTo>
                <a:cubicBezTo>
                  <a:pt x="49228" y="44455"/>
                  <a:pt x="41997" y="44455"/>
                  <a:pt x="37544" y="48907"/>
                </a:cubicBezTo>
                <a:lnTo>
                  <a:pt x="3348" y="83103"/>
                </a:lnTo>
                <a:cubicBezTo>
                  <a:pt x="-1104" y="87556"/>
                  <a:pt x="-1104" y="94787"/>
                  <a:pt x="3348" y="99240"/>
                </a:cubicBezTo>
                <a:lnTo>
                  <a:pt x="37544" y="133435"/>
                </a:lnTo>
                <a:cubicBezTo>
                  <a:pt x="41997" y="137888"/>
                  <a:pt x="49228" y="137888"/>
                  <a:pt x="53681" y="133435"/>
                </a:cubicBezTo>
                <a:cubicBezTo>
                  <a:pt x="58133" y="128983"/>
                  <a:pt x="58133" y="121752"/>
                  <a:pt x="53681" y="117299"/>
                </a:cubicBezTo>
                <a:lnTo>
                  <a:pt x="27535" y="91189"/>
                </a:lnTo>
                <a:lnTo>
                  <a:pt x="53645" y="65044"/>
                </a:lnTo>
                <a:cubicBezTo>
                  <a:pt x="58098" y="60591"/>
                  <a:pt x="58098" y="53360"/>
                  <a:pt x="53645" y="48907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36" name="Text 34"/>
          <p:cNvSpPr/>
          <p:nvPr/>
        </p:nvSpPr>
        <p:spPr>
          <a:xfrm>
            <a:off x="857179" y="4222061"/>
            <a:ext cx="1231055" cy="2553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92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查询生成与执行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519779" y="4605056"/>
            <a:ext cx="182378" cy="182378"/>
          </a:xfrm>
          <a:custGeom>
            <a:avLst/>
            <a:gdLst/>
            <a:ahLst/>
            <a:cxnLst/>
            <a:rect l="l" t="t" r="r" b="b"/>
            <a:pathLst>
              <a:path w="182378" h="182378">
                <a:moveTo>
                  <a:pt x="36476" y="0"/>
                </a:moveTo>
                <a:lnTo>
                  <a:pt x="145903" y="0"/>
                </a:lnTo>
                <a:cubicBezTo>
                  <a:pt x="166048" y="0"/>
                  <a:pt x="182378" y="16331"/>
                  <a:pt x="182378" y="36476"/>
                </a:cubicBezTo>
                <a:lnTo>
                  <a:pt x="182378" y="145903"/>
                </a:lnTo>
                <a:cubicBezTo>
                  <a:pt x="182378" y="166048"/>
                  <a:pt x="166048" y="182378"/>
                  <a:pt x="145903" y="182378"/>
                </a:cubicBezTo>
                <a:lnTo>
                  <a:pt x="36476" y="182378"/>
                </a:lnTo>
                <a:cubicBezTo>
                  <a:pt x="16331" y="182378"/>
                  <a:pt x="0" y="166048"/>
                  <a:pt x="0" y="145903"/>
                </a:cubicBezTo>
                <a:lnTo>
                  <a:pt x="0" y="36476"/>
                </a:lnTo>
                <a:cubicBezTo>
                  <a:pt x="0" y="16331"/>
                  <a:pt x="16331" y="0"/>
                  <a:pt x="36476" y="0"/>
                </a:cubicBezTo>
                <a:close/>
              </a:path>
            </a:pathLst>
          </a:custGeom>
          <a:solidFill>
            <a:srgbClr val="D8A14F">
              <a:alpha val="20000"/>
            </a:srgbClr>
          </a:solidFill>
          <a:ln/>
        </p:spPr>
      </p:sp>
      <p:sp>
        <p:nvSpPr>
          <p:cNvPr id="38" name="Text 36"/>
          <p:cNvSpPr/>
          <p:nvPr/>
        </p:nvSpPr>
        <p:spPr>
          <a:xfrm>
            <a:off x="588527" y="4623294"/>
            <a:ext cx="100308" cy="145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62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775108" y="4586818"/>
            <a:ext cx="3100434" cy="145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62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FR-009 单表查询生成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775108" y="4732721"/>
            <a:ext cx="3100434" cy="145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62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支持简单 SELECT 查询、WHERE 条件、ORDER BY 和 LIMIT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519779" y="4969813"/>
            <a:ext cx="182378" cy="182378"/>
          </a:xfrm>
          <a:custGeom>
            <a:avLst/>
            <a:gdLst/>
            <a:ahLst/>
            <a:cxnLst/>
            <a:rect l="l" t="t" r="r" b="b"/>
            <a:pathLst>
              <a:path w="182378" h="182378">
                <a:moveTo>
                  <a:pt x="36476" y="0"/>
                </a:moveTo>
                <a:lnTo>
                  <a:pt x="145903" y="0"/>
                </a:lnTo>
                <a:cubicBezTo>
                  <a:pt x="166048" y="0"/>
                  <a:pt x="182378" y="16331"/>
                  <a:pt x="182378" y="36476"/>
                </a:cubicBezTo>
                <a:lnTo>
                  <a:pt x="182378" y="145903"/>
                </a:lnTo>
                <a:cubicBezTo>
                  <a:pt x="182378" y="166048"/>
                  <a:pt x="166048" y="182378"/>
                  <a:pt x="145903" y="182378"/>
                </a:cubicBezTo>
                <a:lnTo>
                  <a:pt x="36476" y="182378"/>
                </a:lnTo>
                <a:cubicBezTo>
                  <a:pt x="16331" y="182378"/>
                  <a:pt x="0" y="166048"/>
                  <a:pt x="0" y="145903"/>
                </a:cubicBezTo>
                <a:lnTo>
                  <a:pt x="0" y="36476"/>
                </a:lnTo>
                <a:cubicBezTo>
                  <a:pt x="0" y="16331"/>
                  <a:pt x="16331" y="0"/>
                  <a:pt x="36476" y="0"/>
                </a:cubicBezTo>
                <a:close/>
              </a:path>
            </a:pathLst>
          </a:custGeom>
          <a:solidFill>
            <a:srgbClr val="D8A14F">
              <a:alpha val="20000"/>
            </a:srgbClr>
          </a:solidFill>
          <a:ln/>
        </p:spPr>
      </p:sp>
      <p:sp>
        <p:nvSpPr>
          <p:cNvPr id="42" name="Text 40"/>
          <p:cNvSpPr/>
          <p:nvPr/>
        </p:nvSpPr>
        <p:spPr>
          <a:xfrm>
            <a:off x="578125" y="4988051"/>
            <a:ext cx="118546" cy="145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62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2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775108" y="4951575"/>
            <a:ext cx="2799509" cy="145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62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FR-010 多表 JOIN 查询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775108" y="5097478"/>
            <a:ext cx="2799509" cy="145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62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支持多表 JOIN 自动生成,自动选择最优 JOIN 顺序和类型</a:t>
            </a:r>
            <a:endParaRPr lang="en-US" sz="1600" dirty="0"/>
          </a:p>
        </p:txBody>
      </p:sp>
      <p:sp>
        <p:nvSpPr>
          <p:cNvPr id="45" name="Shape 43"/>
          <p:cNvSpPr/>
          <p:nvPr/>
        </p:nvSpPr>
        <p:spPr>
          <a:xfrm>
            <a:off x="519779" y="5334570"/>
            <a:ext cx="182378" cy="182378"/>
          </a:xfrm>
          <a:custGeom>
            <a:avLst/>
            <a:gdLst/>
            <a:ahLst/>
            <a:cxnLst/>
            <a:rect l="l" t="t" r="r" b="b"/>
            <a:pathLst>
              <a:path w="182378" h="182378">
                <a:moveTo>
                  <a:pt x="36476" y="0"/>
                </a:moveTo>
                <a:lnTo>
                  <a:pt x="145903" y="0"/>
                </a:lnTo>
                <a:cubicBezTo>
                  <a:pt x="166048" y="0"/>
                  <a:pt x="182378" y="16331"/>
                  <a:pt x="182378" y="36476"/>
                </a:cubicBezTo>
                <a:lnTo>
                  <a:pt x="182378" y="145903"/>
                </a:lnTo>
                <a:cubicBezTo>
                  <a:pt x="182378" y="166048"/>
                  <a:pt x="166048" y="182378"/>
                  <a:pt x="145903" y="182378"/>
                </a:cubicBezTo>
                <a:lnTo>
                  <a:pt x="36476" y="182378"/>
                </a:lnTo>
                <a:cubicBezTo>
                  <a:pt x="16331" y="182378"/>
                  <a:pt x="0" y="166048"/>
                  <a:pt x="0" y="145903"/>
                </a:cubicBezTo>
                <a:lnTo>
                  <a:pt x="0" y="36476"/>
                </a:lnTo>
                <a:cubicBezTo>
                  <a:pt x="0" y="16331"/>
                  <a:pt x="16331" y="0"/>
                  <a:pt x="36476" y="0"/>
                </a:cubicBezTo>
                <a:close/>
              </a:path>
            </a:pathLst>
          </a:custGeom>
          <a:solidFill>
            <a:srgbClr val="D8A14F">
              <a:alpha val="20000"/>
            </a:srgbClr>
          </a:solidFill>
          <a:ln/>
        </p:spPr>
      </p:sp>
      <p:sp>
        <p:nvSpPr>
          <p:cNvPr id="46" name="Text 44"/>
          <p:cNvSpPr/>
          <p:nvPr/>
        </p:nvSpPr>
        <p:spPr>
          <a:xfrm>
            <a:off x="578125" y="5352808"/>
            <a:ext cx="118546" cy="145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62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3</a:t>
            </a:r>
            <a:endParaRPr lang="en-US" sz="1600" dirty="0"/>
          </a:p>
        </p:txBody>
      </p:sp>
      <p:sp>
        <p:nvSpPr>
          <p:cNvPr id="47" name="Text 45"/>
          <p:cNvSpPr/>
          <p:nvPr/>
        </p:nvSpPr>
        <p:spPr>
          <a:xfrm>
            <a:off x="775108" y="5316332"/>
            <a:ext cx="2735677" cy="145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62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FR-011 复杂查询支持</a:t>
            </a:r>
            <a:endParaRPr lang="en-US" sz="1600" dirty="0"/>
          </a:p>
        </p:txBody>
      </p:sp>
      <p:sp>
        <p:nvSpPr>
          <p:cNvPr id="48" name="Text 46"/>
          <p:cNvSpPr/>
          <p:nvPr/>
        </p:nvSpPr>
        <p:spPr>
          <a:xfrm>
            <a:off x="775108" y="5462235"/>
            <a:ext cx="2735677" cy="145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62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支持子查询、CTE、窗口函数、聚合函数和 GROUP BY</a:t>
            </a:r>
            <a:endParaRPr lang="en-US" sz="1600" dirty="0"/>
          </a:p>
        </p:txBody>
      </p:sp>
      <p:sp>
        <p:nvSpPr>
          <p:cNvPr id="49" name="Shape 47"/>
          <p:cNvSpPr/>
          <p:nvPr/>
        </p:nvSpPr>
        <p:spPr>
          <a:xfrm>
            <a:off x="519779" y="5699327"/>
            <a:ext cx="182378" cy="182378"/>
          </a:xfrm>
          <a:custGeom>
            <a:avLst/>
            <a:gdLst/>
            <a:ahLst/>
            <a:cxnLst/>
            <a:rect l="l" t="t" r="r" b="b"/>
            <a:pathLst>
              <a:path w="182378" h="182378">
                <a:moveTo>
                  <a:pt x="36476" y="0"/>
                </a:moveTo>
                <a:lnTo>
                  <a:pt x="145903" y="0"/>
                </a:lnTo>
                <a:cubicBezTo>
                  <a:pt x="166048" y="0"/>
                  <a:pt x="182378" y="16331"/>
                  <a:pt x="182378" y="36476"/>
                </a:cubicBezTo>
                <a:lnTo>
                  <a:pt x="182378" y="145903"/>
                </a:lnTo>
                <a:cubicBezTo>
                  <a:pt x="182378" y="166048"/>
                  <a:pt x="166048" y="182378"/>
                  <a:pt x="145903" y="182378"/>
                </a:cubicBezTo>
                <a:lnTo>
                  <a:pt x="36476" y="182378"/>
                </a:lnTo>
                <a:cubicBezTo>
                  <a:pt x="16331" y="182378"/>
                  <a:pt x="0" y="166048"/>
                  <a:pt x="0" y="145903"/>
                </a:cubicBezTo>
                <a:lnTo>
                  <a:pt x="0" y="36476"/>
                </a:lnTo>
                <a:cubicBezTo>
                  <a:pt x="0" y="16331"/>
                  <a:pt x="16331" y="0"/>
                  <a:pt x="36476" y="0"/>
                </a:cubicBezTo>
                <a:close/>
              </a:path>
            </a:pathLst>
          </a:custGeom>
          <a:solidFill>
            <a:srgbClr val="D8A14F">
              <a:alpha val="20000"/>
            </a:srgbClr>
          </a:solidFill>
          <a:ln/>
        </p:spPr>
      </p:sp>
      <p:sp>
        <p:nvSpPr>
          <p:cNvPr id="50" name="Text 48"/>
          <p:cNvSpPr/>
          <p:nvPr/>
        </p:nvSpPr>
        <p:spPr>
          <a:xfrm>
            <a:off x="578125" y="5717565"/>
            <a:ext cx="118546" cy="145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62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4</a:t>
            </a:r>
            <a:endParaRPr lang="en-US" sz="1600" dirty="0"/>
          </a:p>
        </p:txBody>
      </p:sp>
      <p:sp>
        <p:nvSpPr>
          <p:cNvPr id="51" name="Text 49"/>
          <p:cNvSpPr/>
          <p:nvPr/>
        </p:nvSpPr>
        <p:spPr>
          <a:xfrm>
            <a:off x="775108" y="5681089"/>
            <a:ext cx="2717439" cy="145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62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FR-012 查询优化</a:t>
            </a:r>
            <a:endParaRPr lang="en-US" sz="1600" dirty="0"/>
          </a:p>
        </p:txBody>
      </p:sp>
      <p:sp>
        <p:nvSpPr>
          <p:cNvPr id="52" name="Text 50"/>
          <p:cNvSpPr/>
          <p:nvPr/>
        </p:nvSpPr>
        <p:spPr>
          <a:xfrm>
            <a:off x="775108" y="5826992"/>
            <a:ext cx="2717439" cy="145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62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基于成本的执行计划分析,参考 Alpha-SQL MCTS 方法</a:t>
            </a:r>
            <a:endParaRPr lang="en-US" sz="1600" dirty="0"/>
          </a:p>
        </p:txBody>
      </p:sp>
      <p:sp>
        <p:nvSpPr>
          <p:cNvPr id="53" name="Shape 51"/>
          <p:cNvSpPr/>
          <p:nvPr/>
        </p:nvSpPr>
        <p:spPr>
          <a:xfrm>
            <a:off x="519779" y="6064084"/>
            <a:ext cx="182378" cy="182378"/>
          </a:xfrm>
          <a:custGeom>
            <a:avLst/>
            <a:gdLst/>
            <a:ahLst/>
            <a:cxnLst/>
            <a:rect l="l" t="t" r="r" b="b"/>
            <a:pathLst>
              <a:path w="182378" h="182378">
                <a:moveTo>
                  <a:pt x="36476" y="0"/>
                </a:moveTo>
                <a:lnTo>
                  <a:pt x="145903" y="0"/>
                </a:lnTo>
                <a:cubicBezTo>
                  <a:pt x="166048" y="0"/>
                  <a:pt x="182378" y="16331"/>
                  <a:pt x="182378" y="36476"/>
                </a:cubicBezTo>
                <a:lnTo>
                  <a:pt x="182378" y="145903"/>
                </a:lnTo>
                <a:cubicBezTo>
                  <a:pt x="182378" y="166048"/>
                  <a:pt x="166048" y="182378"/>
                  <a:pt x="145903" y="182378"/>
                </a:cubicBezTo>
                <a:lnTo>
                  <a:pt x="36476" y="182378"/>
                </a:lnTo>
                <a:cubicBezTo>
                  <a:pt x="16331" y="182378"/>
                  <a:pt x="0" y="166048"/>
                  <a:pt x="0" y="145903"/>
                </a:cubicBezTo>
                <a:lnTo>
                  <a:pt x="0" y="36476"/>
                </a:lnTo>
                <a:cubicBezTo>
                  <a:pt x="0" y="16331"/>
                  <a:pt x="16331" y="0"/>
                  <a:pt x="36476" y="0"/>
                </a:cubicBezTo>
                <a:close/>
              </a:path>
            </a:pathLst>
          </a:custGeom>
          <a:solidFill>
            <a:srgbClr val="D8A14F">
              <a:alpha val="20000"/>
            </a:srgbClr>
          </a:solidFill>
          <a:ln/>
        </p:spPr>
      </p:sp>
      <p:sp>
        <p:nvSpPr>
          <p:cNvPr id="54" name="Text 52"/>
          <p:cNvSpPr/>
          <p:nvPr/>
        </p:nvSpPr>
        <p:spPr>
          <a:xfrm>
            <a:off x="578125" y="6082322"/>
            <a:ext cx="118546" cy="145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62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5</a:t>
            </a:r>
            <a:endParaRPr lang="en-US" sz="1600" dirty="0"/>
          </a:p>
        </p:txBody>
      </p:sp>
      <p:sp>
        <p:nvSpPr>
          <p:cNvPr id="55" name="Text 53"/>
          <p:cNvSpPr/>
          <p:nvPr/>
        </p:nvSpPr>
        <p:spPr>
          <a:xfrm>
            <a:off x="775108" y="6045846"/>
            <a:ext cx="2370920" cy="145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62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FR-013 查询执行沙箱</a:t>
            </a:r>
            <a:endParaRPr lang="en-US" sz="1600" dirty="0"/>
          </a:p>
        </p:txBody>
      </p:sp>
      <p:sp>
        <p:nvSpPr>
          <p:cNvPr id="56" name="Text 54"/>
          <p:cNvSpPr/>
          <p:nvPr/>
        </p:nvSpPr>
        <p:spPr>
          <a:xfrm>
            <a:off x="775108" y="6191749"/>
            <a:ext cx="2370920" cy="145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62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隔离沙箱环境执行,支持查询超时控制(默认30秒)</a:t>
            </a:r>
            <a:endParaRPr lang="en-US" sz="1600" dirty="0"/>
          </a:p>
        </p:txBody>
      </p:sp>
      <p:sp>
        <p:nvSpPr>
          <p:cNvPr id="57" name="Shape 55"/>
          <p:cNvSpPr/>
          <p:nvPr/>
        </p:nvSpPr>
        <p:spPr>
          <a:xfrm>
            <a:off x="6191179" y="4071599"/>
            <a:ext cx="5626375" cy="2416515"/>
          </a:xfrm>
          <a:custGeom>
            <a:avLst/>
            <a:gdLst/>
            <a:ahLst/>
            <a:cxnLst/>
            <a:rect l="l" t="t" r="r" b="b"/>
            <a:pathLst>
              <a:path w="5626375" h="2416515">
                <a:moveTo>
                  <a:pt x="72955" y="0"/>
                </a:moveTo>
                <a:lnTo>
                  <a:pt x="5553421" y="0"/>
                </a:lnTo>
                <a:cubicBezTo>
                  <a:pt x="5593713" y="0"/>
                  <a:pt x="5626375" y="32663"/>
                  <a:pt x="5626375" y="72955"/>
                </a:cubicBezTo>
                <a:lnTo>
                  <a:pt x="5626375" y="2343560"/>
                </a:lnTo>
                <a:cubicBezTo>
                  <a:pt x="5626375" y="2383852"/>
                  <a:pt x="5593713" y="2416515"/>
                  <a:pt x="5553421" y="2416515"/>
                </a:cubicBezTo>
                <a:lnTo>
                  <a:pt x="72955" y="2416515"/>
                </a:lnTo>
                <a:cubicBezTo>
                  <a:pt x="32663" y="2416515"/>
                  <a:pt x="0" y="2383852"/>
                  <a:pt x="0" y="2343560"/>
                </a:cubicBezTo>
                <a:lnTo>
                  <a:pt x="0" y="72955"/>
                </a:lnTo>
                <a:cubicBezTo>
                  <a:pt x="0" y="32690"/>
                  <a:pt x="32690" y="0"/>
                  <a:pt x="72955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6364438" y="4258537"/>
            <a:ext cx="182378" cy="182378"/>
          </a:xfrm>
          <a:custGeom>
            <a:avLst/>
            <a:gdLst/>
            <a:ahLst/>
            <a:cxnLst/>
            <a:rect l="l" t="t" r="r" b="b"/>
            <a:pathLst>
              <a:path w="182378" h="182378">
                <a:moveTo>
                  <a:pt x="91189" y="0"/>
                </a:moveTo>
                <a:cubicBezTo>
                  <a:pt x="92828" y="0"/>
                  <a:pt x="94466" y="356"/>
                  <a:pt x="95962" y="1033"/>
                </a:cubicBezTo>
                <a:lnTo>
                  <a:pt x="163072" y="29494"/>
                </a:lnTo>
                <a:cubicBezTo>
                  <a:pt x="170909" y="32807"/>
                  <a:pt x="176750" y="40536"/>
                  <a:pt x="176715" y="49869"/>
                </a:cubicBezTo>
                <a:cubicBezTo>
                  <a:pt x="176537" y="85205"/>
                  <a:pt x="162003" y="149857"/>
                  <a:pt x="100629" y="179244"/>
                </a:cubicBezTo>
                <a:cubicBezTo>
                  <a:pt x="94680" y="182093"/>
                  <a:pt x="87770" y="182093"/>
                  <a:pt x="81821" y="179244"/>
                </a:cubicBezTo>
                <a:cubicBezTo>
                  <a:pt x="20411" y="149857"/>
                  <a:pt x="5913" y="85205"/>
                  <a:pt x="5735" y="49869"/>
                </a:cubicBezTo>
                <a:cubicBezTo>
                  <a:pt x="5699" y="40536"/>
                  <a:pt x="11541" y="32807"/>
                  <a:pt x="19378" y="29494"/>
                </a:cubicBezTo>
                <a:lnTo>
                  <a:pt x="86452" y="1033"/>
                </a:lnTo>
                <a:cubicBezTo>
                  <a:pt x="87948" y="356"/>
                  <a:pt x="89551" y="0"/>
                  <a:pt x="91189" y="0"/>
                </a:cubicBezTo>
                <a:close/>
                <a:moveTo>
                  <a:pt x="91189" y="23795"/>
                </a:moveTo>
                <a:lnTo>
                  <a:pt x="91189" y="158477"/>
                </a:lnTo>
                <a:cubicBezTo>
                  <a:pt x="140346" y="134682"/>
                  <a:pt x="153561" y="81963"/>
                  <a:pt x="153882" y="50403"/>
                </a:cubicBezTo>
                <a:lnTo>
                  <a:pt x="91189" y="23830"/>
                </a:lnTo>
                <a:lnTo>
                  <a:pt x="91189" y="23830"/>
                </a:ln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59" name="Text 57"/>
          <p:cNvSpPr/>
          <p:nvPr/>
        </p:nvSpPr>
        <p:spPr>
          <a:xfrm>
            <a:off x="6679041" y="4222061"/>
            <a:ext cx="902773" cy="2553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92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验证与修正</a:t>
            </a:r>
            <a:endParaRPr lang="en-US" sz="1600" dirty="0"/>
          </a:p>
        </p:txBody>
      </p:sp>
      <p:sp>
        <p:nvSpPr>
          <p:cNvPr id="60" name="Shape 58"/>
          <p:cNvSpPr/>
          <p:nvPr/>
        </p:nvSpPr>
        <p:spPr>
          <a:xfrm>
            <a:off x="6341641" y="4605056"/>
            <a:ext cx="182378" cy="182378"/>
          </a:xfrm>
          <a:custGeom>
            <a:avLst/>
            <a:gdLst/>
            <a:ahLst/>
            <a:cxnLst/>
            <a:rect l="l" t="t" r="r" b="b"/>
            <a:pathLst>
              <a:path w="182378" h="182378">
                <a:moveTo>
                  <a:pt x="36476" y="0"/>
                </a:moveTo>
                <a:lnTo>
                  <a:pt x="145903" y="0"/>
                </a:lnTo>
                <a:cubicBezTo>
                  <a:pt x="166048" y="0"/>
                  <a:pt x="182378" y="16331"/>
                  <a:pt x="182378" y="36476"/>
                </a:cubicBezTo>
                <a:lnTo>
                  <a:pt x="182378" y="145903"/>
                </a:lnTo>
                <a:cubicBezTo>
                  <a:pt x="182378" y="166048"/>
                  <a:pt x="166048" y="182378"/>
                  <a:pt x="145903" y="182378"/>
                </a:cubicBezTo>
                <a:lnTo>
                  <a:pt x="36476" y="182378"/>
                </a:lnTo>
                <a:cubicBezTo>
                  <a:pt x="16331" y="182378"/>
                  <a:pt x="0" y="166048"/>
                  <a:pt x="0" y="145903"/>
                </a:cubicBezTo>
                <a:lnTo>
                  <a:pt x="0" y="36476"/>
                </a:lnTo>
                <a:cubicBezTo>
                  <a:pt x="0" y="16331"/>
                  <a:pt x="16331" y="0"/>
                  <a:pt x="36476" y="0"/>
                </a:cubicBezTo>
                <a:close/>
              </a:path>
            </a:pathLst>
          </a:custGeom>
          <a:solidFill>
            <a:srgbClr val="D8A14F">
              <a:alpha val="20000"/>
            </a:srgbClr>
          </a:solidFill>
          <a:ln/>
        </p:spPr>
      </p:sp>
      <p:sp>
        <p:nvSpPr>
          <p:cNvPr id="61" name="Text 59"/>
          <p:cNvSpPr/>
          <p:nvPr/>
        </p:nvSpPr>
        <p:spPr>
          <a:xfrm>
            <a:off x="6410389" y="4623294"/>
            <a:ext cx="100308" cy="145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62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</a:t>
            </a:r>
            <a:endParaRPr lang="en-US" sz="1600" dirty="0"/>
          </a:p>
        </p:txBody>
      </p:sp>
      <p:sp>
        <p:nvSpPr>
          <p:cNvPr id="62" name="Text 60"/>
          <p:cNvSpPr/>
          <p:nvPr/>
        </p:nvSpPr>
        <p:spPr>
          <a:xfrm>
            <a:off x="6596971" y="4586818"/>
            <a:ext cx="3218980" cy="145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62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FR-014 执行计划验证</a:t>
            </a:r>
            <a:endParaRPr lang="en-US" sz="1600" dirty="0"/>
          </a:p>
        </p:txBody>
      </p:sp>
      <p:sp>
        <p:nvSpPr>
          <p:cNvPr id="63" name="Text 61"/>
          <p:cNvSpPr/>
          <p:nvPr/>
        </p:nvSpPr>
        <p:spPr>
          <a:xfrm>
            <a:off x="6596971" y="4732721"/>
            <a:ext cx="3218980" cy="145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62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检测潜在性能问题(全表扫描、笛卡尔积),高风险查询自动触发审批</a:t>
            </a:r>
            <a:endParaRPr lang="en-US" sz="1600" dirty="0"/>
          </a:p>
        </p:txBody>
      </p:sp>
      <p:sp>
        <p:nvSpPr>
          <p:cNvPr id="64" name="Shape 62"/>
          <p:cNvSpPr/>
          <p:nvPr/>
        </p:nvSpPr>
        <p:spPr>
          <a:xfrm>
            <a:off x="6341641" y="4969813"/>
            <a:ext cx="182378" cy="182378"/>
          </a:xfrm>
          <a:custGeom>
            <a:avLst/>
            <a:gdLst/>
            <a:ahLst/>
            <a:cxnLst/>
            <a:rect l="l" t="t" r="r" b="b"/>
            <a:pathLst>
              <a:path w="182378" h="182378">
                <a:moveTo>
                  <a:pt x="36476" y="0"/>
                </a:moveTo>
                <a:lnTo>
                  <a:pt x="145903" y="0"/>
                </a:lnTo>
                <a:cubicBezTo>
                  <a:pt x="166048" y="0"/>
                  <a:pt x="182378" y="16331"/>
                  <a:pt x="182378" y="36476"/>
                </a:cubicBezTo>
                <a:lnTo>
                  <a:pt x="182378" y="145903"/>
                </a:lnTo>
                <a:cubicBezTo>
                  <a:pt x="182378" y="166048"/>
                  <a:pt x="166048" y="182378"/>
                  <a:pt x="145903" y="182378"/>
                </a:cubicBezTo>
                <a:lnTo>
                  <a:pt x="36476" y="182378"/>
                </a:lnTo>
                <a:cubicBezTo>
                  <a:pt x="16331" y="182378"/>
                  <a:pt x="0" y="166048"/>
                  <a:pt x="0" y="145903"/>
                </a:cubicBezTo>
                <a:lnTo>
                  <a:pt x="0" y="36476"/>
                </a:lnTo>
                <a:cubicBezTo>
                  <a:pt x="0" y="16331"/>
                  <a:pt x="16331" y="0"/>
                  <a:pt x="36476" y="0"/>
                </a:cubicBezTo>
                <a:close/>
              </a:path>
            </a:pathLst>
          </a:custGeom>
          <a:solidFill>
            <a:srgbClr val="D8A14F">
              <a:alpha val="20000"/>
            </a:srgbClr>
          </a:solidFill>
          <a:ln/>
        </p:spPr>
      </p:sp>
      <p:sp>
        <p:nvSpPr>
          <p:cNvPr id="65" name="Text 63"/>
          <p:cNvSpPr/>
          <p:nvPr/>
        </p:nvSpPr>
        <p:spPr>
          <a:xfrm>
            <a:off x="6399988" y="4988051"/>
            <a:ext cx="118546" cy="145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62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2</a:t>
            </a:r>
            <a:endParaRPr lang="en-US" sz="1600" dirty="0"/>
          </a:p>
        </p:txBody>
      </p:sp>
      <p:sp>
        <p:nvSpPr>
          <p:cNvPr id="66" name="Text 64"/>
          <p:cNvSpPr/>
          <p:nvPr/>
        </p:nvSpPr>
        <p:spPr>
          <a:xfrm>
            <a:off x="6596971" y="4951575"/>
            <a:ext cx="1805547" cy="145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62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FR-015 结果一致性检查</a:t>
            </a:r>
            <a:endParaRPr lang="en-US" sz="1600" dirty="0"/>
          </a:p>
        </p:txBody>
      </p:sp>
      <p:sp>
        <p:nvSpPr>
          <p:cNvPr id="67" name="Text 65"/>
          <p:cNvSpPr/>
          <p:nvPr/>
        </p:nvSpPr>
        <p:spPr>
          <a:xfrm>
            <a:off x="6596971" y="5097478"/>
            <a:ext cx="1805547" cy="145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62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检测异常值、空结果和异常大结果集</a:t>
            </a:r>
            <a:endParaRPr lang="en-US" sz="1600" dirty="0"/>
          </a:p>
        </p:txBody>
      </p:sp>
      <p:sp>
        <p:nvSpPr>
          <p:cNvPr id="68" name="Shape 66"/>
          <p:cNvSpPr/>
          <p:nvPr/>
        </p:nvSpPr>
        <p:spPr>
          <a:xfrm>
            <a:off x="6341641" y="5334570"/>
            <a:ext cx="182378" cy="182378"/>
          </a:xfrm>
          <a:custGeom>
            <a:avLst/>
            <a:gdLst/>
            <a:ahLst/>
            <a:cxnLst/>
            <a:rect l="l" t="t" r="r" b="b"/>
            <a:pathLst>
              <a:path w="182378" h="182378">
                <a:moveTo>
                  <a:pt x="36476" y="0"/>
                </a:moveTo>
                <a:lnTo>
                  <a:pt x="145903" y="0"/>
                </a:lnTo>
                <a:cubicBezTo>
                  <a:pt x="166048" y="0"/>
                  <a:pt x="182378" y="16331"/>
                  <a:pt x="182378" y="36476"/>
                </a:cubicBezTo>
                <a:lnTo>
                  <a:pt x="182378" y="145903"/>
                </a:lnTo>
                <a:cubicBezTo>
                  <a:pt x="182378" y="166048"/>
                  <a:pt x="166048" y="182378"/>
                  <a:pt x="145903" y="182378"/>
                </a:cubicBezTo>
                <a:lnTo>
                  <a:pt x="36476" y="182378"/>
                </a:lnTo>
                <a:cubicBezTo>
                  <a:pt x="16331" y="182378"/>
                  <a:pt x="0" y="166048"/>
                  <a:pt x="0" y="145903"/>
                </a:cubicBezTo>
                <a:lnTo>
                  <a:pt x="0" y="36476"/>
                </a:lnTo>
                <a:cubicBezTo>
                  <a:pt x="0" y="16331"/>
                  <a:pt x="16331" y="0"/>
                  <a:pt x="36476" y="0"/>
                </a:cubicBezTo>
                <a:close/>
              </a:path>
            </a:pathLst>
          </a:custGeom>
          <a:solidFill>
            <a:srgbClr val="D8A14F">
              <a:alpha val="20000"/>
            </a:srgbClr>
          </a:solidFill>
          <a:ln/>
        </p:spPr>
      </p:sp>
      <p:sp>
        <p:nvSpPr>
          <p:cNvPr id="69" name="Text 67"/>
          <p:cNvSpPr/>
          <p:nvPr/>
        </p:nvSpPr>
        <p:spPr>
          <a:xfrm>
            <a:off x="6399988" y="5352808"/>
            <a:ext cx="118546" cy="145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62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3</a:t>
            </a:r>
            <a:endParaRPr lang="en-US" sz="1600" dirty="0"/>
          </a:p>
        </p:txBody>
      </p:sp>
      <p:sp>
        <p:nvSpPr>
          <p:cNvPr id="70" name="Text 68"/>
          <p:cNvSpPr/>
          <p:nvPr/>
        </p:nvSpPr>
        <p:spPr>
          <a:xfrm>
            <a:off x="6596971" y="5316332"/>
            <a:ext cx="2735677" cy="145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62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FR-016 成本估算</a:t>
            </a:r>
            <a:endParaRPr lang="en-US" sz="1600" dirty="0"/>
          </a:p>
        </p:txBody>
      </p:sp>
      <p:sp>
        <p:nvSpPr>
          <p:cNvPr id="71" name="Text 69"/>
          <p:cNvSpPr/>
          <p:nvPr/>
        </p:nvSpPr>
        <p:spPr>
          <a:xfrm>
            <a:off x="6596971" y="5462235"/>
            <a:ext cx="2735677" cy="145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62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估算查询执行成本,对高成本查询预警,支持成本配额管理</a:t>
            </a:r>
            <a:endParaRPr lang="en-US" sz="1600" dirty="0"/>
          </a:p>
        </p:txBody>
      </p:sp>
      <p:sp>
        <p:nvSpPr>
          <p:cNvPr id="72" name="Shape 70"/>
          <p:cNvSpPr/>
          <p:nvPr/>
        </p:nvSpPr>
        <p:spPr>
          <a:xfrm>
            <a:off x="6341641" y="5699327"/>
            <a:ext cx="182378" cy="182378"/>
          </a:xfrm>
          <a:custGeom>
            <a:avLst/>
            <a:gdLst/>
            <a:ahLst/>
            <a:cxnLst/>
            <a:rect l="l" t="t" r="r" b="b"/>
            <a:pathLst>
              <a:path w="182378" h="182378">
                <a:moveTo>
                  <a:pt x="36476" y="0"/>
                </a:moveTo>
                <a:lnTo>
                  <a:pt x="145903" y="0"/>
                </a:lnTo>
                <a:cubicBezTo>
                  <a:pt x="166048" y="0"/>
                  <a:pt x="182378" y="16331"/>
                  <a:pt x="182378" y="36476"/>
                </a:cubicBezTo>
                <a:lnTo>
                  <a:pt x="182378" y="145903"/>
                </a:lnTo>
                <a:cubicBezTo>
                  <a:pt x="182378" y="166048"/>
                  <a:pt x="166048" y="182378"/>
                  <a:pt x="145903" y="182378"/>
                </a:cubicBezTo>
                <a:lnTo>
                  <a:pt x="36476" y="182378"/>
                </a:lnTo>
                <a:cubicBezTo>
                  <a:pt x="16331" y="182378"/>
                  <a:pt x="0" y="166048"/>
                  <a:pt x="0" y="145903"/>
                </a:cubicBezTo>
                <a:lnTo>
                  <a:pt x="0" y="36476"/>
                </a:lnTo>
                <a:cubicBezTo>
                  <a:pt x="0" y="16331"/>
                  <a:pt x="16331" y="0"/>
                  <a:pt x="36476" y="0"/>
                </a:cubicBezTo>
                <a:close/>
              </a:path>
            </a:pathLst>
          </a:custGeom>
          <a:solidFill>
            <a:srgbClr val="D8A14F">
              <a:alpha val="20000"/>
            </a:srgbClr>
          </a:solidFill>
          <a:ln/>
        </p:spPr>
      </p:sp>
      <p:sp>
        <p:nvSpPr>
          <p:cNvPr id="73" name="Text 71"/>
          <p:cNvSpPr/>
          <p:nvPr/>
        </p:nvSpPr>
        <p:spPr>
          <a:xfrm>
            <a:off x="6399988" y="5717565"/>
            <a:ext cx="118546" cy="145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62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4</a:t>
            </a:r>
            <a:endParaRPr lang="en-US" sz="1600" dirty="0"/>
          </a:p>
        </p:txBody>
      </p:sp>
      <p:sp>
        <p:nvSpPr>
          <p:cNvPr id="74" name="Text 72"/>
          <p:cNvSpPr/>
          <p:nvPr/>
        </p:nvSpPr>
        <p:spPr>
          <a:xfrm>
            <a:off x="6596971" y="5681089"/>
            <a:ext cx="2380039" cy="145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62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FR-017 查询修正建议</a:t>
            </a:r>
            <a:endParaRPr lang="en-US" sz="1600" dirty="0"/>
          </a:p>
        </p:txBody>
      </p:sp>
      <p:sp>
        <p:nvSpPr>
          <p:cNvPr id="75" name="Text 73"/>
          <p:cNvSpPr/>
          <p:nvPr/>
        </p:nvSpPr>
        <p:spPr>
          <a:xfrm>
            <a:off x="6596971" y="5826992"/>
            <a:ext cx="2380039" cy="145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62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查询失败时提供修正建议,支持语法错误自动修复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3391" y="353391"/>
            <a:ext cx="11547061" cy="17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74" b="1" spc="49" kern="0" dirty="0">
                <a:solidFill>
                  <a:srgbClr val="D8A14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DATA ANALYSIS &amp; VISUALIZATION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53391" y="600765"/>
            <a:ext cx="11644243" cy="3533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504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智能数据分析与可视化展现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57809" y="1099930"/>
            <a:ext cx="5645426" cy="3966817"/>
          </a:xfrm>
          <a:custGeom>
            <a:avLst/>
            <a:gdLst/>
            <a:ahLst/>
            <a:cxnLst/>
            <a:rect l="l" t="t" r="r" b="b"/>
            <a:pathLst>
              <a:path w="5645426" h="3966817">
                <a:moveTo>
                  <a:pt x="70689" y="0"/>
                </a:moveTo>
                <a:lnTo>
                  <a:pt x="5574737" y="0"/>
                </a:lnTo>
                <a:cubicBezTo>
                  <a:pt x="5613778" y="0"/>
                  <a:pt x="5645426" y="31648"/>
                  <a:pt x="5645426" y="70689"/>
                </a:cubicBezTo>
                <a:lnTo>
                  <a:pt x="5645426" y="3896129"/>
                </a:lnTo>
                <a:cubicBezTo>
                  <a:pt x="5645426" y="3935169"/>
                  <a:pt x="5613778" y="3966817"/>
                  <a:pt x="5574737" y="3966817"/>
                </a:cubicBezTo>
                <a:lnTo>
                  <a:pt x="70689" y="3966817"/>
                </a:lnTo>
                <a:cubicBezTo>
                  <a:pt x="31648" y="3966817"/>
                  <a:pt x="0" y="3935169"/>
                  <a:pt x="0" y="3896129"/>
                </a:cubicBezTo>
                <a:lnTo>
                  <a:pt x="0" y="70689"/>
                </a:lnTo>
                <a:cubicBezTo>
                  <a:pt x="0" y="31675"/>
                  <a:pt x="31675" y="0"/>
                  <a:pt x="70689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36713" y="1281043"/>
            <a:ext cx="154609" cy="176696"/>
          </a:xfrm>
          <a:custGeom>
            <a:avLst/>
            <a:gdLst/>
            <a:ahLst/>
            <a:cxnLst/>
            <a:rect l="l" t="t" r="r" b="b"/>
            <a:pathLst>
              <a:path w="154609" h="176696">
                <a:moveTo>
                  <a:pt x="88348" y="55217"/>
                </a:moveTo>
                <a:lnTo>
                  <a:pt x="88348" y="88348"/>
                </a:lnTo>
                <a:lnTo>
                  <a:pt x="132522" y="88348"/>
                </a:lnTo>
                <a:lnTo>
                  <a:pt x="132522" y="55217"/>
                </a:lnTo>
                <a:lnTo>
                  <a:pt x="88348" y="55217"/>
                </a:lnTo>
                <a:close/>
                <a:moveTo>
                  <a:pt x="66261" y="55217"/>
                </a:moveTo>
                <a:lnTo>
                  <a:pt x="22087" y="55217"/>
                </a:lnTo>
                <a:lnTo>
                  <a:pt x="22087" y="88348"/>
                </a:lnTo>
                <a:lnTo>
                  <a:pt x="66261" y="88348"/>
                </a:lnTo>
                <a:lnTo>
                  <a:pt x="66261" y="55217"/>
                </a:lnTo>
                <a:close/>
                <a:moveTo>
                  <a:pt x="0" y="110435"/>
                </a:moveTo>
                <a:lnTo>
                  <a:pt x="0" y="33130"/>
                </a:lnTo>
                <a:cubicBezTo>
                  <a:pt x="0" y="20948"/>
                  <a:pt x="9905" y="11043"/>
                  <a:pt x="22087" y="11043"/>
                </a:cubicBezTo>
                <a:lnTo>
                  <a:pt x="132522" y="11043"/>
                </a:lnTo>
                <a:cubicBezTo>
                  <a:pt x="144704" y="11043"/>
                  <a:pt x="154609" y="20948"/>
                  <a:pt x="154609" y="33130"/>
                </a:cubicBezTo>
                <a:lnTo>
                  <a:pt x="154609" y="143565"/>
                </a:lnTo>
                <a:cubicBezTo>
                  <a:pt x="154609" y="155748"/>
                  <a:pt x="144704" y="165652"/>
                  <a:pt x="132522" y="165652"/>
                </a:cubicBezTo>
                <a:lnTo>
                  <a:pt x="22087" y="165652"/>
                </a:lnTo>
                <a:cubicBezTo>
                  <a:pt x="9905" y="165652"/>
                  <a:pt x="0" y="155748"/>
                  <a:pt x="0" y="143565"/>
                </a:cubicBezTo>
                <a:lnTo>
                  <a:pt x="0" y="110435"/>
                </a:lnTo>
                <a:close/>
                <a:moveTo>
                  <a:pt x="132522" y="110435"/>
                </a:moveTo>
                <a:lnTo>
                  <a:pt x="88348" y="110435"/>
                </a:lnTo>
                <a:lnTo>
                  <a:pt x="88348" y="143565"/>
                </a:lnTo>
                <a:lnTo>
                  <a:pt x="132522" y="143565"/>
                </a:lnTo>
                <a:lnTo>
                  <a:pt x="132522" y="110435"/>
                </a:lnTo>
                <a:close/>
                <a:moveTo>
                  <a:pt x="66261" y="143565"/>
                </a:moveTo>
                <a:lnTo>
                  <a:pt x="66261" y="110435"/>
                </a:lnTo>
                <a:lnTo>
                  <a:pt x="22087" y="110435"/>
                </a:lnTo>
                <a:lnTo>
                  <a:pt x="22087" y="143565"/>
                </a:lnTo>
                <a:lnTo>
                  <a:pt x="66261" y="143565"/>
                </a:ln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6" name="Text 4"/>
          <p:cNvSpPr/>
          <p:nvPr/>
        </p:nvSpPr>
        <p:spPr>
          <a:xfrm>
            <a:off x="830470" y="1245704"/>
            <a:ext cx="1033670" cy="2473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52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智能数据分析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733511" y="1263374"/>
            <a:ext cx="1122017" cy="212035"/>
          </a:xfrm>
          <a:custGeom>
            <a:avLst/>
            <a:gdLst/>
            <a:ahLst/>
            <a:cxnLst/>
            <a:rect l="l" t="t" r="r" b="b"/>
            <a:pathLst>
              <a:path w="1122017" h="212035">
                <a:moveTo>
                  <a:pt x="35340" y="0"/>
                </a:moveTo>
                <a:lnTo>
                  <a:pt x="1086678" y="0"/>
                </a:lnTo>
                <a:cubicBezTo>
                  <a:pt x="1106195" y="0"/>
                  <a:pt x="1122017" y="15822"/>
                  <a:pt x="1122017" y="35340"/>
                </a:cubicBezTo>
                <a:lnTo>
                  <a:pt x="1122017" y="176695"/>
                </a:lnTo>
                <a:cubicBezTo>
                  <a:pt x="1122017" y="196213"/>
                  <a:pt x="1106195" y="212035"/>
                  <a:pt x="1086678" y="212035"/>
                </a:cubicBezTo>
                <a:lnTo>
                  <a:pt x="35340" y="212035"/>
                </a:lnTo>
                <a:cubicBezTo>
                  <a:pt x="15835" y="212035"/>
                  <a:pt x="0" y="196200"/>
                  <a:pt x="0" y="176695"/>
                </a:cubicBezTo>
                <a:lnTo>
                  <a:pt x="0" y="35340"/>
                </a:lnTo>
                <a:cubicBezTo>
                  <a:pt x="0" y="15835"/>
                  <a:pt x="15835" y="0"/>
                  <a:pt x="35340" y="0"/>
                </a:cubicBezTo>
                <a:close/>
              </a:path>
            </a:pathLst>
          </a:custGeom>
          <a:solidFill>
            <a:srgbClr val="3A5F7F">
              <a:alpha val="40000"/>
            </a:srgbClr>
          </a:solidFill>
          <a:ln/>
        </p:spPr>
      </p:sp>
      <p:sp>
        <p:nvSpPr>
          <p:cNvPr id="8" name="Text 6"/>
          <p:cNvSpPr/>
          <p:nvPr/>
        </p:nvSpPr>
        <p:spPr>
          <a:xfrm>
            <a:off x="4733511" y="1263374"/>
            <a:ext cx="1175026" cy="212035"/>
          </a:xfrm>
          <a:prstGeom prst="rect">
            <a:avLst/>
          </a:prstGeom>
          <a:noFill/>
          <a:ln/>
        </p:spPr>
        <p:txBody>
          <a:bodyPr wrap="square" lIns="70678" tIns="35339" rIns="70678" bIns="35339" rtlCol="0" anchor="ctr"/>
          <a:lstStyle/>
          <a:p>
            <a:pPr>
              <a:lnSpc>
                <a:spcPct val="110000"/>
              </a:lnSpc>
            </a:pPr>
            <a:r>
              <a:rPr lang="en-US" sz="835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TableQA + 统计分析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03583" y="1599096"/>
            <a:ext cx="5406887" cy="1413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35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表格问答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03583" y="1775791"/>
            <a:ext cx="5353878" cy="388730"/>
          </a:xfrm>
          <a:custGeom>
            <a:avLst/>
            <a:gdLst/>
            <a:ahLst/>
            <a:cxnLst/>
            <a:rect l="l" t="t" r="r" b="b"/>
            <a:pathLst>
              <a:path w="5353878" h="388730">
                <a:moveTo>
                  <a:pt x="35339" y="0"/>
                </a:moveTo>
                <a:lnTo>
                  <a:pt x="5318539" y="0"/>
                </a:lnTo>
                <a:cubicBezTo>
                  <a:pt x="5338056" y="0"/>
                  <a:pt x="5353878" y="15822"/>
                  <a:pt x="5353878" y="35339"/>
                </a:cubicBezTo>
                <a:lnTo>
                  <a:pt x="5353878" y="353391"/>
                </a:lnTo>
                <a:cubicBezTo>
                  <a:pt x="5353878" y="372908"/>
                  <a:pt x="5338056" y="388730"/>
                  <a:pt x="5318539" y="388730"/>
                </a:cubicBezTo>
                <a:lnTo>
                  <a:pt x="35339" y="388730"/>
                </a:lnTo>
                <a:cubicBezTo>
                  <a:pt x="15822" y="388730"/>
                  <a:pt x="0" y="372908"/>
                  <a:pt x="0" y="353391"/>
                </a:cubicBezTo>
                <a:lnTo>
                  <a:pt x="0" y="35339"/>
                </a:lnTo>
                <a:cubicBezTo>
                  <a:pt x="0" y="15822"/>
                  <a:pt x="15822" y="0"/>
                  <a:pt x="35339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11" name="Text 9"/>
          <p:cNvSpPr/>
          <p:nvPr/>
        </p:nvSpPr>
        <p:spPr>
          <a:xfrm>
            <a:off x="556591" y="1828800"/>
            <a:ext cx="5300870" cy="1413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35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FR-018 单表问答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556591" y="1970157"/>
            <a:ext cx="5300870" cy="1413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35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支持基于单张表的问答,包括事实查询和比较查询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03583" y="2199861"/>
            <a:ext cx="5353878" cy="388730"/>
          </a:xfrm>
          <a:custGeom>
            <a:avLst/>
            <a:gdLst/>
            <a:ahLst/>
            <a:cxnLst/>
            <a:rect l="l" t="t" r="r" b="b"/>
            <a:pathLst>
              <a:path w="5353878" h="388730">
                <a:moveTo>
                  <a:pt x="35339" y="0"/>
                </a:moveTo>
                <a:lnTo>
                  <a:pt x="5318539" y="0"/>
                </a:lnTo>
                <a:cubicBezTo>
                  <a:pt x="5338056" y="0"/>
                  <a:pt x="5353878" y="15822"/>
                  <a:pt x="5353878" y="35339"/>
                </a:cubicBezTo>
                <a:lnTo>
                  <a:pt x="5353878" y="353391"/>
                </a:lnTo>
                <a:cubicBezTo>
                  <a:pt x="5353878" y="372908"/>
                  <a:pt x="5338056" y="388730"/>
                  <a:pt x="5318539" y="388730"/>
                </a:cubicBezTo>
                <a:lnTo>
                  <a:pt x="35339" y="388730"/>
                </a:lnTo>
                <a:cubicBezTo>
                  <a:pt x="15822" y="388730"/>
                  <a:pt x="0" y="372908"/>
                  <a:pt x="0" y="353391"/>
                </a:cubicBezTo>
                <a:lnTo>
                  <a:pt x="0" y="35339"/>
                </a:lnTo>
                <a:cubicBezTo>
                  <a:pt x="0" y="15822"/>
                  <a:pt x="15822" y="0"/>
                  <a:pt x="35339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14" name="Text 12"/>
          <p:cNvSpPr/>
          <p:nvPr/>
        </p:nvSpPr>
        <p:spPr>
          <a:xfrm>
            <a:off x="556591" y="2252870"/>
            <a:ext cx="5300870" cy="1413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35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FR-019 多表推理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56591" y="2394226"/>
            <a:ext cx="5300870" cy="1413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35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支持跨多张表的推理问答,自动识别关联关系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03583" y="2623930"/>
            <a:ext cx="5353878" cy="388730"/>
          </a:xfrm>
          <a:custGeom>
            <a:avLst/>
            <a:gdLst/>
            <a:ahLst/>
            <a:cxnLst/>
            <a:rect l="l" t="t" r="r" b="b"/>
            <a:pathLst>
              <a:path w="5353878" h="388730">
                <a:moveTo>
                  <a:pt x="35339" y="0"/>
                </a:moveTo>
                <a:lnTo>
                  <a:pt x="5318539" y="0"/>
                </a:lnTo>
                <a:cubicBezTo>
                  <a:pt x="5338056" y="0"/>
                  <a:pt x="5353878" y="15822"/>
                  <a:pt x="5353878" y="35339"/>
                </a:cubicBezTo>
                <a:lnTo>
                  <a:pt x="5353878" y="353391"/>
                </a:lnTo>
                <a:cubicBezTo>
                  <a:pt x="5353878" y="372908"/>
                  <a:pt x="5338056" y="388730"/>
                  <a:pt x="5318539" y="388730"/>
                </a:cubicBezTo>
                <a:lnTo>
                  <a:pt x="35339" y="388730"/>
                </a:lnTo>
                <a:cubicBezTo>
                  <a:pt x="15822" y="388730"/>
                  <a:pt x="0" y="372908"/>
                  <a:pt x="0" y="353391"/>
                </a:cubicBezTo>
                <a:lnTo>
                  <a:pt x="0" y="35339"/>
                </a:lnTo>
                <a:cubicBezTo>
                  <a:pt x="0" y="15822"/>
                  <a:pt x="15822" y="0"/>
                  <a:pt x="35339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17" name="Text 15"/>
          <p:cNvSpPr/>
          <p:nvPr/>
        </p:nvSpPr>
        <p:spPr>
          <a:xfrm>
            <a:off x="556591" y="2676939"/>
            <a:ext cx="5300870" cy="1413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35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FR-020 聚合统计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56591" y="2818296"/>
            <a:ext cx="5300870" cy="1413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35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支持各类聚合计算,分组统计和占比计算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03583" y="3083339"/>
            <a:ext cx="5406887" cy="1413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35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高级分析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503583" y="3260035"/>
            <a:ext cx="5353878" cy="388730"/>
          </a:xfrm>
          <a:custGeom>
            <a:avLst/>
            <a:gdLst/>
            <a:ahLst/>
            <a:cxnLst/>
            <a:rect l="l" t="t" r="r" b="b"/>
            <a:pathLst>
              <a:path w="5353878" h="388730">
                <a:moveTo>
                  <a:pt x="35339" y="0"/>
                </a:moveTo>
                <a:lnTo>
                  <a:pt x="5318539" y="0"/>
                </a:lnTo>
                <a:cubicBezTo>
                  <a:pt x="5338056" y="0"/>
                  <a:pt x="5353878" y="15822"/>
                  <a:pt x="5353878" y="35339"/>
                </a:cubicBezTo>
                <a:lnTo>
                  <a:pt x="5353878" y="353391"/>
                </a:lnTo>
                <a:cubicBezTo>
                  <a:pt x="5353878" y="372908"/>
                  <a:pt x="5338056" y="388730"/>
                  <a:pt x="5318539" y="388730"/>
                </a:cubicBezTo>
                <a:lnTo>
                  <a:pt x="35339" y="388730"/>
                </a:lnTo>
                <a:cubicBezTo>
                  <a:pt x="15822" y="388730"/>
                  <a:pt x="0" y="372908"/>
                  <a:pt x="0" y="353391"/>
                </a:cubicBezTo>
                <a:lnTo>
                  <a:pt x="0" y="35339"/>
                </a:lnTo>
                <a:cubicBezTo>
                  <a:pt x="0" y="15822"/>
                  <a:pt x="15822" y="0"/>
                  <a:pt x="35339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21" name="Text 19"/>
          <p:cNvSpPr/>
          <p:nvPr/>
        </p:nvSpPr>
        <p:spPr>
          <a:xfrm>
            <a:off x="556591" y="3313043"/>
            <a:ext cx="5300870" cy="1413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35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FR-021 趋势分析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556591" y="3454400"/>
            <a:ext cx="5300870" cy="1413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35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自动识别数据趋势,支持趋势拟合和预测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503583" y="3684104"/>
            <a:ext cx="5353878" cy="388730"/>
          </a:xfrm>
          <a:custGeom>
            <a:avLst/>
            <a:gdLst/>
            <a:ahLst/>
            <a:cxnLst/>
            <a:rect l="l" t="t" r="r" b="b"/>
            <a:pathLst>
              <a:path w="5353878" h="388730">
                <a:moveTo>
                  <a:pt x="35339" y="0"/>
                </a:moveTo>
                <a:lnTo>
                  <a:pt x="5318539" y="0"/>
                </a:lnTo>
                <a:cubicBezTo>
                  <a:pt x="5338056" y="0"/>
                  <a:pt x="5353878" y="15822"/>
                  <a:pt x="5353878" y="35339"/>
                </a:cubicBezTo>
                <a:lnTo>
                  <a:pt x="5353878" y="353391"/>
                </a:lnTo>
                <a:cubicBezTo>
                  <a:pt x="5353878" y="372908"/>
                  <a:pt x="5338056" y="388730"/>
                  <a:pt x="5318539" y="388730"/>
                </a:cubicBezTo>
                <a:lnTo>
                  <a:pt x="35339" y="388730"/>
                </a:lnTo>
                <a:cubicBezTo>
                  <a:pt x="15822" y="388730"/>
                  <a:pt x="0" y="372908"/>
                  <a:pt x="0" y="353391"/>
                </a:cubicBezTo>
                <a:lnTo>
                  <a:pt x="0" y="35339"/>
                </a:lnTo>
                <a:cubicBezTo>
                  <a:pt x="0" y="15822"/>
                  <a:pt x="15822" y="0"/>
                  <a:pt x="35339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24" name="Text 22"/>
          <p:cNvSpPr/>
          <p:nvPr/>
        </p:nvSpPr>
        <p:spPr>
          <a:xfrm>
            <a:off x="556591" y="3737113"/>
            <a:ext cx="5300870" cy="1413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35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FR-022 异常检测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556591" y="3878470"/>
            <a:ext cx="5300870" cy="1413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35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自动检测数据异常,支持时序数据异常检测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503583" y="4108174"/>
            <a:ext cx="5353878" cy="388730"/>
          </a:xfrm>
          <a:custGeom>
            <a:avLst/>
            <a:gdLst/>
            <a:ahLst/>
            <a:cxnLst/>
            <a:rect l="l" t="t" r="r" b="b"/>
            <a:pathLst>
              <a:path w="5353878" h="388730">
                <a:moveTo>
                  <a:pt x="35339" y="0"/>
                </a:moveTo>
                <a:lnTo>
                  <a:pt x="5318539" y="0"/>
                </a:lnTo>
                <a:cubicBezTo>
                  <a:pt x="5338056" y="0"/>
                  <a:pt x="5353878" y="15822"/>
                  <a:pt x="5353878" y="35339"/>
                </a:cubicBezTo>
                <a:lnTo>
                  <a:pt x="5353878" y="353391"/>
                </a:lnTo>
                <a:cubicBezTo>
                  <a:pt x="5353878" y="372908"/>
                  <a:pt x="5338056" y="388730"/>
                  <a:pt x="5318539" y="388730"/>
                </a:cubicBezTo>
                <a:lnTo>
                  <a:pt x="35339" y="388730"/>
                </a:lnTo>
                <a:cubicBezTo>
                  <a:pt x="15822" y="388730"/>
                  <a:pt x="0" y="372908"/>
                  <a:pt x="0" y="353391"/>
                </a:cubicBezTo>
                <a:lnTo>
                  <a:pt x="0" y="35339"/>
                </a:lnTo>
                <a:cubicBezTo>
                  <a:pt x="0" y="15822"/>
                  <a:pt x="15822" y="0"/>
                  <a:pt x="35339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27" name="Text 25"/>
          <p:cNvSpPr/>
          <p:nvPr/>
        </p:nvSpPr>
        <p:spPr>
          <a:xfrm>
            <a:off x="556591" y="4161183"/>
            <a:ext cx="5300870" cy="1413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35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FR-023 关联分析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556591" y="4302539"/>
            <a:ext cx="5300870" cy="1413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35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支持变量相关性分析,相关系数计算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503583" y="4532243"/>
            <a:ext cx="5353878" cy="388730"/>
          </a:xfrm>
          <a:custGeom>
            <a:avLst/>
            <a:gdLst/>
            <a:ahLst/>
            <a:cxnLst/>
            <a:rect l="l" t="t" r="r" b="b"/>
            <a:pathLst>
              <a:path w="5353878" h="388730">
                <a:moveTo>
                  <a:pt x="35339" y="0"/>
                </a:moveTo>
                <a:lnTo>
                  <a:pt x="5318539" y="0"/>
                </a:lnTo>
                <a:cubicBezTo>
                  <a:pt x="5338056" y="0"/>
                  <a:pt x="5353878" y="15822"/>
                  <a:pt x="5353878" y="35339"/>
                </a:cubicBezTo>
                <a:lnTo>
                  <a:pt x="5353878" y="353391"/>
                </a:lnTo>
                <a:cubicBezTo>
                  <a:pt x="5353878" y="372908"/>
                  <a:pt x="5338056" y="388730"/>
                  <a:pt x="5318539" y="388730"/>
                </a:cubicBezTo>
                <a:lnTo>
                  <a:pt x="35339" y="388730"/>
                </a:lnTo>
                <a:cubicBezTo>
                  <a:pt x="15822" y="388730"/>
                  <a:pt x="0" y="372908"/>
                  <a:pt x="0" y="353391"/>
                </a:cubicBezTo>
                <a:lnTo>
                  <a:pt x="0" y="35339"/>
                </a:lnTo>
                <a:cubicBezTo>
                  <a:pt x="0" y="15822"/>
                  <a:pt x="15822" y="0"/>
                  <a:pt x="35339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30" name="Text 28"/>
          <p:cNvSpPr/>
          <p:nvPr/>
        </p:nvSpPr>
        <p:spPr>
          <a:xfrm>
            <a:off x="556591" y="4585252"/>
            <a:ext cx="5300870" cy="1413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35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FR-024 根因分析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556591" y="4726609"/>
            <a:ext cx="5300870" cy="1413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35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支持简单根因分析,维度下钻分析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6186764" y="1099930"/>
            <a:ext cx="5645426" cy="3966817"/>
          </a:xfrm>
          <a:custGeom>
            <a:avLst/>
            <a:gdLst/>
            <a:ahLst/>
            <a:cxnLst/>
            <a:rect l="l" t="t" r="r" b="b"/>
            <a:pathLst>
              <a:path w="5645426" h="3966817">
                <a:moveTo>
                  <a:pt x="70689" y="0"/>
                </a:moveTo>
                <a:lnTo>
                  <a:pt x="5574737" y="0"/>
                </a:lnTo>
                <a:cubicBezTo>
                  <a:pt x="5613778" y="0"/>
                  <a:pt x="5645426" y="31648"/>
                  <a:pt x="5645426" y="70689"/>
                </a:cubicBezTo>
                <a:lnTo>
                  <a:pt x="5645426" y="3896129"/>
                </a:lnTo>
                <a:cubicBezTo>
                  <a:pt x="5645426" y="3935169"/>
                  <a:pt x="5613778" y="3966817"/>
                  <a:pt x="5574737" y="3966817"/>
                </a:cubicBezTo>
                <a:lnTo>
                  <a:pt x="70689" y="3966817"/>
                </a:lnTo>
                <a:cubicBezTo>
                  <a:pt x="31648" y="3966817"/>
                  <a:pt x="0" y="3935169"/>
                  <a:pt x="0" y="3896129"/>
                </a:cubicBezTo>
                <a:lnTo>
                  <a:pt x="0" y="70689"/>
                </a:lnTo>
                <a:cubicBezTo>
                  <a:pt x="0" y="31675"/>
                  <a:pt x="31675" y="0"/>
                  <a:pt x="70689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6354624" y="1281043"/>
            <a:ext cx="176696" cy="176696"/>
          </a:xfrm>
          <a:custGeom>
            <a:avLst/>
            <a:gdLst/>
            <a:ahLst/>
            <a:cxnLst/>
            <a:rect l="l" t="t" r="r" b="b"/>
            <a:pathLst>
              <a:path w="176696" h="176696">
                <a:moveTo>
                  <a:pt x="11043" y="11043"/>
                </a:moveTo>
                <a:cubicBezTo>
                  <a:pt x="17152" y="11043"/>
                  <a:pt x="22087" y="15979"/>
                  <a:pt x="22087" y="22087"/>
                </a:cubicBezTo>
                <a:lnTo>
                  <a:pt x="22087" y="138043"/>
                </a:lnTo>
                <a:cubicBezTo>
                  <a:pt x="22087" y="141080"/>
                  <a:pt x="24572" y="143565"/>
                  <a:pt x="27609" y="143565"/>
                </a:cubicBezTo>
                <a:lnTo>
                  <a:pt x="165652" y="143565"/>
                </a:lnTo>
                <a:cubicBezTo>
                  <a:pt x="171761" y="143565"/>
                  <a:pt x="176696" y="148500"/>
                  <a:pt x="176696" y="154609"/>
                </a:cubicBezTo>
                <a:cubicBezTo>
                  <a:pt x="176696" y="160717"/>
                  <a:pt x="171761" y="165652"/>
                  <a:pt x="165652" y="165652"/>
                </a:cubicBezTo>
                <a:lnTo>
                  <a:pt x="27609" y="165652"/>
                </a:lnTo>
                <a:cubicBezTo>
                  <a:pt x="12355" y="165652"/>
                  <a:pt x="0" y="153297"/>
                  <a:pt x="0" y="138043"/>
                </a:cubicBezTo>
                <a:lnTo>
                  <a:pt x="0" y="22087"/>
                </a:lnTo>
                <a:cubicBezTo>
                  <a:pt x="0" y="15979"/>
                  <a:pt x="4935" y="11043"/>
                  <a:pt x="11043" y="11043"/>
                </a:cubicBezTo>
                <a:close/>
                <a:moveTo>
                  <a:pt x="44174" y="33130"/>
                </a:moveTo>
                <a:cubicBezTo>
                  <a:pt x="44174" y="27022"/>
                  <a:pt x="49109" y="22087"/>
                  <a:pt x="55217" y="22087"/>
                </a:cubicBezTo>
                <a:lnTo>
                  <a:pt x="121478" y="22087"/>
                </a:lnTo>
                <a:cubicBezTo>
                  <a:pt x="127587" y="22087"/>
                  <a:pt x="132522" y="27022"/>
                  <a:pt x="132522" y="33130"/>
                </a:cubicBezTo>
                <a:cubicBezTo>
                  <a:pt x="132522" y="39239"/>
                  <a:pt x="127587" y="44174"/>
                  <a:pt x="121478" y="44174"/>
                </a:cubicBezTo>
                <a:lnTo>
                  <a:pt x="55217" y="44174"/>
                </a:lnTo>
                <a:cubicBezTo>
                  <a:pt x="49109" y="44174"/>
                  <a:pt x="44174" y="39239"/>
                  <a:pt x="44174" y="33130"/>
                </a:cubicBezTo>
                <a:close/>
                <a:moveTo>
                  <a:pt x="55217" y="60739"/>
                </a:moveTo>
                <a:lnTo>
                  <a:pt x="99391" y="60739"/>
                </a:lnTo>
                <a:cubicBezTo>
                  <a:pt x="105500" y="60739"/>
                  <a:pt x="110435" y="65674"/>
                  <a:pt x="110435" y="71783"/>
                </a:cubicBezTo>
                <a:cubicBezTo>
                  <a:pt x="110435" y="77891"/>
                  <a:pt x="105500" y="82826"/>
                  <a:pt x="99391" y="82826"/>
                </a:cubicBezTo>
                <a:lnTo>
                  <a:pt x="55217" y="82826"/>
                </a:lnTo>
                <a:cubicBezTo>
                  <a:pt x="49109" y="82826"/>
                  <a:pt x="44174" y="77891"/>
                  <a:pt x="44174" y="71783"/>
                </a:cubicBezTo>
                <a:cubicBezTo>
                  <a:pt x="44174" y="65674"/>
                  <a:pt x="49109" y="60739"/>
                  <a:pt x="55217" y="60739"/>
                </a:cubicBezTo>
                <a:close/>
                <a:moveTo>
                  <a:pt x="55217" y="99391"/>
                </a:moveTo>
                <a:lnTo>
                  <a:pt x="143565" y="99391"/>
                </a:lnTo>
                <a:cubicBezTo>
                  <a:pt x="149674" y="99391"/>
                  <a:pt x="154609" y="104326"/>
                  <a:pt x="154609" y="110435"/>
                </a:cubicBezTo>
                <a:cubicBezTo>
                  <a:pt x="154609" y="116543"/>
                  <a:pt x="149674" y="121478"/>
                  <a:pt x="143565" y="121478"/>
                </a:cubicBezTo>
                <a:lnTo>
                  <a:pt x="55217" y="121478"/>
                </a:lnTo>
                <a:cubicBezTo>
                  <a:pt x="49109" y="121478"/>
                  <a:pt x="44174" y="116543"/>
                  <a:pt x="44174" y="110435"/>
                </a:cubicBezTo>
                <a:cubicBezTo>
                  <a:pt x="44174" y="104326"/>
                  <a:pt x="49109" y="99391"/>
                  <a:pt x="55217" y="99391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34" name="Text 32"/>
          <p:cNvSpPr/>
          <p:nvPr/>
        </p:nvSpPr>
        <p:spPr>
          <a:xfrm>
            <a:off x="6659424" y="1245704"/>
            <a:ext cx="874643" cy="2473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52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可视化展现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10516221" y="1263374"/>
            <a:ext cx="1166191" cy="212035"/>
          </a:xfrm>
          <a:custGeom>
            <a:avLst/>
            <a:gdLst/>
            <a:ahLst/>
            <a:cxnLst/>
            <a:rect l="l" t="t" r="r" b="b"/>
            <a:pathLst>
              <a:path w="1166191" h="212035">
                <a:moveTo>
                  <a:pt x="35340" y="0"/>
                </a:moveTo>
                <a:lnTo>
                  <a:pt x="1130851" y="0"/>
                </a:lnTo>
                <a:cubicBezTo>
                  <a:pt x="1150369" y="0"/>
                  <a:pt x="1166191" y="15822"/>
                  <a:pt x="1166191" y="35340"/>
                </a:cubicBezTo>
                <a:lnTo>
                  <a:pt x="1166191" y="176695"/>
                </a:lnTo>
                <a:cubicBezTo>
                  <a:pt x="1166191" y="196213"/>
                  <a:pt x="1150369" y="212035"/>
                  <a:pt x="1130851" y="212035"/>
                </a:cubicBezTo>
                <a:lnTo>
                  <a:pt x="35340" y="212035"/>
                </a:lnTo>
                <a:cubicBezTo>
                  <a:pt x="15835" y="212035"/>
                  <a:pt x="0" y="196200"/>
                  <a:pt x="0" y="176695"/>
                </a:cubicBezTo>
                <a:lnTo>
                  <a:pt x="0" y="35340"/>
                </a:lnTo>
                <a:cubicBezTo>
                  <a:pt x="0" y="15835"/>
                  <a:pt x="15835" y="0"/>
                  <a:pt x="35340" y="0"/>
                </a:cubicBezTo>
                <a:close/>
              </a:path>
            </a:pathLst>
          </a:custGeom>
          <a:solidFill>
            <a:srgbClr val="3A5F7F">
              <a:alpha val="40000"/>
            </a:srgbClr>
          </a:solidFill>
          <a:ln/>
        </p:spPr>
      </p:sp>
      <p:sp>
        <p:nvSpPr>
          <p:cNvPr id="36" name="Text 34"/>
          <p:cNvSpPr/>
          <p:nvPr/>
        </p:nvSpPr>
        <p:spPr>
          <a:xfrm>
            <a:off x="10516221" y="1263374"/>
            <a:ext cx="1219200" cy="212035"/>
          </a:xfrm>
          <a:prstGeom prst="rect">
            <a:avLst/>
          </a:prstGeom>
          <a:noFill/>
          <a:ln/>
        </p:spPr>
        <p:txBody>
          <a:bodyPr wrap="square" lIns="70678" tIns="35339" rIns="70678" bIns="35339" rtlCol="0" anchor="ctr"/>
          <a:lstStyle/>
          <a:p>
            <a:pPr>
              <a:lnSpc>
                <a:spcPct val="110000"/>
              </a:lnSpc>
            </a:pPr>
            <a:r>
              <a:rPr lang="en-US" sz="835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NL2VIS + 交互式图表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6332538" y="1599096"/>
            <a:ext cx="5406887" cy="1413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35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自动图表推荐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6332538" y="1775791"/>
            <a:ext cx="5353878" cy="388730"/>
          </a:xfrm>
          <a:custGeom>
            <a:avLst/>
            <a:gdLst/>
            <a:ahLst/>
            <a:cxnLst/>
            <a:rect l="l" t="t" r="r" b="b"/>
            <a:pathLst>
              <a:path w="5353878" h="388730">
                <a:moveTo>
                  <a:pt x="35339" y="0"/>
                </a:moveTo>
                <a:lnTo>
                  <a:pt x="5318539" y="0"/>
                </a:lnTo>
                <a:cubicBezTo>
                  <a:pt x="5338056" y="0"/>
                  <a:pt x="5353878" y="15822"/>
                  <a:pt x="5353878" y="35339"/>
                </a:cubicBezTo>
                <a:lnTo>
                  <a:pt x="5353878" y="353391"/>
                </a:lnTo>
                <a:cubicBezTo>
                  <a:pt x="5353878" y="372908"/>
                  <a:pt x="5338056" y="388730"/>
                  <a:pt x="5318539" y="388730"/>
                </a:cubicBezTo>
                <a:lnTo>
                  <a:pt x="35339" y="388730"/>
                </a:lnTo>
                <a:cubicBezTo>
                  <a:pt x="15822" y="388730"/>
                  <a:pt x="0" y="372908"/>
                  <a:pt x="0" y="353391"/>
                </a:cubicBezTo>
                <a:lnTo>
                  <a:pt x="0" y="35339"/>
                </a:lnTo>
                <a:cubicBezTo>
                  <a:pt x="0" y="15822"/>
                  <a:pt x="15822" y="0"/>
                  <a:pt x="35339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39" name="Text 37"/>
          <p:cNvSpPr/>
          <p:nvPr/>
        </p:nvSpPr>
        <p:spPr>
          <a:xfrm>
            <a:off x="6385546" y="1828800"/>
            <a:ext cx="5300870" cy="1413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35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FR-025 智能图表类型选择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6385546" y="1970157"/>
            <a:ext cx="5300870" cy="1413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35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根据数据特征自动推荐图表类型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6332538" y="2199861"/>
            <a:ext cx="5353878" cy="388730"/>
          </a:xfrm>
          <a:custGeom>
            <a:avLst/>
            <a:gdLst/>
            <a:ahLst/>
            <a:cxnLst/>
            <a:rect l="l" t="t" r="r" b="b"/>
            <a:pathLst>
              <a:path w="5353878" h="388730">
                <a:moveTo>
                  <a:pt x="35339" y="0"/>
                </a:moveTo>
                <a:lnTo>
                  <a:pt x="5318539" y="0"/>
                </a:lnTo>
                <a:cubicBezTo>
                  <a:pt x="5338056" y="0"/>
                  <a:pt x="5353878" y="15822"/>
                  <a:pt x="5353878" y="35339"/>
                </a:cubicBezTo>
                <a:lnTo>
                  <a:pt x="5353878" y="353391"/>
                </a:lnTo>
                <a:cubicBezTo>
                  <a:pt x="5353878" y="372908"/>
                  <a:pt x="5338056" y="388730"/>
                  <a:pt x="5318539" y="388730"/>
                </a:cubicBezTo>
                <a:lnTo>
                  <a:pt x="35339" y="388730"/>
                </a:lnTo>
                <a:cubicBezTo>
                  <a:pt x="15822" y="388730"/>
                  <a:pt x="0" y="372908"/>
                  <a:pt x="0" y="353391"/>
                </a:cubicBezTo>
                <a:lnTo>
                  <a:pt x="0" y="35339"/>
                </a:lnTo>
                <a:cubicBezTo>
                  <a:pt x="0" y="15822"/>
                  <a:pt x="15822" y="0"/>
                  <a:pt x="35339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42" name="Text 40"/>
          <p:cNvSpPr/>
          <p:nvPr/>
        </p:nvSpPr>
        <p:spPr>
          <a:xfrm>
            <a:off x="6385546" y="2252870"/>
            <a:ext cx="5300870" cy="1413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35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FR-026 图表配置自动生成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6385546" y="2394226"/>
            <a:ext cx="5300870" cy="1413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35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自动生成标题、坐标轴标签、图例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6332538" y="2623930"/>
            <a:ext cx="5353878" cy="388730"/>
          </a:xfrm>
          <a:custGeom>
            <a:avLst/>
            <a:gdLst/>
            <a:ahLst/>
            <a:cxnLst/>
            <a:rect l="l" t="t" r="r" b="b"/>
            <a:pathLst>
              <a:path w="5353878" h="388730">
                <a:moveTo>
                  <a:pt x="35339" y="0"/>
                </a:moveTo>
                <a:lnTo>
                  <a:pt x="5318539" y="0"/>
                </a:lnTo>
                <a:cubicBezTo>
                  <a:pt x="5338056" y="0"/>
                  <a:pt x="5353878" y="15822"/>
                  <a:pt x="5353878" y="35339"/>
                </a:cubicBezTo>
                <a:lnTo>
                  <a:pt x="5353878" y="353391"/>
                </a:lnTo>
                <a:cubicBezTo>
                  <a:pt x="5353878" y="372908"/>
                  <a:pt x="5338056" y="388730"/>
                  <a:pt x="5318539" y="388730"/>
                </a:cubicBezTo>
                <a:lnTo>
                  <a:pt x="35339" y="388730"/>
                </a:lnTo>
                <a:cubicBezTo>
                  <a:pt x="15822" y="388730"/>
                  <a:pt x="0" y="372908"/>
                  <a:pt x="0" y="353391"/>
                </a:cubicBezTo>
                <a:lnTo>
                  <a:pt x="0" y="35339"/>
                </a:lnTo>
                <a:cubicBezTo>
                  <a:pt x="0" y="15822"/>
                  <a:pt x="15822" y="0"/>
                  <a:pt x="35339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45" name="Text 43"/>
          <p:cNvSpPr/>
          <p:nvPr/>
        </p:nvSpPr>
        <p:spPr>
          <a:xfrm>
            <a:off x="6385546" y="2676939"/>
            <a:ext cx="5300870" cy="1413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35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FR-027 多图表组合</a:t>
            </a:r>
            <a:endParaRPr lang="en-US" sz="1600" dirty="0"/>
          </a:p>
        </p:txBody>
      </p:sp>
      <p:sp>
        <p:nvSpPr>
          <p:cNvPr id="46" name="Text 44"/>
          <p:cNvSpPr/>
          <p:nvPr/>
        </p:nvSpPr>
        <p:spPr>
          <a:xfrm>
            <a:off x="6385546" y="2818296"/>
            <a:ext cx="5300870" cy="1413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35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支持一个查询返回多个相关图表</a:t>
            </a:r>
            <a:endParaRPr lang="en-US" sz="1600" dirty="0"/>
          </a:p>
        </p:txBody>
      </p:sp>
      <p:sp>
        <p:nvSpPr>
          <p:cNvPr id="47" name="Text 45"/>
          <p:cNvSpPr/>
          <p:nvPr/>
        </p:nvSpPr>
        <p:spPr>
          <a:xfrm>
            <a:off x="6332538" y="3083339"/>
            <a:ext cx="5406887" cy="1413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35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交互式功能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6332538" y="3260035"/>
            <a:ext cx="5353878" cy="388730"/>
          </a:xfrm>
          <a:custGeom>
            <a:avLst/>
            <a:gdLst/>
            <a:ahLst/>
            <a:cxnLst/>
            <a:rect l="l" t="t" r="r" b="b"/>
            <a:pathLst>
              <a:path w="5353878" h="388730">
                <a:moveTo>
                  <a:pt x="35339" y="0"/>
                </a:moveTo>
                <a:lnTo>
                  <a:pt x="5318539" y="0"/>
                </a:lnTo>
                <a:cubicBezTo>
                  <a:pt x="5338056" y="0"/>
                  <a:pt x="5353878" y="15822"/>
                  <a:pt x="5353878" y="35339"/>
                </a:cubicBezTo>
                <a:lnTo>
                  <a:pt x="5353878" y="353391"/>
                </a:lnTo>
                <a:cubicBezTo>
                  <a:pt x="5353878" y="372908"/>
                  <a:pt x="5338056" y="388730"/>
                  <a:pt x="5318539" y="388730"/>
                </a:cubicBezTo>
                <a:lnTo>
                  <a:pt x="35339" y="388730"/>
                </a:lnTo>
                <a:cubicBezTo>
                  <a:pt x="15822" y="388730"/>
                  <a:pt x="0" y="372908"/>
                  <a:pt x="0" y="353391"/>
                </a:cubicBezTo>
                <a:lnTo>
                  <a:pt x="0" y="35339"/>
                </a:lnTo>
                <a:cubicBezTo>
                  <a:pt x="0" y="15822"/>
                  <a:pt x="15822" y="0"/>
                  <a:pt x="35339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49" name="Text 47"/>
          <p:cNvSpPr/>
          <p:nvPr/>
        </p:nvSpPr>
        <p:spPr>
          <a:xfrm>
            <a:off x="6385546" y="3313043"/>
            <a:ext cx="5300870" cy="1413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35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FR-028 数据钻取</a:t>
            </a:r>
            <a:endParaRPr lang="en-US" sz="1600" dirty="0"/>
          </a:p>
        </p:txBody>
      </p:sp>
      <p:sp>
        <p:nvSpPr>
          <p:cNvPr id="50" name="Text 48"/>
          <p:cNvSpPr/>
          <p:nvPr/>
        </p:nvSpPr>
        <p:spPr>
          <a:xfrm>
            <a:off x="6385546" y="3454400"/>
            <a:ext cx="5300870" cy="1413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35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支持下钻操作(年→月→日)</a:t>
            </a:r>
            <a:endParaRPr lang="en-US" sz="1600" dirty="0"/>
          </a:p>
        </p:txBody>
      </p:sp>
      <p:sp>
        <p:nvSpPr>
          <p:cNvPr id="51" name="Shape 49"/>
          <p:cNvSpPr/>
          <p:nvPr/>
        </p:nvSpPr>
        <p:spPr>
          <a:xfrm>
            <a:off x="6332538" y="3684104"/>
            <a:ext cx="5353878" cy="388730"/>
          </a:xfrm>
          <a:custGeom>
            <a:avLst/>
            <a:gdLst/>
            <a:ahLst/>
            <a:cxnLst/>
            <a:rect l="l" t="t" r="r" b="b"/>
            <a:pathLst>
              <a:path w="5353878" h="388730">
                <a:moveTo>
                  <a:pt x="35339" y="0"/>
                </a:moveTo>
                <a:lnTo>
                  <a:pt x="5318539" y="0"/>
                </a:lnTo>
                <a:cubicBezTo>
                  <a:pt x="5338056" y="0"/>
                  <a:pt x="5353878" y="15822"/>
                  <a:pt x="5353878" y="35339"/>
                </a:cubicBezTo>
                <a:lnTo>
                  <a:pt x="5353878" y="353391"/>
                </a:lnTo>
                <a:cubicBezTo>
                  <a:pt x="5353878" y="372908"/>
                  <a:pt x="5338056" y="388730"/>
                  <a:pt x="5318539" y="388730"/>
                </a:cubicBezTo>
                <a:lnTo>
                  <a:pt x="35339" y="388730"/>
                </a:lnTo>
                <a:cubicBezTo>
                  <a:pt x="15822" y="388730"/>
                  <a:pt x="0" y="372908"/>
                  <a:pt x="0" y="353391"/>
                </a:cubicBezTo>
                <a:lnTo>
                  <a:pt x="0" y="35339"/>
                </a:lnTo>
                <a:cubicBezTo>
                  <a:pt x="0" y="15822"/>
                  <a:pt x="15822" y="0"/>
                  <a:pt x="35339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52" name="Text 50"/>
          <p:cNvSpPr/>
          <p:nvPr/>
        </p:nvSpPr>
        <p:spPr>
          <a:xfrm>
            <a:off x="6385546" y="3737113"/>
            <a:ext cx="5300870" cy="1413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35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FR-029 数据过滤</a:t>
            </a:r>
            <a:endParaRPr lang="en-US" sz="1600" dirty="0"/>
          </a:p>
        </p:txBody>
      </p:sp>
      <p:sp>
        <p:nvSpPr>
          <p:cNvPr id="53" name="Text 51"/>
          <p:cNvSpPr/>
          <p:nvPr/>
        </p:nvSpPr>
        <p:spPr>
          <a:xfrm>
            <a:off x="6385546" y="3878470"/>
            <a:ext cx="5300870" cy="1413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35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支持交互式过滤,点击图例筛选</a:t>
            </a:r>
            <a:endParaRPr lang="en-US" sz="1600" dirty="0"/>
          </a:p>
        </p:txBody>
      </p:sp>
      <p:sp>
        <p:nvSpPr>
          <p:cNvPr id="54" name="Shape 52"/>
          <p:cNvSpPr/>
          <p:nvPr/>
        </p:nvSpPr>
        <p:spPr>
          <a:xfrm>
            <a:off x="6332538" y="4108174"/>
            <a:ext cx="5353878" cy="388730"/>
          </a:xfrm>
          <a:custGeom>
            <a:avLst/>
            <a:gdLst/>
            <a:ahLst/>
            <a:cxnLst/>
            <a:rect l="l" t="t" r="r" b="b"/>
            <a:pathLst>
              <a:path w="5353878" h="388730">
                <a:moveTo>
                  <a:pt x="35339" y="0"/>
                </a:moveTo>
                <a:lnTo>
                  <a:pt x="5318539" y="0"/>
                </a:lnTo>
                <a:cubicBezTo>
                  <a:pt x="5338056" y="0"/>
                  <a:pt x="5353878" y="15822"/>
                  <a:pt x="5353878" y="35339"/>
                </a:cubicBezTo>
                <a:lnTo>
                  <a:pt x="5353878" y="353391"/>
                </a:lnTo>
                <a:cubicBezTo>
                  <a:pt x="5353878" y="372908"/>
                  <a:pt x="5338056" y="388730"/>
                  <a:pt x="5318539" y="388730"/>
                </a:cubicBezTo>
                <a:lnTo>
                  <a:pt x="35339" y="388730"/>
                </a:lnTo>
                <a:cubicBezTo>
                  <a:pt x="15822" y="388730"/>
                  <a:pt x="0" y="372908"/>
                  <a:pt x="0" y="353391"/>
                </a:cubicBezTo>
                <a:lnTo>
                  <a:pt x="0" y="35339"/>
                </a:lnTo>
                <a:cubicBezTo>
                  <a:pt x="0" y="15822"/>
                  <a:pt x="15822" y="0"/>
                  <a:pt x="35339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55" name="Text 53"/>
          <p:cNvSpPr/>
          <p:nvPr/>
        </p:nvSpPr>
        <p:spPr>
          <a:xfrm>
            <a:off x="6385546" y="4161183"/>
            <a:ext cx="5300870" cy="1413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35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FR-030 图表联动</a:t>
            </a:r>
            <a:endParaRPr lang="en-US" sz="1600" dirty="0"/>
          </a:p>
        </p:txBody>
      </p:sp>
      <p:sp>
        <p:nvSpPr>
          <p:cNvPr id="56" name="Text 54"/>
          <p:cNvSpPr/>
          <p:nvPr/>
        </p:nvSpPr>
        <p:spPr>
          <a:xfrm>
            <a:off x="6385546" y="4302539"/>
            <a:ext cx="5300870" cy="1413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35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多个图表之间支持联动交互</a:t>
            </a:r>
            <a:endParaRPr lang="en-US" sz="1600" dirty="0"/>
          </a:p>
        </p:txBody>
      </p:sp>
      <p:sp>
        <p:nvSpPr>
          <p:cNvPr id="57" name="Shape 55"/>
          <p:cNvSpPr/>
          <p:nvPr/>
        </p:nvSpPr>
        <p:spPr>
          <a:xfrm>
            <a:off x="6332538" y="4532243"/>
            <a:ext cx="5353878" cy="388730"/>
          </a:xfrm>
          <a:custGeom>
            <a:avLst/>
            <a:gdLst/>
            <a:ahLst/>
            <a:cxnLst/>
            <a:rect l="l" t="t" r="r" b="b"/>
            <a:pathLst>
              <a:path w="5353878" h="388730">
                <a:moveTo>
                  <a:pt x="35339" y="0"/>
                </a:moveTo>
                <a:lnTo>
                  <a:pt x="5318539" y="0"/>
                </a:lnTo>
                <a:cubicBezTo>
                  <a:pt x="5338056" y="0"/>
                  <a:pt x="5353878" y="15822"/>
                  <a:pt x="5353878" y="35339"/>
                </a:cubicBezTo>
                <a:lnTo>
                  <a:pt x="5353878" y="353391"/>
                </a:lnTo>
                <a:cubicBezTo>
                  <a:pt x="5353878" y="372908"/>
                  <a:pt x="5338056" y="388730"/>
                  <a:pt x="5318539" y="388730"/>
                </a:cubicBezTo>
                <a:lnTo>
                  <a:pt x="35339" y="388730"/>
                </a:lnTo>
                <a:cubicBezTo>
                  <a:pt x="15822" y="388730"/>
                  <a:pt x="0" y="372908"/>
                  <a:pt x="0" y="353391"/>
                </a:cubicBezTo>
                <a:lnTo>
                  <a:pt x="0" y="35339"/>
                </a:lnTo>
                <a:cubicBezTo>
                  <a:pt x="0" y="15822"/>
                  <a:pt x="15822" y="0"/>
                  <a:pt x="35339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58" name="Text 56"/>
          <p:cNvSpPr/>
          <p:nvPr/>
        </p:nvSpPr>
        <p:spPr>
          <a:xfrm>
            <a:off x="6385546" y="4585252"/>
            <a:ext cx="5300870" cy="1413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35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FR-031 图表导出</a:t>
            </a:r>
            <a:endParaRPr lang="en-US" sz="1600" dirty="0"/>
          </a:p>
        </p:txBody>
      </p:sp>
      <p:sp>
        <p:nvSpPr>
          <p:cNvPr id="59" name="Text 57"/>
          <p:cNvSpPr/>
          <p:nvPr/>
        </p:nvSpPr>
        <p:spPr>
          <a:xfrm>
            <a:off x="6385546" y="4726609"/>
            <a:ext cx="5300870" cy="1413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35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导出为图片(PNG、SVG)、交互式 HTML</a:t>
            </a:r>
            <a:endParaRPr lang="en-US" sz="1600" dirty="0"/>
          </a:p>
        </p:txBody>
      </p:sp>
      <p:sp>
        <p:nvSpPr>
          <p:cNvPr id="60" name="Shape 58"/>
          <p:cNvSpPr/>
          <p:nvPr/>
        </p:nvSpPr>
        <p:spPr>
          <a:xfrm>
            <a:off x="357809" y="5216939"/>
            <a:ext cx="11476383" cy="1281043"/>
          </a:xfrm>
          <a:custGeom>
            <a:avLst/>
            <a:gdLst/>
            <a:ahLst/>
            <a:cxnLst/>
            <a:rect l="l" t="t" r="r" b="b"/>
            <a:pathLst>
              <a:path w="11476383" h="1281043">
                <a:moveTo>
                  <a:pt x="70675" y="0"/>
                </a:moveTo>
                <a:lnTo>
                  <a:pt x="11405707" y="0"/>
                </a:lnTo>
                <a:cubicBezTo>
                  <a:pt x="11444740" y="0"/>
                  <a:pt x="11476383" y="31642"/>
                  <a:pt x="11476383" y="70675"/>
                </a:cubicBezTo>
                <a:lnTo>
                  <a:pt x="11476383" y="1210368"/>
                </a:lnTo>
                <a:cubicBezTo>
                  <a:pt x="11476383" y="1249401"/>
                  <a:pt x="11444740" y="1281043"/>
                  <a:pt x="11405707" y="1281043"/>
                </a:cubicBezTo>
                <a:lnTo>
                  <a:pt x="70675" y="1281043"/>
                </a:lnTo>
                <a:cubicBezTo>
                  <a:pt x="31642" y="1281043"/>
                  <a:pt x="0" y="1249401"/>
                  <a:pt x="0" y="1210368"/>
                </a:cubicBezTo>
                <a:lnTo>
                  <a:pt x="0" y="70675"/>
                </a:lnTo>
                <a:cubicBezTo>
                  <a:pt x="0" y="31668"/>
                  <a:pt x="31668" y="0"/>
                  <a:pt x="70675" y="0"/>
                </a:cubicBezTo>
                <a:close/>
              </a:path>
            </a:pathLst>
          </a:custGeom>
          <a:gradFill rotWithShape="1" flip="none">
            <a:gsLst>
              <a:gs pos="0">
                <a:srgbClr val="3A5F7F">
                  <a:alpha val="20000"/>
                </a:srgbClr>
              </a:gs>
              <a:gs pos="100000">
                <a:srgbClr val="D8A14F">
                  <a:alpha val="10000"/>
                </a:srgbClr>
              </a:gs>
            </a:gsLst>
            <a:lin ang="0" scaled="1"/>
          </a:gradFill>
          <a:ln w="12700">
            <a:solidFill>
              <a:srgbClr val="3A5F7F">
                <a:alpha val="40000"/>
              </a:srgbClr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525670" y="5398052"/>
            <a:ext cx="176696" cy="176696"/>
          </a:xfrm>
          <a:custGeom>
            <a:avLst/>
            <a:gdLst/>
            <a:ahLst/>
            <a:cxnLst/>
            <a:rect l="l" t="t" r="r" b="b"/>
            <a:pathLst>
              <a:path w="176696" h="176696">
                <a:moveTo>
                  <a:pt x="22087" y="11043"/>
                </a:moveTo>
                <a:cubicBezTo>
                  <a:pt x="9905" y="11043"/>
                  <a:pt x="0" y="20948"/>
                  <a:pt x="0" y="33130"/>
                </a:cubicBezTo>
                <a:lnTo>
                  <a:pt x="0" y="121478"/>
                </a:lnTo>
                <a:cubicBezTo>
                  <a:pt x="0" y="133661"/>
                  <a:pt x="9905" y="143565"/>
                  <a:pt x="22087" y="143565"/>
                </a:cubicBezTo>
                <a:lnTo>
                  <a:pt x="71783" y="143565"/>
                </a:lnTo>
                <a:lnTo>
                  <a:pt x="66261" y="160130"/>
                </a:lnTo>
                <a:lnTo>
                  <a:pt x="41413" y="160130"/>
                </a:lnTo>
                <a:cubicBezTo>
                  <a:pt x="36823" y="160130"/>
                  <a:pt x="33130" y="163823"/>
                  <a:pt x="33130" y="168413"/>
                </a:cubicBezTo>
                <a:cubicBezTo>
                  <a:pt x="33130" y="173003"/>
                  <a:pt x="36823" y="176696"/>
                  <a:pt x="41413" y="176696"/>
                </a:cubicBezTo>
                <a:lnTo>
                  <a:pt x="135283" y="176696"/>
                </a:lnTo>
                <a:cubicBezTo>
                  <a:pt x="139873" y="176696"/>
                  <a:pt x="143565" y="173003"/>
                  <a:pt x="143565" y="168413"/>
                </a:cubicBezTo>
                <a:cubicBezTo>
                  <a:pt x="143565" y="163823"/>
                  <a:pt x="139873" y="160130"/>
                  <a:pt x="135283" y="160130"/>
                </a:cubicBezTo>
                <a:lnTo>
                  <a:pt x="110435" y="160130"/>
                </a:lnTo>
                <a:lnTo>
                  <a:pt x="104913" y="143565"/>
                </a:lnTo>
                <a:lnTo>
                  <a:pt x="154609" y="143565"/>
                </a:lnTo>
                <a:cubicBezTo>
                  <a:pt x="166791" y="143565"/>
                  <a:pt x="176696" y="133661"/>
                  <a:pt x="176696" y="121478"/>
                </a:cubicBezTo>
                <a:lnTo>
                  <a:pt x="176696" y="33130"/>
                </a:lnTo>
                <a:cubicBezTo>
                  <a:pt x="176696" y="20948"/>
                  <a:pt x="166791" y="11043"/>
                  <a:pt x="154609" y="11043"/>
                </a:cubicBezTo>
                <a:lnTo>
                  <a:pt x="22087" y="11043"/>
                </a:lnTo>
                <a:close/>
                <a:moveTo>
                  <a:pt x="33130" y="33130"/>
                </a:moveTo>
                <a:lnTo>
                  <a:pt x="143565" y="33130"/>
                </a:lnTo>
                <a:cubicBezTo>
                  <a:pt x="149674" y="33130"/>
                  <a:pt x="154609" y="38065"/>
                  <a:pt x="154609" y="44174"/>
                </a:cubicBezTo>
                <a:lnTo>
                  <a:pt x="154609" y="99391"/>
                </a:lnTo>
                <a:cubicBezTo>
                  <a:pt x="154609" y="105500"/>
                  <a:pt x="149674" y="110435"/>
                  <a:pt x="143565" y="110435"/>
                </a:cubicBezTo>
                <a:lnTo>
                  <a:pt x="33130" y="110435"/>
                </a:lnTo>
                <a:cubicBezTo>
                  <a:pt x="27022" y="110435"/>
                  <a:pt x="22087" y="105500"/>
                  <a:pt x="22087" y="99391"/>
                </a:cubicBezTo>
                <a:lnTo>
                  <a:pt x="22087" y="44174"/>
                </a:lnTo>
                <a:cubicBezTo>
                  <a:pt x="22087" y="38065"/>
                  <a:pt x="27022" y="33130"/>
                  <a:pt x="33130" y="33130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62" name="Text 60"/>
          <p:cNvSpPr/>
          <p:nvPr/>
        </p:nvSpPr>
        <p:spPr>
          <a:xfrm>
            <a:off x="830470" y="5362713"/>
            <a:ext cx="874643" cy="2473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52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仪表盘构建</a:t>
            </a:r>
            <a:endParaRPr lang="en-US" sz="1600" dirty="0"/>
          </a:p>
        </p:txBody>
      </p:sp>
      <p:sp>
        <p:nvSpPr>
          <p:cNvPr id="63" name="Shape 61"/>
          <p:cNvSpPr/>
          <p:nvPr/>
        </p:nvSpPr>
        <p:spPr>
          <a:xfrm>
            <a:off x="503583" y="5716104"/>
            <a:ext cx="5521739" cy="636104"/>
          </a:xfrm>
          <a:custGeom>
            <a:avLst/>
            <a:gdLst/>
            <a:ahLst/>
            <a:cxnLst/>
            <a:rect l="l" t="t" r="r" b="b"/>
            <a:pathLst>
              <a:path w="5521739" h="636104">
                <a:moveTo>
                  <a:pt x="70678" y="0"/>
                </a:moveTo>
                <a:lnTo>
                  <a:pt x="5451062" y="0"/>
                </a:lnTo>
                <a:cubicBezTo>
                  <a:pt x="5490096" y="0"/>
                  <a:pt x="5521739" y="31643"/>
                  <a:pt x="5521739" y="70678"/>
                </a:cubicBezTo>
                <a:lnTo>
                  <a:pt x="5521739" y="565427"/>
                </a:lnTo>
                <a:cubicBezTo>
                  <a:pt x="5521739" y="604461"/>
                  <a:pt x="5490096" y="636104"/>
                  <a:pt x="5451062" y="636104"/>
                </a:cubicBezTo>
                <a:lnTo>
                  <a:pt x="70678" y="636104"/>
                </a:lnTo>
                <a:cubicBezTo>
                  <a:pt x="31643" y="636104"/>
                  <a:pt x="0" y="604461"/>
                  <a:pt x="0" y="565427"/>
                </a:cubicBezTo>
                <a:lnTo>
                  <a:pt x="0" y="70678"/>
                </a:lnTo>
                <a:cubicBezTo>
                  <a:pt x="0" y="31643"/>
                  <a:pt x="31643" y="0"/>
                  <a:pt x="70678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64" name="Text 62"/>
          <p:cNvSpPr/>
          <p:nvPr/>
        </p:nvSpPr>
        <p:spPr>
          <a:xfrm>
            <a:off x="609600" y="5822122"/>
            <a:ext cx="5371548" cy="17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74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FR-032 可视化仪表盘</a:t>
            </a:r>
            <a:endParaRPr lang="en-US" sz="1600" dirty="0"/>
          </a:p>
        </p:txBody>
      </p:sp>
      <p:sp>
        <p:nvSpPr>
          <p:cNvPr id="65" name="Text 63"/>
          <p:cNvSpPr/>
          <p:nvPr/>
        </p:nvSpPr>
        <p:spPr>
          <a:xfrm>
            <a:off x="609600" y="6069496"/>
            <a:ext cx="5371548" cy="17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74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支持用户创建个人仪表盘,拖拽式布局调整,实时数据刷新</a:t>
            </a:r>
            <a:endParaRPr lang="en-US" sz="1600" dirty="0"/>
          </a:p>
        </p:txBody>
      </p:sp>
      <p:sp>
        <p:nvSpPr>
          <p:cNvPr id="66" name="Shape 64"/>
          <p:cNvSpPr/>
          <p:nvPr/>
        </p:nvSpPr>
        <p:spPr>
          <a:xfrm>
            <a:off x="6164677" y="5716104"/>
            <a:ext cx="5521739" cy="636104"/>
          </a:xfrm>
          <a:custGeom>
            <a:avLst/>
            <a:gdLst/>
            <a:ahLst/>
            <a:cxnLst/>
            <a:rect l="l" t="t" r="r" b="b"/>
            <a:pathLst>
              <a:path w="5521739" h="636104">
                <a:moveTo>
                  <a:pt x="70678" y="0"/>
                </a:moveTo>
                <a:lnTo>
                  <a:pt x="5451062" y="0"/>
                </a:lnTo>
                <a:cubicBezTo>
                  <a:pt x="5490096" y="0"/>
                  <a:pt x="5521739" y="31643"/>
                  <a:pt x="5521739" y="70678"/>
                </a:cubicBezTo>
                <a:lnTo>
                  <a:pt x="5521739" y="565427"/>
                </a:lnTo>
                <a:cubicBezTo>
                  <a:pt x="5521739" y="604461"/>
                  <a:pt x="5490096" y="636104"/>
                  <a:pt x="5451062" y="636104"/>
                </a:cubicBezTo>
                <a:lnTo>
                  <a:pt x="70678" y="636104"/>
                </a:lnTo>
                <a:cubicBezTo>
                  <a:pt x="31643" y="636104"/>
                  <a:pt x="0" y="604461"/>
                  <a:pt x="0" y="565427"/>
                </a:cubicBezTo>
                <a:lnTo>
                  <a:pt x="0" y="70678"/>
                </a:lnTo>
                <a:cubicBezTo>
                  <a:pt x="0" y="31643"/>
                  <a:pt x="31643" y="0"/>
                  <a:pt x="70678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67" name="Text 65"/>
          <p:cNvSpPr/>
          <p:nvPr/>
        </p:nvSpPr>
        <p:spPr>
          <a:xfrm>
            <a:off x="6270694" y="5822122"/>
            <a:ext cx="5371548" cy="17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74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FR-033 外部工具集成</a:t>
            </a:r>
            <a:endParaRPr lang="en-US" sz="1600" dirty="0"/>
          </a:p>
        </p:txBody>
      </p:sp>
      <p:sp>
        <p:nvSpPr>
          <p:cNvPr id="68" name="Text 66"/>
          <p:cNvSpPr/>
          <p:nvPr/>
        </p:nvSpPr>
        <p:spPr>
          <a:xfrm>
            <a:off x="6270694" y="6069496"/>
            <a:ext cx="5371548" cy="17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74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导出到 Tableau、Power BI,生成兼容数据文件和连接配置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7500" y="317500"/>
            <a:ext cx="11612563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b="1" spc="44" kern="0" dirty="0">
                <a:solidFill>
                  <a:srgbClr val="D8A14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REPORT GENERATION &amp; DATA PREPARATION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17500" y="539750"/>
            <a:ext cx="11699875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2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分析报告生成与数据准备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21469" y="988219"/>
            <a:ext cx="5691188" cy="4516438"/>
          </a:xfrm>
          <a:custGeom>
            <a:avLst/>
            <a:gdLst/>
            <a:ahLst/>
            <a:cxnLst/>
            <a:rect l="l" t="t" r="r" b="b"/>
            <a:pathLst>
              <a:path w="5691188" h="4516438">
                <a:moveTo>
                  <a:pt x="63501" y="0"/>
                </a:moveTo>
                <a:lnTo>
                  <a:pt x="5627686" y="0"/>
                </a:lnTo>
                <a:cubicBezTo>
                  <a:pt x="5662757" y="0"/>
                  <a:pt x="5691188" y="28430"/>
                  <a:pt x="5691188" y="63501"/>
                </a:cubicBezTo>
                <a:lnTo>
                  <a:pt x="5691188" y="4452936"/>
                </a:lnTo>
                <a:cubicBezTo>
                  <a:pt x="5691188" y="4488007"/>
                  <a:pt x="5662757" y="4516438"/>
                  <a:pt x="5627686" y="4516438"/>
                </a:cubicBezTo>
                <a:lnTo>
                  <a:pt x="63501" y="4516438"/>
                </a:lnTo>
                <a:cubicBezTo>
                  <a:pt x="28430" y="4516438"/>
                  <a:pt x="0" y="4488007"/>
                  <a:pt x="0" y="4452936"/>
                </a:cubicBezTo>
                <a:lnTo>
                  <a:pt x="0" y="63501"/>
                </a:lnTo>
                <a:cubicBezTo>
                  <a:pt x="0" y="28430"/>
                  <a:pt x="28430" y="0"/>
                  <a:pt x="63501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92125" y="1150938"/>
            <a:ext cx="119063" cy="158750"/>
          </a:xfrm>
          <a:custGeom>
            <a:avLst/>
            <a:gdLst/>
            <a:ahLst/>
            <a:cxnLst/>
            <a:rect l="l" t="t" r="r" b="b"/>
            <a:pathLst>
              <a:path w="119063" h="158750">
                <a:moveTo>
                  <a:pt x="0" y="19844"/>
                </a:moveTo>
                <a:cubicBezTo>
                  <a:pt x="0" y="8899"/>
                  <a:pt x="8899" y="0"/>
                  <a:pt x="19844" y="0"/>
                </a:cubicBezTo>
                <a:lnTo>
                  <a:pt x="66198" y="0"/>
                </a:lnTo>
                <a:cubicBezTo>
                  <a:pt x="71469" y="0"/>
                  <a:pt x="76522" y="2077"/>
                  <a:pt x="80243" y="5798"/>
                </a:cubicBezTo>
                <a:lnTo>
                  <a:pt x="113264" y="38850"/>
                </a:lnTo>
                <a:cubicBezTo>
                  <a:pt x="116985" y="42571"/>
                  <a:pt x="119062" y="47625"/>
                  <a:pt x="119062" y="52896"/>
                </a:cubicBezTo>
                <a:lnTo>
                  <a:pt x="119062" y="138906"/>
                </a:lnTo>
                <a:cubicBezTo>
                  <a:pt x="119062" y="149851"/>
                  <a:pt x="110164" y="158750"/>
                  <a:pt x="99219" y="158750"/>
                </a:cubicBezTo>
                <a:lnTo>
                  <a:pt x="19844" y="158750"/>
                </a:lnTo>
                <a:cubicBezTo>
                  <a:pt x="8899" y="158750"/>
                  <a:pt x="0" y="149851"/>
                  <a:pt x="0" y="138906"/>
                </a:cubicBezTo>
                <a:lnTo>
                  <a:pt x="0" y="19844"/>
                </a:lnTo>
                <a:close/>
                <a:moveTo>
                  <a:pt x="64492" y="18138"/>
                </a:moveTo>
                <a:lnTo>
                  <a:pt x="64492" y="47129"/>
                </a:lnTo>
                <a:cubicBezTo>
                  <a:pt x="64492" y="51253"/>
                  <a:pt x="67810" y="54570"/>
                  <a:pt x="71934" y="54570"/>
                </a:cubicBezTo>
                <a:lnTo>
                  <a:pt x="100924" y="54570"/>
                </a:lnTo>
                <a:lnTo>
                  <a:pt x="64492" y="18138"/>
                </a:lnTo>
                <a:close/>
                <a:moveTo>
                  <a:pt x="37207" y="79375"/>
                </a:moveTo>
                <a:cubicBezTo>
                  <a:pt x="33083" y="79375"/>
                  <a:pt x="29766" y="82693"/>
                  <a:pt x="29766" y="86816"/>
                </a:cubicBezTo>
                <a:cubicBezTo>
                  <a:pt x="29766" y="90940"/>
                  <a:pt x="33083" y="94258"/>
                  <a:pt x="37207" y="94258"/>
                </a:cubicBezTo>
                <a:lnTo>
                  <a:pt x="81855" y="94258"/>
                </a:lnTo>
                <a:cubicBezTo>
                  <a:pt x="85979" y="94258"/>
                  <a:pt x="89297" y="90940"/>
                  <a:pt x="89297" y="86816"/>
                </a:cubicBezTo>
                <a:cubicBezTo>
                  <a:pt x="89297" y="82693"/>
                  <a:pt x="85979" y="79375"/>
                  <a:pt x="81855" y="79375"/>
                </a:cubicBezTo>
                <a:lnTo>
                  <a:pt x="37207" y="79375"/>
                </a:lnTo>
                <a:close/>
                <a:moveTo>
                  <a:pt x="37207" y="109141"/>
                </a:moveTo>
                <a:cubicBezTo>
                  <a:pt x="33083" y="109141"/>
                  <a:pt x="29766" y="112458"/>
                  <a:pt x="29766" y="116582"/>
                </a:cubicBezTo>
                <a:cubicBezTo>
                  <a:pt x="29766" y="120706"/>
                  <a:pt x="33083" y="124023"/>
                  <a:pt x="37207" y="124023"/>
                </a:cubicBezTo>
                <a:lnTo>
                  <a:pt x="81855" y="124023"/>
                </a:lnTo>
                <a:cubicBezTo>
                  <a:pt x="85979" y="124023"/>
                  <a:pt x="89297" y="120706"/>
                  <a:pt x="89297" y="116582"/>
                </a:cubicBezTo>
                <a:cubicBezTo>
                  <a:pt x="89297" y="112458"/>
                  <a:pt x="85979" y="109141"/>
                  <a:pt x="81855" y="109141"/>
                </a:cubicBezTo>
                <a:lnTo>
                  <a:pt x="37207" y="109141"/>
                </a:ln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6" name="Text 4"/>
          <p:cNvSpPr/>
          <p:nvPr/>
        </p:nvSpPr>
        <p:spPr>
          <a:xfrm>
            <a:off x="746125" y="1119188"/>
            <a:ext cx="1214438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分析报告自动生成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52438" y="1436688"/>
            <a:ext cx="547687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NLG 数据洞察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52438" y="1595438"/>
            <a:ext cx="5429250" cy="349250"/>
          </a:xfrm>
          <a:custGeom>
            <a:avLst/>
            <a:gdLst/>
            <a:ahLst/>
            <a:cxnLst/>
            <a:rect l="l" t="t" r="r" b="b"/>
            <a:pathLst>
              <a:path w="5429250" h="349250">
                <a:moveTo>
                  <a:pt x="31750" y="0"/>
                </a:moveTo>
                <a:lnTo>
                  <a:pt x="5397500" y="0"/>
                </a:lnTo>
                <a:cubicBezTo>
                  <a:pt x="5415035" y="0"/>
                  <a:pt x="5429250" y="14215"/>
                  <a:pt x="5429250" y="31750"/>
                </a:cubicBezTo>
                <a:lnTo>
                  <a:pt x="5429250" y="317500"/>
                </a:lnTo>
                <a:cubicBezTo>
                  <a:pt x="5429250" y="335035"/>
                  <a:pt x="5415035" y="349250"/>
                  <a:pt x="5397500" y="349250"/>
                </a:cubicBezTo>
                <a:lnTo>
                  <a:pt x="31750" y="349250"/>
                </a:lnTo>
                <a:cubicBezTo>
                  <a:pt x="14215" y="349250"/>
                  <a:pt x="0" y="335035"/>
                  <a:pt x="0" y="317500"/>
                </a:cubicBezTo>
                <a:lnTo>
                  <a:pt x="0" y="31750"/>
                </a:lnTo>
                <a:cubicBezTo>
                  <a:pt x="0" y="14215"/>
                  <a:pt x="14215" y="0"/>
                  <a:pt x="31750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9" name="Text 7"/>
          <p:cNvSpPr/>
          <p:nvPr/>
        </p:nvSpPr>
        <p:spPr>
          <a:xfrm>
            <a:off x="500063" y="1643063"/>
            <a:ext cx="538162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FR-034 自动洞察生成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00063" y="1770063"/>
            <a:ext cx="538162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使用 NLG 技术将数据发现转换为文本叙述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52438" y="1976438"/>
            <a:ext cx="5429250" cy="349250"/>
          </a:xfrm>
          <a:custGeom>
            <a:avLst/>
            <a:gdLst/>
            <a:ahLst/>
            <a:cxnLst/>
            <a:rect l="l" t="t" r="r" b="b"/>
            <a:pathLst>
              <a:path w="5429250" h="349250">
                <a:moveTo>
                  <a:pt x="31750" y="0"/>
                </a:moveTo>
                <a:lnTo>
                  <a:pt x="5397500" y="0"/>
                </a:lnTo>
                <a:cubicBezTo>
                  <a:pt x="5415035" y="0"/>
                  <a:pt x="5429250" y="14215"/>
                  <a:pt x="5429250" y="31750"/>
                </a:cubicBezTo>
                <a:lnTo>
                  <a:pt x="5429250" y="317500"/>
                </a:lnTo>
                <a:cubicBezTo>
                  <a:pt x="5429250" y="335035"/>
                  <a:pt x="5415035" y="349250"/>
                  <a:pt x="5397500" y="349250"/>
                </a:cubicBezTo>
                <a:lnTo>
                  <a:pt x="31750" y="349250"/>
                </a:lnTo>
                <a:cubicBezTo>
                  <a:pt x="14215" y="349250"/>
                  <a:pt x="0" y="335035"/>
                  <a:pt x="0" y="317500"/>
                </a:cubicBezTo>
                <a:lnTo>
                  <a:pt x="0" y="31750"/>
                </a:lnTo>
                <a:cubicBezTo>
                  <a:pt x="0" y="14215"/>
                  <a:pt x="14215" y="0"/>
                  <a:pt x="31750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12" name="Text 10"/>
          <p:cNvSpPr/>
          <p:nvPr/>
        </p:nvSpPr>
        <p:spPr>
          <a:xfrm>
            <a:off x="500063" y="2024062"/>
            <a:ext cx="538162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FR-035 数据故事讲述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00063" y="2151063"/>
            <a:ext cx="538162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构建数据故事,支持时间线叙事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452438" y="2357438"/>
            <a:ext cx="5429250" cy="349250"/>
          </a:xfrm>
          <a:custGeom>
            <a:avLst/>
            <a:gdLst/>
            <a:ahLst/>
            <a:cxnLst/>
            <a:rect l="l" t="t" r="r" b="b"/>
            <a:pathLst>
              <a:path w="5429250" h="349250">
                <a:moveTo>
                  <a:pt x="31750" y="0"/>
                </a:moveTo>
                <a:lnTo>
                  <a:pt x="5397500" y="0"/>
                </a:lnTo>
                <a:cubicBezTo>
                  <a:pt x="5415035" y="0"/>
                  <a:pt x="5429250" y="14215"/>
                  <a:pt x="5429250" y="31750"/>
                </a:cubicBezTo>
                <a:lnTo>
                  <a:pt x="5429250" y="317500"/>
                </a:lnTo>
                <a:cubicBezTo>
                  <a:pt x="5429250" y="335035"/>
                  <a:pt x="5415035" y="349250"/>
                  <a:pt x="5397500" y="349250"/>
                </a:cubicBezTo>
                <a:lnTo>
                  <a:pt x="31750" y="349250"/>
                </a:lnTo>
                <a:cubicBezTo>
                  <a:pt x="14215" y="349250"/>
                  <a:pt x="0" y="335035"/>
                  <a:pt x="0" y="317500"/>
                </a:cubicBezTo>
                <a:lnTo>
                  <a:pt x="0" y="31750"/>
                </a:lnTo>
                <a:cubicBezTo>
                  <a:pt x="0" y="14215"/>
                  <a:pt x="14215" y="0"/>
                  <a:pt x="31750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15" name="Text 13"/>
          <p:cNvSpPr/>
          <p:nvPr/>
        </p:nvSpPr>
        <p:spPr>
          <a:xfrm>
            <a:off x="500063" y="2405063"/>
            <a:ext cx="538162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FR-036 多语言支持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500063" y="2532063"/>
            <a:ext cx="538162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支持中文和英文洞察生成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452438" y="2770188"/>
            <a:ext cx="547687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报告模板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452438" y="2928938"/>
            <a:ext cx="5429250" cy="349250"/>
          </a:xfrm>
          <a:custGeom>
            <a:avLst/>
            <a:gdLst/>
            <a:ahLst/>
            <a:cxnLst/>
            <a:rect l="l" t="t" r="r" b="b"/>
            <a:pathLst>
              <a:path w="5429250" h="349250">
                <a:moveTo>
                  <a:pt x="31750" y="0"/>
                </a:moveTo>
                <a:lnTo>
                  <a:pt x="5397500" y="0"/>
                </a:lnTo>
                <a:cubicBezTo>
                  <a:pt x="5415035" y="0"/>
                  <a:pt x="5429250" y="14215"/>
                  <a:pt x="5429250" y="31750"/>
                </a:cubicBezTo>
                <a:lnTo>
                  <a:pt x="5429250" y="317500"/>
                </a:lnTo>
                <a:cubicBezTo>
                  <a:pt x="5429250" y="335035"/>
                  <a:pt x="5415035" y="349250"/>
                  <a:pt x="5397500" y="349250"/>
                </a:cubicBezTo>
                <a:lnTo>
                  <a:pt x="31750" y="349250"/>
                </a:lnTo>
                <a:cubicBezTo>
                  <a:pt x="14215" y="349250"/>
                  <a:pt x="0" y="335035"/>
                  <a:pt x="0" y="317500"/>
                </a:cubicBezTo>
                <a:lnTo>
                  <a:pt x="0" y="31750"/>
                </a:lnTo>
                <a:cubicBezTo>
                  <a:pt x="0" y="14215"/>
                  <a:pt x="14215" y="0"/>
                  <a:pt x="31750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19" name="Text 17"/>
          <p:cNvSpPr/>
          <p:nvPr/>
        </p:nvSpPr>
        <p:spPr>
          <a:xfrm>
            <a:off x="500063" y="2976563"/>
            <a:ext cx="538162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FR-037 预定义报告模板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500063" y="3103563"/>
            <a:ext cx="538162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执行摘要、详细分析报告、定期报告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452438" y="3309938"/>
            <a:ext cx="5429250" cy="349250"/>
          </a:xfrm>
          <a:custGeom>
            <a:avLst/>
            <a:gdLst/>
            <a:ahLst/>
            <a:cxnLst/>
            <a:rect l="l" t="t" r="r" b="b"/>
            <a:pathLst>
              <a:path w="5429250" h="349250">
                <a:moveTo>
                  <a:pt x="31750" y="0"/>
                </a:moveTo>
                <a:lnTo>
                  <a:pt x="5397500" y="0"/>
                </a:lnTo>
                <a:cubicBezTo>
                  <a:pt x="5415035" y="0"/>
                  <a:pt x="5429250" y="14215"/>
                  <a:pt x="5429250" y="31750"/>
                </a:cubicBezTo>
                <a:lnTo>
                  <a:pt x="5429250" y="317500"/>
                </a:lnTo>
                <a:cubicBezTo>
                  <a:pt x="5429250" y="335035"/>
                  <a:pt x="5415035" y="349250"/>
                  <a:pt x="5397500" y="349250"/>
                </a:cubicBezTo>
                <a:lnTo>
                  <a:pt x="31750" y="349250"/>
                </a:lnTo>
                <a:cubicBezTo>
                  <a:pt x="14215" y="349250"/>
                  <a:pt x="0" y="335035"/>
                  <a:pt x="0" y="317500"/>
                </a:cubicBezTo>
                <a:lnTo>
                  <a:pt x="0" y="31750"/>
                </a:lnTo>
                <a:cubicBezTo>
                  <a:pt x="0" y="14215"/>
                  <a:pt x="14215" y="0"/>
                  <a:pt x="31750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22" name="Text 20"/>
          <p:cNvSpPr/>
          <p:nvPr/>
        </p:nvSpPr>
        <p:spPr>
          <a:xfrm>
            <a:off x="500063" y="3357563"/>
            <a:ext cx="538162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FR-038 自定义报告模板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500063" y="3484563"/>
            <a:ext cx="538162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创建自定义模板,支持模板变量定义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452438" y="3690937"/>
            <a:ext cx="5429250" cy="349250"/>
          </a:xfrm>
          <a:custGeom>
            <a:avLst/>
            <a:gdLst/>
            <a:ahLst/>
            <a:cxnLst/>
            <a:rect l="l" t="t" r="r" b="b"/>
            <a:pathLst>
              <a:path w="5429250" h="349250">
                <a:moveTo>
                  <a:pt x="31750" y="0"/>
                </a:moveTo>
                <a:lnTo>
                  <a:pt x="5397500" y="0"/>
                </a:lnTo>
                <a:cubicBezTo>
                  <a:pt x="5415035" y="0"/>
                  <a:pt x="5429250" y="14215"/>
                  <a:pt x="5429250" y="31750"/>
                </a:cubicBezTo>
                <a:lnTo>
                  <a:pt x="5429250" y="317500"/>
                </a:lnTo>
                <a:cubicBezTo>
                  <a:pt x="5429250" y="335035"/>
                  <a:pt x="5415035" y="349250"/>
                  <a:pt x="5397500" y="349250"/>
                </a:cubicBezTo>
                <a:lnTo>
                  <a:pt x="31750" y="349250"/>
                </a:lnTo>
                <a:cubicBezTo>
                  <a:pt x="14215" y="349250"/>
                  <a:pt x="0" y="335035"/>
                  <a:pt x="0" y="317500"/>
                </a:cubicBezTo>
                <a:lnTo>
                  <a:pt x="0" y="31750"/>
                </a:lnTo>
                <a:cubicBezTo>
                  <a:pt x="0" y="14215"/>
                  <a:pt x="14215" y="0"/>
                  <a:pt x="31750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25" name="Text 23"/>
          <p:cNvSpPr/>
          <p:nvPr/>
        </p:nvSpPr>
        <p:spPr>
          <a:xfrm>
            <a:off x="500063" y="3738563"/>
            <a:ext cx="538162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FR-039 报告格式导出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500063" y="3865563"/>
            <a:ext cx="538162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支持 PDF、Word、PPT、Markdown 格式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452438" y="4103688"/>
            <a:ext cx="547687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定期调度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452438" y="4262438"/>
            <a:ext cx="5429250" cy="349250"/>
          </a:xfrm>
          <a:custGeom>
            <a:avLst/>
            <a:gdLst/>
            <a:ahLst/>
            <a:cxnLst/>
            <a:rect l="l" t="t" r="r" b="b"/>
            <a:pathLst>
              <a:path w="5429250" h="349250">
                <a:moveTo>
                  <a:pt x="31750" y="0"/>
                </a:moveTo>
                <a:lnTo>
                  <a:pt x="5397500" y="0"/>
                </a:lnTo>
                <a:cubicBezTo>
                  <a:pt x="5415035" y="0"/>
                  <a:pt x="5429250" y="14215"/>
                  <a:pt x="5429250" y="31750"/>
                </a:cubicBezTo>
                <a:lnTo>
                  <a:pt x="5429250" y="317500"/>
                </a:lnTo>
                <a:cubicBezTo>
                  <a:pt x="5429250" y="335035"/>
                  <a:pt x="5415035" y="349250"/>
                  <a:pt x="5397500" y="349250"/>
                </a:cubicBezTo>
                <a:lnTo>
                  <a:pt x="31750" y="349250"/>
                </a:lnTo>
                <a:cubicBezTo>
                  <a:pt x="14215" y="349250"/>
                  <a:pt x="0" y="335035"/>
                  <a:pt x="0" y="317500"/>
                </a:cubicBezTo>
                <a:lnTo>
                  <a:pt x="0" y="31750"/>
                </a:lnTo>
                <a:cubicBezTo>
                  <a:pt x="0" y="14215"/>
                  <a:pt x="14215" y="0"/>
                  <a:pt x="31750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29" name="Text 27"/>
          <p:cNvSpPr/>
          <p:nvPr/>
        </p:nvSpPr>
        <p:spPr>
          <a:xfrm>
            <a:off x="500063" y="4310063"/>
            <a:ext cx="538162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FR-040 报告调度配置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500063" y="4437063"/>
            <a:ext cx="538162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配置定期生成和分发,支持条件触发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452438" y="4643438"/>
            <a:ext cx="5429250" cy="349250"/>
          </a:xfrm>
          <a:custGeom>
            <a:avLst/>
            <a:gdLst/>
            <a:ahLst/>
            <a:cxnLst/>
            <a:rect l="l" t="t" r="r" b="b"/>
            <a:pathLst>
              <a:path w="5429250" h="349250">
                <a:moveTo>
                  <a:pt x="31750" y="0"/>
                </a:moveTo>
                <a:lnTo>
                  <a:pt x="5397500" y="0"/>
                </a:lnTo>
                <a:cubicBezTo>
                  <a:pt x="5415035" y="0"/>
                  <a:pt x="5429250" y="14215"/>
                  <a:pt x="5429250" y="31750"/>
                </a:cubicBezTo>
                <a:lnTo>
                  <a:pt x="5429250" y="317500"/>
                </a:lnTo>
                <a:cubicBezTo>
                  <a:pt x="5429250" y="335035"/>
                  <a:pt x="5415035" y="349250"/>
                  <a:pt x="5397500" y="349250"/>
                </a:cubicBezTo>
                <a:lnTo>
                  <a:pt x="31750" y="349250"/>
                </a:lnTo>
                <a:cubicBezTo>
                  <a:pt x="14215" y="349250"/>
                  <a:pt x="0" y="335035"/>
                  <a:pt x="0" y="317500"/>
                </a:cubicBezTo>
                <a:lnTo>
                  <a:pt x="0" y="31750"/>
                </a:lnTo>
                <a:cubicBezTo>
                  <a:pt x="0" y="14215"/>
                  <a:pt x="14215" y="0"/>
                  <a:pt x="31750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32" name="Text 30"/>
          <p:cNvSpPr/>
          <p:nvPr/>
        </p:nvSpPr>
        <p:spPr>
          <a:xfrm>
            <a:off x="500063" y="4691063"/>
            <a:ext cx="538162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FR-041 分发渠道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500063" y="4818063"/>
            <a:ext cx="538162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邮件、企业微信/钉钉/飞书、Webhook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6179344" y="988219"/>
            <a:ext cx="5691188" cy="4516438"/>
          </a:xfrm>
          <a:custGeom>
            <a:avLst/>
            <a:gdLst/>
            <a:ahLst/>
            <a:cxnLst/>
            <a:rect l="l" t="t" r="r" b="b"/>
            <a:pathLst>
              <a:path w="5691188" h="4516438">
                <a:moveTo>
                  <a:pt x="63501" y="0"/>
                </a:moveTo>
                <a:lnTo>
                  <a:pt x="5627686" y="0"/>
                </a:lnTo>
                <a:cubicBezTo>
                  <a:pt x="5662757" y="0"/>
                  <a:pt x="5691188" y="28430"/>
                  <a:pt x="5691188" y="63501"/>
                </a:cubicBezTo>
                <a:lnTo>
                  <a:pt x="5691188" y="4452936"/>
                </a:lnTo>
                <a:cubicBezTo>
                  <a:pt x="5691188" y="4488007"/>
                  <a:pt x="5662757" y="4516438"/>
                  <a:pt x="5627686" y="4516438"/>
                </a:cubicBezTo>
                <a:lnTo>
                  <a:pt x="63501" y="4516438"/>
                </a:lnTo>
                <a:cubicBezTo>
                  <a:pt x="28430" y="4516438"/>
                  <a:pt x="0" y="4488007"/>
                  <a:pt x="0" y="4452936"/>
                </a:cubicBezTo>
                <a:lnTo>
                  <a:pt x="0" y="63501"/>
                </a:lnTo>
                <a:cubicBezTo>
                  <a:pt x="0" y="28430"/>
                  <a:pt x="28430" y="0"/>
                  <a:pt x="63501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6320234" y="1150938"/>
            <a:ext cx="178594" cy="158750"/>
          </a:xfrm>
          <a:custGeom>
            <a:avLst/>
            <a:gdLst/>
            <a:ahLst/>
            <a:cxnLst/>
            <a:rect l="l" t="t" r="r" b="b"/>
            <a:pathLst>
              <a:path w="178594" h="158750">
                <a:moveTo>
                  <a:pt x="175679" y="16929"/>
                </a:moveTo>
                <a:cubicBezTo>
                  <a:pt x="179555" y="13053"/>
                  <a:pt x="179555" y="6759"/>
                  <a:pt x="175679" y="2884"/>
                </a:cubicBezTo>
                <a:cubicBezTo>
                  <a:pt x="171803" y="-992"/>
                  <a:pt x="165509" y="-992"/>
                  <a:pt x="161634" y="2884"/>
                </a:cubicBezTo>
                <a:lnTo>
                  <a:pt x="102102" y="62415"/>
                </a:lnTo>
                <a:lnTo>
                  <a:pt x="91343" y="51656"/>
                </a:lnTo>
                <a:cubicBezTo>
                  <a:pt x="90041" y="50354"/>
                  <a:pt x="88243" y="49609"/>
                  <a:pt x="86382" y="49609"/>
                </a:cubicBezTo>
                <a:cubicBezTo>
                  <a:pt x="82507" y="49609"/>
                  <a:pt x="79375" y="52741"/>
                  <a:pt x="79375" y="56617"/>
                </a:cubicBezTo>
                <a:lnTo>
                  <a:pt x="79375" y="65639"/>
                </a:lnTo>
                <a:lnTo>
                  <a:pt x="112954" y="99219"/>
                </a:lnTo>
                <a:lnTo>
                  <a:pt x="121977" y="99219"/>
                </a:lnTo>
                <a:cubicBezTo>
                  <a:pt x="125853" y="99219"/>
                  <a:pt x="128984" y="96087"/>
                  <a:pt x="128984" y="92211"/>
                </a:cubicBezTo>
                <a:cubicBezTo>
                  <a:pt x="128984" y="90351"/>
                  <a:pt x="128240" y="88553"/>
                  <a:pt x="126938" y="87250"/>
                </a:cubicBezTo>
                <a:lnTo>
                  <a:pt x="116179" y="76491"/>
                </a:lnTo>
                <a:lnTo>
                  <a:pt x="175710" y="16960"/>
                </a:lnTo>
                <a:close/>
                <a:moveTo>
                  <a:pt x="105761" y="109575"/>
                </a:moveTo>
                <a:lnTo>
                  <a:pt x="69019" y="72833"/>
                </a:lnTo>
                <a:cubicBezTo>
                  <a:pt x="55780" y="71686"/>
                  <a:pt x="42602" y="76460"/>
                  <a:pt x="33114" y="85948"/>
                </a:cubicBezTo>
                <a:lnTo>
                  <a:pt x="30634" y="88429"/>
                </a:lnTo>
                <a:cubicBezTo>
                  <a:pt x="23719" y="95343"/>
                  <a:pt x="19844" y="104707"/>
                  <a:pt x="19844" y="114474"/>
                </a:cubicBezTo>
                <a:cubicBezTo>
                  <a:pt x="19844" y="116582"/>
                  <a:pt x="22045" y="117946"/>
                  <a:pt x="23937" y="117016"/>
                </a:cubicBezTo>
                <a:lnTo>
                  <a:pt x="39781" y="109110"/>
                </a:lnTo>
                <a:cubicBezTo>
                  <a:pt x="41331" y="108334"/>
                  <a:pt x="42726" y="110381"/>
                  <a:pt x="41455" y="111559"/>
                </a:cubicBezTo>
                <a:lnTo>
                  <a:pt x="2263" y="146782"/>
                </a:lnTo>
                <a:cubicBezTo>
                  <a:pt x="837" y="148084"/>
                  <a:pt x="0" y="149944"/>
                  <a:pt x="0" y="151898"/>
                </a:cubicBezTo>
                <a:cubicBezTo>
                  <a:pt x="0" y="155680"/>
                  <a:pt x="3070" y="158750"/>
                  <a:pt x="6852" y="158750"/>
                </a:cubicBezTo>
                <a:lnTo>
                  <a:pt x="60585" y="158750"/>
                </a:lnTo>
                <a:cubicBezTo>
                  <a:pt x="72616" y="158750"/>
                  <a:pt x="84119" y="153975"/>
                  <a:pt x="92646" y="145479"/>
                </a:cubicBezTo>
                <a:cubicBezTo>
                  <a:pt x="102133" y="135992"/>
                  <a:pt x="106877" y="122814"/>
                  <a:pt x="105761" y="109575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36" name="Text 34"/>
          <p:cNvSpPr/>
          <p:nvPr/>
        </p:nvSpPr>
        <p:spPr>
          <a:xfrm>
            <a:off x="6604000" y="1119188"/>
            <a:ext cx="928688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数据准备能力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6310313" y="1436688"/>
            <a:ext cx="547687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数据发现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6310313" y="1595438"/>
            <a:ext cx="5429250" cy="349250"/>
          </a:xfrm>
          <a:custGeom>
            <a:avLst/>
            <a:gdLst/>
            <a:ahLst/>
            <a:cxnLst/>
            <a:rect l="l" t="t" r="r" b="b"/>
            <a:pathLst>
              <a:path w="5429250" h="349250">
                <a:moveTo>
                  <a:pt x="31750" y="0"/>
                </a:moveTo>
                <a:lnTo>
                  <a:pt x="5397500" y="0"/>
                </a:lnTo>
                <a:cubicBezTo>
                  <a:pt x="5415035" y="0"/>
                  <a:pt x="5429250" y="14215"/>
                  <a:pt x="5429250" y="31750"/>
                </a:cubicBezTo>
                <a:lnTo>
                  <a:pt x="5429250" y="317500"/>
                </a:lnTo>
                <a:cubicBezTo>
                  <a:pt x="5429250" y="335035"/>
                  <a:pt x="5415035" y="349250"/>
                  <a:pt x="5397500" y="349250"/>
                </a:cubicBezTo>
                <a:lnTo>
                  <a:pt x="31750" y="349250"/>
                </a:lnTo>
                <a:cubicBezTo>
                  <a:pt x="14215" y="349250"/>
                  <a:pt x="0" y="335035"/>
                  <a:pt x="0" y="317500"/>
                </a:cubicBezTo>
                <a:lnTo>
                  <a:pt x="0" y="31750"/>
                </a:lnTo>
                <a:cubicBezTo>
                  <a:pt x="0" y="14215"/>
                  <a:pt x="14215" y="0"/>
                  <a:pt x="31750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39" name="Text 37"/>
          <p:cNvSpPr/>
          <p:nvPr/>
        </p:nvSpPr>
        <p:spPr>
          <a:xfrm>
            <a:off x="6357938" y="1643063"/>
            <a:ext cx="538162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FR-042 自动数据扫描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6357938" y="1770063"/>
            <a:ext cx="538162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自动扫描数据湖/数据目录,识别数据格式和结构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6310313" y="1976438"/>
            <a:ext cx="5429250" cy="349250"/>
          </a:xfrm>
          <a:custGeom>
            <a:avLst/>
            <a:gdLst/>
            <a:ahLst/>
            <a:cxnLst/>
            <a:rect l="l" t="t" r="r" b="b"/>
            <a:pathLst>
              <a:path w="5429250" h="349250">
                <a:moveTo>
                  <a:pt x="31750" y="0"/>
                </a:moveTo>
                <a:lnTo>
                  <a:pt x="5397500" y="0"/>
                </a:lnTo>
                <a:cubicBezTo>
                  <a:pt x="5415035" y="0"/>
                  <a:pt x="5429250" y="14215"/>
                  <a:pt x="5429250" y="31750"/>
                </a:cubicBezTo>
                <a:lnTo>
                  <a:pt x="5429250" y="317500"/>
                </a:lnTo>
                <a:cubicBezTo>
                  <a:pt x="5429250" y="335035"/>
                  <a:pt x="5415035" y="349250"/>
                  <a:pt x="5397500" y="349250"/>
                </a:cubicBezTo>
                <a:lnTo>
                  <a:pt x="31750" y="349250"/>
                </a:lnTo>
                <a:cubicBezTo>
                  <a:pt x="14215" y="349250"/>
                  <a:pt x="0" y="335035"/>
                  <a:pt x="0" y="317500"/>
                </a:cubicBezTo>
                <a:lnTo>
                  <a:pt x="0" y="31750"/>
                </a:lnTo>
                <a:cubicBezTo>
                  <a:pt x="0" y="14215"/>
                  <a:pt x="14215" y="0"/>
                  <a:pt x="31750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42" name="Text 40"/>
          <p:cNvSpPr/>
          <p:nvPr/>
        </p:nvSpPr>
        <p:spPr>
          <a:xfrm>
            <a:off x="6357938" y="2024062"/>
            <a:ext cx="538162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FR-043 语义搜索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6357938" y="2151063"/>
            <a:ext cx="538162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通过自然语言搜索数据集,基于描述的相似度搜索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6310313" y="2357438"/>
            <a:ext cx="5429250" cy="349250"/>
          </a:xfrm>
          <a:custGeom>
            <a:avLst/>
            <a:gdLst/>
            <a:ahLst/>
            <a:cxnLst/>
            <a:rect l="l" t="t" r="r" b="b"/>
            <a:pathLst>
              <a:path w="5429250" h="349250">
                <a:moveTo>
                  <a:pt x="31750" y="0"/>
                </a:moveTo>
                <a:lnTo>
                  <a:pt x="5397500" y="0"/>
                </a:lnTo>
                <a:cubicBezTo>
                  <a:pt x="5415035" y="0"/>
                  <a:pt x="5429250" y="14215"/>
                  <a:pt x="5429250" y="31750"/>
                </a:cubicBezTo>
                <a:lnTo>
                  <a:pt x="5429250" y="317500"/>
                </a:lnTo>
                <a:cubicBezTo>
                  <a:pt x="5429250" y="335035"/>
                  <a:pt x="5415035" y="349250"/>
                  <a:pt x="5397500" y="349250"/>
                </a:cubicBezTo>
                <a:lnTo>
                  <a:pt x="31750" y="349250"/>
                </a:lnTo>
                <a:cubicBezTo>
                  <a:pt x="14215" y="349250"/>
                  <a:pt x="0" y="335035"/>
                  <a:pt x="0" y="317500"/>
                </a:cubicBezTo>
                <a:lnTo>
                  <a:pt x="0" y="31750"/>
                </a:lnTo>
                <a:cubicBezTo>
                  <a:pt x="0" y="14215"/>
                  <a:pt x="14215" y="0"/>
                  <a:pt x="31750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45" name="Text 43"/>
          <p:cNvSpPr/>
          <p:nvPr/>
        </p:nvSpPr>
        <p:spPr>
          <a:xfrm>
            <a:off x="6357938" y="2405063"/>
            <a:ext cx="538162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FR-044 数据画像</a:t>
            </a:r>
            <a:endParaRPr lang="en-US" sz="1600" dirty="0"/>
          </a:p>
        </p:txBody>
      </p:sp>
      <p:sp>
        <p:nvSpPr>
          <p:cNvPr id="46" name="Text 44"/>
          <p:cNvSpPr/>
          <p:nvPr/>
        </p:nvSpPr>
        <p:spPr>
          <a:xfrm>
            <a:off x="6357938" y="2532063"/>
            <a:ext cx="538162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自动生成数据画像报告,包括统计分布、空值率</a:t>
            </a:r>
            <a:endParaRPr lang="en-US" sz="1600" dirty="0"/>
          </a:p>
        </p:txBody>
      </p:sp>
      <p:sp>
        <p:nvSpPr>
          <p:cNvPr id="47" name="Text 45"/>
          <p:cNvSpPr/>
          <p:nvPr/>
        </p:nvSpPr>
        <p:spPr>
          <a:xfrm>
            <a:off x="6310313" y="2770188"/>
            <a:ext cx="547687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数据集成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6310313" y="2928938"/>
            <a:ext cx="5429250" cy="349250"/>
          </a:xfrm>
          <a:custGeom>
            <a:avLst/>
            <a:gdLst/>
            <a:ahLst/>
            <a:cxnLst/>
            <a:rect l="l" t="t" r="r" b="b"/>
            <a:pathLst>
              <a:path w="5429250" h="349250">
                <a:moveTo>
                  <a:pt x="31750" y="0"/>
                </a:moveTo>
                <a:lnTo>
                  <a:pt x="5397500" y="0"/>
                </a:lnTo>
                <a:cubicBezTo>
                  <a:pt x="5415035" y="0"/>
                  <a:pt x="5429250" y="14215"/>
                  <a:pt x="5429250" y="31750"/>
                </a:cubicBezTo>
                <a:lnTo>
                  <a:pt x="5429250" y="317500"/>
                </a:lnTo>
                <a:cubicBezTo>
                  <a:pt x="5429250" y="335035"/>
                  <a:pt x="5415035" y="349250"/>
                  <a:pt x="5397500" y="349250"/>
                </a:cubicBezTo>
                <a:lnTo>
                  <a:pt x="31750" y="349250"/>
                </a:lnTo>
                <a:cubicBezTo>
                  <a:pt x="14215" y="349250"/>
                  <a:pt x="0" y="335035"/>
                  <a:pt x="0" y="317500"/>
                </a:cubicBezTo>
                <a:lnTo>
                  <a:pt x="0" y="31750"/>
                </a:lnTo>
                <a:cubicBezTo>
                  <a:pt x="0" y="14215"/>
                  <a:pt x="14215" y="0"/>
                  <a:pt x="31750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49" name="Text 47"/>
          <p:cNvSpPr/>
          <p:nvPr/>
        </p:nvSpPr>
        <p:spPr>
          <a:xfrm>
            <a:off x="6357938" y="2976563"/>
            <a:ext cx="538162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FR-045 自动模式匹配</a:t>
            </a:r>
            <a:endParaRPr lang="en-US" sz="1600" dirty="0"/>
          </a:p>
        </p:txBody>
      </p:sp>
      <p:sp>
        <p:nvSpPr>
          <p:cNvPr id="50" name="Text 48"/>
          <p:cNvSpPr/>
          <p:nvPr/>
        </p:nvSpPr>
        <p:spPr>
          <a:xfrm>
            <a:off x="6357938" y="3103563"/>
            <a:ext cx="538162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自动识别不同数据源之间的关联字段</a:t>
            </a:r>
            <a:endParaRPr lang="en-US" sz="1600" dirty="0"/>
          </a:p>
        </p:txBody>
      </p:sp>
      <p:sp>
        <p:nvSpPr>
          <p:cNvPr id="51" name="Shape 49"/>
          <p:cNvSpPr/>
          <p:nvPr/>
        </p:nvSpPr>
        <p:spPr>
          <a:xfrm>
            <a:off x="6310313" y="3309938"/>
            <a:ext cx="5429250" cy="349250"/>
          </a:xfrm>
          <a:custGeom>
            <a:avLst/>
            <a:gdLst/>
            <a:ahLst/>
            <a:cxnLst/>
            <a:rect l="l" t="t" r="r" b="b"/>
            <a:pathLst>
              <a:path w="5429250" h="349250">
                <a:moveTo>
                  <a:pt x="31750" y="0"/>
                </a:moveTo>
                <a:lnTo>
                  <a:pt x="5397500" y="0"/>
                </a:lnTo>
                <a:cubicBezTo>
                  <a:pt x="5415035" y="0"/>
                  <a:pt x="5429250" y="14215"/>
                  <a:pt x="5429250" y="31750"/>
                </a:cubicBezTo>
                <a:lnTo>
                  <a:pt x="5429250" y="317500"/>
                </a:lnTo>
                <a:cubicBezTo>
                  <a:pt x="5429250" y="335035"/>
                  <a:pt x="5415035" y="349250"/>
                  <a:pt x="5397500" y="349250"/>
                </a:cubicBezTo>
                <a:lnTo>
                  <a:pt x="31750" y="349250"/>
                </a:lnTo>
                <a:cubicBezTo>
                  <a:pt x="14215" y="349250"/>
                  <a:pt x="0" y="335035"/>
                  <a:pt x="0" y="317500"/>
                </a:cubicBezTo>
                <a:lnTo>
                  <a:pt x="0" y="31750"/>
                </a:lnTo>
                <a:cubicBezTo>
                  <a:pt x="0" y="14215"/>
                  <a:pt x="14215" y="0"/>
                  <a:pt x="31750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52" name="Text 50"/>
          <p:cNvSpPr/>
          <p:nvPr/>
        </p:nvSpPr>
        <p:spPr>
          <a:xfrm>
            <a:off x="6357938" y="3357563"/>
            <a:ext cx="538162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FR-046 字段去重与合并</a:t>
            </a:r>
            <a:endParaRPr lang="en-US" sz="1600" dirty="0"/>
          </a:p>
        </p:txBody>
      </p:sp>
      <p:sp>
        <p:nvSpPr>
          <p:cNvPr id="53" name="Text 51"/>
          <p:cNvSpPr/>
          <p:nvPr/>
        </p:nvSpPr>
        <p:spPr>
          <a:xfrm>
            <a:off x="6357938" y="3484563"/>
            <a:ext cx="538162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支持重复字段的检测和处理</a:t>
            </a:r>
            <a:endParaRPr lang="en-US" sz="1600" dirty="0"/>
          </a:p>
        </p:txBody>
      </p:sp>
      <p:sp>
        <p:nvSpPr>
          <p:cNvPr id="54" name="Shape 52"/>
          <p:cNvSpPr/>
          <p:nvPr/>
        </p:nvSpPr>
        <p:spPr>
          <a:xfrm>
            <a:off x="6310313" y="3690937"/>
            <a:ext cx="5429250" cy="349250"/>
          </a:xfrm>
          <a:custGeom>
            <a:avLst/>
            <a:gdLst/>
            <a:ahLst/>
            <a:cxnLst/>
            <a:rect l="l" t="t" r="r" b="b"/>
            <a:pathLst>
              <a:path w="5429250" h="349250">
                <a:moveTo>
                  <a:pt x="31750" y="0"/>
                </a:moveTo>
                <a:lnTo>
                  <a:pt x="5397500" y="0"/>
                </a:lnTo>
                <a:cubicBezTo>
                  <a:pt x="5415035" y="0"/>
                  <a:pt x="5429250" y="14215"/>
                  <a:pt x="5429250" y="31750"/>
                </a:cubicBezTo>
                <a:lnTo>
                  <a:pt x="5429250" y="317500"/>
                </a:lnTo>
                <a:cubicBezTo>
                  <a:pt x="5429250" y="335035"/>
                  <a:pt x="5415035" y="349250"/>
                  <a:pt x="5397500" y="349250"/>
                </a:cubicBezTo>
                <a:lnTo>
                  <a:pt x="31750" y="349250"/>
                </a:lnTo>
                <a:cubicBezTo>
                  <a:pt x="14215" y="349250"/>
                  <a:pt x="0" y="335035"/>
                  <a:pt x="0" y="317500"/>
                </a:cubicBezTo>
                <a:lnTo>
                  <a:pt x="0" y="31750"/>
                </a:lnTo>
                <a:cubicBezTo>
                  <a:pt x="0" y="14215"/>
                  <a:pt x="14215" y="0"/>
                  <a:pt x="31750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55" name="Text 53"/>
          <p:cNvSpPr/>
          <p:nvPr/>
        </p:nvSpPr>
        <p:spPr>
          <a:xfrm>
            <a:off x="6357938" y="3738563"/>
            <a:ext cx="538162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FR-047 数据同步配置</a:t>
            </a:r>
            <a:endParaRPr lang="en-US" sz="1600" dirty="0"/>
          </a:p>
        </p:txBody>
      </p:sp>
      <p:sp>
        <p:nvSpPr>
          <p:cNvPr id="56" name="Text 54"/>
          <p:cNvSpPr/>
          <p:nvPr/>
        </p:nvSpPr>
        <p:spPr>
          <a:xfrm>
            <a:off x="6357938" y="3865563"/>
            <a:ext cx="538162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支持配置数据源之间的同步规则</a:t>
            </a:r>
            <a:endParaRPr lang="en-US" sz="1600" dirty="0"/>
          </a:p>
        </p:txBody>
      </p:sp>
      <p:sp>
        <p:nvSpPr>
          <p:cNvPr id="57" name="Text 55"/>
          <p:cNvSpPr/>
          <p:nvPr/>
        </p:nvSpPr>
        <p:spPr>
          <a:xfrm>
            <a:off x="6310313" y="4103688"/>
            <a:ext cx="547687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数据清洗</a:t>
            </a:r>
            <a:endParaRPr lang="en-US" sz="1600" dirty="0"/>
          </a:p>
        </p:txBody>
      </p:sp>
      <p:sp>
        <p:nvSpPr>
          <p:cNvPr id="58" name="Shape 56"/>
          <p:cNvSpPr/>
          <p:nvPr/>
        </p:nvSpPr>
        <p:spPr>
          <a:xfrm>
            <a:off x="6310313" y="4262438"/>
            <a:ext cx="5429250" cy="349250"/>
          </a:xfrm>
          <a:custGeom>
            <a:avLst/>
            <a:gdLst/>
            <a:ahLst/>
            <a:cxnLst/>
            <a:rect l="l" t="t" r="r" b="b"/>
            <a:pathLst>
              <a:path w="5429250" h="349250">
                <a:moveTo>
                  <a:pt x="31750" y="0"/>
                </a:moveTo>
                <a:lnTo>
                  <a:pt x="5397500" y="0"/>
                </a:lnTo>
                <a:cubicBezTo>
                  <a:pt x="5415035" y="0"/>
                  <a:pt x="5429250" y="14215"/>
                  <a:pt x="5429250" y="31750"/>
                </a:cubicBezTo>
                <a:lnTo>
                  <a:pt x="5429250" y="317500"/>
                </a:lnTo>
                <a:cubicBezTo>
                  <a:pt x="5429250" y="335035"/>
                  <a:pt x="5415035" y="349250"/>
                  <a:pt x="5397500" y="349250"/>
                </a:cubicBezTo>
                <a:lnTo>
                  <a:pt x="31750" y="349250"/>
                </a:lnTo>
                <a:cubicBezTo>
                  <a:pt x="14215" y="349250"/>
                  <a:pt x="0" y="335035"/>
                  <a:pt x="0" y="317500"/>
                </a:cubicBezTo>
                <a:lnTo>
                  <a:pt x="0" y="31750"/>
                </a:lnTo>
                <a:cubicBezTo>
                  <a:pt x="0" y="14215"/>
                  <a:pt x="14215" y="0"/>
                  <a:pt x="31750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59" name="Text 57"/>
          <p:cNvSpPr/>
          <p:nvPr/>
        </p:nvSpPr>
        <p:spPr>
          <a:xfrm>
            <a:off x="6357938" y="4310063"/>
            <a:ext cx="538162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FR-048 缺失值处理</a:t>
            </a:r>
            <a:endParaRPr lang="en-US" sz="1600" dirty="0"/>
          </a:p>
        </p:txBody>
      </p:sp>
      <p:sp>
        <p:nvSpPr>
          <p:cNvPr id="60" name="Text 58"/>
          <p:cNvSpPr/>
          <p:nvPr/>
        </p:nvSpPr>
        <p:spPr>
          <a:xfrm>
            <a:off x="6357938" y="4437063"/>
            <a:ext cx="538162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自动检测缺失值,支持填充策略</a:t>
            </a:r>
            <a:endParaRPr lang="en-US" sz="1600" dirty="0"/>
          </a:p>
        </p:txBody>
      </p:sp>
      <p:sp>
        <p:nvSpPr>
          <p:cNvPr id="61" name="Shape 59"/>
          <p:cNvSpPr/>
          <p:nvPr/>
        </p:nvSpPr>
        <p:spPr>
          <a:xfrm>
            <a:off x="6310313" y="4643438"/>
            <a:ext cx="5429250" cy="349250"/>
          </a:xfrm>
          <a:custGeom>
            <a:avLst/>
            <a:gdLst/>
            <a:ahLst/>
            <a:cxnLst/>
            <a:rect l="l" t="t" r="r" b="b"/>
            <a:pathLst>
              <a:path w="5429250" h="349250">
                <a:moveTo>
                  <a:pt x="31750" y="0"/>
                </a:moveTo>
                <a:lnTo>
                  <a:pt x="5397500" y="0"/>
                </a:lnTo>
                <a:cubicBezTo>
                  <a:pt x="5415035" y="0"/>
                  <a:pt x="5429250" y="14215"/>
                  <a:pt x="5429250" y="31750"/>
                </a:cubicBezTo>
                <a:lnTo>
                  <a:pt x="5429250" y="317500"/>
                </a:lnTo>
                <a:cubicBezTo>
                  <a:pt x="5429250" y="335035"/>
                  <a:pt x="5415035" y="349250"/>
                  <a:pt x="5397500" y="349250"/>
                </a:cubicBezTo>
                <a:lnTo>
                  <a:pt x="31750" y="349250"/>
                </a:lnTo>
                <a:cubicBezTo>
                  <a:pt x="14215" y="349250"/>
                  <a:pt x="0" y="335035"/>
                  <a:pt x="0" y="317500"/>
                </a:cubicBezTo>
                <a:lnTo>
                  <a:pt x="0" y="31750"/>
                </a:lnTo>
                <a:cubicBezTo>
                  <a:pt x="0" y="14215"/>
                  <a:pt x="14215" y="0"/>
                  <a:pt x="31750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62" name="Text 60"/>
          <p:cNvSpPr/>
          <p:nvPr/>
        </p:nvSpPr>
        <p:spPr>
          <a:xfrm>
            <a:off x="6357938" y="4691063"/>
            <a:ext cx="538162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FR-049 异常值处理</a:t>
            </a:r>
            <a:endParaRPr lang="en-US" sz="1600" dirty="0"/>
          </a:p>
        </p:txBody>
      </p:sp>
      <p:sp>
        <p:nvSpPr>
          <p:cNvPr id="63" name="Text 61"/>
          <p:cNvSpPr/>
          <p:nvPr/>
        </p:nvSpPr>
        <p:spPr>
          <a:xfrm>
            <a:off x="6357938" y="4818063"/>
            <a:ext cx="538162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自动检测异常值,支持标记、修正或删除</a:t>
            </a:r>
            <a:endParaRPr lang="en-US" sz="1600" dirty="0"/>
          </a:p>
        </p:txBody>
      </p:sp>
      <p:sp>
        <p:nvSpPr>
          <p:cNvPr id="64" name="Shape 62"/>
          <p:cNvSpPr/>
          <p:nvPr/>
        </p:nvSpPr>
        <p:spPr>
          <a:xfrm>
            <a:off x="6310313" y="5024438"/>
            <a:ext cx="5429250" cy="349250"/>
          </a:xfrm>
          <a:custGeom>
            <a:avLst/>
            <a:gdLst/>
            <a:ahLst/>
            <a:cxnLst/>
            <a:rect l="l" t="t" r="r" b="b"/>
            <a:pathLst>
              <a:path w="5429250" h="349250">
                <a:moveTo>
                  <a:pt x="31750" y="0"/>
                </a:moveTo>
                <a:lnTo>
                  <a:pt x="5397500" y="0"/>
                </a:lnTo>
                <a:cubicBezTo>
                  <a:pt x="5415035" y="0"/>
                  <a:pt x="5429250" y="14215"/>
                  <a:pt x="5429250" y="31750"/>
                </a:cubicBezTo>
                <a:lnTo>
                  <a:pt x="5429250" y="317500"/>
                </a:lnTo>
                <a:cubicBezTo>
                  <a:pt x="5429250" y="335035"/>
                  <a:pt x="5415035" y="349250"/>
                  <a:pt x="5397500" y="349250"/>
                </a:cubicBezTo>
                <a:lnTo>
                  <a:pt x="31750" y="349250"/>
                </a:lnTo>
                <a:cubicBezTo>
                  <a:pt x="14215" y="349250"/>
                  <a:pt x="0" y="335035"/>
                  <a:pt x="0" y="317500"/>
                </a:cubicBezTo>
                <a:lnTo>
                  <a:pt x="0" y="31750"/>
                </a:lnTo>
                <a:cubicBezTo>
                  <a:pt x="0" y="14215"/>
                  <a:pt x="14215" y="0"/>
                  <a:pt x="31750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65" name="Text 63"/>
          <p:cNvSpPr/>
          <p:nvPr/>
        </p:nvSpPr>
        <p:spPr>
          <a:xfrm>
            <a:off x="6357938" y="5072063"/>
            <a:ext cx="538162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FR-050 格式标准化</a:t>
            </a:r>
            <a:endParaRPr lang="en-US" sz="1600" dirty="0"/>
          </a:p>
        </p:txBody>
      </p:sp>
      <p:sp>
        <p:nvSpPr>
          <p:cNvPr id="66" name="Text 64"/>
          <p:cNvSpPr/>
          <p:nvPr/>
        </p:nvSpPr>
        <p:spPr>
          <a:xfrm>
            <a:off x="6357938" y="5199063"/>
            <a:ext cx="538162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支持数据格式的自动标准化</a:t>
            </a:r>
            <a:endParaRPr lang="en-US" sz="1600" dirty="0"/>
          </a:p>
        </p:txBody>
      </p:sp>
      <p:sp>
        <p:nvSpPr>
          <p:cNvPr id="67" name="Shape 65"/>
          <p:cNvSpPr/>
          <p:nvPr/>
        </p:nvSpPr>
        <p:spPr>
          <a:xfrm>
            <a:off x="321469" y="5639594"/>
            <a:ext cx="11549063" cy="1150938"/>
          </a:xfrm>
          <a:custGeom>
            <a:avLst/>
            <a:gdLst/>
            <a:ahLst/>
            <a:cxnLst/>
            <a:rect l="l" t="t" r="r" b="b"/>
            <a:pathLst>
              <a:path w="11549063" h="1150938">
                <a:moveTo>
                  <a:pt x="63497" y="0"/>
                </a:moveTo>
                <a:lnTo>
                  <a:pt x="11485565" y="0"/>
                </a:lnTo>
                <a:cubicBezTo>
                  <a:pt x="11520634" y="0"/>
                  <a:pt x="11549062" y="28429"/>
                  <a:pt x="11549062" y="63497"/>
                </a:cubicBezTo>
                <a:lnTo>
                  <a:pt x="11549063" y="1087440"/>
                </a:lnTo>
                <a:cubicBezTo>
                  <a:pt x="11549062" y="1122509"/>
                  <a:pt x="11520634" y="1150937"/>
                  <a:pt x="11485565" y="1150937"/>
                </a:cubicBezTo>
                <a:lnTo>
                  <a:pt x="63497" y="1150938"/>
                </a:lnTo>
                <a:cubicBezTo>
                  <a:pt x="28429" y="1150937"/>
                  <a:pt x="0" y="1122509"/>
                  <a:pt x="0" y="1087440"/>
                </a:cubicBezTo>
                <a:lnTo>
                  <a:pt x="0" y="63497"/>
                </a:lnTo>
                <a:cubicBezTo>
                  <a:pt x="0" y="28452"/>
                  <a:pt x="28452" y="0"/>
                  <a:pt x="63497" y="0"/>
                </a:cubicBezTo>
                <a:close/>
              </a:path>
            </a:pathLst>
          </a:custGeom>
          <a:gradFill rotWithShape="1" flip="none">
            <a:gsLst>
              <a:gs pos="0">
                <a:srgbClr val="3A5F7F">
                  <a:alpha val="20000"/>
                </a:srgbClr>
              </a:gs>
              <a:gs pos="100000">
                <a:srgbClr val="D8A14F">
                  <a:alpha val="10000"/>
                </a:srgbClr>
              </a:gs>
            </a:gsLst>
            <a:lin ang="0" scaled="1"/>
          </a:gradFill>
          <a:ln w="12700">
            <a:solidFill>
              <a:srgbClr val="3A5F7F">
                <a:alpha val="40000"/>
              </a:srgbClr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472281" y="5802313"/>
            <a:ext cx="158750" cy="158750"/>
          </a:xfrm>
          <a:custGeom>
            <a:avLst/>
            <a:gdLst/>
            <a:ahLst/>
            <a:cxnLst/>
            <a:rect l="l" t="t" r="r" b="b"/>
            <a:pathLst>
              <a:path w="158750" h="158750">
                <a:moveTo>
                  <a:pt x="79375" y="0"/>
                </a:moveTo>
                <a:cubicBezTo>
                  <a:pt x="80801" y="0"/>
                  <a:pt x="82228" y="310"/>
                  <a:pt x="83530" y="899"/>
                </a:cubicBezTo>
                <a:lnTo>
                  <a:pt x="141945" y="25673"/>
                </a:lnTo>
                <a:cubicBezTo>
                  <a:pt x="148766" y="28556"/>
                  <a:pt x="153851" y="35285"/>
                  <a:pt x="153820" y="43408"/>
                </a:cubicBezTo>
                <a:cubicBezTo>
                  <a:pt x="153665" y="74166"/>
                  <a:pt x="141015" y="130442"/>
                  <a:pt x="87592" y="156021"/>
                </a:cubicBezTo>
                <a:cubicBezTo>
                  <a:pt x="82414" y="158502"/>
                  <a:pt x="76398" y="158502"/>
                  <a:pt x="71220" y="156021"/>
                </a:cubicBezTo>
                <a:cubicBezTo>
                  <a:pt x="17766" y="130442"/>
                  <a:pt x="5147" y="74166"/>
                  <a:pt x="4992" y="43408"/>
                </a:cubicBezTo>
                <a:cubicBezTo>
                  <a:pt x="4961" y="35285"/>
                  <a:pt x="10046" y="28556"/>
                  <a:pt x="16867" y="25673"/>
                </a:cubicBezTo>
                <a:lnTo>
                  <a:pt x="75251" y="899"/>
                </a:lnTo>
                <a:cubicBezTo>
                  <a:pt x="76553" y="310"/>
                  <a:pt x="77949" y="0"/>
                  <a:pt x="79375" y="0"/>
                </a:cubicBezTo>
                <a:close/>
                <a:moveTo>
                  <a:pt x="79375" y="20712"/>
                </a:moveTo>
                <a:lnTo>
                  <a:pt x="79375" y="137945"/>
                </a:lnTo>
                <a:cubicBezTo>
                  <a:pt x="122163" y="117233"/>
                  <a:pt x="133666" y="71344"/>
                  <a:pt x="133945" y="43873"/>
                </a:cubicBezTo>
                <a:lnTo>
                  <a:pt x="79375" y="20743"/>
                </a:lnTo>
                <a:lnTo>
                  <a:pt x="79375" y="20743"/>
                </a:ln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69" name="Text 67"/>
          <p:cNvSpPr/>
          <p:nvPr/>
        </p:nvSpPr>
        <p:spPr>
          <a:xfrm>
            <a:off x="746125" y="5770563"/>
            <a:ext cx="928688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数据质量监控</a:t>
            </a:r>
            <a:endParaRPr lang="en-US" sz="1600" dirty="0"/>
          </a:p>
        </p:txBody>
      </p:sp>
      <p:sp>
        <p:nvSpPr>
          <p:cNvPr id="70" name="Shape 68"/>
          <p:cNvSpPr/>
          <p:nvPr/>
        </p:nvSpPr>
        <p:spPr>
          <a:xfrm>
            <a:off x="10977376" y="5786438"/>
            <a:ext cx="762000" cy="190500"/>
          </a:xfrm>
          <a:custGeom>
            <a:avLst/>
            <a:gdLst/>
            <a:ahLst/>
            <a:cxnLst/>
            <a:rect l="l" t="t" r="r" b="b"/>
            <a:pathLst>
              <a:path w="762000" h="190500">
                <a:moveTo>
                  <a:pt x="31751" y="0"/>
                </a:moveTo>
                <a:lnTo>
                  <a:pt x="730249" y="0"/>
                </a:lnTo>
                <a:cubicBezTo>
                  <a:pt x="747785" y="0"/>
                  <a:pt x="762000" y="14215"/>
                  <a:pt x="762000" y="31751"/>
                </a:cubicBezTo>
                <a:lnTo>
                  <a:pt x="762000" y="158749"/>
                </a:lnTo>
                <a:cubicBezTo>
                  <a:pt x="762000" y="176285"/>
                  <a:pt x="747785" y="190500"/>
                  <a:pt x="730249" y="190500"/>
                </a:cubicBezTo>
                <a:lnTo>
                  <a:pt x="31751" y="190500"/>
                </a:lnTo>
                <a:cubicBezTo>
                  <a:pt x="14227" y="190500"/>
                  <a:pt x="0" y="176273"/>
                  <a:pt x="0" y="158749"/>
                </a:cubicBezTo>
                <a:lnTo>
                  <a:pt x="0" y="31751"/>
                </a:lnTo>
                <a:cubicBezTo>
                  <a:pt x="0" y="14227"/>
                  <a:pt x="14227" y="0"/>
                  <a:pt x="31751" y="0"/>
                </a:cubicBezTo>
                <a:close/>
              </a:path>
            </a:pathLst>
          </a:custGeom>
          <a:solidFill>
            <a:srgbClr val="3A5F7F">
              <a:alpha val="40000"/>
            </a:srgbClr>
          </a:solidFill>
          <a:ln/>
        </p:spPr>
      </p:sp>
      <p:sp>
        <p:nvSpPr>
          <p:cNvPr id="71" name="Text 69"/>
          <p:cNvSpPr/>
          <p:nvPr/>
        </p:nvSpPr>
        <p:spPr>
          <a:xfrm>
            <a:off x="10977376" y="5786438"/>
            <a:ext cx="809625" cy="190500"/>
          </a:xfrm>
          <a:prstGeom prst="rect">
            <a:avLst/>
          </a:prstGeom>
          <a:noFill/>
          <a:ln/>
        </p:spPr>
        <p:txBody>
          <a:bodyPr wrap="square" lIns="63500" tIns="31750" rIns="63500" bIns="3175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基于 PCS 原理</a:t>
            </a:r>
            <a:endParaRPr lang="en-US" sz="1600" dirty="0"/>
          </a:p>
        </p:txBody>
      </p:sp>
      <p:sp>
        <p:nvSpPr>
          <p:cNvPr id="72" name="Shape 70"/>
          <p:cNvSpPr/>
          <p:nvPr/>
        </p:nvSpPr>
        <p:spPr>
          <a:xfrm>
            <a:off x="452438" y="6088063"/>
            <a:ext cx="3675063" cy="571500"/>
          </a:xfrm>
          <a:custGeom>
            <a:avLst/>
            <a:gdLst/>
            <a:ahLst/>
            <a:cxnLst/>
            <a:rect l="l" t="t" r="r" b="b"/>
            <a:pathLst>
              <a:path w="3675063" h="571500">
                <a:moveTo>
                  <a:pt x="63499" y="0"/>
                </a:moveTo>
                <a:lnTo>
                  <a:pt x="3611563" y="0"/>
                </a:lnTo>
                <a:cubicBezTo>
                  <a:pt x="3646633" y="0"/>
                  <a:pt x="3675063" y="28430"/>
                  <a:pt x="3675063" y="63499"/>
                </a:cubicBezTo>
                <a:lnTo>
                  <a:pt x="3675063" y="508001"/>
                </a:lnTo>
                <a:cubicBezTo>
                  <a:pt x="3675063" y="543070"/>
                  <a:pt x="3646633" y="571500"/>
                  <a:pt x="3611563" y="571500"/>
                </a:cubicBezTo>
                <a:lnTo>
                  <a:pt x="63499" y="571500"/>
                </a:lnTo>
                <a:cubicBezTo>
                  <a:pt x="28430" y="571500"/>
                  <a:pt x="0" y="543070"/>
                  <a:pt x="0" y="508001"/>
                </a:cubicBezTo>
                <a:lnTo>
                  <a:pt x="0" y="63499"/>
                </a:lnTo>
                <a:cubicBezTo>
                  <a:pt x="0" y="28453"/>
                  <a:pt x="28453" y="0"/>
                  <a:pt x="63499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73" name="Text 71"/>
          <p:cNvSpPr/>
          <p:nvPr/>
        </p:nvSpPr>
        <p:spPr>
          <a:xfrm>
            <a:off x="547688" y="6183313"/>
            <a:ext cx="3540125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FR-051 质量规则配置</a:t>
            </a:r>
            <a:endParaRPr lang="en-US" sz="1600" dirty="0"/>
          </a:p>
        </p:txBody>
      </p:sp>
      <p:sp>
        <p:nvSpPr>
          <p:cNvPr id="74" name="Text 72"/>
          <p:cNvSpPr/>
          <p:nvPr/>
        </p:nvSpPr>
        <p:spPr>
          <a:xfrm>
            <a:off x="547688" y="6405563"/>
            <a:ext cx="3540125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支持配置数据质量规则,包括完整性、准确性、一致性、及时性规则</a:t>
            </a:r>
            <a:endParaRPr lang="en-US" sz="1600" dirty="0"/>
          </a:p>
        </p:txBody>
      </p:sp>
      <p:sp>
        <p:nvSpPr>
          <p:cNvPr id="75" name="Shape 73"/>
          <p:cNvSpPr/>
          <p:nvPr/>
        </p:nvSpPr>
        <p:spPr>
          <a:xfrm>
            <a:off x="4257104" y="6088063"/>
            <a:ext cx="3675063" cy="571500"/>
          </a:xfrm>
          <a:custGeom>
            <a:avLst/>
            <a:gdLst/>
            <a:ahLst/>
            <a:cxnLst/>
            <a:rect l="l" t="t" r="r" b="b"/>
            <a:pathLst>
              <a:path w="3675063" h="571500">
                <a:moveTo>
                  <a:pt x="63499" y="0"/>
                </a:moveTo>
                <a:lnTo>
                  <a:pt x="3611563" y="0"/>
                </a:lnTo>
                <a:cubicBezTo>
                  <a:pt x="3646633" y="0"/>
                  <a:pt x="3675063" y="28430"/>
                  <a:pt x="3675063" y="63499"/>
                </a:cubicBezTo>
                <a:lnTo>
                  <a:pt x="3675063" y="508001"/>
                </a:lnTo>
                <a:cubicBezTo>
                  <a:pt x="3675063" y="543070"/>
                  <a:pt x="3646633" y="571500"/>
                  <a:pt x="3611563" y="571500"/>
                </a:cubicBezTo>
                <a:lnTo>
                  <a:pt x="63499" y="571500"/>
                </a:lnTo>
                <a:cubicBezTo>
                  <a:pt x="28430" y="571500"/>
                  <a:pt x="0" y="543070"/>
                  <a:pt x="0" y="508001"/>
                </a:cubicBezTo>
                <a:lnTo>
                  <a:pt x="0" y="63499"/>
                </a:lnTo>
                <a:cubicBezTo>
                  <a:pt x="0" y="28453"/>
                  <a:pt x="28453" y="0"/>
                  <a:pt x="63499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76" name="Text 74"/>
          <p:cNvSpPr/>
          <p:nvPr/>
        </p:nvSpPr>
        <p:spPr>
          <a:xfrm>
            <a:off x="4352354" y="6183313"/>
            <a:ext cx="3540125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FR-052 质量监控仪表盘</a:t>
            </a:r>
            <a:endParaRPr lang="en-US" sz="1600" dirty="0"/>
          </a:p>
        </p:txBody>
      </p:sp>
      <p:sp>
        <p:nvSpPr>
          <p:cNvPr id="77" name="Text 75"/>
          <p:cNvSpPr/>
          <p:nvPr/>
        </p:nvSpPr>
        <p:spPr>
          <a:xfrm>
            <a:off x="4352354" y="6405563"/>
            <a:ext cx="3540125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实时展示质量指标和趋势,支持质量问题的下钻分析</a:t>
            </a:r>
            <a:endParaRPr lang="en-US" sz="1600" dirty="0"/>
          </a:p>
        </p:txBody>
      </p:sp>
      <p:sp>
        <p:nvSpPr>
          <p:cNvPr id="78" name="Shape 76"/>
          <p:cNvSpPr/>
          <p:nvPr/>
        </p:nvSpPr>
        <p:spPr>
          <a:xfrm>
            <a:off x="8061833" y="6088063"/>
            <a:ext cx="3675063" cy="571500"/>
          </a:xfrm>
          <a:custGeom>
            <a:avLst/>
            <a:gdLst/>
            <a:ahLst/>
            <a:cxnLst/>
            <a:rect l="l" t="t" r="r" b="b"/>
            <a:pathLst>
              <a:path w="3675063" h="571500">
                <a:moveTo>
                  <a:pt x="63499" y="0"/>
                </a:moveTo>
                <a:lnTo>
                  <a:pt x="3611563" y="0"/>
                </a:lnTo>
                <a:cubicBezTo>
                  <a:pt x="3646633" y="0"/>
                  <a:pt x="3675063" y="28430"/>
                  <a:pt x="3675063" y="63499"/>
                </a:cubicBezTo>
                <a:lnTo>
                  <a:pt x="3675063" y="508001"/>
                </a:lnTo>
                <a:cubicBezTo>
                  <a:pt x="3675063" y="543070"/>
                  <a:pt x="3646633" y="571500"/>
                  <a:pt x="3611563" y="571500"/>
                </a:cubicBezTo>
                <a:lnTo>
                  <a:pt x="63499" y="571500"/>
                </a:lnTo>
                <a:cubicBezTo>
                  <a:pt x="28430" y="571500"/>
                  <a:pt x="0" y="543070"/>
                  <a:pt x="0" y="508001"/>
                </a:cubicBezTo>
                <a:lnTo>
                  <a:pt x="0" y="63499"/>
                </a:lnTo>
                <a:cubicBezTo>
                  <a:pt x="0" y="28453"/>
                  <a:pt x="28453" y="0"/>
                  <a:pt x="63499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79" name="Text 77"/>
          <p:cNvSpPr/>
          <p:nvPr/>
        </p:nvSpPr>
        <p:spPr>
          <a:xfrm>
            <a:off x="8157083" y="6183313"/>
            <a:ext cx="3540125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FR-053 质量告警</a:t>
            </a:r>
            <a:endParaRPr lang="en-US" sz="1600" dirty="0"/>
          </a:p>
        </p:txBody>
      </p:sp>
      <p:sp>
        <p:nvSpPr>
          <p:cNvPr id="80" name="Text 78"/>
          <p:cNvSpPr/>
          <p:nvPr/>
        </p:nvSpPr>
        <p:spPr>
          <a:xfrm>
            <a:off x="8157083" y="6405563"/>
            <a:ext cx="3540125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数据质量问题发生时发送告警,支持告警升级机制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72844" y="372844"/>
            <a:ext cx="11511560" cy="1864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28" b="1" spc="51" kern="0" dirty="0">
                <a:solidFill>
                  <a:srgbClr val="D8A14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DATA SOURCES &amp; HUMAN-AI COLLABORATION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72844" y="633835"/>
            <a:ext cx="11614092" cy="3728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642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多数据源连接与人机协作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77505" y="1123193"/>
            <a:ext cx="5639266" cy="4520734"/>
          </a:xfrm>
          <a:custGeom>
            <a:avLst/>
            <a:gdLst/>
            <a:ahLst/>
            <a:cxnLst/>
            <a:rect l="l" t="t" r="r" b="b"/>
            <a:pathLst>
              <a:path w="5639266" h="4520734">
                <a:moveTo>
                  <a:pt x="74547" y="0"/>
                </a:moveTo>
                <a:lnTo>
                  <a:pt x="5564719" y="0"/>
                </a:lnTo>
                <a:cubicBezTo>
                  <a:pt x="5605890" y="0"/>
                  <a:pt x="5639266" y="33376"/>
                  <a:pt x="5639266" y="74547"/>
                </a:cubicBezTo>
                <a:lnTo>
                  <a:pt x="5639266" y="4446187"/>
                </a:lnTo>
                <a:cubicBezTo>
                  <a:pt x="5639266" y="4487358"/>
                  <a:pt x="5605890" y="4520734"/>
                  <a:pt x="5564719" y="4520734"/>
                </a:cubicBezTo>
                <a:lnTo>
                  <a:pt x="74547" y="4520734"/>
                </a:lnTo>
                <a:cubicBezTo>
                  <a:pt x="33376" y="4520734"/>
                  <a:pt x="0" y="4487358"/>
                  <a:pt x="0" y="4446187"/>
                </a:cubicBezTo>
                <a:lnTo>
                  <a:pt x="0" y="74547"/>
                </a:lnTo>
                <a:cubicBezTo>
                  <a:pt x="0" y="33376"/>
                  <a:pt x="33376" y="0"/>
                  <a:pt x="74547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28972" y="1276991"/>
            <a:ext cx="163119" cy="186422"/>
          </a:xfrm>
          <a:custGeom>
            <a:avLst/>
            <a:gdLst/>
            <a:ahLst/>
            <a:cxnLst/>
            <a:rect l="l" t="t" r="r" b="b"/>
            <a:pathLst>
              <a:path w="163119" h="186422">
                <a:moveTo>
                  <a:pt x="46606" y="-11651"/>
                </a:moveTo>
                <a:cubicBezTo>
                  <a:pt x="53050" y="-11651"/>
                  <a:pt x="58257" y="-6445"/>
                  <a:pt x="58257" y="0"/>
                </a:cubicBezTo>
                <a:lnTo>
                  <a:pt x="58257" y="34954"/>
                </a:lnTo>
                <a:lnTo>
                  <a:pt x="104862" y="34954"/>
                </a:lnTo>
                <a:lnTo>
                  <a:pt x="104862" y="0"/>
                </a:lnTo>
                <a:cubicBezTo>
                  <a:pt x="104862" y="-6445"/>
                  <a:pt x="110069" y="-11651"/>
                  <a:pt x="116514" y="-11651"/>
                </a:cubicBezTo>
                <a:cubicBezTo>
                  <a:pt x="122958" y="-11651"/>
                  <a:pt x="128165" y="-6445"/>
                  <a:pt x="128165" y="0"/>
                </a:cubicBezTo>
                <a:lnTo>
                  <a:pt x="128165" y="34954"/>
                </a:lnTo>
                <a:lnTo>
                  <a:pt x="151468" y="34954"/>
                </a:lnTo>
                <a:cubicBezTo>
                  <a:pt x="157913" y="34954"/>
                  <a:pt x="163119" y="40161"/>
                  <a:pt x="163119" y="46606"/>
                </a:cubicBezTo>
                <a:cubicBezTo>
                  <a:pt x="163119" y="53050"/>
                  <a:pt x="157913" y="58257"/>
                  <a:pt x="151468" y="58257"/>
                </a:cubicBezTo>
                <a:lnTo>
                  <a:pt x="151468" y="81560"/>
                </a:lnTo>
                <a:cubicBezTo>
                  <a:pt x="151468" y="116186"/>
                  <a:pt x="126272" y="144950"/>
                  <a:pt x="93211" y="150485"/>
                </a:cubicBezTo>
                <a:lnTo>
                  <a:pt x="93211" y="174771"/>
                </a:lnTo>
                <a:cubicBezTo>
                  <a:pt x="93211" y="181215"/>
                  <a:pt x="88004" y="186422"/>
                  <a:pt x="81560" y="186422"/>
                </a:cubicBezTo>
                <a:cubicBezTo>
                  <a:pt x="75115" y="186422"/>
                  <a:pt x="69908" y="181215"/>
                  <a:pt x="69908" y="174771"/>
                </a:cubicBezTo>
                <a:lnTo>
                  <a:pt x="69908" y="150485"/>
                </a:lnTo>
                <a:cubicBezTo>
                  <a:pt x="36847" y="144950"/>
                  <a:pt x="11651" y="116186"/>
                  <a:pt x="11651" y="81560"/>
                </a:cubicBezTo>
                <a:lnTo>
                  <a:pt x="11651" y="58257"/>
                </a:lnTo>
                <a:cubicBezTo>
                  <a:pt x="5207" y="58257"/>
                  <a:pt x="0" y="53050"/>
                  <a:pt x="0" y="46606"/>
                </a:cubicBezTo>
                <a:cubicBezTo>
                  <a:pt x="0" y="40161"/>
                  <a:pt x="5207" y="34954"/>
                  <a:pt x="11651" y="34954"/>
                </a:cubicBezTo>
                <a:lnTo>
                  <a:pt x="34954" y="34954"/>
                </a:lnTo>
                <a:lnTo>
                  <a:pt x="34954" y="0"/>
                </a:lnTo>
                <a:cubicBezTo>
                  <a:pt x="34954" y="-6445"/>
                  <a:pt x="40161" y="-11651"/>
                  <a:pt x="46606" y="-11651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6" name="Text 4"/>
          <p:cNvSpPr/>
          <p:nvPr/>
        </p:nvSpPr>
        <p:spPr>
          <a:xfrm>
            <a:off x="838899" y="1239706"/>
            <a:ext cx="1090569" cy="2609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21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多数据源连接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94018" y="1575266"/>
            <a:ext cx="5462165" cy="1491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81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关系型数据库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94018" y="1761688"/>
            <a:ext cx="2675156" cy="410128"/>
          </a:xfrm>
          <a:custGeom>
            <a:avLst/>
            <a:gdLst/>
            <a:ahLst/>
            <a:cxnLst/>
            <a:rect l="l" t="t" r="r" b="b"/>
            <a:pathLst>
              <a:path w="2675156" h="410128">
                <a:moveTo>
                  <a:pt x="37285" y="0"/>
                </a:moveTo>
                <a:lnTo>
                  <a:pt x="2637871" y="0"/>
                </a:lnTo>
                <a:cubicBezTo>
                  <a:pt x="2658463" y="0"/>
                  <a:pt x="2675156" y="16693"/>
                  <a:pt x="2675156" y="37285"/>
                </a:cubicBezTo>
                <a:lnTo>
                  <a:pt x="2675156" y="372844"/>
                </a:lnTo>
                <a:cubicBezTo>
                  <a:pt x="2675156" y="393435"/>
                  <a:pt x="2658463" y="410128"/>
                  <a:pt x="2637871" y="410128"/>
                </a:cubicBezTo>
                <a:lnTo>
                  <a:pt x="37285" y="410128"/>
                </a:lnTo>
                <a:cubicBezTo>
                  <a:pt x="16693" y="410128"/>
                  <a:pt x="0" y="393435"/>
                  <a:pt x="0" y="372844"/>
                </a:cubicBezTo>
                <a:lnTo>
                  <a:pt x="0" y="37285"/>
                </a:lnTo>
                <a:cubicBezTo>
                  <a:pt x="0" y="16707"/>
                  <a:pt x="16707" y="0"/>
                  <a:pt x="37285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9" name="Text 7"/>
          <p:cNvSpPr/>
          <p:nvPr/>
        </p:nvSpPr>
        <p:spPr>
          <a:xfrm>
            <a:off x="549945" y="1817615"/>
            <a:ext cx="2619229" cy="1491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81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FR-054 MySQL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49945" y="1966752"/>
            <a:ext cx="2619229" cy="1491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81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5.7+, SSL/TLS 加密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3226120" y="1761688"/>
            <a:ext cx="2675156" cy="410128"/>
          </a:xfrm>
          <a:custGeom>
            <a:avLst/>
            <a:gdLst/>
            <a:ahLst/>
            <a:cxnLst/>
            <a:rect l="l" t="t" r="r" b="b"/>
            <a:pathLst>
              <a:path w="2675156" h="410128">
                <a:moveTo>
                  <a:pt x="37285" y="0"/>
                </a:moveTo>
                <a:lnTo>
                  <a:pt x="2637871" y="0"/>
                </a:lnTo>
                <a:cubicBezTo>
                  <a:pt x="2658463" y="0"/>
                  <a:pt x="2675156" y="16693"/>
                  <a:pt x="2675156" y="37285"/>
                </a:cubicBezTo>
                <a:lnTo>
                  <a:pt x="2675156" y="372844"/>
                </a:lnTo>
                <a:cubicBezTo>
                  <a:pt x="2675156" y="393435"/>
                  <a:pt x="2658463" y="410128"/>
                  <a:pt x="2637871" y="410128"/>
                </a:cubicBezTo>
                <a:lnTo>
                  <a:pt x="37285" y="410128"/>
                </a:lnTo>
                <a:cubicBezTo>
                  <a:pt x="16693" y="410128"/>
                  <a:pt x="0" y="393435"/>
                  <a:pt x="0" y="372844"/>
                </a:cubicBezTo>
                <a:lnTo>
                  <a:pt x="0" y="37285"/>
                </a:lnTo>
                <a:cubicBezTo>
                  <a:pt x="0" y="16707"/>
                  <a:pt x="16707" y="0"/>
                  <a:pt x="37285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12" name="Text 10"/>
          <p:cNvSpPr/>
          <p:nvPr/>
        </p:nvSpPr>
        <p:spPr>
          <a:xfrm>
            <a:off x="3282047" y="1817615"/>
            <a:ext cx="2619229" cy="1491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81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FR-055 PostgreSQL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282047" y="1966752"/>
            <a:ext cx="2619229" cy="1491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81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10+, JSONB, SSL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494018" y="2227743"/>
            <a:ext cx="2675156" cy="410128"/>
          </a:xfrm>
          <a:custGeom>
            <a:avLst/>
            <a:gdLst/>
            <a:ahLst/>
            <a:cxnLst/>
            <a:rect l="l" t="t" r="r" b="b"/>
            <a:pathLst>
              <a:path w="2675156" h="410128">
                <a:moveTo>
                  <a:pt x="37285" y="0"/>
                </a:moveTo>
                <a:lnTo>
                  <a:pt x="2637871" y="0"/>
                </a:lnTo>
                <a:cubicBezTo>
                  <a:pt x="2658463" y="0"/>
                  <a:pt x="2675156" y="16693"/>
                  <a:pt x="2675156" y="37285"/>
                </a:cubicBezTo>
                <a:lnTo>
                  <a:pt x="2675156" y="372844"/>
                </a:lnTo>
                <a:cubicBezTo>
                  <a:pt x="2675156" y="393435"/>
                  <a:pt x="2658463" y="410128"/>
                  <a:pt x="2637871" y="410128"/>
                </a:cubicBezTo>
                <a:lnTo>
                  <a:pt x="37285" y="410128"/>
                </a:lnTo>
                <a:cubicBezTo>
                  <a:pt x="16693" y="410128"/>
                  <a:pt x="0" y="393435"/>
                  <a:pt x="0" y="372844"/>
                </a:cubicBezTo>
                <a:lnTo>
                  <a:pt x="0" y="37285"/>
                </a:lnTo>
                <a:cubicBezTo>
                  <a:pt x="0" y="16707"/>
                  <a:pt x="16707" y="0"/>
                  <a:pt x="37285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15" name="Text 13"/>
          <p:cNvSpPr/>
          <p:nvPr/>
        </p:nvSpPr>
        <p:spPr>
          <a:xfrm>
            <a:off x="549945" y="2283670"/>
            <a:ext cx="2619229" cy="1491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81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FR-056 Oracle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549945" y="2432807"/>
            <a:ext cx="2619229" cy="1491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81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11g+, PL/SQL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3226120" y="2227743"/>
            <a:ext cx="2675156" cy="410128"/>
          </a:xfrm>
          <a:custGeom>
            <a:avLst/>
            <a:gdLst/>
            <a:ahLst/>
            <a:cxnLst/>
            <a:rect l="l" t="t" r="r" b="b"/>
            <a:pathLst>
              <a:path w="2675156" h="410128">
                <a:moveTo>
                  <a:pt x="37285" y="0"/>
                </a:moveTo>
                <a:lnTo>
                  <a:pt x="2637871" y="0"/>
                </a:lnTo>
                <a:cubicBezTo>
                  <a:pt x="2658463" y="0"/>
                  <a:pt x="2675156" y="16693"/>
                  <a:pt x="2675156" y="37285"/>
                </a:cubicBezTo>
                <a:lnTo>
                  <a:pt x="2675156" y="372844"/>
                </a:lnTo>
                <a:cubicBezTo>
                  <a:pt x="2675156" y="393435"/>
                  <a:pt x="2658463" y="410128"/>
                  <a:pt x="2637871" y="410128"/>
                </a:cubicBezTo>
                <a:lnTo>
                  <a:pt x="37285" y="410128"/>
                </a:lnTo>
                <a:cubicBezTo>
                  <a:pt x="16693" y="410128"/>
                  <a:pt x="0" y="393435"/>
                  <a:pt x="0" y="372844"/>
                </a:cubicBezTo>
                <a:lnTo>
                  <a:pt x="0" y="37285"/>
                </a:lnTo>
                <a:cubicBezTo>
                  <a:pt x="0" y="16707"/>
                  <a:pt x="16707" y="0"/>
                  <a:pt x="37285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18" name="Text 16"/>
          <p:cNvSpPr/>
          <p:nvPr/>
        </p:nvSpPr>
        <p:spPr>
          <a:xfrm>
            <a:off x="3282047" y="2283670"/>
            <a:ext cx="2619229" cy="1491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81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FR-057 SQL Server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3282047" y="2432807"/>
            <a:ext cx="2619229" cy="1491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81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2016+, T-SQL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94018" y="2693798"/>
            <a:ext cx="5462165" cy="1491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81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数据仓库/湖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494018" y="2880220"/>
            <a:ext cx="2675156" cy="410128"/>
          </a:xfrm>
          <a:custGeom>
            <a:avLst/>
            <a:gdLst/>
            <a:ahLst/>
            <a:cxnLst/>
            <a:rect l="l" t="t" r="r" b="b"/>
            <a:pathLst>
              <a:path w="2675156" h="410128">
                <a:moveTo>
                  <a:pt x="37285" y="0"/>
                </a:moveTo>
                <a:lnTo>
                  <a:pt x="2637871" y="0"/>
                </a:lnTo>
                <a:cubicBezTo>
                  <a:pt x="2658463" y="0"/>
                  <a:pt x="2675156" y="16693"/>
                  <a:pt x="2675156" y="37285"/>
                </a:cubicBezTo>
                <a:lnTo>
                  <a:pt x="2675156" y="372844"/>
                </a:lnTo>
                <a:cubicBezTo>
                  <a:pt x="2675156" y="393435"/>
                  <a:pt x="2658463" y="410128"/>
                  <a:pt x="2637871" y="410128"/>
                </a:cubicBezTo>
                <a:lnTo>
                  <a:pt x="37285" y="410128"/>
                </a:lnTo>
                <a:cubicBezTo>
                  <a:pt x="16693" y="410128"/>
                  <a:pt x="0" y="393435"/>
                  <a:pt x="0" y="372844"/>
                </a:cubicBezTo>
                <a:lnTo>
                  <a:pt x="0" y="37285"/>
                </a:lnTo>
                <a:cubicBezTo>
                  <a:pt x="0" y="16707"/>
                  <a:pt x="16707" y="0"/>
                  <a:pt x="37285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22" name="Text 20"/>
          <p:cNvSpPr/>
          <p:nvPr/>
        </p:nvSpPr>
        <p:spPr>
          <a:xfrm>
            <a:off x="549945" y="2936147"/>
            <a:ext cx="2619229" cy="1491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81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FR-058 Snowflake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549945" y="3085284"/>
            <a:ext cx="2619229" cy="1491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81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Semantic Views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3226120" y="2880220"/>
            <a:ext cx="2675156" cy="410128"/>
          </a:xfrm>
          <a:custGeom>
            <a:avLst/>
            <a:gdLst/>
            <a:ahLst/>
            <a:cxnLst/>
            <a:rect l="l" t="t" r="r" b="b"/>
            <a:pathLst>
              <a:path w="2675156" h="410128">
                <a:moveTo>
                  <a:pt x="37285" y="0"/>
                </a:moveTo>
                <a:lnTo>
                  <a:pt x="2637871" y="0"/>
                </a:lnTo>
                <a:cubicBezTo>
                  <a:pt x="2658463" y="0"/>
                  <a:pt x="2675156" y="16693"/>
                  <a:pt x="2675156" y="37285"/>
                </a:cubicBezTo>
                <a:lnTo>
                  <a:pt x="2675156" y="372844"/>
                </a:lnTo>
                <a:cubicBezTo>
                  <a:pt x="2675156" y="393435"/>
                  <a:pt x="2658463" y="410128"/>
                  <a:pt x="2637871" y="410128"/>
                </a:cubicBezTo>
                <a:lnTo>
                  <a:pt x="37285" y="410128"/>
                </a:lnTo>
                <a:cubicBezTo>
                  <a:pt x="16693" y="410128"/>
                  <a:pt x="0" y="393435"/>
                  <a:pt x="0" y="372844"/>
                </a:cubicBezTo>
                <a:lnTo>
                  <a:pt x="0" y="37285"/>
                </a:lnTo>
                <a:cubicBezTo>
                  <a:pt x="0" y="16707"/>
                  <a:pt x="16707" y="0"/>
                  <a:pt x="37285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25" name="Text 23"/>
          <p:cNvSpPr/>
          <p:nvPr/>
        </p:nvSpPr>
        <p:spPr>
          <a:xfrm>
            <a:off x="3282047" y="2936147"/>
            <a:ext cx="2619229" cy="1491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81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FR-059 Databricks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3282047" y="3085284"/>
            <a:ext cx="2619229" cy="1491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81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Unity Catalog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494018" y="3346275"/>
            <a:ext cx="2675156" cy="410128"/>
          </a:xfrm>
          <a:custGeom>
            <a:avLst/>
            <a:gdLst/>
            <a:ahLst/>
            <a:cxnLst/>
            <a:rect l="l" t="t" r="r" b="b"/>
            <a:pathLst>
              <a:path w="2675156" h="410128">
                <a:moveTo>
                  <a:pt x="37285" y="0"/>
                </a:moveTo>
                <a:lnTo>
                  <a:pt x="2637871" y="0"/>
                </a:lnTo>
                <a:cubicBezTo>
                  <a:pt x="2658463" y="0"/>
                  <a:pt x="2675156" y="16693"/>
                  <a:pt x="2675156" y="37285"/>
                </a:cubicBezTo>
                <a:lnTo>
                  <a:pt x="2675156" y="372844"/>
                </a:lnTo>
                <a:cubicBezTo>
                  <a:pt x="2675156" y="393435"/>
                  <a:pt x="2658463" y="410128"/>
                  <a:pt x="2637871" y="410128"/>
                </a:cubicBezTo>
                <a:lnTo>
                  <a:pt x="37285" y="410128"/>
                </a:lnTo>
                <a:cubicBezTo>
                  <a:pt x="16693" y="410128"/>
                  <a:pt x="0" y="393435"/>
                  <a:pt x="0" y="372844"/>
                </a:cubicBezTo>
                <a:lnTo>
                  <a:pt x="0" y="37285"/>
                </a:lnTo>
                <a:cubicBezTo>
                  <a:pt x="0" y="16707"/>
                  <a:pt x="16707" y="0"/>
                  <a:pt x="37285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28" name="Text 26"/>
          <p:cNvSpPr/>
          <p:nvPr/>
        </p:nvSpPr>
        <p:spPr>
          <a:xfrm>
            <a:off x="549945" y="3402202"/>
            <a:ext cx="2619229" cy="1491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81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FR-060 BigQuery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549945" y="3551339"/>
            <a:ext cx="2619229" cy="1491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81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分区表,嵌套字段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3226120" y="3346275"/>
            <a:ext cx="2675156" cy="410128"/>
          </a:xfrm>
          <a:custGeom>
            <a:avLst/>
            <a:gdLst/>
            <a:ahLst/>
            <a:cxnLst/>
            <a:rect l="l" t="t" r="r" b="b"/>
            <a:pathLst>
              <a:path w="2675156" h="410128">
                <a:moveTo>
                  <a:pt x="37285" y="0"/>
                </a:moveTo>
                <a:lnTo>
                  <a:pt x="2637871" y="0"/>
                </a:lnTo>
                <a:cubicBezTo>
                  <a:pt x="2658463" y="0"/>
                  <a:pt x="2675156" y="16693"/>
                  <a:pt x="2675156" y="37285"/>
                </a:cubicBezTo>
                <a:lnTo>
                  <a:pt x="2675156" y="372844"/>
                </a:lnTo>
                <a:cubicBezTo>
                  <a:pt x="2675156" y="393435"/>
                  <a:pt x="2658463" y="410128"/>
                  <a:pt x="2637871" y="410128"/>
                </a:cubicBezTo>
                <a:lnTo>
                  <a:pt x="37285" y="410128"/>
                </a:lnTo>
                <a:cubicBezTo>
                  <a:pt x="16693" y="410128"/>
                  <a:pt x="0" y="393435"/>
                  <a:pt x="0" y="372844"/>
                </a:cubicBezTo>
                <a:lnTo>
                  <a:pt x="0" y="37285"/>
                </a:lnTo>
                <a:cubicBezTo>
                  <a:pt x="0" y="16707"/>
                  <a:pt x="16707" y="0"/>
                  <a:pt x="37285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31" name="Text 29"/>
          <p:cNvSpPr/>
          <p:nvPr/>
        </p:nvSpPr>
        <p:spPr>
          <a:xfrm>
            <a:off x="3282047" y="3402202"/>
            <a:ext cx="2619229" cy="1491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81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FR-061 ClickHouse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3282047" y="3551339"/>
            <a:ext cx="2619229" cy="1491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81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分布式表查询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494018" y="3812330"/>
            <a:ext cx="5462165" cy="1491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81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文件数据源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494018" y="3998752"/>
            <a:ext cx="2675156" cy="410128"/>
          </a:xfrm>
          <a:custGeom>
            <a:avLst/>
            <a:gdLst/>
            <a:ahLst/>
            <a:cxnLst/>
            <a:rect l="l" t="t" r="r" b="b"/>
            <a:pathLst>
              <a:path w="2675156" h="410128">
                <a:moveTo>
                  <a:pt x="37285" y="0"/>
                </a:moveTo>
                <a:lnTo>
                  <a:pt x="2637871" y="0"/>
                </a:lnTo>
                <a:cubicBezTo>
                  <a:pt x="2658463" y="0"/>
                  <a:pt x="2675156" y="16693"/>
                  <a:pt x="2675156" y="37285"/>
                </a:cubicBezTo>
                <a:lnTo>
                  <a:pt x="2675156" y="372844"/>
                </a:lnTo>
                <a:cubicBezTo>
                  <a:pt x="2675156" y="393435"/>
                  <a:pt x="2658463" y="410128"/>
                  <a:pt x="2637871" y="410128"/>
                </a:cubicBezTo>
                <a:lnTo>
                  <a:pt x="37285" y="410128"/>
                </a:lnTo>
                <a:cubicBezTo>
                  <a:pt x="16693" y="410128"/>
                  <a:pt x="0" y="393435"/>
                  <a:pt x="0" y="372844"/>
                </a:cubicBezTo>
                <a:lnTo>
                  <a:pt x="0" y="37285"/>
                </a:lnTo>
                <a:cubicBezTo>
                  <a:pt x="0" y="16707"/>
                  <a:pt x="16707" y="0"/>
                  <a:pt x="37285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35" name="Text 33"/>
          <p:cNvSpPr/>
          <p:nvPr/>
        </p:nvSpPr>
        <p:spPr>
          <a:xfrm>
            <a:off x="549945" y="4054679"/>
            <a:ext cx="2619229" cy="1491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81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FR-063 CSV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549945" y="4203817"/>
            <a:ext cx="2619229" cy="1491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81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自动检测编码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3226120" y="3998752"/>
            <a:ext cx="2675156" cy="410128"/>
          </a:xfrm>
          <a:custGeom>
            <a:avLst/>
            <a:gdLst/>
            <a:ahLst/>
            <a:cxnLst/>
            <a:rect l="l" t="t" r="r" b="b"/>
            <a:pathLst>
              <a:path w="2675156" h="410128">
                <a:moveTo>
                  <a:pt x="37285" y="0"/>
                </a:moveTo>
                <a:lnTo>
                  <a:pt x="2637871" y="0"/>
                </a:lnTo>
                <a:cubicBezTo>
                  <a:pt x="2658463" y="0"/>
                  <a:pt x="2675156" y="16693"/>
                  <a:pt x="2675156" y="37285"/>
                </a:cubicBezTo>
                <a:lnTo>
                  <a:pt x="2675156" y="372844"/>
                </a:lnTo>
                <a:cubicBezTo>
                  <a:pt x="2675156" y="393435"/>
                  <a:pt x="2658463" y="410128"/>
                  <a:pt x="2637871" y="410128"/>
                </a:cubicBezTo>
                <a:lnTo>
                  <a:pt x="37285" y="410128"/>
                </a:lnTo>
                <a:cubicBezTo>
                  <a:pt x="16693" y="410128"/>
                  <a:pt x="0" y="393435"/>
                  <a:pt x="0" y="372844"/>
                </a:cubicBezTo>
                <a:lnTo>
                  <a:pt x="0" y="37285"/>
                </a:lnTo>
                <a:cubicBezTo>
                  <a:pt x="0" y="16707"/>
                  <a:pt x="16707" y="0"/>
                  <a:pt x="37285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38" name="Text 36"/>
          <p:cNvSpPr/>
          <p:nvPr/>
        </p:nvSpPr>
        <p:spPr>
          <a:xfrm>
            <a:off x="3282047" y="4054679"/>
            <a:ext cx="2619229" cy="1491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81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FR-064 Excel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3282047" y="4203817"/>
            <a:ext cx="2619229" cy="1491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81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多 Sheet 合并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494018" y="4464807"/>
            <a:ext cx="2675156" cy="410128"/>
          </a:xfrm>
          <a:custGeom>
            <a:avLst/>
            <a:gdLst/>
            <a:ahLst/>
            <a:cxnLst/>
            <a:rect l="l" t="t" r="r" b="b"/>
            <a:pathLst>
              <a:path w="2675156" h="410128">
                <a:moveTo>
                  <a:pt x="37285" y="0"/>
                </a:moveTo>
                <a:lnTo>
                  <a:pt x="2637871" y="0"/>
                </a:lnTo>
                <a:cubicBezTo>
                  <a:pt x="2658463" y="0"/>
                  <a:pt x="2675156" y="16693"/>
                  <a:pt x="2675156" y="37285"/>
                </a:cubicBezTo>
                <a:lnTo>
                  <a:pt x="2675156" y="372844"/>
                </a:lnTo>
                <a:cubicBezTo>
                  <a:pt x="2675156" y="393435"/>
                  <a:pt x="2658463" y="410128"/>
                  <a:pt x="2637871" y="410128"/>
                </a:cubicBezTo>
                <a:lnTo>
                  <a:pt x="37285" y="410128"/>
                </a:lnTo>
                <a:cubicBezTo>
                  <a:pt x="16693" y="410128"/>
                  <a:pt x="0" y="393435"/>
                  <a:pt x="0" y="372844"/>
                </a:cubicBezTo>
                <a:lnTo>
                  <a:pt x="0" y="37285"/>
                </a:lnTo>
                <a:cubicBezTo>
                  <a:pt x="0" y="16707"/>
                  <a:pt x="16707" y="0"/>
                  <a:pt x="37285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41" name="Text 39"/>
          <p:cNvSpPr/>
          <p:nvPr/>
        </p:nvSpPr>
        <p:spPr>
          <a:xfrm>
            <a:off x="549945" y="4520734"/>
            <a:ext cx="2619229" cy="1491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81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FR-065 Parquet</a:t>
            </a:r>
            <a:endParaRPr lang="en-US" sz="1600" dirty="0"/>
          </a:p>
        </p:txBody>
      </p:sp>
      <p:sp>
        <p:nvSpPr>
          <p:cNvPr id="42" name="Text 40"/>
          <p:cNvSpPr/>
          <p:nvPr/>
        </p:nvSpPr>
        <p:spPr>
          <a:xfrm>
            <a:off x="549945" y="4669872"/>
            <a:ext cx="2619229" cy="1491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81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列式存储优化</a:t>
            </a:r>
            <a:endParaRPr lang="en-US" sz="1600" dirty="0"/>
          </a:p>
        </p:txBody>
      </p:sp>
      <p:sp>
        <p:nvSpPr>
          <p:cNvPr id="43" name="Shape 41"/>
          <p:cNvSpPr/>
          <p:nvPr/>
        </p:nvSpPr>
        <p:spPr>
          <a:xfrm>
            <a:off x="3226120" y="4464807"/>
            <a:ext cx="2675156" cy="410128"/>
          </a:xfrm>
          <a:custGeom>
            <a:avLst/>
            <a:gdLst/>
            <a:ahLst/>
            <a:cxnLst/>
            <a:rect l="l" t="t" r="r" b="b"/>
            <a:pathLst>
              <a:path w="2675156" h="410128">
                <a:moveTo>
                  <a:pt x="37285" y="0"/>
                </a:moveTo>
                <a:lnTo>
                  <a:pt x="2637871" y="0"/>
                </a:lnTo>
                <a:cubicBezTo>
                  <a:pt x="2658463" y="0"/>
                  <a:pt x="2675156" y="16693"/>
                  <a:pt x="2675156" y="37285"/>
                </a:cubicBezTo>
                <a:lnTo>
                  <a:pt x="2675156" y="372844"/>
                </a:lnTo>
                <a:cubicBezTo>
                  <a:pt x="2675156" y="393435"/>
                  <a:pt x="2658463" y="410128"/>
                  <a:pt x="2637871" y="410128"/>
                </a:cubicBezTo>
                <a:lnTo>
                  <a:pt x="37285" y="410128"/>
                </a:lnTo>
                <a:cubicBezTo>
                  <a:pt x="16693" y="410128"/>
                  <a:pt x="0" y="393435"/>
                  <a:pt x="0" y="372844"/>
                </a:cubicBezTo>
                <a:lnTo>
                  <a:pt x="0" y="37285"/>
                </a:lnTo>
                <a:cubicBezTo>
                  <a:pt x="0" y="16707"/>
                  <a:pt x="16707" y="0"/>
                  <a:pt x="37285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44" name="Text 42"/>
          <p:cNvSpPr/>
          <p:nvPr/>
        </p:nvSpPr>
        <p:spPr>
          <a:xfrm>
            <a:off x="3282047" y="4520734"/>
            <a:ext cx="2619229" cy="1491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81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FR-066 JSON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3282047" y="4669872"/>
            <a:ext cx="2619229" cy="1491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81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嵌套结构展平</a:t>
            </a:r>
            <a:endParaRPr lang="en-US" sz="1600" dirty="0"/>
          </a:p>
        </p:txBody>
      </p:sp>
      <p:sp>
        <p:nvSpPr>
          <p:cNvPr id="46" name="Text 44"/>
          <p:cNvSpPr/>
          <p:nvPr/>
        </p:nvSpPr>
        <p:spPr>
          <a:xfrm>
            <a:off x="494018" y="4930862"/>
            <a:ext cx="5462165" cy="1491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81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API 数据源</a:t>
            </a:r>
            <a:endParaRPr lang="en-US" sz="1600" dirty="0"/>
          </a:p>
        </p:txBody>
      </p:sp>
      <p:sp>
        <p:nvSpPr>
          <p:cNvPr id="47" name="Shape 45"/>
          <p:cNvSpPr/>
          <p:nvPr/>
        </p:nvSpPr>
        <p:spPr>
          <a:xfrm>
            <a:off x="494018" y="5117284"/>
            <a:ext cx="2675156" cy="410128"/>
          </a:xfrm>
          <a:custGeom>
            <a:avLst/>
            <a:gdLst/>
            <a:ahLst/>
            <a:cxnLst/>
            <a:rect l="l" t="t" r="r" b="b"/>
            <a:pathLst>
              <a:path w="2675156" h="410128">
                <a:moveTo>
                  <a:pt x="37285" y="0"/>
                </a:moveTo>
                <a:lnTo>
                  <a:pt x="2637871" y="0"/>
                </a:lnTo>
                <a:cubicBezTo>
                  <a:pt x="2658463" y="0"/>
                  <a:pt x="2675156" y="16693"/>
                  <a:pt x="2675156" y="37285"/>
                </a:cubicBezTo>
                <a:lnTo>
                  <a:pt x="2675156" y="372844"/>
                </a:lnTo>
                <a:cubicBezTo>
                  <a:pt x="2675156" y="393435"/>
                  <a:pt x="2658463" y="410128"/>
                  <a:pt x="2637871" y="410128"/>
                </a:cubicBezTo>
                <a:lnTo>
                  <a:pt x="37285" y="410128"/>
                </a:lnTo>
                <a:cubicBezTo>
                  <a:pt x="16693" y="410128"/>
                  <a:pt x="0" y="393435"/>
                  <a:pt x="0" y="372844"/>
                </a:cubicBezTo>
                <a:lnTo>
                  <a:pt x="0" y="37285"/>
                </a:lnTo>
                <a:cubicBezTo>
                  <a:pt x="0" y="16707"/>
                  <a:pt x="16707" y="0"/>
                  <a:pt x="37285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48" name="Text 46"/>
          <p:cNvSpPr/>
          <p:nvPr/>
        </p:nvSpPr>
        <p:spPr>
          <a:xfrm>
            <a:off x="549945" y="5173211"/>
            <a:ext cx="2619229" cy="1491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81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FR-067 REST API</a:t>
            </a:r>
            <a:endParaRPr lang="en-US" sz="1600" dirty="0"/>
          </a:p>
        </p:txBody>
      </p:sp>
      <p:sp>
        <p:nvSpPr>
          <p:cNvPr id="49" name="Text 47"/>
          <p:cNvSpPr/>
          <p:nvPr/>
        </p:nvSpPr>
        <p:spPr>
          <a:xfrm>
            <a:off x="549945" y="5322349"/>
            <a:ext cx="2619229" cy="1491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81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多种认证方式</a:t>
            </a:r>
            <a:endParaRPr lang="en-US" sz="1600" dirty="0"/>
          </a:p>
        </p:txBody>
      </p:sp>
      <p:sp>
        <p:nvSpPr>
          <p:cNvPr id="50" name="Shape 48"/>
          <p:cNvSpPr/>
          <p:nvPr/>
        </p:nvSpPr>
        <p:spPr>
          <a:xfrm>
            <a:off x="3226120" y="5117284"/>
            <a:ext cx="2675156" cy="410128"/>
          </a:xfrm>
          <a:custGeom>
            <a:avLst/>
            <a:gdLst/>
            <a:ahLst/>
            <a:cxnLst/>
            <a:rect l="l" t="t" r="r" b="b"/>
            <a:pathLst>
              <a:path w="2675156" h="410128">
                <a:moveTo>
                  <a:pt x="37285" y="0"/>
                </a:moveTo>
                <a:lnTo>
                  <a:pt x="2637871" y="0"/>
                </a:lnTo>
                <a:cubicBezTo>
                  <a:pt x="2658463" y="0"/>
                  <a:pt x="2675156" y="16693"/>
                  <a:pt x="2675156" y="37285"/>
                </a:cubicBezTo>
                <a:lnTo>
                  <a:pt x="2675156" y="372844"/>
                </a:lnTo>
                <a:cubicBezTo>
                  <a:pt x="2675156" y="393435"/>
                  <a:pt x="2658463" y="410128"/>
                  <a:pt x="2637871" y="410128"/>
                </a:cubicBezTo>
                <a:lnTo>
                  <a:pt x="37285" y="410128"/>
                </a:lnTo>
                <a:cubicBezTo>
                  <a:pt x="16693" y="410128"/>
                  <a:pt x="0" y="393435"/>
                  <a:pt x="0" y="372844"/>
                </a:cubicBezTo>
                <a:lnTo>
                  <a:pt x="0" y="37285"/>
                </a:lnTo>
                <a:cubicBezTo>
                  <a:pt x="0" y="16707"/>
                  <a:pt x="16707" y="0"/>
                  <a:pt x="37285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51" name="Text 49"/>
          <p:cNvSpPr/>
          <p:nvPr/>
        </p:nvSpPr>
        <p:spPr>
          <a:xfrm>
            <a:off x="3282047" y="5173211"/>
            <a:ext cx="2619229" cy="1491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81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FR-068 GraphQL</a:t>
            </a:r>
            <a:endParaRPr lang="en-US" sz="1600" dirty="0"/>
          </a:p>
        </p:txBody>
      </p:sp>
      <p:sp>
        <p:nvSpPr>
          <p:cNvPr id="52" name="Text 50"/>
          <p:cNvSpPr/>
          <p:nvPr/>
        </p:nvSpPr>
        <p:spPr>
          <a:xfrm>
            <a:off x="3282047" y="5322349"/>
            <a:ext cx="2619229" cy="1491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81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嵌套数据展平</a:t>
            </a:r>
            <a:endParaRPr lang="en-US" sz="1600" dirty="0"/>
          </a:p>
        </p:txBody>
      </p:sp>
      <p:sp>
        <p:nvSpPr>
          <p:cNvPr id="53" name="Shape 51"/>
          <p:cNvSpPr/>
          <p:nvPr/>
        </p:nvSpPr>
        <p:spPr>
          <a:xfrm>
            <a:off x="6177268" y="1123193"/>
            <a:ext cx="5639266" cy="4520734"/>
          </a:xfrm>
          <a:custGeom>
            <a:avLst/>
            <a:gdLst/>
            <a:ahLst/>
            <a:cxnLst/>
            <a:rect l="l" t="t" r="r" b="b"/>
            <a:pathLst>
              <a:path w="5639266" h="4520734">
                <a:moveTo>
                  <a:pt x="74547" y="0"/>
                </a:moveTo>
                <a:lnTo>
                  <a:pt x="5564719" y="0"/>
                </a:lnTo>
                <a:cubicBezTo>
                  <a:pt x="5605890" y="0"/>
                  <a:pt x="5639266" y="33376"/>
                  <a:pt x="5639266" y="74547"/>
                </a:cubicBezTo>
                <a:lnTo>
                  <a:pt x="5639266" y="4446187"/>
                </a:lnTo>
                <a:cubicBezTo>
                  <a:pt x="5639266" y="4487358"/>
                  <a:pt x="5605890" y="4520734"/>
                  <a:pt x="5564719" y="4520734"/>
                </a:cubicBezTo>
                <a:lnTo>
                  <a:pt x="74547" y="4520734"/>
                </a:lnTo>
                <a:cubicBezTo>
                  <a:pt x="33376" y="4520734"/>
                  <a:pt x="0" y="4487358"/>
                  <a:pt x="0" y="4446187"/>
                </a:cubicBezTo>
                <a:lnTo>
                  <a:pt x="0" y="74547"/>
                </a:lnTo>
                <a:cubicBezTo>
                  <a:pt x="0" y="33376"/>
                  <a:pt x="33376" y="0"/>
                  <a:pt x="74547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6305433" y="1276991"/>
            <a:ext cx="209725" cy="186422"/>
          </a:xfrm>
          <a:custGeom>
            <a:avLst/>
            <a:gdLst/>
            <a:ahLst/>
            <a:cxnLst/>
            <a:rect l="l" t="t" r="r" b="b"/>
            <a:pathLst>
              <a:path w="209725" h="186422">
                <a:moveTo>
                  <a:pt x="97908" y="19370"/>
                </a:moveTo>
                <a:lnTo>
                  <a:pt x="55453" y="66558"/>
                </a:lnTo>
                <a:cubicBezTo>
                  <a:pt x="53778" y="68415"/>
                  <a:pt x="53851" y="71292"/>
                  <a:pt x="55635" y="73076"/>
                </a:cubicBezTo>
                <a:cubicBezTo>
                  <a:pt x="66741" y="84181"/>
                  <a:pt x="84764" y="84181"/>
                  <a:pt x="95869" y="73076"/>
                </a:cubicBezTo>
                <a:lnTo>
                  <a:pt x="107448" y="61497"/>
                </a:lnTo>
                <a:cubicBezTo>
                  <a:pt x="108977" y="59968"/>
                  <a:pt x="110907" y="59131"/>
                  <a:pt x="112873" y="58985"/>
                </a:cubicBezTo>
                <a:cubicBezTo>
                  <a:pt x="115349" y="58767"/>
                  <a:pt x="117897" y="59604"/>
                  <a:pt x="119791" y="61497"/>
                </a:cubicBezTo>
                <a:lnTo>
                  <a:pt x="184092" y="125252"/>
                </a:lnTo>
                <a:lnTo>
                  <a:pt x="209725" y="104862"/>
                </a:lnTo>
                <a:lnTo>
                  <a:pt x="209725" y="0"/>
                </a:lnTo>
                <a:lnTo>
                  <a:pt x="168945" y="23303"/>
                </a:lnTo>
                <a:lnTo>
                  <a:pt x="160279" y="17513"/>
                </a:lnTo>
                <a:cubicBezTo>
                  <a:pt x="154526" y="13690"/>
                  <a:pt x="147790" y="11651"/>
                  <a:pt x="140872" y="11651"/>
                </a:cubicBezTo>
                <a:lnTo>
                  <a:pt x="115239" y="11651"/>
                </a:lnTo>
                <a:cubicBezTo>
                  <a:pt x="114839" y="11651"/>
                  <a:pt x="114402" y="11651"/>
                  <a:pt x="114001" y="11688"/>
                </a:cubicBezTo>
                <a:cubicBezTo>
                  <a:pt x="107848" y="12015"/>
                  <a:pt x="102059" y="14783"/>
                  <a:pt x="97908" y="19370"/>
                </a:cubicBezTo>
                <a:close/>
                <a:moveTo>
                  <a:pt x="42455" y="54871"/>
                </a:moveTo>
                <a:lnTo>
                  <a:pt x="81341" y="11651"/>
                </a:lnTo>
                <a:lnTo>
                  <a:pt x="66923" y="11651"/>
                </a:lnTo>
                <a:cubicBezTo>
                  <a:pt x="57638" y="11651"/>
                  <a:pt x="48754" y="15329"/>
                  <a:pt x="42200" y="21883"/>
                </a:cubicBezTo>
                <a:lnTo>
                  <a:pt x="0" y="69908"/>
                </a:lnTo>
                <a:lnTo>
                  <a:pt x="0" y="198073"/>
                </a:lnTo>
                <a:lnTo>
                  <a:pt x="52431" y="148555"/>
                </a:lnTo>
                <a:lnTo>
                  <a:pt x="56946" y="152305"/>
                </a:lnTo>
                <a:cubicBezTo>
                  <a:pt x="65321" y="159296"/>
                  <a:pt x="75880" y="163119"/>
                  <a:pt x="86766" y="163119"/>
                </a:cubicBezTo>
                <a:lnTo>
                  <a:pt x="92483" y="163119"/>
                </a:lnTo>
                <a:lnTo>
                  <a:pt x="89934" y="160571"/>
                </a:lnTo>
                <a:cubicBezTo>
                  <a:pt x="86511" y="157148"/>
                  <a:pt x="86511" y="151614"/>
                  <a:pt x="89934" y="148227"/>
                </a:cubicBezTo>
                <a:cubicBezTo>
                  <a:pt x="93357" y="144841"/>
                  <a:pt x="98891" y="144805"/>
                  <a:pt x="102277" y="148227"/>
                </a:cubicBezTo>
                <a:lnTo>
                  <a:pt x="117206" y="163156"/>
                </a:lnTo>
                <a:lnTo>
                  <a:pt x="120483" y="163156"/>
                </a:lnTo>
                <a:cubicBezTo>
                  <a:pt x="127437" y="163156"/>
                  <a:pt x="134246" y="161590"/>
                  <a:pt x="140435" y="158677"/>
                </a:cubicBezTo>
                <a:lnTo>
                  <a:pt x="130714" y="148919"/>
                </a:lnTo>
                <a:cubicBezTo>
                  <a:pt x="127291" y="145497"/>
                  <a:pt x="127291" y="139962"/>
                  <a:pt x="130714" y="136576"/>
                </a:cubicBezTo>
                <a:cubicBezTo>
                  <a:pt x="134136" y="133190"/>
                  <a:pt x="139671" y="133153"/>
                  <a:pt x="143057" y="136576"/>
                </a:cubicBezTo>
                <a:lnTo>
                  <a:pt x="154708" y="148227"/>
                </a:lnTo>
                <a:lnTo>
                  <a:pt x="161080" y="141856"/>
                </a:lnTo>
                <a:cubicBezTo>
                  <a:pt x="164321" y="138615"/>
                  <a:pt x="165267" y="133918"/>
                  <a:pt x="163847" y="129804"/>
                </a:cubicBezTo>
                <a:lnTo>
                  <a:pt x="113637" y="79994"/>
                </a:lnTo>
                <a:lnTo>
                  <a:pt x="108212" y="85419"/>
                </a:lnTo>
                <a:cubicBezTo>
                  <a:pt x="90262" y="103370"/>
                  <a:pt x="61206" y="103370"/>
                  <a:pt x="43256" y="85419"/>
                </a:cubicBezTo>
                <a:cubicBezTo>
                  <a:pt x="34881" y="77045"/>
                  <a:pt x="34554" y="63609"/>
                  <a:pt x="42455" y="54834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55" name="Text 53"/>
          <p:cNvSpPr/>
          <p:nvPr/>
        </p:nvSpPr>
        <p:spPr>
          <a:xfrm>
            <a:off x="6638663" y="1239706"/>
            <a:ext cx="1090569" cy="2609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21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人机协作功能</a:t>
            </a:r>
            <a:endParaRPr lang="en-US" sz="1600" dirty="0"/>
          </a:p>
        </p:txBody>
      </p:sp>
      <p:sp>
        <p:nvSpPr>
          <p:cNvPr id="56" name="Text 54"/>
          <p:cNvSpPr/>
          <p:nvPr/>
        </p:nvSpPr>
        <p:spPr>
          <a:xfrm>
            <a:off x="6293782" y="1575266"/>
            <a:ext cx="5462165" cy="1491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81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用户反馈</a:t>
            </a:r>
            <a:endParaRPr lang="en-US" sz="1600" dirty="0"/>
          </a:p>
        </p:txBody>
      </p:sp>
      <p:sp>
        <p:nvSpPr>
          <p:cNvPr id="57" name="Shape 55"/>
          <p:cNvSpPr/>
          <p:nvPr/>
        </p:nvSpPr>
        <p:spPr>
          <a:xfrm>
            <a:off x="6293782" y="1761688"/>
            <a:ext cx="5406239" cy="484697"/>
          </a:xfrm>
          <a:custGeom>
            <a:avLst/>
            <a:gdLst/>
            <a:ahLst/>
            <a:cxnLst/>
            <a:rect l="l" t="t" r="r" b="b"/>
            <a:pathLst>
              <a:path w="5406239" h="484697">
                <a:moveTo>
                  <a:pt x="37283" y="0"/>
                </a:moveTo>
                <a:lnTo>
                  <a:pt x="5368956" y="0"/>
                </a:lnTo>
                <a:cubicBezTo>
                  <a:pt x="5389546" y="0"/>
                  <a:pt x="5406239" y="16692"/>
                  <a:pt x="5406239" y="37283"/>
                </a:cubicBezTo>
                <a:lnTo>
                  <a:pt x="5406239" y="447414"/>
                </a:lnTo>
                <a:cubicBezTo>
                  <a:pt x="5406239" y="468005"/>
                  <a:pt x="5389546" y="484697"/>
                  <a:pt x="5368956" y="484697"/>
                </a:cubicBezTo>
                <a:lnTo>
                  <a:pt x="37283" y="484697"/>
                </a:lnTo>
                <a:cubicBezTo>
                  <a:pt x="16692" y="484697"/>
                  <a:pt x="0" y="468005"/>
                  <a:pt x="0" y="447414"/>
                </a:cubicBezTo>
                <a:lnTo>
                  <a:pt x="0" y="37283"/>
                </a:lnTo>
                <a:cubicBezTo>
                  <a:pt x="0" y="16706"/>
                  <a:pt x="16706" y="0"/>
                  <a:pt x="37283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58" name="Text 56"/>
          <p:cNvSpPr/>
          <p:nvPr/>
        </p:nvSpPr>
        <p:spPr>
          <a:xfrm>
            <a:off x="6368351" y="1836257"/>
            <a:ext cx="5313028" cy="1491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81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FR-070 即时反馈</a:t>
            </a:r>
            <a:endParaRPr lang="en-US" sz="1600" dirty="0"/>
          </a:p>
        </p:txBody>
      </p:sp>
      <p:sp>
        <p:nvSpPr>
          <p:cNvPr id="59" name="Text 57"/>
          <p:cNvSpPr/>
          <p:nvPr/>
        </p:nvSpPr>
        <p:spPr>
          <a:xfrm>
            <a:off x="6368351" y="2022679"/>
            <a:ext cx="5313028" cy="1491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81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对每次查询结果提供反馈(正确/错误/部分正确),错误类型标注</a:t>
            </a:r>
            <a:endParaRPr lang="en-US" sz="1600" dirty="0"/>
          </a:p>
        </p:txBody>
      </p:sp>
      <p:sp>
        <p:nvSpPr>
          <p:cNvPr id="60" name="Shape 58"/>
          <p:cNvSpPr/>
          <p:nvPr/>
        </p:nvSpPr>
        <p:spPr>
          <a:xfrm>
            <a:off x="6293782" y="2283670"/>
            <a:ext cx="5406239" cy="484697"/>
          </a:xfrm>
          <a:custGeom>
            <a:avLst/>
            <a:gdLst/>
            <a:ahLst/>
            <a:cxnLst/>
            <a:rect l="l" t="t" r="r" b="b"/>
            <a:pathLst>
              <a:path w="5406239" h="484697">
                <a:moveTo>
                  <a:pt x="37283" y="0"/>
                </a:moveTo>
                <a:lnTo>
                  <a:pt x="5368956" y="0"/>
                </a:lnTo>
                <a:cubicBezTo>
                  <a:pt x="5389546" y="0"/>
                  <a:pt x="5406239" y="16692"/>
                  <a:pt x="5406239" y="37283"/>
                </a:cubicBezTo>
                <a:lnTo>
                  <a:pt x="5406239" y="447414"/>
                </a:lnTo>
                <a:cubicBezTo>
                  <a:pt x="5406239" y="468005"/>
                  <a:pt x="5389546" y="484697"/>
                  <a:pt x="5368956" y="484697"/>
                </a:cubicBezTo>
                <a:lnTo>
                  <a:pt x="37283" y="484697"/>
                </a:lnTo>
                <a:cubicBezTo>
                  <a:pt x="16692" y="484697"/>
                  <a:pt x="0" y="468005"/>
                  <a:pt x="0" y="447414"/>
                </a:cubicBezTo>
                <a:lnTo>
                  <a:pt x="0" y="37283"/>
                </a:lnTo>
                <a:cubicBezTo>
                  <a:pt x="0" y="16706"/>
                  <a:pt x="16706" y="0"/>
                  <a:pt x="37283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61" name="Text 59"/>
          <p:cNvSpPr/>
          <p:nvPr/>
        </p:nvSpPr>
        <p:spPr>
          <a:xfrm>
            <a:off x="6368351" y="2358239"/>
            <a:ext cx="5313028" cy="1491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81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FR-071 查询收藏</a:t>
            </a:r>
            <a:endParaRPr lang="en-US" sz="1600" dirty="0"/>
          </a:p>
        </p:txBody>
      </p:sp>
      <p:sp>
        <p:nvSpPr>
          <p:cNvPr id="62" name="Text 60"/>
          <p:cNvSpPr/>
          <p:nvPr/>
        </p:nvSpPr>
        <p:spPr>
          <a:xfrm>
            <a:off x="6368351" y="2544661"/>
            <a:ext cx="5313028" cy="1491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81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收藏常用查询,添加标签和备注,从收藏生成示例查询库</a:t>
            </a:r>
            <a:endParaRPr lang="en-US" sz="1600" dirty="0"/>
          </a:p>
        </p:txBody>
      </p:sp>
      <p:sp>
        <p:nvSpPr>
          <p:cNvPr id="63" name="Shape 61"/>
          <p:cNvSpPr/>
          <p:nvPr/>
        </p:nvSpPr>
        <p:spPr>
          <a:xfrm>
            <a:off x="6293782" y="2805651"/>
            <a:ext cx="5406239" cy="484697"/>
          </a:xfrm>
          <a:custGeom>
            <a:avLst/>
            <a:gdLst/>
            <a:ahLst/>
            <a:cxnLst/>
            <a:rect l="l" t="t" r="r" b="b"/>
            <a:pathLst>
              <a:path w="5406239" h="484697">
                <a:moveTo>
                  <a:pt x="37283" y="0"/>
                </a:moveTo>
                <a:lnTo>
                  <a:pt x="5368956" y="0"/>
                </a:lnTo>
                <a:cubicBezTo>
                  <a:pt x="5389546" y="0"/>
                  <a:pt x="5406239" y="16692"/>
                  <a:pt x="5406239" y="37283"/>
                </a:cubicBezTo>
                <a:lnTo>
                  <a:pt x="5406239" y="447414"/>
                </a:lnTo>
                <a:cubicBezTo>
                  <a:pt x="5406239" y="468005"/>
                  <a:pt x="5389546" y="484697"/>
                  <a:pt x="5368956" y="484697"/>
                </a:cubicBezTo>
                <a:lnTo>
                  <a:pt x="37283" y="484697"/>
                </a:lnTo>
                <a:cubicBezTo>
                  <a:pt x="16692" y="484697"/>
                  <a:pt x="0" y="468005"/>
                  <a:pt x="0" y="447414"/>
                </a:cubicBezTo>
                <a:lnTo>
                  <a:pt x="0" y="37283"/>
                </a:lnTo>
                <a:cubicBezTo>
                  <a:pt x="0" y="16706"/>
                  <a:pt x="16706" y="0"/>
                  <a:pt x="37283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64" name="Text 62"/>
          <p:cNvSpPr/>
          <p:nvPr/>
        </p:nvSpPr>
        <p:spPr>
          <a:xfrm>
            <a:off x="6368351" y="2880220"/>
            <a:ext cx="5313028" cy="1491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81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FR-072 反馈分析</a:t>
            </a:r>
            <a:endParaRPr lang="en-US" sz="1600" dirty="0"/>
          </a:p>
        </p:txBody>
      </p:sp>
      <p:sp>
        <p:nvSpPr>
          <p:cNvPr id="65" name="Text 63"/>
          <p:cNvSpPr/>
          <p:nvPr/>
        </p:nvSpPr>
        <p:spPr>
          <a:xfrm>
            <a:off x="6368351" y="3066642"/>
            <a:ext cx="5313028" cy="1491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81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定期分析用户反馈,识别高频问题和改进点</a:t>
            </a:r>
            <a:endParaRPr lang="en-US" sz="1600" dirty="0"/>
          </a:p>
        </p:txBody>
      </p:sp>
      <p:sp>
        <p:nvSpPr>
          <p:cNvPr id="66" name="Text 64"/>
          <p:cNvSpPr/>
          <p:nvPr/>
        </p:nvSpPr>
        <p:spPr>
          <a:xfrm>
            <a:off x="6293782" y="3364917"/>
            <a:ext cx="5462165" cy="1491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81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信任建立</a:t>
            </a:r>
            <a:endParaRPr lang="en-US" sz="1600" dirty="0"/>
          </a:p>
        </p:txBody>
      </p:sp>
      <p:sp>
        <p:nvSpPr>
          <p:cNvPr id="67" name="Shape 65"/>
          <p:cNvSpPr/>
          <p:nvPr/>
        </p:nvSpPr>
        <p:spPr>
          <a:xfrm>
            <a:off x="6293782" y="3551339"/>
            <a:ext cx="5406239" cy="484697"/>
          </a:xfrm>
          <a:custGeom>
            <a:avLst/>
            <a:gdLst/>
            <a:ahLst/>
            <a:cxnLst/>
            <a:rect l="l" t="t" r="r" b="b"/>
            <a:pathLst>
              <a:path w="5406239" h="484697">
                <a:moveTo>
                  <a:pt x="37283" y="0"/>
                </a:moveTo>
                <a:lnTo>
                  <a:pt x="5368956" y="0"/>
                </a:lnTo>
                <a:cubicBezTo>
                  <a:pt x="5389546" y="0"/>
                  <a:pt x="5406239" y="16692"/>
                  <a:pt x="5406239" y="37283"/>
                </a:cubicBezTo>
                <a:lnTo>
                  <a:pt x="5406239" y="447414"/>
                </a:lnTo>
                <a:cubicBezTo>
                  <a:pt x="5406239" y="468005"/>
                  <a:pt x="5389546" y="484697"/>
                  <a:pt x="5368956" y="484697"/>
                </a:cubicBezTo>
                <a:lnTo>
                  <a:pt x="37283" y="484697"/>
                </a:lnTo>
                <a:cubicBezTo>
                  <a:pt x="16692" y="484697"/>
                  <a:pt x="0" y="468005"/>
                  <a:pt x="0" y="447414"/>
                </a:cubicBezTo>
                <a:lnTo>
                  <a:pt x="0" y="37283"/>
                </a:lnTo>
                <a:cubicBezTo>
                  <a:pt x="0" y="16706"/>
                  <a:pt x="16706" y="0"/>
                  <a:pt x="37283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68" name="Text 66"/>
          <p:cNvSpPr/>
          <p:nvPr/>
        </p:nvSpPr>
        <p:spPr>
          <a:xfrm>
            <a:off x="6368351" y="3625908"/>
            <a:ext cx="5313028" cy="1491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81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FR-073 透明度展示</a:t>
            </a:r>
            <a:endParaRPr lang="en-US" sz="1600" dirty="0"/>
          </a:p>
        </p:txBody>
      </p:sp>
      <p:sp>
        <p:nvSpPr>
          <p:cNvPr id="69" name="Text 67"/>
          <p:cNvSpPr/>
          <p:nvPr/>
        </p:nvSpPr>
        <p:spPr>
          <a:xfrm>
            <a:off x="6368351" y="3812330"/>
            <a:ext cx="5313028" cy="1491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81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展示查询转换过程(自然语言→SQL),数据来源和计算逻辑</a:t>
            </a:r>
            <a:endParaRPr lang="en-US" sz="1600" dirty="0"/>
          </a:p>
        </p:txBody>
      </p:sp>
      <p:sp>
        <p:nvSpPr>
          <p:cNvPr id="70" name="Shape 68"/>
          <p:cNvSpPr/>
          <p:nvPr/>
        </p:nvSpPr>
        <p:spPr>
          <a:xfrm>
            <a:off x="6293782" y="4073321"/>
            <a:ext cx="5406239" cy="484697"/>
          </a:xfrm>
          <a:custGeom>
            <a:avLst/>
            <a:gdLst/>
            <a:ahLst/>
            <a:cxnLst/>
            <a:rect l="l" t="t" r="r" b="b"/>
            <a:pathLst>
              <a:path w="5406239" h="484697">
                <a:moveTo>
                  <a:pt x="37283" y="0"/>
                </a:moveTo>
                <a:lnTo>
                  <a:pt x="5368956" y="0"/>
                </a:lnTo>
                <a:cubicBezTo>
                  <a:pt x="5389546" y="0"/>
                  <a:pt x="5406239" y="16692"/>
                  <a:pt x="5406239" y="37283"/>
                </a:cubicBezTo>
                <a:lnTo>
                  <a:pt x="5406239" y="447414"/>
                </a:lnTo>
                <a:cubicBezTo>
                  <a:pt x="5406239" y="468005"/>
                  <a:pt x="5389546" y="484697"/>
                  <a:pt x="5368956" y="484697"/>
                </a:cubicBezTo>
                <a:lnTo>
                  <a:pt x="37283" y="484697"/>
                </a:lnTo>
                <a:cubicBezTo>
                  <a:pt x="16692" y="484697"/>
                  <a:pt x="0" y="468005"/>
                  <a:pt x="0" y="447414"/>
                </a:cubicBezTo>
                <a:lnTo>
                  <a:pt x="0" y="37283"/>
                </a:lnTo>
                <a:cubicBezTo>
                  <a:pt x="0" y="16706"/>
                  <a:pt x="16706" y="0"/>
                  <a:pt x="37283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71" name="Text 69"/>
          <p:cNvSpPr/>
          <p:nvPr/>
        </p:nvSpPr>
        <p:spPr>
          <a:xfrm>
            <a:off x="6368351" y="4147890"/>
            <a:ext cx="5313028" cy="1491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81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FR-074 渐进式授权</a:t>
            </a:r>
            <a:endParaRPr lang="en-US" sz="1600" dirty="0"/>
          </a:p>
        </p:txBody>
      </p:sp>
      <p:sp>
        <p:nvSpPr>
          <p:cNvPr id="72" name="Text 70"/>
          <p:cNvSpPr/>
          <p:nvPr/>
        </p:nvSpPr>
        <p:spPr>
          <a:xfrm>
            <a:off x="6368351" y="4334312"/>
            <a:ext cx="5313028" cy="1491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81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新用户初始权限受限,随信任积累逐步放开,高风险操作需 MFA</a:t>
            </a:r>
            <a:endParaRPr lang="en-US" sz="1600" dirty="0"/>
          </a:p>
        </p:txBody>
      </p:sp>
      <p:sp>
        <p:nvSpPr>
          <p:cNvPr id="73" name="Shape 71"/>
          <p:cNvSpPr/>
          <p:nvPr/>
        </p:nvSpPr>
        <p:spPr>
          <a:xfrm>
            <a:off x="6293782" y="4595303"/>
            <a:ext cx="5406239" cy="484697"/>
          </a:xfrm>
          <a:custGeom>
            <a:avLst/>
            <a:gdLst/>
            <a:ahLst/>
            <a:cxnLst/>
            <a:rect l="l" t="t" r="r" b="b"/>
            <a:pathLst>
              <a:path w="5406239" h="484697">
                <a:moveTo>
                  <a:pt x="37283" y="0"/>
                </a:moveTo>
                <a:lnTo>
                  <a:pt x="5368956" y="0"/>
                </a:lnTo>
                <a:cubicBezTo>
                  <a:pt x="5389546" y="0"/>
                  <a:pt x="5406239" y="16692"/>
                  <a:pt x="5406239" y="37283"/>
                </a:cubicBezTo>
                <a:lnTo>
                  <a:pt x="5406239" y="447414"/>
                </a:lnTo>
                <a:cubicBezTo>
                  <a:pt x="5406239" y="468005"/>
                  <a:pt x="5389546" y="484697"/>
                  <a:pt x="5368956" y="484697"/>
                </a:cubicBezTo>
                <a:lnTo>
                  <a:pt x="37283" y="484697"/>
                </a:lnTo>
                <a:cubicBezTo>
                  <a:pt x="16692" y="484697"/>
                  <a:pt x="0" y="468005"/>
                  <a:pt x="0" y="447414"/>
                </a:cubicBezTo>
                <a:lnTo>
                  <a:pt x="0" y="37283"/>
                </a:lnTo>
                <a:cubicBezTo>
                  <a:pt x="0" y="16706"/>
                  <a:pt x="16706" y="0"/>
                  <a:pt x="37283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74" name="Text 72"/>
          <p:cNvSpPr/>
          <p:nvPr/>
        </p:nvSpPr>
        <p:spPr>
          <a:xfrm>
            <a:off x="6368351" y="4669872"/>
            <a:ext cx="5313028" cy="1491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81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FR-075 信任度评分</a:t>
            </a:r>
            <a:endParaRPr lang="en-US" sz="1600" dirty="0"/>
          </a:p>
        </p:txBody>
      </p:sp>
      <p:sp>
        <p:nvSpPr>
          <p:cNvPr id="75" name="Text 73"/>
          <p:cNvSpPr/>
          <p:nvPr/>
        </p:nvSpPr>
        <p:spPr>
          <a:xfrm>
            <a:off x="6368351" y="4856294"/>
            <a:ext cx="5313028" cy="1491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81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维护用户信任度评分,基于历史行为计算,影响审批流程</a:t>
            </a:r>
            <a:endParaRPr lang="en-US" sz="1600" dirty="0"/>
          </a:p>
        </p:txBody>
      </p:sp>
      <p:sp>
        <p:nvSpPr>
          <p:cNvPr id="76" name="Shape 74"/>
          <p:cNvSpPr/>
          <p:nvPr/>
        </p:nvSpPr>
        <p:spPr>
          <a:xfrm>
            <a:off x="377505" y="5765101"/>
            <a:ext cx="11436991" cy="717725"/>
          </a:xfrm>
          <a:custGeom>
            <a:avLst/>
            <a:gdLst/>
            <a:ahLst/>
            <a:cxnLst/>
            <a:rect l="l" t="t" r="r" b="b"/>
            <a:pathLst>
              <a:path w="11436991" h="717725">
                <a:moveTo>
                  <a:pt x="74572" y="0"/>
                </a:moveTo>
                <a:lnTo>
                  <a:pt x="11362419" y="0"/>
                </a:lnTo>
                <a:cubicBezTo>
                  <a:pt x="11403604" y="0"/>
                  <a:pt x="11436991" y="33387"/>
                  <a:pt x="11436991" y="74572"/>
                </a:cubicBezTo>
                <a:lnTo>
                  <a:pt x="11436991" y="643153"/>
                </a:lnTo>
                <a:cubicBezTo>
                  <a:pt x="11436991" y="684338"/>
                  <a:pt x="11403604" y="717725"/>
                  <a:pt x="11362419" y="717725"/>
                </a:cubicBezTo>
                <a:lnTo>
                  <a:pt x="74572" y="717725"/>
                </a:lnTo>
                <a:cubicBezTo>
                  <a:pt x="33387" y="717725"/>
                  <a:pt x="0" y="684338"/>
                  <a:pt x="0" y="643153"/>
                </a:cubicBezTo>
                <a:lnTo>
                  <a:pt x="0" y="74572"/>
                </a:lnTo>
                <a:cubicBezTo>
                  <a:pt x="0" y="33414"/>
                  <a:pt x="33414" y="0"/>
                  <a:pt x="74572" y="0"/>
                </a:cubicBezTo>
                <a:close/>
              </a:path>
            </a:pathLst>
          </a:custGeom>
          <a:gradFill rotWithShape="1" flip="none">
            <a:gsLst>
              <a:gs pos="0">
                <a:srgbClr val="3A5F7F">
                  <a:alpha val="20000"/>
                </a:srgbClr>
              </a:gs>
              <a:gs pos="100000">
                <a:srgbClr val="D8A14F">
                  <a:alpha val="10000"/>
                </a:srgbClr>
              </a:gs>
            </a:gsLst>
            <a:lin ang="0" scaled="1"/>
          </a:gradFill>
          <a:ln w="12700">
            <a:solidFill>
              <a:srgbClr val="3A5F7F">
                <a:alpha val="40000"/>
              </a:srgbClr>
            </a:solidFill>
            <a:prstDash val="solid"/>
          </a:ln>
        </p:spPr>
      </p:sp>
      <p:sp>
        <p:nvSpPr>
          <p:cNvPr id="77" name="Shape 75"/>
          <p:cNvSpPr/>
          <p:nvPr/>
        </p:nvSpPr>
        <p:spPr>
          <a:xfrm>
            <a:off x="521982" y="6012110"/>
            <a:ext cx="223706" cy="223706"/>
          </a:xfrm>
          <a:custGeom>
            <a:avLst/>
            <a:gdLst/>
            <a:ahLst/>
            <a:cxnLst/>
            <a:rect l="l" t="t" r="r" b="b"/>
            <a:pathLst>
              <a:path w="223706" h="223706">
                <a:moveTo>
                  <a:pt x="97872" y="0"/>
                </a:moveTo>
                <a:cubicBezTo>
                  <a:pt x="113295" y="0"/>
                  <a:pt x="125835" y="9394"/>
                  <a:pt x="125835" y="20972"/>
                </a:cubicBezTo>
                <a:cubicBezTo>
                  <a:pt x="125835" y="25517"/>
                  <a:pt x="123912" y="29711"/>
                  <a:pt x="120592" y="33163"/>
                </a:cubicBezTo>
                <a:cubicBezTo>
                  <a:pt x="117708" y="36178"/>
                  <a:pt x="115349" y="39848"/>
                  <a:pt x="115349" y="44042"/>
                </a:cubicBezTo>
                <a:cubicBezTo>
                  <a:pt x="115349" y="50596"/>
                  <a:pt x="120679" y="55927"/>
                  <a:pt x="127233" y="55927"/>
                </a:cubicBezTo>
                <a:lnTo>
                  <a:pt x="146807" y="55927"/>
                </a:lnTo>
                <a:cubicBezTo>
                  <a:pt x="158386" y="55927"/>
                  <a:pt x="167780" y="65321"/>
                  <a:pt x="167780" y="76899"/>
                </a:cubicBezTo>
                <a:lnTo>
                  <a:pt x="167780" y="96473"/>
                </a:lnTo>
                <a:cubicBezTo>
                  <a:pt x="167780" y="103027"/>
                  <a:pt x="173110" y="108358"/>
                  <a:pt x="179664" y="108358"/>
                </a:cubicBezTo>
                <a:cubicBezTo>
                  <a:pt x="183815" y="108358"/>
                  <a:pt x="187529" y="105998"/>
                  <a:pt x="190544" y="103115"/>
                </a:cubicBezTo>
                <a:cubicBezTo>
                  <a:pt x="193995" y="99838"/>
                  <a:pt x="198190" y="97872"/>
                  <a:pt x="202734" y="97872"/>
                </a:cubicBezTo>
                <a:cubicBezTo>
                  <a:pt x="214312" y="97872"/>
                  <a:pt x="223706" y="110411"/>
                  <a:pt x="223706" y="125835"/>
                </a:cubicBezTo>
                <a:cubicBezTo>
                  <a:pt x="223706" y="141258"/>
                  <a:pt x="214312" y="153798"/>
                  <a:pt x="202734" y="153798"/>
                </a:cubicBezTo>
                <a:cubicBezTo>
                  <a:pt x="198190" y="153798"/>
                  <a:pt x="193952" y="151876"/>
                  <a:pt x="190544" y="148555"/>
                </a:cubicBezTo>
                <a:cubicBezTo>
                  <a:pt x="187529" y="145671"/>
                  <a:pt x="183859" y="143312"/>
                  <a:pt x="179664" y="143312"/>
                </a:cubicBezTo>
                <a:cubicBezTo>
                  <a:pt x="173110" y="143312"/>
                  <a:pt x="167780" y="148642"/>
                  <a:pt x="167780" y="155196"/>
                </a:cubicBezTo>
                <a:lnTo>
                  <a:pt x="167780" y="202734"/>
                </a:lnTo>
                <a:cubicBezTo>
                  <a:pt x="167780" y="214313"/>
                  <a:pt x="158386" y="223706"/>
                  <a:pt x="146807" y="223706"/>
                </a:cubicBezTo>
                <a:lnTo>
                  <a:pt x="121990" y="223706"/>
                </a:lnTo>
                <a:cubicBezTo>
                  <a:pt x="116397" y="223706"/>
                  <a:pt x="111853" y="219162"/>
                  <a:pt x="111853" y="213570"/>
                </a:cubicBezTo>
                <a:cubicBezTo>
                  <a:pt x="111853" y="209550"/>
                  <a:pt x="114387" y="206011"/>
                  <a:pt x="117621" y="203608"/>
                </a:cubicBezTo>
                <a:cubicBezTo>
                  <a:pt x="122689" y="199807"/>
                  <a:pt x="125835" y="194563"/>
                  <a:pt x="125835" y="188752"/>
                </a:cubicBezTo>
                <a:cubicBezTo>
                  <a:pt x="125835" y="177174"/>
                  <a:pt x="113295" y="167780"/>
                  <a:pt x="97872" y="167780"/>
                </a:cubicBezTo>
                <a:cubicBezTo>
                  <a:pt x="82448" y="167780"/>
                  <a:pt x="69908" y="177174"/>
                  <a:pt x="69908" y="188752"/>
                </a:cubicBezTo>
                <a:cubicBezTo>
                  <a:pt x="69908" y="194563"/>
                  <a:pt x="73054" y="199807"/>
                  <a:pt x="78122" y="203608"/>
                </a:cubicBezTo>
                <a:cubicBezTo>
                  <a:pt x="81356" y="206011"/>
                  <a:pt x="83890" y="209506"/>
                  <a:pt x="83890" y="213570"/>
                </a:cubicBezTo>
                <a:cubicBezTo>
                  <a:pt x="83890" y="219162"/>
                  <a:pt x="79346" y="223706"/>
                  <a:pt x="73753" y="223706"/>
                </a:cubicBezTo>
                <a:lnTo>
                  <a:pt x="20972" y="223706"/>
                </a:lnTo>
                <a:cubicBezTo>
                  <a:pt x="9394" y="223706"/>
                  <a:pt x="0" y="214313"/>
                  <a:pt x="0" y="202734"/>
                </a:cubicBezTo>
                <a:lnTo>
                  <a:pt x="0" y="149953"/>
                </a:lnTo>
                <a:cubicBezTo>
                  <a:pt x="0" y="144361"/>
                  <a:pt x="4544" y="139817"/>
                  <a:pt x="10137" y="139817"/>
                </a:cubicBezTo>
                <a:cubicBezTo>
                  <a:pt x="14156" y="139817"/>
                  <a:pt x="17696" y="142351"/>
                  <a:pt x="20099" y="145584"/>
                </a:cubicBezTo>
                <a:cubicBezTo>
                  <a:pt x="23900" y="150652"/>
                  <a:pt x="29143" y="153798"/>
                  <a:pt x="34954" y="153798"/>
                </a:cubicBezTo>
                <a:cubicBezTo>
                  <a:pt x="46533" y="153798"/>
                  <a:pt x="55927" y="141258"/>
                  <a:pt x="55927" y="125835"/>
                </a:cubicBezTo>
                <a:cubicBezTo>
                  <a:pt x="55927" y="110411"/>
                  <a:pt x="46533" y="97872"/>
                  <a:pt x="34954" y="97872"/>
                </a:cubicBezTo>
                <a:cubicBezTo>
                  <a:pt x="29143" y="97872"/>
                  <a:pt x="23900" y="101017"/>
                  <a:pt x="20099" y="106086"/>
                </a:cubicBezTo>
                <a:cubicBezTo>
                  <a:pt x="17696" y="109319"/>
                  <a:pt x="14200" y="111853"/>
                  <a:pt x="10137" y="111853"/>
                </a:cubicBezTo>
                <a:cubicBezTo>
                  <a:pt x="4544" y="111853"/>
                  <a:pt x="0" y="107309"/>
                  <a:pt x="0" y="101717"/>
                </a:cubicBezTo>
                <a:lnTo>
                  <a:pt x="0" y="76899"/>
                </a:lnTo>
                <a:cubicBezTo>
                  <a:pt x="0" y="65321"/>
                  <a:pt x="9394" y="55927"/>
                  <a:pt x="20972" y="55927"/>
                </a:cubicBezTo>
                <a:lnTo>
                  <a:pt x="68510" y="55927"/>
                </a:lnTo>
                <a:cubicBezTo>
                  <a:pt x="75064" y="55927"/>
                  <a:pt x="80394" y="50596"/>
                  <a:pt x="80394" y="44042"/>
                </a:cubicBezTo>
                <a:cubicBezTo>
                  <a:pt x="80394" y="39891"/>
                  <a:pt x="78035" y="36178"/>
                  <a:pt x="75151" y="33163"/>
                </a:cubicBezTo>
                <a:cubicBezTo>
                  <a:pt x="71874" y="29711"/>
                  <a:pt x="69908" y="25517"/>
                  <a:pt x="69908" y="20972"/>
                </a:cubicBezTo>
                <a:cubicBezTo>
                  <a:pt x="69908" y="9394"/>
                  <a:pt x="82448" y="0"/>
                  <a:pt x="97872" y="0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78" name="Text 76"/>
          <p:cNvSpPr/>
          <p:nvPr/>
        </p:nvSpPr>
        <p:spPr>
          <a:xfrm>
            <a:off x="885505" y="5900257"/>
            <a:ext cx="4846972" cy="2609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21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数据技能与 SOP 编排</a:t>
            </a:r>
            <a:endParaRPr lang="en-US" sz="1600" dirty="0"/>
          </a:p>
        </p:txBody>
      </p:sp>
      <p:sp>
        <p:nvSpPr>
          <p:cNvPr id="79" name="Text 77"/>
          <p:cNvSpPr/>
          <p:nvPr/>
        </p:nvSpPr>
        <p:spPr>
          <a:xfrm>
            <a:off x="885505" y="6161248"/>
            <a:ext cx="4828330" cy="1864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28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集成企业已有 API、数据资产与 SOP,通过"预定义技能"机制实现 NL2API 直接调用</a:t>
            </a:r>
            <a:endParaRPr lang="en-US" sz="1600" dirty="0"/>
          </a:p>
        </p:txBody>
      </p:sp>
      <p:sp>
        <p:nvSpPr>
          <p:cNvPr id="80" name="Text 78"/>
          <p:cNvSpPr/>
          <p:nvPr/>
        </p:nvSpPr>
        <p:spPr>
          <a:xfrm>
            <a:off x="7730979" y="5881615"/>
            <a:ext cx="922789" cy="29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761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FR-076</a:t>
            </a:r>
            <a:endParaRPr lang="en-US" sz="1600" dirty="0"/>
          </a:p>
        </p:txBody>
      </p:sp>
      <p:sp>
        <p:nvSpPr>
          <p:cNvPr id="81" name="Text 79"/>
          <p:cNvSpPr/>
          <p:nvPr/>
        </p:nvSpPr>
        <p:spPr>
          <a:xfrm>
            <a:off x="7758943" y="6217174"/>
            <a:ext cx="866862" cy="1491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81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 API 接入</a:t>
            </a:r>
            <a:endParaRPr lang="en-US" sz="1600" dirty="0"/>
          </a:p>
        </p:txBody>
      </p:sp>
      <p:sp>
        <p:nvSpPr>
          <p:cNvPr id="82" name="Text 80"/>
          <p:cNvSpPr/>
          <p:nvPr/>
        </p:nvSpPr>
        <p:spPr>
          <a:xfrm>
            <a:off x="8768316" y="5881615"/>
            <a:ext cx="913468" cy="29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761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FR-077</a:t>
            </a:r>
            <a:endParaRPr lang="en-US" sz="1600" dirty="0"/>
          </a:p>
        </p:txBody>
      </p:sp>
      <p:sp>
        <p:nvSpPr>
          <p:cNvPr id="83" name="Text 81"/>
          <p:cNvSpPr/>
          <p:nvPr/>
        </p:nvSpPr>
        <p:spPr>
          <a:xfrm>
            <a:off x="8796279" y="6217174"/>
            <a:ext cx="857541" cy="1491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81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技能元数据定义</a:t>
            </a:r>
            <a:endParaRPr lang="en-US" sz="1600" dirty="0"/>
          </a:p>
        </p:txBody>
      </p:sp>
      <p:sp>
        <p:nvSpPr>
          <p:cNvPr id="84" name="Text 82"/>
          <p:cNvSpPr/>
          <p:nvPr/>
        </p:nvSpPr>
        <p:spPr>
          <a:xfrm>
            <a:off x="9795166" y="5881615"/>
            <a:ext cx="922789" cy="29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761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FR-078</a:t>
            </a:r>
            <a:endParaRPr lang="en-US" sz="1600" dirty="0"/>
          </a:p>
        </p:txBody>
      </p:sp>
      <p:sp>
        <p:nvSpPr>
          <p:cNvPr id="85" name="Text 83"/>
          <p:cNvSpPr/>
          <p:nvPr/>
        </p:nvSpPr>
        <p:spPr>
          <a:xfrm>
            <a:off x="9823130" y="6217174"/>
            <a:ext cx="866862" cy="1491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81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多步 SOP 编排</a:t>
            </a:r>
            <a:endParaRPr lang="en-US" sz="1600" dirty="0"/>
          </a:p>
        </p:txBody>
      </p:sp>
      <p:sp>
        <p:nvSpPr>
          <p:cNvPr id="86" name="Text 84"/>
          <p:cNvSpPr/>
          <p:nvPr/>
        </p:nvSpPr>
        <p:spPr>
          <a:xfrm>
            <a:off x="10832503" y="5881615"/>
            <a:ext cx="922789" cy="29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761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FR-079</a:t>
            </a:r>
            <a:endParaRPr lang="en-US" sz="1600" dirty="0"/>
          </a:p>
        </p:txBody>
      </p:sp>
      <p:sp>
        <p:nvSpPr>
          <p:cNvPr id="87" name="Text 85"/>
          <p:cNvSpPr/>
          <p:nvPr/>
        </p:nvSpPr>
        <p:spPr>
          <a:xfrm>
            <a:off x="10860466" y="6217174"/>
            <a:ext cx="866862" cy="1491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81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混合查询执行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8062" y="358062"/>
            <a:ext cx="11538537" cy="1790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87" b="1" spc="49" kern="0" dirty="0">
                <a:solidFill>
                  <a:srgbClr val="D8A14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DATA SKILL &amp; SOP ORCHESTRATION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58062" y="608705"/>
            <a:ext cx="11637004" cy="3580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537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数据技能与 SOP 编排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62537" y="1114467"/>
            <a:ext cx="11466925" cy="868300"/>
          </a:xfrm>
          <a:custGeom>
            <a:avLst/>
            <a:gdLst/>
            <a:ahLst/>
            <a:cxnLst/>
            <a:rect l="l" t="t" r="r" b="b"/>
            <a:pathLst>
              <a:path w="11466925" h="868300">
                <a:moveTo>
                  <a:pt x="71609" y="0"/>
                </a:moveTo>
                <a:lnTo>
                  <a:pt x="11395316" y="0"/>
                </a:lnTo>
                <a:cubicBezTo>
                  <a:pt x="11434865" y="0"/>
                  <a:pt x="11466925" y="32060"/>
                  <a:pt x="11466925" y="71609"/>
                </a:cubicBezTo>
                <a:lnTo>
                  <a:pt x="11466925" y="796691"/>
                </a:lnTo>
                <a:cubicBezTo>
                  <a:pt x="11466925" y="836239"/>
                  <a:pt x="11434865" y="868300"/>
                  <a:pt x="11395316" y="868300"/>
                </a:cubicBezTo>
                <a:lnTo>
                  <a:pt x="71609" y="868300"/>
                </a:lnTo>
                <a:cubicBezTo>
                  <a:pt x="32060" y="868300"/>
                  <a:pt x="0" y="836239"/>
                  <a:pt x="0" y="796691"/>
                </a:cubicBezTo>
                <a:lnTo>
                  <a:pt x="0" y="71609"/>
                </a:lnTo>
                <a:cubicBezTo>
                  <a:pt x="0" y="32060"/>
                  <a:pt x="32060" y="0"/>
                  <a:pt x="71609" y="0"/>
                </a:cubicBezTo>
                <a:close/>
              </a:path>
            </a:pathLst>
          </a:custGeom>
          <a:gradFill rotWithShape="1" flip="none">
            <a:gsLst>
              <a:gs pos="0">
                <a:srgbClr val="3A5F7F">
                  <a:alpha val="20000"/>
                </a:srgbClr>
              </a:gs>
              <a:gs pos="100000">
                <a:srgbClr val="D8A14F">
                  <a:alpha val="10000"/>
                </a:srgbClr>
              </a:gs>
            </a:gsLst>
            <a:lin ang="0" scaled="1"/>
          </a:gradFill>
          <a:ln w="12700">
            <a:solidFill>
              <a:srgbClr val="3A5F7F">
                <a:alpha val="40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23665" y="1387489"/>
            <a:ext cx="241692" cy="214837"/>
          </a:xfrm>
          <a:custGeom>
            <a:avLst/>
            <a:gdLst/>
            <a:ahLst/>
            <a:cxnLst/>
            <a:rect l="l" t="t" r="r" b="b"/>
            <a:pathLst>
              <a:path w="241692" h="214837">
                <a:moveTo>
                  <a:pt x="129867" y="-7931"/>
                </a:moveTo>
                <a:cubicBezTo>
                  <a:pt x="128147" y="-11287"/>
                  <a:pt x="124664" y="-13427"/>
                  <a:pt x="120888" y="-13427"/>
                </a:cubicBezTo>
                <a:cubicBezTo>
                  <a:pt x="117111" y="-13427"/>
                  <a:pt x="113629" y="-11287"/>
                  <a:pt x="111908" y="-7931"/>
                </a:cubicBezTo>
                <a:lnTo>
                  <a:pt x="81025" y="52576"/>
                </a:lnTo>
                <a:lnTo>
                  <a:pt x="13931" y="63234"/>
                </a:lnTo>
                <a:cubicBezTo>
                  <a:pt x="10196" y="63822"/>
                  <a:pt x="7091" y="66465"/>
                  <a:pt x="5916" y="70074"/>
                </a:cubicBezTo>
                <a:cubicBezTo>
                  <a:pt x="4742" y="73682"/>
                  <a:pt x="5707" y="77627"/>
                  <a:pt x="8350" y="80312"/>
                </a:cubicBezTo>
                <a:lnTo>
                  <a:pt x="56353" y="128357"/>
                </a:lnTo>
                <a:lnTo>
                  <a:pt x="45779" y="195451"/>
                </a:lnTo>
                <a:cubicBezTo>
                  <a:pt x="45191" y="199186"/>
                  <a:pt x="46744" y="202962"/>
                  <a:pt x="49807" y="205186"/>
                </a:cubicBezTo>
                <a:cubicBezTo>
                  <a:pt x="52870" y="207410"/>
                  <a:pt x="56898" y="207746"/>
                  <a:pt x="60297" y="206025"/>
                </a:cubicBezTo>
                <a:lnTo>
                  <a:pt x="120888" y="175226"/>
                </a:lnTo>
                <a:lnTo>
                  <a:pt x="181437" y="206025"/>
                </a:lnTo>
                <a:cubicBezTo>
                  <a:pt x="184793" y="207746"/>
                  <a:pt x="188864" y="207410"/>
                  <a:pt x="191927" y="205186"/>
                </a:cubicBezTo>
                <a:cubicBezTo>
                  <a:pt x="194990" y="202962"/>
                  <a:pt x="196542" y="199228"/>
                  <a:pt x="195955" y="195451"/>
                </a:cubicBezTo>
                <a:lnTo>
                  <a:pt x="185339" y="128357"/>
                </a:lnTo>
                <a:lnTo>
                  <a:pt x="233342" y="80312"/>
                </a:lnTo>
                <a:cubicBezTo>
                  <a:pt x="236027" y="77627"/>
                  <a:pt x="236950" y="73682"/>
                  <a:pt x="235775" y="70074"/>
                </a:cubicBezTo>
                <a:cubicBezTo>
                  <a:pt x="234600" y="66465"/>
                  <a:pt x="231537" y="63822"/>
                  <a:pt x="227761" y="63234"/>
                </a:cubicBezTo>
                <a:lnTo>
                  <a:pt x="160708" y="52576"/>
                </a:lnTo>
                <a:lnTo>
                  <a:pt x="129867" y="-7931"/>
                </a:ln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6" name="Text 4"/>
          <p:cNvSpPr/>
          <p:nvPr/>
        </p:nvSpPr>
        <p:spPr>
          <a:xfrm>
            <a:off x="886203" y="1262167"/>
            <a:ext cx="5469392" cy="2506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1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核心价值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86203" y="1512811"/>
            <a:ext cx="5451489" cy="2148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8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集成企业已有大数据平台和成熟数据仓库积累的 API、数据资产与标准操作程序(SOP)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362537" y="2134943"/>
            <a:ext cx="5639471" cy="2801833"/>
          </a:xfrm>
          <a:custGeom>
            <a:avLst/>
            <a:gdLst/>
            <a:ahLst/>
            <a:cxnLst/>
            <a:rect l="l" t="t" r="r" b="b"/>
            <a:pathLst>
              <a:path w="5639471" h="2801833">
                <a:moveTo>
                  <a:pt x="71615" y="0"/>
                </a:moveTo>
                <a:lnTo>
                  <a:pt x="5567857" y="0"/>
                </a:lnTo>
                <a:cubicBezTo>
                  <a:pt x="5607408" y="0"/>
                  <a:pt x="5639471" y="32063"/>
                  <a:pt x="5639471" y="71615"/>
                </a:cubicBezTo>
                <a:lnTo>
                  <a:pt x="5639471" y="2730218"/>
                </a:lnTo>
                <a:cubicBezTo>
                  <a:pt x="5639471" y="2769770"/>
                  <a:pt x="5607408" y="2801833"/>
                  <a:pt x="5567857" y="2801833"/>
                </a:cubicBezTo>
                <a:lnTo>
                  <a:pt x="71615" y="2801833"/>
                </a:lnTo>
                <a:cubicBezTo>
                  <a:pt x="32063" y="2801833"/>
                  <a:pt x="0" y="2769770"/>
                  <a:pt x="0" y="2730218"/>
                </a:cubicBezTo>
                <a:lnTo>
                  <a:pt x="0" y="71615"/>
                </a:lnTo>
                <a:cubicBezTo>
                  <a:pt x="0" y="32063"/>
                  <a:pt x="32063" y="0"/>
                  <a:pt x="71615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10238" y="2282643"/>
            <a:ext cx="358062" cy="358062"/>
          </a:xfrm>
          <a:custGeom>
            <a:avLst/>
            <a:gdLst/>
            <a:ahLst/>
            <a:cxnLst/>
            <a:rect l="l" t="t" r="r" b="b"/>
            <a:pathLst>
              <a:path w="358062" h="358062">
                <a:moveTo>
                  <a:pt x="71612" y="0"/>
                </a:moveTo>
                <a:lnTo>
                  <a:pt x="286449" y="0"/>
                </a:lnTo>
                <a:cubicBezTo>
                  <a:pt x="326000" y="0"/>
                  <a:pt x="358062" y="32062"/>
                  <a:pt x="358062" y="71612"/>
                </a:cubicBezTo>
                <a:lnTo>
                  <a:pt x="358062" y="286449"/>
                </a:lnTo>
                <a:cubicBezTo>
                  <a:pt x="358062" y="326000"/>
                  <a:pt x="326000" y="358062"/>
                  <a:pt x="286449" y="358062"/>
                </a:cubicBezTo>
                <a:lnTo>
                  <a:pt x="71612" y="358062"/>
                </a:lnTo>
                <a:cubicBezTo>
                  <a:pt x="32062" y="358062"/>
                  <a:pt x="0" y="326000"/>
                  <a:pt x="0" y="286449"/>
                </a:cubicBezTo>
                <a:lnTo>
                  <a:pt x="0" y="71612"/>
                </a:lnTo>
                <a:cubicBezTo>
                  <a:pt x="0" y="32088"/>
                  <a:pt x="32088" y="0"/>
                  <a:pt x="71612" y="0"/>
                </a:cubicBezTo>
                <a:close/>
              </a:path>
            </a:pathLst>
          </a:custGeom>
          <a:solidFill>
            <a:srgbClr val="3A5F7F">
              <a:alpha val="4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610943" y="2372159"/>
            <a:ext cx="156652" cy="179031"/>
          </a:xfrm>
          <a:custGeom>
            <a:avLst/>
            <a:gdLst/>
            <a:ahLst/>
            <a:cxnLst/>
            <a:rect l="l" t="t" r="r" b="b"/>
            <a:pathLst>
              <a:path w="156652" h="179031">
                <a:moveTo>
                  <a:pt x="44758" y="-11189"/>
                </a:moveTo>
                <a:cubicBezTo>
                  <a:pt x="50947" y="-11189"/>
                  <a:pt x="55947" y="-6189"/>
                  <a:pt x="55947" y="0"/>
                </a:cubicBezTo>
                <a:lnTo>
                  <a:pt x="55947" y="33568"/>
                </a:lnTo>
                <a:lnTo>
                  <a:pt x="100705" y="33568"/>
                </a:lnTo>
                <a:lnTo>
                  <a:pt x="100705" y="0"/>
                </a:lnTo>
                <a:cubicBezTo>
                  <a:pt x="100705" y="-6189"/>
                  <a:pt x="105705" y="-11189"/>
                  <a:pt x="111894" y="-11189"/>
                </a:cubicBezTo>
                <a:cubicBezTo>
                  <a:pt x="118083" y="-11189"/>
                  <a:pt x="123084" y="-6189"/>
                  <a:pt x="123084" y="0"/>
                </a:cubicBezTo>
                <a:lnTo>
                  <a:pt x="123084" y="33568"/>
                </a:lnTo>
                <a:lnTo>
                  <a:pt x="145463" y="33568"/>
                </a:lnTo>
                <a:cubicBezTo>
                  <a:pt x="151652" y="33568"/>
                  <a:pt x="156652" y="38569"/>
                  <a:pt x="156652" y="44758"/>
                </a:cubicBezTo>
                <a:cubicBezTo>
                  <a:pt x="156652" y="50947"/>
                  <a:pt x="151652" y="55947"/>
                  <a:pt x="145463" y="55947"/>
                </a:cubicBezTo>
                <a:lnTo>
                  <a:pt x="145463" y="78326"/>
                </a:lnTo>
                <a:cubicBezTo>
                  <a:pt x="145463" y="111580"/>
                  <a:pt x="121265" y="139203"/>
                  <a:pt x="89515" y="144518"/>
                </a:cubicBezTo>
                <a:lnTo>
                  <a:pt x="89515" y="167841"/>
                </a:lnTo>
                <a:cubicBezTo>
                  <a:pt x="89515" y="174031"/>
                  <a:pt x="84515" y="179031"/>
                  <a:pt x="78326" y="179031"/>
                </a:cubicBezTo>
                <a:cubicBezTo>
                  <a:pt x="72137" y="179031"/>
                  <a:pt x="67137" y="174031"/>
                  <a:pt x="67137" y="167841"/>
                </a:cubicBezTo>
                <a:lnTo>
                  <a:pt x="67137" y="144518"/>
                </a:lnTo>
                <a:cubicBezTo>
                  <a:pt x="35387" y="139203"/>
                  <a:pt x="11189" y="111580"/>
                  <a:pt x="11189" y="78326"/>
                </a:cubicBezTo>
                <a:lnTo>
                  <a:pt x="11189" y="55947"/>
                </a:lnTo>
                <a:cubicBezTo>
                  <a:pt x="5000" y="55947"/>
                  <a:pt x="0" y="50947"/>
                  <a:pt x="0" y="44758"/>
                </a:cubicBezTo>
                <a:cubicBezTo>
                  <a:pt x="0" y="38569"/>
                  <a:pt x="5000" y="33568"/>
                  <a:pt x="11189" y="33568"/>
                </a:cubicBezTo>
                <a:lnTo>
                  <a:pt x="33568" y="33568"/>
                </a:lnTo>
                <a:lnTo>
                  <a:pt x="33568" y="0"/>
                </a:lnTo>
                <a:cubicBezTo>
                  <a:pt x="33568" y="-6189"/>
                  <a:pt x="38569" y="-11189"/>
                  <a:pt x="44758" y="-11189"/>
                </a:cubicBezTo>
                <a:close/>
              </a:path>
            </a:pathLst>
          </a:custGeom>
          <a:solidFill>
            <a:srgbClr val="E0E2E5"/>
          </a:solidFill>
          <a:ln/>
        </p:spPr>
      </p:sp>
      <p:sp>
        <p:nvSpPr>
          <p:cNvPr id="11" name="Text 9"/>
          <p:cNvSpPr/>
          <p:nvPr/>
        </p:nvSpPr>
        <p:spPr>
          <a:xfrm>
            <a:off x="975718" y="2336352"/>
            <a:ext cx="1199507" cy="2506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69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API 与技能注册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10238" y="2748123"/>
            <a:ext cx="5344070" cy="966767"/>
          </a:xfrm>
          <a:custGeom>
            <a:avLst/>
            <a:gdLst/>
            <a:ahLst/>
            <a:cxnLst/>
            <a:rect l="l" t="t" r="r" b="b"/>
            <a:pathLst>
              <a:path w="5344070" h="966767">
                <a:moveTo>
                  <a:pt x="71608" y="0"/>
                </a:moveTo>
                <a:lnTo>
                  <a:pt x="5272462" y="0"/>
                </a:lnTo>
                <a:cubicBezTo>
                  <a:pt x="5312010" y="0"/>
                  <a:pt x="5344070" y="32060"/>
                  <a:pt x="5344070" y="71608"/>
                </a:cubicBezTo>
                <a:lnTo>
                  <a:pt x="5344070" y="895158"/>
                </a:lnTo>
                <a:cubicBezTo>
                  <a:pt x="5344070" y="934706"/>
                  <a:pt x="5312010" y="966767"/>
                  <a:pt x="5272462" y="966767"/>
                </a:cubicBezTo>
                <a:lnTo>
                  <a:pt x="71608" y="966767"/>
                </a:lnTo>
                <a:cubicBezTo>
                  <a:pt x="32060" y="966767"/>
                  <a:pt x="0" y="934706"/>
                  <a:pt x="0" y="895158"/>
                </a:cubicBezTo>
                <a:lnTo>
                  <a:pt x="0" y="71608"/>
                </a:lnTo>
                <a:cubicBezTo>
                  <a:pt x="0" y="32060"/>
                  <a:pt x="32060" y="0"/>
                  <a:pt x="71608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13" name="Text 11"/>
          <p:cNvSpPr/>
          <p:nvPr/>
        </p:nvSpPr>
        <p:spPr>
          <a:xfrm>
            <a:off x="617656" y="2855542"/>
            <a:ext cx="5191894" cy="1790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87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FR-076 数据 API 接入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17656" y="3159894"/>
            <a:ext cx="35806" cy="35806"/>
          </a:xfrm>
          <a:custGeom>
            <a:avLst/>
            <a:gdLst/>
            <a:ahLst/>
            <a:cxnLst/>
            <a:rect l="l" t="t" r="r" b="b"/>
            <a:pathLst>
              <a:path w="35806" h="35806">
                <a:moveTo>
                  <a:pt x="17903" y="0"/>
                </a:moveTo>
                <a:lnTo>
                  <a:pt x="17903" y="0"/>
                </a:lnTo>
                <a:cubicBezTo>
                  <a:pt x="27791" y="0"/>
                  <a:pt x="35806" y="8015"/>
                  <a:pt x="35806" y="17903"/>
                </a:cubicBezTo>
                <a:lnTo>
                  <a:pt x="35806" y="17903"/>
                </a:lnTo>
                <a:cubicBezTo>
                  <a:pt x="35806" y="27791"/>
                  <a:pt x="27791" y="35806"/>
                  <a:pt x="17903" y="35806"/>
                </a:cubicBezTo>
                <a:lnTo>
                  <a:pt x="17903" y="35806"/>
                </a:lnTo>
                <a:cubicBezTo>
                  <a:pt x="8015" y="35806"/>
                  <a:pt x="0" y="27791"/>
                  <a:pt x="0" y="17903"/>
                </a:cubicBezTo>
                <a:lnTo>
                  <a:pt x="0" y="17903"/>
                </a:lnTo>
                <a:cubicBezTo>
                  <a:pt x="0" y="8015"/>
                  <a:pt x="8015" y="0"/>
                  <a:pt x="17903" y="0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15" name="Text 13"/>
          <p:cNvSpPr/>
          <p:nvPr/>
        </p:nvSpPr>
        <p:spPr>
          <a:xfrm>
            <a:off x="725075" y="3106185"/>
            <a:ext cx="2506432" cy="143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46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无缝注册企业已有的大数据平台对外提供的查询 API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617656" y="3338925"/>
            <a:ext cx="35806" cy="35806"/>
          </a:xfrm>
          <a:custGeom>
            <a:avLst/>
            <a:gdLst/>
            <a:ahLst/>
            <a:cxnLst/>
            <a:rect l="l" t="t" r="r" b="b"/>
            <a:pathLst>
              <a:path w="35806" h="35806">
                <a:moveTo>
                  <a:pt x="17903" y="0"/>
                </a:moveTo>
                <a:lnTo>
                  <a:pt x="17903" y="0"/>
                </a:lnTo>
                <a:cubicBezTo>
                  <a:pt x="27791" y="0"/>
                  <a:pt x="35806" y="8015"/>
                  <a:pt x="35806" y="17903"/>
                </a:cubicBezTo>
                <a:lnTo>
                  <a:pt x="35806" y="17903"/>
                </a:lnTo>
                <a:cubicBezTo>
                  <a:pt x="35806" y="27791"/>
                  <a:pt x="27791" y="35806"/>
                  <a:pt x="17903" y="35806"/>
                </a:cubicBezTo>
                <a:lnTo>
                  <a:pt x="17903" y="35806"/>
                </a:lnTo>
                <a:cubicBezTo>
                  <a:pt x="8015" y="35806"/>
                  <a:pt x="0" y="27791"/>
                  <a:pt x="0" y="17903"/>
                </a:cubicBezTo>
                <a:lnTo>
                  <a:pt x="0" y="17903"/>
                </a:lnTo>
                <a:cubicBezTo>
                  <a:pt x="0" y="8015"/>
                  <a:pt x="8015" y="0"/>
                  <a:pt x="17903" y="0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17" name="Text 15"/>
          <p:cNvSpPr/>
          <p:nvPr/>
        </p:nvSpPr>
        <p:spPr>
          <a:xfrm>
            <a:off x="725075" y="3285216"/>
            <a:ext cx="2676511" cy="143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46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支持 OpenAPI/Swagger 规范自动解析与导入 API 端点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617656" y="3517956"/>
            <a:ext cx="35806" cy="35806"/>
          </a:xfrm>
          <a:custGeom>
            <a:avLst/>
            <a:gdLst/>
            <a:ahLst/>
            <a:cxnLst/>
            <a:rect l="l" t="t" r="r" b="b"/>
            <a:pathLst>
              <a:path w="35806" h="35806">
                <a:moveTo>
                  <a:pt x="17903" y="0"/>
                </a:moveTo>
                <a:lnTo>
                  <a:pt x="17903" y="0"/>
                </a:lnTo>
                <a:cubicBezTo>
                  <a:pt x="27791" y="0"/>
                  <a:pt x="35806" y="8015"/>
                  <a:pt x="35806" y="17903"/>
                </a:cubicBezTo>
                <a:lnTo>
                  <a:pt x="35806" y="17903"/>
                </a:lnTo>
                <a:cubicBezTo>
                  <a:pt x="35806" y="27791"/>
                  <a:pt x="27791" y="35806"/>
                  <a:pt x="17903" y="35806"/>
                </a:cubicBezTo>
                <a:lnTo>
                  <a:pt x="17903" y="35806"/>
                </a:lnTo>
                <a:cubicBezTo>
                  <a:pt x="8015" y="35806"/>
                  <a:pt x="0" y="27791"/>
                  <a:pt x="0" y="17903"/>
                </a:cubicBezTo>
                <a:lnTo>
                  <a:pt x="0" y="17903"/>
                </a:lnTo>
                <a:cubicBezTo>
                  <a:pt x="0" y="8015"/>
                  <a:pt x="8015" y="0"/>
                  <a:pt x="17903" y="0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19" name="Text 17"/>
          <p:cNvSpPr/>
          <p:nvPr/>
        </p:nvSpPr>
        <p:spPr>
          <a:xfrm>
            <a:off x="725075" y="3464247"/>
            <a:ext cx="2488529" cy="143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46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统一管理各内部系统的认证鉴权机制(JWT、OAuth)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510238" y="3822308"/>
            <a:ext cx="5344070" cy="966767"/>
          </a:xfrm>
          <a:custGeom>
            <a:avLst/>
            <a:gdLst/>
            <a:ahLst/>
            <a:cxnLst/>
            <a:rect l="l" t="t" r="r" b="b"/>
            <a:pathLst>
              <a:path w="5344070" h="966767">
                <a:moveTo>
                  <a:pt x="71608" y="0"/>
                </a:moveTo>
                <a:lnTo>
                  <a:pt x="5272462" y="0"/>
                </a:lnTo>
                <a:cubicBezTo>
                  <a:pt x="5312010" y="0"/>
                  <a:pt x="5344070" y="32060"/>
                  <a:pt x="5344070" y="71608"/>
                </a:cubicBezTo>
                <a:lnTo>
                  <a:pt x="5344070" y="895158"/>
                </a:lnTo>
                <a:cubicBezTo>
                  <a:pt x="5344070" y="934706"/>
                  <a:pt x="5312010" y="966767"/>
                  <a:pt x="5272462" y="966767"/>
                </a:cubicBezTo>
                <a:lnTo>
                  <a:pt x="71608" y="966767"/>
                </a:lnTo>
                <a:cubicBezTo>
                  <a:pt x="32060" y="966767"/>
                  <a:pt x="0" y="934706"/>
                  <a:pt x="0" y="895158"/>
                </a:cubicBezTo>
                <a:lnTo>
                  <a:pt x="0" y="71608"/>
                </a:lnTo>
                <a:cubicBezTo>
                  <a:pt x="0" y="32060"/>
                  <a:pt x="32060" y="0"/>
                  <a:pt x="71608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21" name="Text 19"/>
          <p:cNvSpPr/>
          <p:nvPr/>
        </p:nvSpPr>
        <p:spPr>
          <a:xfrm>
            <a:off x="617656" y="3929727"/>
            <a:ext cx="5191894" cy="1790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87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FR-077 技能(Skill)元数据定义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617656" y="4234079"/>
            <a:ext cx="35806" cy="35806"/>
          </a:xfrm>
          <a:custGeom>
            <a:avLst/>
            <a:gdLst/>
            <a:ahLst/>
            <a:cxnLst/>
            <a:rect l="l" t="t" r="r" b="b"/>
            <a:pathLst>
              <a:path w="35806" h="35806">
                <a:moveTo>
                  <a:pt x="17903" y="0"/>
                </a:moveTo>
                <a:lnTo>
                  <a:pt x="17903" y="0"/>
                </a:lnTo>
                <a:cubicBezTo>
                  <a:pt x="27791" y="0"/>
                  <a:pt x="35806" y="8015"/>
                  <a:pt x="35806" y="17903"/>
                </a:cubicBezTo>
                <a:lnTo>
                  <a:pt x="35806" y="17903"/>
                </a:lnTo>
                <a:cubicBezTo>
                  <a:pt x="35806" y="27791"/>
                  <a:pt x="27791" y="35806"/>
                  <a:pt x="17903" y="35806"/>
                </a:cubicBezTo>
                <a:lnTo>
                  <a:pt x="17903" y="35806"/>
                </a:lnTo>
                <a:cubicBezTo>
                  <a:pt x="8015" y="35806"/>
                  <a:pt x="0" y="27791"/>
                  <a:pt x="0" y="17903"/>
                </a:cubicBezTo>
                <a:lnTo>
                  <a:pt x="0" y="17903"/>
                </a:lnTo>
                <a:cubicBezTo>
                  <a:pt x="0" y="8015"/>
                  <a:pt x="8015" y="0"/>
                  <a:pt x="17903" y="0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23" name="Text 21"/>
          <p:cNvSpPr/>
          <p:nvPr/>
        </p:nvSpPr>
        <p:spPr>
          <a:xfrm>
            <a:off x="725075" y="4180370"/>
            <a:ext cx="3294167" cy="143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46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将具体 API 封装为 Data Skill,配置自然语言描述、触发关键词与意图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617656" y="4413110"/>
            <a:ext cx="35806" cy="35806"/>
          </a:xfrm>
          <a:custGeom>
            <a:avLst/>
            <a:gdLst/>
            <a:ahLst/>
            <a:cxnLst/>
            <a:rect l="l" t="t" r="r" b="b"/>
            <a:pathLst>
              <a:path w="35806" h="35806">
                <a:moveTo>
                  <a:pt x="17903" y="0"/>
                </a:moveTo>
                <a:lnTo>
                  <a:pt x="17903" y="0"/>
                </a:lnTo>
                <a:cubicBezTo>
                  <a:pt x="27791" y="0"/>
                  <a:pt x="35806" y="8015"/>
                  <a:pt x="35806" y="17903"/>
                </a:cubicBezTo>
                <a:lnTo>
                  <a:pt x="35806" y="17903"/>
                </a:lnTo>
                <a:cubicBezTo>
                  <a:pt x="35806" y="27791"/>
                  <a:pt x="27791" y="35806"/>
                  <a:pt x="17903" y="35806"/>
                </a:cubicBezTo>
                <a:lnTo>
                  <a:pt x="17903" y="35806"/>
                </a:lnTo>
                <a:cubicBezTo>
                  <a:pt x="8015" y="35806"/>
                  <a:pt x="0" y="27791"/>
                  <a:pt x="0" y="17903"/>
                </a:cubicBezTo>
                <a:lnTo>
                  <a:pt x="0" y="17903"/>
                </a:lnTo>
                <a:cubicBezTo>
                  <a:pt x="0" y="8015"/>
                  <a:pt x="8015" y="0"/>
                  <a:pt x="17903" y="0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25" name="Text 23"/>
          <p:cNvSpPr/>
          <p:nvPr/>
        </p:nvSpPr>
        <p:spPr>
          <a:xfrm>
            <a:off x="725075" y="4359401"/>
            <a:ext cx="2452722" cy="143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46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定义 Skill 的入参/出参 Schema,参数枚举映射关系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617656" y="4592141"/>
            <a:ext cx="35806" cy="35806"/>
          </a:xfrm>
          <a:custGeom>
            <a:avLst/>
            <a:gdLst/>
            <a:ahLst/>
            <a:cxnLst/>
            <a:rect l="l" t="t" r="r" b="b"/>
            <a:pathLst>
              <a:path w="35806" h="35806">
                <a:moveTo>
                  <a:pt x="17903" y="0"/>
                </a:moveTo>
                <a:lnTo>
                  <a:pt x="17903" y="0"/>
                </a:lnTo>
                <a:cubicBezTo>
                  <a:pt x="27791" y="0"/>
                  <a:pt x="35806" y="8015"/>
                  <a:pt x="35806" y="17903"/>
                </a:cubicBezTo>
                <a:lnTo>
                  <a:pt x="35806" y="17903"/>
                </a:lnTo>
                <a:cubicBezTo>
                  <a:pt x="35806" y="27791"/>
                  <a:pt x="27791" y="35806"/>
                  <a:pt x="17903" y="35806"/>
                </a:cubicBezTo>
                <a:lnTo>
                  <a:pt x="17903" y="35806"/>
                </a:lnTo>
                <a:cubicBezTo>
                  <a:pt x="8015" y="35806"/>
                  <a:pt x="0" y="27791"/>
                  <a:pt x="0" y="17903"/>
                </a:cubicBezTo>
                <a:lnTo>
                  <a:pt x="0" y="17903"/>
                </a:lnTo>
                <a:cubicBezTo>
                  <a:pt x="0" y="8015"/>
                  <a:pt x="8015" y="0"/>
                  <a:pt x="17903" y="0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27" name="Text 25"/>
          <p:cNvSpPr/>
          <p:nvPr/>
        </p:nvSpPr>
        <p:spPr>
          <a:xfrm>
            <a:off x="725075" y="4538432"/>
            <a:ext cx="3070379" cy="143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46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模型无法通过 NL2SQL 直接查询时,优先建议用户调用相关 Skill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6188942" y="2134943"/>
            <a:ext cx="5639471" cy="2801833"/>
          </a:xfrm>
          <a:custGeom>
            <a:avLst/>
            <a:gdLst/>
            <a:ahLst/>
            <a:cxnLst/>
            <a:rect l="l" t="t" r="r" b="b"/>
            <a:pathLst>
              <a:path w="5639471" h="2801833">
                <a:moveTo>
                  <a:pt x="71615" y="0"/>
                </a:moveTo>
                <a:lnTo>
                  <a:pt x="5567857" y="0"/>
                </a:lnTo>
                <a:cubicBezTo>
                  <a:pt x="5607408" y="0"/>
                  <a:pt x="5639471" y="32063"/>
                  <a:pt x="5639471" y="71615"/>
                </a:cubicBezTo>
                <a:lnTo>
                  <a:pt x="5639471" y="2730218"/>
                </a:lnTo>
                <a:cubicBezTo>
                  <a:pt x="5639471" y="2769770"/>
                  <a:pt x="5607408" y="2801833"/>
                  <a:pt x="5567857" y="2801833"/>
                </a:cubicBezTo>
                <a:lnTo>
                  <a:pt x="71615" y="2801833"/>
                </a:lnTo>
                <a:cubicBezTo>
                  <a:pt x="32063" y="2801833"/>
                  <a:pt x="0" y="2769770"/>
                  <a:pt x="0" y="2730218"/>
                </a:cubicBezTo>
                <a:lnTo>
                  <a:pt x="0" y="71615"/>
                </a:lnTo>
                <a:cubicBezTo>
                  <a:pt x="0" y="32063"/>
                  <a:pt x="32063" y="0"/>
                  <a:pt x="71615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336643" y="2282643"/>
            <a:ext cx="358062" cy="358062"/>
          </a:xfrm>
          <a:custGeom>
            <a:avLst/>
            <a:gdLst/>
            <a:ahLst/>
            <a:cxnLst/>
            <a:rect l="l" t="t" r="r" b="b"/>
            <a:pathLst>
              <a:path w="358062" h="358062">
                <a:moveTo>
                  <a:pt x="71612" y="0"/>
                </a:moveTo>
                <a:lnTo>
                  <a:pt x="286449" y="0"/>
                </a:lnTo>
                <a:cubicBezTo>
                  <a:pt x="326000" y="0"/>
                  <a:pt x="358062" y="32062"/>
                  <a:pt x="358062" y="71612"/>
                </a:cubicBezTo>
                <a:lnTo>
                  <a:pt x="358062" y="286449"/>
                </a:lnTo>
                <a:cubicBezTo>
                  <a:pt x="358062" y="326000"/>
                  <a:pt x="326000" y="358062"/>
                  <a:pt x="286449" y="358062"/>
                </a:cubicBezTo>
                <a:lnTo>
                  <a:pt x="71612" y="358062"/>
                </a:lnTo>
                <a:cubicBezTo>
                  <a:pt x="32062" y="358062"/>
                  <a:pt x="0" y="326000"/>
                  <a:pt x="0" y="286449"/>
                </a:cubicBezTo>
                <a:lnTo>
                  <a:pt x="0" y="71612"/>
                </a:lnTo>
                <a:cubicBezTo>
                  <a:pt x="0" y="32088"/>
                  <a:pt x="32088" y="0"/>
                  <a:pt x="71612" y="0"/>
                </a:cubicBezTo>
                <a:close/>
              </a:path>
            </a:pathLst>
          </a:custGeom>
          <a:solidFill>
            <a:srgbClr val="3A5F7F">
              <a:alpha val="40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6426158" y="2372159"/>
            <a:ext cx="179031" cy="179031"/>
          </a:xfrm>
          <a:custGeom>
            <a:avLst/>
            <a:gdLst/>
            <a:ahLst/>
            <a:cxnLst/>
            <a:rect l="l" t="t" r="r" b="b"/>
            <a:pathLst>
              <a:path w="179031" h="179031">
                <a:moveTo>
                  <a:pt x="0" y="27974"/>
                </a:moveTo>
                <a:cubicBezTo>
                  <a:pt x="0" y="18707"/>
                  <a:pt x="7518" y="11189"/>
                  <a:pt x="16784" y="11189"/>
                </a:cubicBezTo>
                <a:lnTo>
                  <a:pt x="50352" y="11189"/>
                </a:lnTo>
                <a:cubicBezTo>
                  <a:pt x="59619" y="11189"/>
                  <a:pt x="67137" y="18707"/>
                  <a:pt x="67137" y="27974"/>
                </a:cubicBezTo>
                <a:lnTo>
                  <a:pt x="67137" y="33568"/>
                </a:lnTo>
                <a:lnTo>
                  <a:pt x="111894" y="33568"/>
                </a:lnTo>
                <a:lnTo>
                  <a:pt x="111894" y="27974"/>
                </a:lnTo>
                <a:cubicBezTo>
                  <a:pt x="111894" y="18707"/>
                  <a:pt x="119412" y="11189"/>
                  <a:pt x="128678" y="11189"/>
                </a:cubicBezTo>
                <a:lnTo>
                  <a:pt x="162247" y="11189"/>
                </a:lnTo>
                <a:cubicBezTo>
                  <a:pt x="171513" y="11189"/>
                  <a:pt x="179031" y="18707"/>
                  <a:pt x="179031" y="27974"/>
                </a:cubicBezTo>
                <a:lnTo>
                  <a:pt x="179031" y="61542"/>
                </a:lnTo>
                <a:cubicBezTo>
                  <a:pt x="179031" y="70808"/>
                  <a:pt x="171513" y="78326"/>
                  <a:pt x="162247" y="78326"/>
                </a:cubicBezTo>
                <a:lnTo>
                  <a:pt x="128678" y="78326"/>
                </a:lnTo>
                <a:cubicBezTo>
                  <a:pt x="119412" y="78326"/>
                  <a:pt x="111894" y="70808"/>
                  <a:pt x="111894" y="61542"/>
                </a:cubicBezTo>
                <a:lnTo>
                  <a:pt x="111894" y="55947"/>
                </a:lnTo>
                <a:lnTo>
                  <a:pt x="67137" y="55947"/>
                </a:lnTo>
                <a:lnTo>
                  <a:pt x="67137" y="61542"/>
                </a:lnTo>
                <a:cubicBezTo>
                  <a:pt x="67137" y="64094"/>
                  <a:pt x="66542" y="66542"/>
                  <a:pt x="65528" y="68710"/>
                </a:cubicBezTo>
                <a:lnTo>
                  <a:pt x="89515" y="100705"/>
                </a:lnTo>
                <a:lnTo>
                  <a:pt x="117489" y="100705"/>
                </a:lnTo>
                <a:cubicBezTo>
                  <a:pt x="126755" y="100705"/>
                  <a:pt x="134273" y="108223"/>
                  <a:pt x="134273" y="117489"/>
                </a:cubicBezTo>
                <a:lnTo>
                  <a:pt x="134273" y="151057"/>
                </a:lnTo>
                <a:cubicBezTo>
                  <a:pt x="134273" y="160324"/>
                  <a:pt x="126755" y="167841"/>
                  <a:pt x="117489" y="167841"/>
                </a:cubicBezTo>
                <a:lnTo>
                  <a:pt x="83921" y="167841"/>
                </a:lnTo>
                <a:cubicBezTo>
                  <a:pt x="74654" y="167841"/>
                  <a:pt x="67137" y="160324"/>
                  <a:pt x="67137" y="151057"/>
                </a:cubicBezTo>
                <a:lnTo>
                  <a:pt x="67137" y="117489"/>
                </a:lnTo>
                <a:cubicBezTo>
                  <a:pt x="67137" y="114936"/>
                  <a:pt x="67731" y="112489"/>
                  <a:pt x="68745" y="110321"/>
                </a:cubicBezTo>
                <a:lnTo>
                  <a:pt x="44758" y="78326"/>
                </a:lnTo>
                <a:lnTo>
                  <a:pt x="16784" y="78326"/>
                </a:lnTo>
                <a:cubicBezTo>
                  <a:pt x="7518" y="78326"/>
                  <a:pt x="0" y="70808"/>
                  <a:pt x="0" y="61542"/>
                </a:cubicBezTo>
                <a:lnTo>
                  <a:pt x="0" y="27974"/>
                </a:lnTo>
                <a:close/>
              </a:path>
            </a:pathLst>
          </a:custGeom>
          <a:solidFill>
            <a:srgbClr val="E0E2E5"/>
          </a:solidFill>
          <a:ln/>
        </p:spPr>
      </p:sp>
      <p:sp>
        <p:nvSpPr>
          <p:cNvPr id="31" name="Text 29"/>
          <p:cNvSpPr/>
          <p:nvPr/>
        </p:nvSpPr>
        <p:spPr>
          <a:xfrm>
            <a:off x="6802123" y="2336352"/>
            <a:ext cx="1109991" cy="2506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69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SOP 编排执行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6336643" y="2748123"/>
            <a:ext cx="5344070" cy="966767"/>
          </a:xfrm>
          <a:custGeom>
            <a:avLst/>
            <a:gdLst/>
            <a:ahLst/>
            <a:cxnLst/>
            <a:rect l="l" t="t" r="r" b="b"/>
            <a:pathLst>
              <a:path w="5344070" h="966767">
                <a:moveTo>
                  <a:pt x="71608" y="0"/>
                </a:moveTo>
                <a:lnTo>
                  <a:pt x="5272462" y="0"/>
                </a:lnTo>
                <a:cubicBezTo>
                  <a:pt x="5312010" y="0"/>
                  <a:pt x="5344070" y="32060"/>
                  <a:pt x="5344070" y="71608"/>
                </a:cubicBezTo>
                <a:lnTo>
                  <a:pt x="5344070" y="895158"/>
                </a:lnTo>
                <a:cubicBezTo>
                  <a:pt x="5344070" y="934706"/>
                  <a:pt x="5312010" y="966767"/>
                  <a:pt x="5272462" y="966767"/>
                </a:cubicBezTo>
                <a:lnTo>
                  <a:pt x="71608" y="966767"/>
                </a:lnTo>
                <a:cubicBezTo>
                  <a:pt x="32060" y="966767"/>
                  <a:pt x="0" y="934706"/>
                  <a:pt x="0" y="895158"/>
                </a:cubicBezTo>
                <a:lnTo>
                  <a:pt x="0" y="71608"/>
                </a:lnTo>
                <a:cubicBezTo>
                  <a:pt x="0" y="32060"/>
                  <a:pt x="32060" y="0"/>
                  <a:pt x="71608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33" name="Text 31"/>
          <p:cNvSpPr/>
          <p:nvPr/>
        </p:nvSpPr>
        <p:spPr>
          <a:xfrm>
            <a:off x="6444061" y="2855542"/>
            <a:ext cx="5191894" cy="1790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87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FR-078 多步 SOP 编排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6444061" y="3159894"/>
            <a:ext cx="35806" cy="35806"/>
          </a:xfrm>
          <a:custGeom>
            <a:avLst/>
            <a:gdLst/>
            <a:ahLst/>
            <a:cxnLst/>
            <a:rect l="l" t="t" r="r" b="b"/>
            <a:pathLst>
              <a:path w="35806" h="35806">
                <a:moveTo>
                  <a:pt x="17903" y="0"/>
                </a:moveTo>
                <a:lnTo>
                  <a:pt x="17903" y="0"/>
                </a:lnTo>
                <a:cubicBezTo>
                  <a:pt x="27791" y="0"/>
                  <a:pt x="35806" y="8015"/>
                  <a:pt x="35806" y="17903"/>
                </a:cubicBezTo>
                <a:lnTo>
                  <a:pt x="35806" y="17903"/>
                </a:lnTo>
                <a:cubicBezTo>
                  <a:pt x="35806" y="27791"/>
                  <a:pt x="27791" y="35806"/>
                  <a:pt x="17903" y="35806"/>
                </a:cubicBezTo>
                <a:lnTo>
                  <a:pt x="17903" y="35806"/>
                </a:lnTo>
                <a:cubicBezTo>
                  <a:pt x="8015" y="35806"/>
                  <a:pt x="0" y="27791"/>
                  <a:pt x="0" y="17903"/>
                </a:cubicBezTo>
                <a:lnTo>
                  <a:pt x="0" y="17903"/>
                </a:lnTo>
                <a:cubicBezTo>
                  <a:pt x="0" y="8015"/>
                  <a:pt x="8015" y="0"/>
                  <a:pt x="17903" y="0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35" name="Text 33"/>
          <p:cNvSpPr/>
          <p:nvPr/>
        </p:nvSpPr>
        <p:spPr>
          <a:xfrm>
            <a:off x="6551480" y="3106185"/>
            <a:ext cx="2569093" cy="143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46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将多个独立 Data Skill 串联编排为复杂数据分析 SOP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6444061" y="3338925"/>
            <a:ext cx="35806" cy="35806"/>
          </a:xfrm>
          <a:custGeom>
            <a:avLst/>
            <a:gdLst/>
            <a:ahLst/>
            <a:cxnLst/>
            <a:rect l="l" t="t" r="r" b="b"/>
            <a:pathLst>
              <a:path w="35806" h="35806">
                <a:moveTo>
                  <a:pt x="17903" y="0"/>
                </a:moveTo>
                <a:lnTo>
                  <a:pt x="17903" y="0"/>
                </a:lnTo>
                <a:cubicBezTo>
                  <a:pt x="27791" y="0"/>
                  <a:pt x="35806" y="8015"/>
                  <a:pt x="35806" y="17903"/>
                </a:cubicBezTo>
                <a:lnTo>
                  <a:pt x="35806" y="17903"/>
                </a:lnTo>
                <a:cubicBezTo>
                  <a:pt x="35806" y="27791"/>
                  <a:pt x="27791" y="35806"/>
                  <a:pt x="17903" y="35806"/>
                </a:cubicBezTo>
                <a:lnTo>
                  <a:pt x="17903" y="35806"/>
                </a:lnTo>
                <a:cubicBezTo>
                  <a:pt x="8015" y="35806"/>
                  <a:pt x="0" y="27791"/>
                  <a:pt x="0" y="17903"/>
                </a:cubicBezTo>
                <a:lnTo>
                  <a:pt x="0" y="17903"/>
                </a:lnTo>
                <a:cubicBezTo>
                  <a:pt x="0" y="8015"/>
                  <a:pt x="8015" y="0"/>
                  <a:pt x="17903" y="0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37" name="Text 35"/>
          <p:cNvSpPr/>
          <p:nvPr/>
        </p:nvSpPr>
        <p:spPr>
          <a:xfrm>
            <a:off x="6551480" y="3285216"/>
            <a:ext cx="3383683" cy="143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46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支持 SOP 中的上下文变量传递(上一步返回的部门 ID 作为下一步入参)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6444061" y="3517956"/>
            <a:ext cx="35806" cy="35806"/>
          </a:xfrm>
          <a:custGeom>
            <a:avLst/>
            <a:gdLst/>
            <a:ahLst/>
            <a:cxnLst/>
            <a:rect l="l" t="t" r="r" b="b"/>
            <a:pathLst>
              <a:path w="35806" h="35806">
                <a:moveTo>
                  <a:pt x="17903" y="0"/>
                </a:moveTo>
                <a:lnTo>
                  <a:pt x="17903" y="0"/>
                </a:lnTo>
                <a:cubicBezTo>
                  <a:pt x="27791" y="0"/>
                  <a:pt x="35806" y="8015"/>
                  <a:pt x="35806" y="17903"/>
                </a:cubicBezTo>
                <a:lnTo>
                  <a:pt x="35806" y="17903"/>
                </a:lnTo>
                <a:cubicBezTo>
                  <a:pt x="35806" y="27791"/>
                  <a:pt x="27791" y="35806"/>
                  <a:pt x="17903" y="35806"/>
                </a:cubicBezTo>
                <a:lnTo>
                  <a:pt x="17903" y="35806"/>
                </a:lnTo>
                <a:cubicBezTo>
                  <a:pt x="8015" y="35806"/>
                  <a:pt x="0" y="27791"/>
                  <a:pt x="0" y="17903"/>
                </a:cubicBezTo>
                <a:lnTo>
                  <a:pt x="0" y="17903"/>
                </a:lnTo>
                <a:cubicBezTo>
                  <a:pt x="0" y="8015"/>
                  <a:pt x="8015" y="0"/>
                  <a:pt x="17903" y="0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39" name="Text 37"/>
          <p:cNvSpPr/>
          <p:nvPr/>
        </p:nvSpPr>
        <p:spPr>
          <a:xfrm>
            <a:off x="6551480" y="3464247"/>
            <a:ext cx="2184176" cy="143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46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支持带有条件判断分支(If-Else)的技能调用流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6336643" y="3822308"/>
            <a:ext cx="5344070" cy="787736"/>
          </a:xfrm>
          <a:custGeom>
            <a:avLst/>
            <a:gdLst/>
            <a:ahLst/>
            <a:cxnLst/>
            <a:rect l="l" t="t" r="r" b="b"/>
            <a:pathLst>
              <a:path w="5344070" h="787736">
                <a:moveTo>
                  <a:pt x="71613" y="0"/>
                </a:moveTo>
                <a:lnTo>
                  <a:pt x="5272457" y="0"/>
                </a:lnTo>
                <a:cubicBezTo>
                  <a:pt x="5312008" y="0"/>
                  <a:pt x="5344070" y="32062"/>
                  <a:pt x="5344070" y="71613"/>
                </a:cubicBezTo>
                <a:lnTo>
                  <a:pt x="5344070" y="716123"/>
                </a:lnTo>
                <a:cubicBezTo>
                  <a:pt x="5344070" y="755673"/>
                  <a:pt x="5312008" y="787736"/>
                  <a:pt x="5272457" y="787736"/>
                </a:cubicBezTo>
                <a:lnTo>
                  <a:pt x="71613" y="787736"/>
                </a:lnTo>
                <a:cubicBezTo>
                  <a:pt x="32062" y="787736"/>
                  <a:pt x="0" y="755673"/>
                  <a:pt x="0" y="716123"/>
                </a:cubicBezTo>
                <a:lnTo>
                  <a:pt x="0" y="71613"/>
                </a:lnTo>
                <a:cubicBezTo>
                  <a:pt x="0" y="32062"/>
                  <a:pt x="32062" y="0"/>
                  <a:pt x="71613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41" name="Text 39"/>
          <p:cNvSpPr/>
          <p:nvPr/>
        </p:nvSpPr>
        <p:spPr>
          <a:xfrm>
            <a:off x="6444061" y="3929727"/>
            <a:ext cx="5191894" cy="1790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87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FR-079 混合查询执行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6444061" y="4234079"/>
            <a:ext cx="35806" cy="35806"/>
          </a:xfrm>
          <a:custGeom>
            <a:avLst/>
            <a:gdLst/>
            <a:ahLst/>
            <a:cxnLst/>
            <a:rect l="l" t="t" r="r" b="b"/>
            <a:pathLst>
              <a:path w="35806" h="35806">
                <a:moveTo>
                  <a:pt x="17903" y="0"/>
                </a:moveTo>
                <a:lnTo>
                  <a:pt x="17903" y="0"/>
                </a:lnTo>
                <a:cubicBezTo>
                  <a:pt x="27791" y="0"/>
                  <a:pt x="35806" y="8015"/>
                  <a:pt x="35806" y="17903"/>
                </a:cubicBezTo>
                <a:lnTo>
                  <a:pt x="35806" y="17903"/>
                </a:lnTo>
                <a:cubicBezTo>
                  <a:pt x="35806" y="27791"/>
                  <a:pt x="27791" y="35806"/>
                  <a:pt x="17903" y="35806"/>
                </a:cubicBezTo>
                <a:lnTo>
                  <a:pt x="17903" y="35806"/>
                </a:lnTo>
                <a:cubicBezTo>
                  <a:pt x="8015" y="35806"/>
                  <a:pt x="0" y="27791"/>
                  <a:pt x="0" y="17903"/>
                </a:cubicBezTo>
                <a:lnTo>
                  <a:pt x="0" y="17903"/>
                </a:lnTo>
                <a:cubicBezTo>
                  <a:pt x="0" y="8015"/>
                  <a:pt x="8015" y="0"/>
                  <a:pt x="17903" y="0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43" name="Text 41"/>
          <p:cNvSpPr/>
          <p:nvPr/>
        </p:nvSpPr>
        <p:spPr>
          <a:xfrm>
            <a:off x="6551480" y="4180370"/>
            <a:ext cx="4117709" cy="143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46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同一用户会话中,既包含对已有数据 API 的 Skill 调用,也包含实时生成的 NL2SQL 查询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6444061" y="4413110"/>
            <a:ext cx="35806" cy="35806"/>
          </a:xfrm>
          <a:custGeom>
            <a:avLst/>
            <a:gdLst/>
            <a:ahLst/>
            <a:cxnLst/>
            <a:rect l="l" t="t" r="r" b="b"/>
            <a:pathLst>
              <a:path w="35806" h="35806">
                <a:moveTo>
                  <a:pt x="17903" y="0"/>
                </a:moveTo>
                <a:lnTo>
                  <a:pt x="17903" y="0"/>
                </a:lnTo>
                <a:cubicBezTo>
                  <a:pt x="27791" y="0"/>
                  <a:pt x="35806" y="8015"/>
                  <a:pt x="35806" y="17903"/>
                </a:cubicBezTo>
                <a:lnTo>
                  <a:pt x="35806" y="17903"/>
                </a:lnTo>
                <a:cubicBezTo>
                  <a:pt x="35806" y="27791"/>
                  <a:pt x="27791" y="35806"/>
                  <a:pt x="17903" y="35806"/>
                </a:cubicBezTo>
                <a:lnTo>
                  <a:pt x="17903" y="35806"/>
                </a:lnTo>
                <a:cubicBezTo>
                  <a:pt x="8015" y="35806"/>
                  <a:pt x="0" y="27791"/>
                  <a:pt x="0" y="17903"/>
                </a:cubicBezTo>
                <a:lnTo>
                  <a:pt x="0" y="17903"/>
                </a:lnTo>
                <a:cubicBezTo>
                  <a:pt x="0" y="8015"/>
                  <a:pt x="8015" y="0"/>
                  <a:pt x="17903" y="0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45" name="Text 43"/>
          <p:cNvSpPr/>
          <p:nvPr/>
        </p:nvSpPr>
        <p:spPr>
          <a:xfrm>
            <a:off x="6551480" y="4359401"/>
            <a:ext cx="4878590" cy="143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46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支持将 API 返回的结构化数据作为临时表,与数仓中已有表进行联邦查询(Federated Query)与关联分析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362537" y="5088952"/>
            <a:ext cx="11466925" cy="1405392"/>
          </a:xfrm>
          <a:custGeom>
            <a:avLst/>
            <a:gdLst/>
            <a:ahLst/>
            <a:cxnLst/>
            <a:rect l="l" t="t" r="r" b="b"/>
            <a:pathLst>
              <a:path w="11466925" h="1405392">
                <a:moveTo>
                  <a:pt x="71619" y="0"/>
                </a:moveTo>
                <a:lnTo>
                  <a:pt x="11395306" y="0"/>
                </a:lnTo>
                <a:cubicBezTo>
                  <a:pt x="11434860" y="0"/>
                  <a:pt x="11466925" y="32065"/>
                  <a:pt x="11466925" y="71619"/>
                </a:cubicBezTo>
                <a:lnTo>
                  <a:pt x="11466925" y="1333773"/>
                </a:lnTo>
                <a:cubicBezTo>
                  <a:pt x="11466925" y="1373327"/>
                  <a:pt x="11434860" y="1405392"/>
                  <a:pt x="11395306" y="1405392"/>
                </a:cubicBezTo>
                <a:lnTo>
                  <a:pt x="71619" y="1405392"/>
                </a:lnTo>
                <a:cubicBezTo>
                  <a:pt x="32065" y="1405392"/>
                  <a:pt x="0" y="1373327"/>
                  <a:pt x="0" y="1333773"/>
                </a:cubicBezTo>
                <a:lnTo>
                  <a:pt x="0" y="71619"/>
                </a:lnTo>
                <a:cubicBezTo>
                  <a:pt x="0" y="32065"/>
                  <a:pt x="32065" y="0"/>
                  <a:pt x="71619" y="0"/>
                </a:cubicBezTo>
                <a:close/>
              </a:path>
            </a:pathLst>
          </a:custGeom>
          <a:solidFill>
            <a:srgbClr val="D8A14F">
              <a:alpha val="10196"/>
            </a:srgbClr>
          </a:solidFill>
          <a:ln w="12700">
            <a:solidFill>
              <a:srgbClr val="D8A14F">
                <a:alpha val="30196"/>
              </a:srgbClr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532617" y="5272458"/>
            <a:ext cx="179031" cy="179031"/>
          </a:xfrm>
          <a:custGeom>
            <a:avLst/>
            <a:gdLst/>
            <a:ahLst/>
            <a:cxnLst/>
            <a:rect l="l" t="t" r="r" b="b"/>
            <a:pathLst>
              <a:path w="179031" h="179031">
                <a:moveTo>
                  <a:pt x="179031" y="33568"/>
                </a:moveTo>
                <a:cubicBezTo>
                  <a:pt x="179031" y="51122"/>
                  <a:pt x="158365" y="77312"/>
                  <a:pt x="149449" y="87767"/>
                </a:cubicBezTo>
                <a:cubicBezTo>
                  <a:pt x="148120" y="89306"/>
                  <a:pt x="146162" y="89900"/>
                  <a:pt x="144379" y="89515"/>
                </a:cubicBezTo>
                <a:lnTo>
                  <a:pt x="111894" y="89515"/>
                </a:lnTo>
                <a:cubicBezTo>
                  <a:pt x="105705" y="89515"/>
                  <a:pt x="100705" y="94516"/>
                  <a:pt x="100705" y="100705"/>
                </a:cubicBezTo>
                <a:cubicBezTo>
                  <a:pt x="100705" y="106894"/>
                  <a:pt x="105705" y="111894"/>
                  <a:pt x="111894" y="111894"/>
                </a:cubicBezTo>
                <a:lnTo>
                  <a:pt x="145463" y="111894"/>
                </a:lnTo>
                <a:cubicBezTo>
                  <a:pt x="163995" y="111894"/>
                  <a:pt x="179031" y="126930"/>
                  <a:pt x="179031" y="145463"/>
                </a:cubicBezTo>
                <a:cubicBezTo>
                  <a:pt x="179031" y="163995"/>
                  <a:pt x="163995" y="179031"/>
                  <a:pt x="145463" y="179031"/>
                </a:cubicBezTo>
                <a:lnTo>
                  <a:pt x="48814" y="179031"/>
                </a:lnTo>
                <a:cubicBezTo>
                  <a:pt x="51856" y="175569"/>
                  <a:pt x="55563" y="171128"/>
                  <a:pt x="59304" y="166163"/>
                </a:cubicBezTo>
                <a:cubicBezTo>
                  <a:pt x="61507" y="163226"/>
                  <a:pt x="63780" y="160009"/>
                  <a:pt x="65948" y="156652"/>
                </a:cubicBezTo>
                <a:lnTo>
                  <a:pt x="145463" y="156652"/>
                </a:lnTo>
                <a:cubicBezTo>
                  <a:pt x="151652" y="156652"/>
                  <a:pt x="156652" y="151652"/>
                  <a:pt x="156652" y="145463"/>
                </a:cubicBezTo>
                <a:cubicBezTo>
                  <a:pt x="156652" y="139273"/>
                  <a:pt x="151652" y="134273"/>
                  <a:pt x="145463" y="134273"/>
                </a:cubicBezTo>
                <a:lnTo>
                  <a:pt x="111894" y="134273"/>
                </a:lnTo>
                <a:cubicBezTo>
                  <a:pt x="93362" y="134273"/>
                  <a:pt x="78326" y="119237"/>
                  <a:pt x="78326" y="100705"/>
                </a:cubicBezTo>
                <a:cubicBezTo>
                  <a:pt x="78326" y="82172"/>
                  <a:pt x="93362" y="67137"/>
                  <a:pt x="111894" y="67137"/>
                </a:cubicBezTo>
                <a:lnTo>
                  <a:pt x="125811" y="67137"/>
                </a:lnTo>
                <a:cubicBezTo>
                  <a:pt x="118468" y="56122"/>
                  <a:pt x="111894" y="43464"/>
                  <a:pt x="111894" y="33568"/>
                </a:cubicBezTo>
                <a:cubicBezTo>
                  <a:pt x="111894" y="15036"/>
                  <a:pt x="126930" y="0"/>
                  <a:pt x="145463" y="0"/>
                </a:cubicBezTo>
                <a:cubicBezTo>
                  <a:pt x="163995" y="0"/>
                  <a:pt x="179031" y="15036"/>
                  <a:pt x="179031" y="33568"/>
                </a:cubicBezTo>
                <a:close/>
                <a:moveTo>
                  <a:pt x="40946" y="171023"/>
                </a:moveTo>
                <a:cubicBezTo>
                  <a:pt x="39618" y="172527"/>
                  <a:pt x="38429" y="173856"/>
                  <a:pt x="37415" y="174975"/>
                </a:cubicBezTo>
                <a:lnTo>
                  <a:pt x="36785" y="175674"/>
                </a:lnTo>
                <a:lnTo>
                  <a:pt x="36715" y="175604"/>
                </a:lnTo>
                <a:cubicBezTo>
                  <a:pt x="34617" y="177213"/>
                  <a:pt x="31610" y="177003"/>
                  <a:pt x="29722" y="174975"/>
                </a:cubicBezTo>
                <a:cubicBezTo>
                  <a:pt x="20910" y="165394"/>
                  <a:pt x="0" y="140742"/>
                  <a:pt x="0" y="123084"/>
                </a:cubicBezTo>
                <a:cubicBezTo>
                  <a:pt x="0" y="104551"/>
                  <a:pt x="15036" y="89515"/>
                  <a:pt x="33568" y="89515"/>
                </a:cubicBezTo>
                <a:cubicBezTo>
                  <a:pt x="52101" y="89515"/>
                  <a:pt x="67137" y="104551"/>
                  <a:pt x="67137" y="123084"/>
                </a:cubicBezTo>
                <a:cubicBezTo>
                  <a:pt x="67137" y="133574"/>
                  <a:pt x="59759" y="146512"/>
                  <a:pt x="51926" y="157316"/>
                </a:cubicBezTo>
                <a:cubicBezTo>
                  <a:pt x="48184" y="162456"/>
                  <a:pt x="44338" y="167107"/>
                  <a:pt x="41156" y="170779"/>
                </a:cubicBezTo>
                <a:lnTo>
                  <a:pt x="40946" y="171023"/>
                </a:lnTo>
                <a:close/>
                <a:moveTo>
                  <a:pt x="44758" y="123084"/>
                </a:moveTo>
                <a:cubicBezTo>
                  <a:pt x="44758" y="116908"/>
                  <a:pt x="39744" y="111894"/>
                  <a:pt x="33568" y="111894"/>
                </a:cubicBezTo>
                <a:cubicBezTo>
                  <a:pt x="27393" y="111894"/>
                  <a:pt x="22379" y="116908"/>
                  <a:pt x="22379" y="123084"/>
                </a:cubicBezTo>
                <a:cubicBezTo>
                  <a:pt x="22379" y="129259"/>
                  <a:pt x="27393" y="134273"/>
                  <a:pt x="33568" y="134273"/>
                </a:cubicBezTo>
                <a:cubicBezTo>
                  <a:pt x="39744" y="134273"/>
                  <a:pt x="44758" y="129259"/>
                  <a:pt x="44758" y="123084"/>
                </a:cubicBezTo>
                <a:close/>
                <a:moveTo>
                  <a:pt x="145463" y="44758"/>
                </a:moveTo>
                <a:cubicBezTo>
                  <a:pt x="151638" y="44758"/>
                  <a:pt x="156652" y="39744"/>
                  <a:pt x="156652" y="33568"/>
                </a:cubicBezTo>
                <a:cubicBezTo>
                  <a:pt x="156652" y="27393"/>
                  <a:pt x="151638" y="22379"/>
                  <a:pt x="145463" y="22379"/>
                </a:cubicBezTo>
                <a:cubicBezTo>
                  <a:pt x="139287" y="22379"/>
                  <a:pt x="134273" y="27393"/>
                  <a:pt x="134273" y="33568"/>
                </a:cubicBezTo>
                <a:cubicBezTo>
                  <a:pt x="134273" y="39744"/>
                  <a:pt x="139287" y="44758"/>
                  <a:pt x="145463" y="44758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48" name="Text 46"/>
          <p:cNvSpPr/>
          <p:nvPr/>
        </p:nvSpPr>
        <p:spPr>
          <a:xfrm>
            <a:off x="841445" y="5236652"/>
            <a:ext cx="1423295" cy="2506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69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Skill 优先执行策略</a:t>
            </a:r>
            <a:endParaRPr lang="en-US" sz="1600" dirty="0"/>
          </a:p>
        </p:txBody>
      </p:sp>
      <p:sp>
        <p:nvSpPr>
          <p:cNvPr id="49" name="Shape 47"/>
          <p:cNvSpPr/>
          <p:nvPr/>
        </p:nvSpPr>
        <p:spPr>
          <a:xfrm>
            <a:off x="510238" y="5594714"/>
            <a:ext cx="5514150" cy="751930"/>
          </a:xfrm>
          <a:custGeom>
            <a:avLst/>
            <a:gdLst/>
            <a:ahLst/>
            <a:cxnLst/>
            <a:rect l="l" t="t" r="r" b="b"/>
            <a:pathLst>
              <a:path w="5514150" h="751930">
                <a:moveTo>
                  <a:pt x="71614" y="0"/>
                </a:moveTo>
                <a:lnTo>
                  <a:pt x="5442536" y="0"/>
                </a:lnTo>
                <a:cubicBezTo>
                  <a:pt x="5482087" y="0"/>
                  <a:pt x="5514150" y="32063"/>
                  <a:pt x="5514150" y="71614"/>
                </a:cubicBezTo>
                <a:lnTo>
                  <a:pt x="5514150" y="680316"/>
                </a:lnTo>
                <a:cubicBezTo>
                  <a:pt x="5514150" y="719867"/>
                  <a:pt x="5482087" y="751930"/>
                  <a:pt x="5442536" y="751930"/>
                </a:cubicBezTo>
                <a:lnTo>
                  <a:pt x="71614" y="751930"/>
                </a:lnTo>
                <a:cubicBezTo>
                  <a:pt x="32089" y="751930"/>
                  <a:pt x="0" y="719840"/>
                  <a:pt x="0" y="680316"/>
                </a:cubicBezTo>
                <a:lnTo>
                  <a:pt x="0" y="71614"/>
                </a:lnTo>
                <a:cubicBezTo>
                  <a:pt x="0" y="32063"/>
                  <a:pt x="32063" y="0"/>
                  <a:pt x="71614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50" name="Shape 48"/>
          <p:cNvSpPr/>
          <p:nvPr/>
        </p:nvSpPr>
        <p:spPr>
          <a:xfrm>
            <a:off x="617656" y="5702132"/>
            <a:ext cx="286449" cy="286449"/>
          </a:xfrm>
          <a:custGeom>
            <a:avLst/>
            <a:gdLst/>
            <a:ahLst/>
            <a:cxnLst/>
            <a:rect l="l" t="t" r="r" b="b"/>
            <a:pathLst>
              <a:path w="286449" h="286449">
                <a:moveTo>
                  <a:pt x="71612" y="0"/>
                </a:moveTo>
                <a:lnTo>
                  <a:pt x="214837" y="0"/>
                </a:lnTo>
                <a:cubicBezTo>
                  <a:pt x="254387" y="0"/>
                  <a:pt x="286449" y="32062"/>
                  <a:pt x="286449" y="71612"/>
                </a:cubicBezTo>
                <a:lnTo>
                  <a:pt x="286449" y="214837"/>
                </a:lnTo>
                <a:cubicBezTo>
                  <a:pt x="286449" y="254387"/>
                  <a:pt x="254387" y="286449"/>
                  <a:pt x="214837" y="286449"/>
                </a:cubicBezTo>
                <a:lnTo>
                  <a:pt x="71612" y="286449"/>
                </a:lnTo>
                <a:cubicBezTo>
                  <a:pt x="32062" y="286449"/>
                  <a:pt x="0" y="254387"/>
                  <a:pt x="0" y="214837"/>
                </a:cubicBezTo>
                <a:lnTo>
                  <a:pt x="0" y="71612"/>
                </a:lnTo>
                <a:cubicBezTo>
                  <a:pt x="0" y="32062"/>
                  <a:pt x="32062" y="0"/>
                  <a:pt x="71612" y="0"/>
                </a:cubicBezTo>
                <a:close/>
              </a:path>
            </a:pathLst>
          </a:custGeom>
          <a:solidFill>
            <a:srgbClr val="3A5F7F">
              <a:alpha val="40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700458" y="5782696"/>
            <a:ext cx="125322" cy="125322"/>
          </a:xfrm>
          <a:custGeom>
            <a:avLst/>
            <a:gdLst/>
            <a:ahLst/>
            <a:cxnLst/>
            <a:rect l="l" t="t" r="r" b="b"/>
            <a:pathLst>
              <a:path w="125322" h="125322">
                <a:moveTo>
                  <a:pt x="62661" y="125322"/>
                </a:moveTo>
                <a:cubicBezTo>
                  <a:pt x="97244" y="125322"/>
                  <a:pt x="125322" y="97244"/>
                  <a:pt x="125322" y="62661"/>
                </a:cubicBezTo>
                <a:cubicBezTo>
                  <a:pt x="125322" y="28077"/>
                  <a:pt x="97244" y="0"/>
                  <a:pt x="62661" y="0"/>
                </a:cubicBezTo>
                <a:cubicBezTo>
                  <a:pt x="28077" y="0"/>
                  <a:pt x="0" y="28077"/>
                  <a:pt x="0" y="62661"/>
                </a:cubicBezTo>
                <a:cubicBezTo>
                  <a:pt x="0" y="97244"/>
                  <a:pt x="28077" y="125322"/>
                  <a:pt x="62661" y="125322"/>
                </a:cubicBezTo>
                <a:close/>
                <a:moveTo>
                  <a:pt x="83319" y="52062"/>
                </a:moveTo>
                <a:lnTo>
                  <a:pt x="63738" y="83393"/>
                </a:lnTo>
                <a:cubicBezTo>
                  <a:pt x="62710" y="85033"/>
                  <a:pt x="60947" y="86061"/>
                  <a:pt x="59014" y="86159"/>
                </a:cubicBezTo>
                <a:cubicBezTo>
                  <a:pt x="57080" y="86256"/>
                  <a:pt x="55220" y="85375"/>
                  <a:pt x="54069" y="83809"/>
                </a:cubicBezTo>
                <a:lnTo>
                  <a:pt x="42321" y="68144"/>
                </a:lnTo>
                <a:cubicBezTo>
                  <a:pt x="40362" y="65549"/>
                  <a:pt x="40901" y="61878"/>
                  <a:pt x="43495" y="59919"/>
                </a:cubicBezTo>
                <a:cubicBezTo>
                  <a:pt x="46090" y="57961"/>
                  <a:pt x="49761" y="58500"/>
                  <a:pt x="51720" y="61094"/>
                </a:cubicBezTo>
                <a:lnTo>
                  <a:pt x="58328" y="69906"/>
                </a:lnTo>
                <a:lnTo>
                  <a:pt x="73357" y="45845"/>
                </a:lnTo>
                <a:cubicBezTo>
                  <a:pt x="75071" y="43104"/>
                  <a:pt x="78693" y="42247"/>
                  <a:pt x="81459" y="43985"/>
                </a:cubicBezTo>
                <a:cubicBezTo>
                  <a:pt x="84225" y="45723"/>
                  <a:pt x="85057" y="49321"/>
                  <a:pt x="83319" y="52087"/>
                </a:cubicBezTo>
                <a:close/>
              </a:path>
            </a:pathLst>
          </a:custGeom>
          <a:solidFill>
            <a:srgbClr val="E0E2E5"/>
          </a:solidFill>
          <a:ln/>
        </p:spPr>
      </p:sp>
      <p:sp>
        <p:nvSpPr>
          <p:cNvPr id="52" name="Text 50"/>
          <p:cNvSpPr/>
          <p:nvPr/>
        </p:nvSpPr>
        <p:spPr>
          <a:xfrm>
            <a:off x="975718" y="5737938"/>
            <a:ext cx="689269" cy="2148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8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匹配 Skill</a:t>
            </a:r>
            <a:endParaRPr lang="en-US" sz="1600" dirty="0"/>
          </a:p>
        </p:txBody>
      </p:sp>
      <p:sp>
        <p:nvSpPr>
          <p:cNvPr id="53" name="Text 51"/>
          <p:cNvSpPr/>
          <p:nvPr/>
        </p:nvSpPr>
        <p:spPr>
          <a:xfrm>
            <a:off x="617656" y="6060194"/>
            <a:ext cx="5361974" cy="1790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87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提取参数直接调用 API</a:t>
            </a:r>
            <a:pPr>
              <a:lnSpc>
                <a:spcPct val="120000"/>
              </a:lnSpc>
            </a:pPr>
            <a:r>
              <a:rPr lang="en-US" sz="987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(绕过 NL2SQL,保障业务口径绝对准确)</a:t>
            </a:r>
            <a:endParaRPr lang="en-US" sz="1600" dirty="0"/>
          </a:p>
        </p:txBody>
      </p:sp>
      <p:sp>
        <p:nvSpPr>
          <p:cNvPr id="54" name="Shape 52"/>
          <p:cNvSpPr/>
          <p:nvPr/>
        </p:nvSpPr>
        <p:spPr>
          <a:xfrm>
            <a:off x="6166563" y="5594714"/>
            <a:ext cx="5514150" cy="751930"/>
          </a:xfrm>
          <a:custGeom>
            <a:avLst/>
            <a:gdLst/>
            <a:ahLst/>
            <a:cxnLst/>
            <a:rect l="l" t="t" r="r" b="b"/>
            <a:pathLst>
              <a:path w="5514150" h="751930">
                <a:moveTo>
                  <a:pt x="71614" y="0"/>
                </a:moveTo>
                <a:lnTo>
                  <a:pt x="5442536" y="0"/>
                </a:lnTo>
                <a:cubicBezTo>
                  <a:pt x="5482087" y="0"/>
                  <a:pt x="5514150" y="32063"/>
                  <a:pt x="5514150" y="71614"/>
                </a:cubicBezTo>
                <a:lnTo>
                  <a:pt x="5514150" y="680316"/>
                </a:lnTo>
                <a:cubicBezTo>
                  <a:pt x="5514150" y="719867"/>
                  <a:pt x="5482087" y="751930"/>
                  <a:pt x="5442536" y="751930"/>
                </a:cubicBezTo>
                <a:lnTo>
                  <a:pt x="71614" y="751930"/>
                </a:lnTo>
                <a:cubicBezTo>
                  <a:pt x="32089" y="751930"/>
                  <a:pt x="0" y="719840"/>
                  <a:pt x="0" y="680316"/>
                </a:cubicBezTo>
                <a:lnTo>
                  <a:pt x="0" y="71614"/>
                </a:lnTo>
                <a:cubicBezTo>
                  <a:pt x="0" y="32063"/>
                  <a:pt x="32063" y="0"/>
                  <a:pt x="71614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55" name="Shape 53"/>
          <p:cNvSpPr/>
          <p:nvPr/>
        </p:nvSpPr>
        <p:spPr>
          <a:xfrm>
            <a:off x="6273982" y="5702132"/>
            <a:ext cx="286449" cy="286449"/>
          </a:xfrm>
          <a:custGeom>
            <a:avLst/>
            <a:gdLst/>
            <a:ahLst/>
            <a:cxnLst/>
            <a:rect l="l" t="t" r="r" b="b"/>
            <a:pathLst>
              <a:path w="286449" h="286449">
                <a:moveTo>
                  <a:pt x="71612" y="0"/>
                </a:moveTo>
                <a:lnTo>
                  <a:pt x="214837" y="0"/>
                </a:lnTo>
                <a:cubicBezTo>
                  <a:pt x="254387" y="0"/>
                  <a:pt x="286449" y="32062"/>
                  <a:pt x="286449" y="71612"/>
                </a:cubicBezTo>
                <a:lnTo>
                  <a:pt x="286449" y="214837"/>
                </a:lnTo>
                <a:cubicBezTo>
                  <a:pt x="286449" y="254387"/>
                  <a:pt x="254387" y="286449"/>
                  <a:pt x="214837" y="286449"/>
                </a:cubicBezTo>
                <a:lnTo>
                  <a:pt x="71612" y="286449"/>
                </a:lnTo>
                <a:cubicBezTo>
                  <a:pt x="32062" y="286449"/>
                  <a:pt x="0" y="254387"/>
                  <a:pt x="0" y="214837"/>
                </a:cubicBezTo>
                <a:lnTo>
                  <a:pt x="0" y="71612"/>
                </a:lnTo>
                <a:cubicBezTo>
                  <a:pt x="0" y="32062"/>
                  <a:pt x="32062" y="0"/>
                  <a:pt x="71612" y="0"/>
                </a:cubicBezTo>
                <a:close/>
              </a:path>
            </a:pathLst>
          </a:custGeom>
          <a:solidFill>
            <a:srgbClr val="3A5F7F">
              <a:alpha val="40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6356784" y="5782696"/>
            <a:ext cx="125322" cy="125322"/>
          </a:xfrm>
          <a:custGeom>
            <a:avLst/>
            <a:gdLst/>
            <a:ahLst/>
            <a:cxnLst/>
            <a:rect l="l" t="t" r="r" b="b"/>
            <a:pathLst>
              <a:path w="125322" h="125322">
                <a:moveTo>
                  <a:pt x="62661" y="125322"/>
                </a:moveTo>
                <a:cubicBezTo>
                  <a:pt x="97244" y="125322"/>
                  <a:pt x="125322" y="97244"/>
                  <a:pt x="125322" y="62661"/>
                </a:cubicBezTo>
                <a:cubicBezTo>
                  <a:pt x="125322" y="28077"/>
                  <a:pt x="97244" y="0"/>
                  <a:pt x="62661" y="0"/>
                </a:cubicBezTo>
                <a:cubicBezTo>
                  <a:pt x="28077" y="0"/>
                  <a:pt x="0" y="28077"/>
                  <a:pt x="0" y="62661"/>
                </a:cubicBezTo>
                <a:cubicBezTo>
                  <a:pt x="0" y="97244"/>
                  <a:pt x="28077" y="125322"/>
                  <a:pt x="62661" y="125322"/>
                </a:cubicBezTo>
                <a:close/>
                <a:moveTo>
                  <a:pt x="40876" y="40876"/>
                </a:moveTo>
                <a:cubicBezTo>
                  <a:pt x="43177" y="38576"/>
                  <a:pt x="46898" y="38576"/>
                  <a:pt x="49174" y="40876"/>
                </a:cubicBezTo>
                <a:lnTo>
                  <a:pt x="62636" y="54339"/>
                </a:lnTo>
                <a:lnTo>
                  <a:pt x="76099" y="40876"/>
                </a:lnTo>
                <a:cubicBezTo>
                  <a:pt x="78399" y="38576"/>
                  <a:pt x="82120" y="38576"/>
                  <a:pt x="84396" y="40876"/>
                </a:cubicBezTo>
                <a:cubicBezTo>
                  <a:pt x="86673" y="43177"/>
                  <a:pt x="86697" y="46898"/>
                  <a:pt x="84396" y="49174"/>
                </a:cubicBezTo>
                <a:lnTo>
                  <a:pt x="70934" y="62636"/>
                </a:lnTo>
                <a:lnTo>
                  <a:pt x="84396" y="76099"/>
                </a:lnTo>
                <a:cubicBezTo>
                  <a:pt x="86697" y="78399"/>
                  <a:pt x="86697" y="82120"/>
                  <a:pt x="84396" y="84396"/>
                </a:cubicBezTo>
                <a:cubicBezTo>
                  <a:pt x="82095" y="86673"/>
                  <a:pt x="78375" y="86697"/>
                  <a:pt x="76099" y="84396"/>
                </a:cubicBezTo>
                <a:lnTo>
                  <a:pt x="62636" y="70934"/>
                </a:lnTo>
                <a:lnTo>
                  <a:pt x="49174" y="84396"/>
                </a:lnTo>
                <a:cubicBezTo>
                  <a:pt x="46873" y="86697"/>
                  <a:pt x="43153" y="86697"/>
                  <a:pt x="40876" y="84396"/>
                </a:cubicBezTo>
                <a:cubicBezTo>
                  <a:pt x="38600" y="82095"/>
                  <a:pt x="38576" y="78375"/>
                  <a:pt x="40876" y="76099"/>
                </a:cubicBezTo>
                <a:lnTo>
                  <a:pt x="54339" y="62636"/>
                </a:lnTo>
                <a:lnTo>
                  <a:pt x="40876" y="49174"/>
                </a:lnTo>
                <a:cubicBezTo>
                  <a:pt x="38576" y="46873"/>
                  <a:pt x="38576" y="43153"/>
                  <a:pt x="40876" y="40876"/>
                </a:cubicBezTo>
                <a:close/>
              </a:path>
            </a:pathLst>
          </a:custGeom>
          <a:solidFill>
            <a:srgbClr val="E0E2E5"/>
          </a:solidFill>
          <a:ln/>
        </p:spPr>
      </p:sp>
      <p:sp>
        <p:nvSpPr>
          <p:cNvPr id="57" name="Text 55"/>
          <p:cNvSpPr/>
          <p:nvPr/>
        </p:nvSpPr>
        <p:spPr>
          <a:xfrm>
            <a:off x="6632044" y="5737938"/>
            <a:ext cx="832493" cy="2148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8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未匹配 Skill</a:t>
            </a:r>
            <a:endParaRPr lang="en-US" sz="1600" dirty="0"/>
          </a:p>
        </p:txBody>
      </p:sp>
      <p:sp>
        <p:nvSpPr>
          <p:cNvPr id="58" name="Text 56"/>
          <p:cNvSpPr/>
          <p:nvPr/>
        </p:nvSpPr>
        <p:spPr>
          <a:xfrm>
            <a:off x="6273982" y="6060194"/>
            <a:ext cx="5361974" cy="1790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87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走标准 NL2SQL 路线</a:t>
            </a:r>
            <a:pPr>
              <a:lnSpc>
                <a:spcPct val="120000"/>
              </a:lnSpc>
            </a:pPr>
            <a:r>
              <a:rPr lang="en-US" sz="987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(灵活应对临时性分析需求)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267200" y="1143000"/>
            <a:ext cx="5181600" cy="45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24000" b="1" dirty="0">
                <a:solidFill>
                  <a:srgbClr val="3A5F7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06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2419350"/>
            <a:ext cx="11525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spc="75" kern="0" dirty="0">
                <a:solidFill>
                  <a:srgbClr val="D8A14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CHAPTER SIX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2838450"/>
            <a:ext cx="1171575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45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非功能需求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81000" y="3638550"/>
            <a:ext cx="115443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性能、安全、审计与可扩展性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381000" y="4400550"/>
            <a:ext cx="1219200" cy="38100"/>
          </a:xfrm>
          <a:custGeom>
            <a:avLst/>
            <a:gdLst/>
            <a:ahLst/>
            <a:cxnLst/>
            <a:rect l="l" t="t" r="r" b="b"/>
            <a:pathLst>
              <a:path w="1219200" h="38100">
                <a:moveTo>
                  <a:pt x="0" y="0"/>
                </a:moveTo>
                <a:lnTo>
                  <a:pt x="1219200" y="0"/>
                </a:lnTo>
                <a:lnTo>
                  <a:pt x="12192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D8A14F"/>
          </a:solidFill>
          <a:ln/>
        </p:spPr>
      </p:sp>
    </p:spTree>
  </p:cSld>
  <p:clrMapOvr>
    <a:masterClrMapping/>
  </p:clrMapOvr>
  <p:transition>
    <p:fade/>
    <p:spd val="med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49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spc="53" kern="0" dirty="0">
                <a:solidFill>
                  <a:srgbClr val="D8A14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PERFORMANCE &amp; SECURITY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477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性能与安全需求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5763" y="1147763"/>
            <a:ext cx="5610225" cy="4076700"/>
          </a:xfrm>
          <a:custGeom>
            <a:avLst/>
            <a:gdLst/>
            <a:ahLst/>
            <a:cxnLst/>
            <a:rect l="l" t="t" r="r" b="b"/>
            <a:pathLst>
              <a:path w="5610225" h="4076700">
                <a:moveTo>
                  <a:pt x="76194" y="0"/>
                </a:moveTo>
                <a:lnTo>
                  <a:pt x="5534031" y="0"/>
                </a:lnTo>
                <a:cubicBezTo>
                  <a:pt x="5576112" y="0"/>
                  <a:pt x="5610225" y="34113"/>
                  <a:pt x="5610225" y="76194"/>
                </a:cubicBezTo>
                <a:lnTo>
                  <a:pt x="5610225" y="4000506"/>
                </a:lnTo>
                <a:cubicBezTo>
                  <a:pt x="5610225" y="4042587"/>
                  <a:pt x="5576112" y="4076700"/>
                  <a:pt x="5534031" y="4076700"/>
                </a:cubicBezTo>
                <a:lnTo>
                  <a:pt x="76194" y="4076700"/>
                </a:lnTo>
                <a:cubicBezTo>
                  <a:pt x="34113" y="4076700"/>
                  <a:pt x="0" y="4042587"/>
                  <a:pt x="0" y="4000506"/>
                </a:cubicBezTo>
                <a:lnTo>
                  <a:pt x="0" y="76194"/>
                </a:lnTo>
                <a:cubicBezTo>
                  <a:pt x="0" y="34113"/>
                  <a:pt x="34113" y="0"/>
                  <a:pt x="76194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66738" y="1343025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0" y="95250"/>
                </a:moveTo>
                <a:cubicBezTo>
                  <a:pt x="0" y="42680"/>
                  <a:pt x="42680" y="0"/>
                  <a:pt x="95250" y="0"/>
                </a:cubicBezTo>
                <a:cubicBezTo>
                  <a:pt x="147820" y="0"/>
                  <a:pt x="190500" y="42680"/>
                  <a:pt x="190500" y="95250"/>
                </a:cubicBezTo>
                <a:cubicBezTo>
                  <a:pt x="190500" y="147820"/>
                  <a:pt x="147820" y="190500"/>
                  <a:pt x="95250" y="190500"/>
                </a:cubicBezTo>
                <a:cubicBezTo>
                  <a:pt x="42680" y="190500"/>
                  <a:pt x="0" y="147820"/>
                  <a:pt x="0" y="95250"/>
                </a:cubicBezTo>
                <a:close/>
                <a:moveTo>
                  <a:pt x="107156" y="35719"/>
                </a:moveTo>
                <a:cubicBezTo>
                  <a:pt x="107156" y="29148"/>
                  <a:pt x="101821" y="23812"/>
                  <a:pt x="95250" y="23812"/>
                </a:cubicBezTo>
                <a:cubicBezTo>
                  <a:pt x="88679" y="23812"/>
                  <a:pt x="83344" y="29148"/>
                  <a:pt x="83344" y="35719"/>
                </a:cubicBezTo>
                <a:cubicBezTo>
                  <a:pt x="83344" y="42290"/>
                  <a:pt x="88679" y="47625"/>
                  <a:pt x="95250" y="47625"/>
                </a:cubicBezTo>
                <a:cubicBezTo>
                  <a:pt x="101821" y="47625"/>
                  <a:pt x="107156" y="42290"/>
                  <a:pt x="107156" y="35719"/>
                </a:cubicBezTo>
                <a:close/>
                <a:moveTo>
                  <a:pt x="95250" y="154781"/>
                </a:moveTo>
                <a:cubicBezTo>
                  <a:pt x="108384" y="154781"/>
                  <a:pt x="119063" y="144103"/>
                  <a:pt x="119063" y="130969"/>
                </a:cubicBezTo>
                <a:cubicBezTo>
                  <a:pt x="119063" y="124941"/>
                  <a:pt x="116830" y="119397"/>
                  <a:pt x="113109" y="115230"/>
                </a:cubicBezTo>
                <a:lnTo>
                  <a:pt x="138968" y="63550"/>
                </a:lnTo>
                <a:cubicBezTo>
                  <a:pt x="141163" y="59122"/>
                  <a:pt x="139378" y="53764"/>
                  <a:pt x="134987" y="51569"/>
                </a:cubicBezTo>
                <a:cubicBezTo>
                  <a:pt x="130597" y="49374"/>
                  <a:pt x="125202" y="51160"/>
                  <a:pt x="123006" y="55550"/>
                </a:cubicBezTo>
                <a:lnTo>
                  <a:pt x="97148" y="107231"/>
                </a:lnTo>
                <a:cubicBezTo>
                  <a:pt x="96515" y="107193"/>
                  <a:pt x="95883" y="107156"/>
                  <a:pt x="95250" y="107156"/>
                </a:cubicBezTo>
                <a:cubicBezTo>
                  <a:pt x="82116" y="107156"/>
                  <a:pt x="71438" y="117835"/>
                  <a:pt x="71438" y="130969"/>
                </a:cubicBezTo>
                <a:cubicBezTo>
                  <a:pt x="71438" y="144103"/>
                  <a:pt x="82116" y="154781"/>
                  <a:pt x="95250" y="154781"/>
                </a:cubicBezTo>
                <a:close/>
                <a:moveTo>
                  <a:pt x="65484" y="53578"/>
                </a:moveTo>
                <a:cubicBezTo>
                  <a:pt x="65484" y="47007"/>
                  <a:pt x="60149" y="41672"/>
                  <a:pt x="53578" y="41672"/>
                </a:cubicBezTo>
                <a:cubicBezTo>
                  <a:pt x="47007" y="41672"/>
                  <a:pt x="41672" y="47007"/>
                  <a:pt x="41672" y="53578"/>
                </a:cubicBezTo>
                <a:cubicBezTo>
                  <a:pt x="41672" y="60149"/>
                  <a:pt x="47007" y="65484"/>
                  <a:pt x="53578" y="65484"/>
                </a:cubicBezTo>
                <a:cubicBezTo>
                  <a:pt x="60149" y="65484"/>
                  <a:pt x="65484" y="60149"/>
                  <a:pt x="65484" y="53578"/>
                </a:cubicBezTo>
                <a:close/>
                <a:moveTo>
                  <a:pt x="35719" y="107156"/>
                </a:moveTo>
                <a:cubicBezTo>
                  <a:pt x="42290" y="107156"/>
                  <a:pt x="47625" y="101821"/>
                  <a:pt x="47625" y="95250"/>
                </a:cubicBezTo>
                <a:cubicBezTo>
                  <a:pt x="47625" y="88679"/>
                  <a:pt x="42290" y="83344"/>
                  <a:pt x="35719" y="83344"/>
                </a:cubicBezTo>
                <a:cubicBezTo>
                  <a:pt x="29148" y="83344"/>
                  <a:pt x="23812" y="88679"/>
                  <a:pt x="23812" y="95250"/>
                </a:cubicBezTo>
                <a:cubicBezTo>
                  <a:pt x="23812" y="101821"/>
                  <a:pt x="29148" y="107156"/>
                  <a:pt x="35719" y="107156"/>
                </a:cubicBezTo>
                <a:close/>
                <a:moveTo>
                  <a:pt x="166688" y="95250"/>
                </a:moveTo>
                <a:cubicBezTo>
                  <a:pt x="166688" y="88679"/>
                  <a:pt x="161352" y="83344"/>
                  <a:pt x="154781" y="83344"/>
                </a:cubicBezTo>
                <a:cubicBezTo>
                  <a:pt x="148210" y="83344"/>
                  <a:pt x="142875" y="88679"/>
                  <a:pt x="142875" y="95250"/>
                </a:cubicBezTo>
                <a:cubicBezTo>
                  <a:pt x="142875" y="101821"/>
                  <a:pt x="148210" y="107156"/>
                  <a:pt x="154781" y="107156"/>
                </a:cubicBezTo>
                <a:cubicBezTo>
                  <a:pt x="161352" y="107156"/>
                  <a:pt x="166688" y="101821"/>
                  <a:pt x="166688" y="95250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6" name="Text 4"/>
          <p:cNvSpPr/>
          <p:nvPr/>
        </p:nvSpPr>
        <p:spPr>
          <a:xfrm>
            <a:off x="895350" y="1304925"/>
            <a:ext cx="7715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性能需求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42925" y="1685925"/>
            <a:ext cx="53530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NFR-001 查询响应时间 SLA</a:t>
            </a:r>
            <a:endParaRPr lang="en-US" sz="1600" dirty="0"/>
          </a:p>
        </p:txBody>
      </p:sp>
      <p:graphicFrame>
        <p:nvGraphicFramePr>
          <p:cNvPr id="2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2925" y="1914525"/>
          <a:ext cx="5295900" cy="1095375"/>
        </p:xfrm>
        <a:graphic>
          <a:graphicData uri="http://schemas.openxmlformats.org/drawingml/2006/table">
            <a:tbl>
              <a:tblPr/>
              <a:tblGrid>
                <a:gridCol w="2152650"/>
                <a:gridCol w="1419225"/>
                <a:gridCol w="1724025"/>
              </a:tblGrid>
              <a:tr h="273844">
                <a:tc>
                  <a:txBody>
                    <a:bodyPr/>
                    <a:lstStyle/>
                    <a:p>
                      <a:pPr algn="l"/>
                      <a:r>
                        <a:rPr lang="en-US" sz="900" b="1" u="none" dirty="0">
                          <a:solidFill>
                            <a:srgbClr val="6F7D8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查询类型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57150" marB="571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u="none" dirty="0">
                          <a:solidFill>
                            <a:srgbClr val="6F7D8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P50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57150" marB="571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u="none" dirty="0">
                          <a:solidFill>
                            <a:srgbClr val="6F7D8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P99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57150" marB="571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273844">
                <a:tc>
                  <a:txBody>
                    <a:bodyPr/>
                    <a:lstStyle/>
                    <a:p>
                      <a:r>
                        <a:rPr lang="en-US" sz="900" u="none" dirty="0">
                          <a:solidFill>
                            <a:srgbClr val="E0E2E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简单查询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57150" marB="571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u="none" dirty="0">
                          <a:solidFill>
                            <a:srgbClr val="D8A14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&lt; 2s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57150" marB="571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u="none" dirty="0">
                          <a:solidFill>
                            <a:srgbClr val="D8A14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&lt; 5s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57150" marB="571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273844">
                <a:tc>
                  <a:txBody>
                    <a:bodyPr/>
                    <a:lstStyle/>
                    <a:p>
                      <a:r>
                        <a:rPr lang="en-US" sz="900" u="none" dirty="0">
                          <a:solidFill>
                            <a:srgbClr val="E0E2E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复杂查询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57150" marB="571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u="none" dirty="0">
                          <a:solidFill>
                            <a:srgbClr val="D8A14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&lt; 10s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57150" marB="571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u="none" dirty="0">
                          <a:solidFill>
                            <a:srgbClr val="D8A14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&lt; 30s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57150" marB="571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273844">
                <a:tc>
                  <a:txBody>
                    <a:bodyPr/>
                    <a:lstStyle/>
                    <a:p>
                      <a:r>
                        <a:rPr lang="en-US" sz="900" u="none" dirty="0">
                          <a:solidFill>
                            <a:srgbClr val="E0E2E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报告生成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57150" marB="571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u="none" dirty="0">
                          <a:solidFill>
                            <a:srgbClr val="D8A14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&lt; 30s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57150" marB="571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u="none" dirty="0">
                          <a:solidFill>
                            <a:srgbClr val="D8A14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&lt; 2min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57150" marB="571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9" name="Shape 6"/>
          <p:cNvSpPr/>
          <p:nvPr/>
        </p:nvSpPr>
        <p:spPr>
          <a:xfrm>
            <a:off x="542925" y="3124200"/>
            <a:ext cx="5295900" cy="723900"/>
          </a:xfrm>
          <a:custGeom>
            <a:avLst/>
            <a:gdLst/>
            <a:ahLst/>
            <a:cxnLst/>
            <a:rect l="l" t="t" r="r" b="b"/>
            <a:pathLst>
              <a:path w="5295900" h="723900">
                <a:moveTo>
                  <a:pt x="76198" y="0"/>
                </a:moveTo>
                <a:lnTo>
                  <a:pt x="5219702" y="0"/>
                </a:lnTo>
                <a:cubicBezTo>
                  <a:pt x="5261757" y="0"/>
                  <a:pt x="5295900" y="34143"/>
                  <a:pt x="5295900" y="76198"/>
                </a:cubicBezTo>
                <a:lnTo>
                  <a:pt x="5295900" y="647702"/>
                </a:lnTo>
                <a:cubicBezTo>
                  <a:pt x="5295900" y="689757"/>
                  <a:pt x="5261757" y="723900"/>
                  <a:pt x="5219702" y="723900"/>
                </a:cubicBezTo>
                <a:lnTo>
                  <a:pt x="76198" y="723900"/>
                </a:lnTo>
                <a:cubicBezTo>
                  <a:pt x="34143" y="723900"/>
                  <a:pt x="0" y="689757"/>
                  <a:pt x="0" y="647702"/>
                </a:cubicBezTo>
                <a:lnTo>
                  <a:pt x="0" y="76198"/>
                </a:lnTo>
                <a:cubicBezTo>
                  <a:pt x="0" y="34143"/>
                  <a:pt x="34143" y="0"/>
                  <a:pt x="76198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10" name="Text 7"/>
          <p:cNvSpPr/>
          <p:nvPr/>
        </p:nvSpPr>
        <p:spPr>
          <a:xfrm>
            <a:off x="619125" y="3200400"/>
            <a:ext cx="52006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NFR-002 系统可用性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619125" y="3390900"/>
            <a:ext cx="25908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可用性目标: </a:t>
            </a:r>
            <a:pPr>
              <a:lnSpc>
                <a:spcPct val="110000"/>
              </a:lnSpc>
            </a:pPr>
            <a:r>
              <a:rPr lang="en-US" sz="90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99.5%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3228975" y="3390900"/>
            <a:ext cx="25908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维护窗口: </a:t>
            </a:r>
            <a:pPr>
              <a:lnSpc>
                <a:spcPct val="110000"/>
              </a:lnSpc>
            </a:pPr>
            <a:r>
              <a:rPr lang="en-US" sz="900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每月 ≤4h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619125" y="3619500"/>
            <a:ext cx="25908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RTO: </a:t>
            </a:r>
            <a:pPr>
              <a:lnSpc>
                <a:spcPct val="110000"/>
              </a:lnSpc>
            </a:pPr>
            <a:r>
              <a:rPr lang="en-US" sz="900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&lt; 30min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3228975" y="3619500"/>
            <a:ext cx="25908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RPO: </a:t>
            </a:r>
            <a:pPr>
              <a:lnSpc>
                <a:spcPct val="110000"/>
              </a:lnSpc>
            </a:pPr>
            <a:r>
              <a:rPr lang="en-US" sz="900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&lt; 5min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542925" y="3962400"/>
            <a:ext cx="5295900" cy="495300"/>
          </a:xfrm>
          <a:custGeom>
            <a:avLst/>
            <a:gdLst/>
            <a:ahLst/>
            <a:cxnLst/>
            <a:rect l="l" t="t" r="r" b="b"/>
            <a:pathLst>
              <a:path w="5295900" h="495300">
                <a:moveTo>
                  <a:pt x="76202" y="0"/>
                </a:moveTo>
                <a:lnTo>
                  <a:pt x="5219698" y="0"/>
                </a:lnTo>
                <a:cubicBezTo>
                  <a:pt x="5261783" y="0"/>
                  <a:pt x="5295900" y="34117"/>
                  <a:pt x="5295900" y="76202"/>
                </a:cubicBezTo>
                <a:lnTo>
                  <a:pt x="5295900" y="419098"/>
                </a:lnTo>
                <a:cubicBezTo>
                  <a:pt x="5295900" y="461183"/>
                  <a:pt x="5261783" y="495300"/>
                  <a:pt x="5219698" y="495300"/>
                </a:cubicBezTo>
                <a:lnTo>
                  <a:pt x="76202" y="495300"/>
                </a:lnTo>
                <a:cubicBezTo>
                  <a:pt x="34117" y="495300"/>
                  <a:pt x="0" y="461183"/>
                  <a:pt x="0" y="419098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16" name="Text 13"/>
          <p:cNvSpPr/>
          <p:nvPr/>
        </p:nvSpPr>
        <p:spPr>
          <a:xfrm>
            <a:off x="619125" y="4038600"/>
            <a:ext cx="52006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NFR-003 并发处理能力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619125" y="4229100"/>
            <a:ext cx="52006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支持 </a:t>
            </a:r>
            <a:pPr>
              <a:lnSpc>
                <a:spcPct val="110000"/>
              </a:lnSpc>
            </a:pPr>
            <a:r>
              <a:rPr lang="en-US" sz="90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100-1000</a:t>
            </a:r>
            <a:pPr>
              <a:lnSpc>
                <a:spcPct val="110000"/>
              </a:lnSpc>
            </a:pPr>
            <a:r>
              <a:rPr lang="en-US" sz="9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并发用户,查询队列管理,支持查询优先级动态调整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542925" y="4572000"/>
            <a:ext cx="5295900" cy="495300"/>
          </a:xfrm>
          <a:custGeom>
            <a:avLst/>
            <a:gdLst/>
            <a:ahLst/>
            <a:cxnLst/>
            <a:rect l="l" t="t" r="r" b="b"/>
            <a:pathLst>
              <a:path w="5295900" h="495300">
                <a:moveTo>
                  <a:pt x="76202" y="0"/>
                </a:moveTo>
                <a:lnTo>
                  <a:pt x="5219698" y="0"/>
                </a:lnTo>
                <a:cubicBezTo>
                  <a:pt x="5261783" y="0"/>
                  <a:pt x="5295900" y="34117"/>
                  <a:pt x="5295900" y="76202"/>
                </a:cubicBezTo>
                <a:lnTo>
                  <a:pt x="5295900" y="419098"/>
                </a:lnTo>
                <a:cubicBezTo>
                  <a:pt x="5295900" y="461183"/>
                  <a:pt x="5261783" y="495300"/>
                  <a:pt x="5219698" y="495300"/>
                </a:cubicBezTo>
                <a:lnTo>
                  <a:pt x="76202" y="495300"/>
                </a:lnTo>
                <a:cubicBezTo>
                  <a:pt x="34117" y="495300"/>
                  <a:pt x="0" y="461183"/>
                  <a:pt x="0" y="419098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19" name="Text 16"/>
          <p:cNvSpPr/>
          <p:nvPr/>
        </p:nvSpPr>
        <p:spPr>
          <a:xfrm>
            <a:off x="619125" y="4648200"/>
            <a:ext cx="52006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NFR-004 缓存性能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619125" y="4838700"/>
            <a:ext cx="52006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查询缓存命中率目标: </a:t>
            </a:r>
            <a:pPr>
              <a:lnSpc>
                <a:spcPct val="110000"/>
              </a:lnSpc>
            </a:pPr>
            <a:r>
              <a:rPr lang="en-US" sz="90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&gt; 60%</a:t>
            </a:r>
            <a:pPr>
              <a:lnSpc>
                <a:spcPct val="110000"/>
              </a:lnSpc>
            </a:pPr>
            <a:r>
              <a:rPr lang="en-US" sz="9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, 缓存更新延迟: &lt; 5s</a:t>
            </a:r>
            <a:endParaRPr lang="en-US" sz="1600" dirty="0"/>
          </a:p>
        </p:txBody>
      </p:sp>
      <p:sp>
        <p:nvSpPr>
          <p:cNvPr id="21" name="Shape 18"/>
          <p:cNvSpPr/>
          <p:nvPr/>
        </p:nvSpPr>
        <p:spPr>
          <a:xfrm>
            <a:off x="6196013" y="1147763"/>
            <a:ext cx="5610225" cy="4076700"/>
          </a:xfrm>
          <a:custGeom>
            <a:avLst/>
            <a:gdLst/>
            <a:ahLst/>
            <a:cxnLst/>
            <a:rect l="l" t="t" r="r" b="b"/>
            <a:pathLst>
              <a:path w="5610225" h="4076700">
                <a:moveTo>
                  <a:pt x="76194" y="0"/>
                </a:moveTo>
                <a:lnTo>
                  <a:pt x="5534031" y="0"/>
                </a:lnTo>
                <a:cubicBezTo>
                  <a:pt x="5576112" y="0"/>
                  <a:pt x="5610225" y="34113"/>
                  <a:pt x="5610225" y="76194"/>
                </a:cubicBezTo>
                <a:lnTo>
                  <a:pt x="5610225" y="4000506"/>
                </a:lnTo>
                <a:cubicBezTo>
                  <a:pt x="5610225" y="4042587"/>
                  <a:pt x="5576112" y="4076700"/>
                  <a:pt x="5534031" y="4076700"/>
                </a:cubicBezTo>
                <a:lnTo>
                  <a:pt x="76194" y="4076700"/>
                </a:lnTo>
                <a:cubicBezTo>
                  <a:pt x="34113" y="4076700"/>
                  <a:pt x="0" y="4042587"/>
                  <a:pt x="0" y="4000506"/>
                </a:cubicBezTo>
                <a:lnTo>
                  <a:pt x="0" y="76194"/>
                </a:lnTo>
                <a:cubicBezTo>
                  <a:pt x="0" y="34113"/>
                  <a:pt x="34113" y="0"/>
                  <a:pt x="76194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376988" y="1343025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95250" y="0"/>
                </a:moveTo>
                <a:cubicBezTo>
                  <a:pt x="96962" y="0"/>
                  <a:pt x="98673" y="372"/>
                  <a:pt x="100236" y="1079"/>
                </a:cubicBezTo>
                <a:lnTo>
                  <a:pt x="170334" y="30807"/>
                </a:lnTo>
                <a:cubicBezTo>
                  <a:pt x="178519" y="34268"/>
                  <a:pt x="184621" y="42342"/>
                  <a:pt x="184584" y="52090"/>
                </a:cubicBezTo>
                <a:cubicBezTo>
                  <a:pt x="184398" y="88999"/>
                  <a:pt x="169218" y="156530"/>
                  <a:pt x="105110" y="187226"/>
                </a:cubicBezTo>
                <a:cubicBezTo>
                  <a:pt x="98896" y="190202"/>
                  <a:pt x="91678" y="190202"/>
                  <a:pt x="85465" y="187226"/>
                </a:cubicBezTo>
                <a:cubicBezTo>
                  <a:pt x="21320" y="156530"/>
                  <a:pt x="6176" y="88999"/>
                  <a:pt x="5990" y="52090"/>
                </a:cubicBezTo>
                <a:cubicBezTo>
                  <a:pt x="5953" y="42342"/>
                  <a:pt x="12055" y="34268"/>
                  <a:pt x="20241" y="30807"/>
                </a:cubicBezTo>
                <a:lnTo>
                  <a:pt x="90301" y="1079"/>
                </a:lnTo>
                <a:cubicBezTo>
                  <a:pt x="91864" y="372"/>
                  <a:pt x="93538" y="0"/>
                  <a:pt x="95250" y="0"/>
                </a:cubicBezTo>
                <a:close/>
                <a:moveTo>
                  <a:pt x="95250" y="24854"/>
                </a:moveTo>
                <a:lnTo>
                  <a:pt x="95250" y="165534"/>
                </a:lnTo>
                <a:cubicBezTo>
                  <a:pt x="146596" y="140680"/>
                  <a:pt x="160400" y="85613"/>
                  <a:pt x="160734" y="52648"/>
                </a:cubicBezTo>
                <a:lnTo>
                  <a:pt x="95250" y="24892"/>
                </a:lnTo>
                <a:lnTo>
                  <a:pt x="95250" y="24892"/>
                </a:ln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23" name="Text 20"/>
          <p:cNvSpPr/>
          <p:nvPr/>
        </p:nvSpPr>
        <p:spPr>
          <a:xfrm>
            <a:off x="6705600" y="1304925"/>
            <a:ext cx="7715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安全需求</a:t>
            </a:r>
            <a:endParaRPr lang="en-US" sz="1600" dirty="0"/>
          </a:p>
        </p:txBody>
      </p:sp>
      <p:sp>
        <p:nvSpPr>
          <p:cNvPr id="24" name="Shape 21"/>
          <p:cNvSpPr/>
          <p:nvPr/>
        </p:nvSpPr>
        <p:spPr>
          <a:xfrm>
            <a:off x="6353175" y="1685925"/>
            <a:ext cx="5295900" cy="495300"/>
          </a:xfrm>
          <a:custGeom>
            <a:avLst/>
            <a:gdLst/>
            <a:ahLst/>
            <a:cxnLst/>
            <a:rect l="l" t="t" r="r" b="b"/>
            <a:pathLst>
              <a:path w="5295900" h="495300">
                <a:moveTo>
                  <a:pt x="76202" y="0"/>
                </a:moveTo>
                <a:lnTo>
                  <a:pt x="5219698" y="0"/>
                </a:lnTo>
                <a:cubicBezTo>
                  <a:pt x="5261783" y="0"/>
                  <a:pt x="5295900" y="34117"/>
                  <a:pt x="5295900" y="76202"/>
                </a:cubicBezTo>
                <a:lnTo>
                  <a:pt x="5295900" y="419098"/>
                </a:lnTo>
                <a:cubicBezTo>
                  <a:pt x="5295900" y="461183"/>
                  <a:pt x="5261783" y="495300"/>
                  <a:pt x="5219698" y="495300"/>
                </a:cubicBezTo>
                <a:lnTo>
                  <a:pt x="76202" y="495300"/>
                </a:lnTo>
                <a:cubicBezTo>
                  <a:pt x="34117" y="495300"/>
                  <a:pt x="0" y="461183"/>
                  <a:pt x="0" y="419098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25" name="Text 22"/>
          <p:cNvSpPr/>
          <p:nvPr/>
        </p:nvSpPr>
        <p:spPr>
          <a:xfrm>
            <a:off x="6429375" y="1762125"/>
            <a:ext cx="52006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NFR-005 行级安全(RLS)</a:t>
            </a:r>
            <a:endParaRPr lang="en-US" sz="1600" dirty="0"/>
          </a:p>
        </p:txBody>
      </p:sp>
      <p:sp>
        <p:nvSpPr>
          <p:cNvPr id="26" name="Text 23"/>
          <p:cNvSpPr/>
          <p:nvPr/>
        </p:nvSpPr>
        <p:spPr>
          <a:xfrm>
            <a:off x="6429375" y="1952625"/>
            <a:ext cx="52006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支持基于用户属性的行级数据过滤,动态 RLS 策略,RLS 策略作用于所有查询路径</a:t>
            </a:r>
            <a:endParaRPr lang="en-US" sz="1600" dirty="0"/>
          </a:p>
        </p:txBody>
      </p:sp>
      <p:sp>
        <p:nvSpPr>
          <p:cNvPr id="27" name="Shape 24"/>
          <p:cNvSpPr/>
          <p:nvPr/>
        </p:nvSpPr>
        <p:spPr>
          <a:xfrm>
            <a:off x="6353175" y="2257425"/>
            <a:ext cx="5295900" cy="495300"/>
          </a:xfrm>
          <a:custGeom>
            <a:avLst/>
            <a:gdLst/>
            <a:ahLst/>
            <a:cxnLst/>
            <a:rect l="l" t="t" r="r" b="b"/>
            <a:pathLst>
              <a:path w="5295900" h="495300">
                <a:moveTo>
                  <a:pt x="76202" y="0"/>
                </a:moveTo>
                <a:lnTo>
                  <a:pt x="5219698" y="0"/>
                </a:lnTo>
                <a:cubicBezTo>
                  <a:pt x="5261783" y="0"/>
                  <a:pt x="5295900" y="34117"/>
                  <a:pt x="5295900" y="76202"/>
                </a:cubicBezTo>
                <a:lnTo>
                  <a:pt x="5295900" y="419098"/>
                </a:lnTo>
                <a:cubicBezTo>
                  <a:pt x="5295900" y="461183"/>
                  <a:pt x="5261783" y="495300"/>
                  <a:pt x="5219698" y="495300"/>
                </a:cubicBezTo>
                <a:lnTo>
                  <a:pt x="76202" y="495300"/>
                </a:lnTo>
                <a:cubicBezTo>
                  <a:pt x="34117" y="495300"/>
                  <a:pt x="0" y="461183"/>
                  <a:pt x="0" y="419098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28" name="Text 25"/>
          <p:cNvSpPr/>
          <p:nvPr/>
        </p:nvSpPr>
        <p:spPr>
          <a:xfrm>
            <a:off x="6429375" y="2333625"/>
            <a:ext cx="52006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NFR-006 列级安全(CLS)</a:t>
            </a:r>
            <a:endParaRPr lang="en-US" sz="1600" dirty="0"/>
          </a:p>
        </p:txBody>
      </p:sp>
      <p:sp>
        <p:nvSpPr>
          <p:cNvPr id="29" name="Text 26"/>
          <p:cNvSpPr/>
          <p:nvPr/>
        </p:nvSpPr>
        <p:spPr>
          <a:xfrm>
            <a:off x="6429375" y="2524125"/>
            <a:ext cx="52006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支持列级数据访问控制,敏感列自动识别和标记,基于角色的列级权限配置</a:t>
            </a:r>
            <a:endParaRPr lang="en-US" sz="1600" dirty="0"/>
          </a:p>
        </p:txBody>
      </p:sp>
      <p:sp>
        <p:nvSpPr>
          <p:cNvPr id="30" name="Shape 27"/>
          <p:cNvSpPr/>
          <p:nvPr/>
        </p:nvSpPr>
        <p:spPr>
          <a:xfrm>
            <a:off x="6353175" y="2828925"/>
            <a:ext cx="5295900" cy="495300"/>
          </a:xfrm>
          <a:custGeom>
            <a:avLst/>
            <a:gdLst/>
            <a:ahLst/>
            <a:cxnLst/>
            <a:rect l="l" t="t" r="r" b="b"/>
            <a:pathLst>
              <a:path w="5295900" h="495300">
                <a:moveTo>
                  <a:pt x="76202" y="0"/>
                </a:moveTo>
                <a:lnTo>
                  <a:pt x="5219698" y="0"/>
                </a:lnTo>
                <a:cubicBezTo>
                  <a:pt x="5261783" y="0"/>
                  <a:pt x="5295900" y="34117"/>
                  <a:pt x="5295900" y="76202"/>
                </a:cubicBezTo>
                <a:lnTo>
                  <a:pt x="5295900" y="419098"/>
                </a:lnTo>
                <a:cubicBezTo>
                  <a:pt x="5295900" y="461183"/>
                  <a:pt x="5261783" y="495300"/>
                  <a:pt x="5219698" y="495300"/>
                </a:cubicBezTo>
                <a:lnTo>
                  <a:pt x="76202" y="495300"/>
                </a:lnTo>
                <a:cubicBezTo>
                  <a:pt x="34117" y="495300"/>
                  <a:pt x="0" y="461183"/>
                  <a:pt x="0" y="419098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31" name="Text 28"/>
          <p:cNvSpPr/>
          <p:nvPr/>
        </p:nvSpPr>
        <p:spPr>
          <a:xfrm>
            <a:off x="6429375" y="2905125"/>
            <a:ext cx="52006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NFR-007 数据脱敏</a:t>
            </a:r>
            <a:endParaRPr lang="en-US" sz="1600" dirty="0"/>
          </a:p>
        </p:txBody>
      </p:sp>
      <p:sp>
        <p:nvSpPr>
          <p:cNvPr id="32" name="Text 29"/>
          <p:cNvSpPr/>
          <p:nvPr/>
        </p:nvSpPr>
        <p:spPr>
          <a:xfrm>
            <a:off x="6429375" y="3095625"/>
            <a:ext cx="52006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支持敏感数据的动态脱敏,脱敏规则:掩码、哈希、截断、替换,差异化脱敏策略</a:t>
            </a:r>
            <a:endParaRPr lang="en-US" sz="1600" dirty="0"/>
          </a:p>
        </p:txBody>
      </p:sp>
      <p:sp>
        <p:nvSpPr>
          <p:cNvPr id="33" name="Shape 30"/>
          <p:cNvSpPr/>
          <p:nvPr/>
        </p:nvSpPr>
        <p:spPr>
          <a:xfrm>
            <a:off x="6353175" y="3400425"/>
            <a:ext cx="5295900" cy="495300"/>
          </a:xfrm>
          <a:custGeom>
            <a:avLst/>
            <a:gdLst/>
            <a:ahLst/>
            <a:cxnLst/>
            <a:rect l="l" t="t" r="r" b="b"/>
            <a:pathLst>
              <a:path w="5295900" h="495300">
                <a:moveTo>
                  <a:pt x="76202" y="0"/>
                </a:moveTo>
                <a:lnTo>
                  <a:pt x="5219698" y="0"/>
                </a:lnTo>
                <a:cubicBezTo>
                  <a:pt x="5261783" y="0"/>
                  <a:pt x="5295900" y="34117"/>
                  <a:pt x="5295900" y="76202"/>
                </a:cubicBezTo>
                <a:lnTo>
                  <a:pt x="5295900" y="419098"/>
                </a:lnTo>
                <a:cubicBezTo>
                  <a:pt x="5295900" y="461183"/>
                  <a:pt x="5261783" y="495300"/>
                  <a:pt x="5219698" y="495300"/>
                </a:cubicBezTo>
                <a:lnTo>
                  <a:pt x="76202" y="495300"/>
                </a:lnTo>
                <a:cubicBezTo>
                  <a:pt x="34117" y="495300"/>
                  <a:pt x="0" y="461183"/>
                  <a:pt x="0" y="419098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34" name="Text 31"/>
          <p:cNvSpPr/>
          <p:nvPr/>
        </p:nvSpPr>
        <p:spPr>
          <a:xfrm>
            <a:off x="6429375" y="3476625"/>
            <a:ext cx="52006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NFR-008 Agent 级权限执行</a:t>
            </a:r>
            <a:endParaRPr lang="en-US" sz="1600" dirty="0"/>
          </a:p>
        </p:txBody>
      </p:sp>
      <p:sp>
        <p:nvSpPr>
          <p:cNvPr id="35" name="Text 32"/>
          <p:cNvSpPr/>
          <p:nvPr/>
        </p:nvSpPr>
        <p:spPr>
          <a:xfrm>
            <a:off x="6429375" y="3667125"/>
            <a:ext cx="52006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Data Agent 在执行层强制执行权限控制,防止通过提示注入等方式绕过权限</a:t>
            </a:r>
            <a:endParaRPr lang="en-US" sz="1600" dirty="0"/>
          </a:p>
        </p:txBody>
      </p:sp>
      <p:sp>
        <p:nvSpPr>
          <p:cNvPr id="36" name="Shape 33"/>
          <p:cNvSpPr/>
          <p:nvPr/>
        </p:nvSpPr>
        <p:spPr>
          <a:xfrm>
            <a:off x="6353175" y="3971925"/>
            <a:ext cx="5295900" cy="495300"/>
          </a:xfrm>
          <a:custGeom>
            <a:avLst/>
            <a:gdLst/>
            <a:ahLst/>
            <a:cxnLst/>
            <a:rect l="l" t="t" r="r" b="b"/>
            <a:pathLst>
              <a:path w="5295900" h="495300">
                <a:moveTo>
                  <a:pt x="76202" y="0"/>
                </a:moveTo>
                <a:lnTo>
                  <a:pt x="5219698" y="0"/>
                </a:lnTo>
                <a:cubicBezTo>
                  <a:pt x="5261783" y="0"/>
                  <a:pt x="5295900" y="34117"/>
                  <a:pt x="5295900" y="76202"/>
                </a:cubicBezTo>
                <a:lnTo>
                  <a:pt x="5295900" y="419098"/>
                </a:lnTo>
                <a:cubicBezTo>
                  <a:pt x="5295900" y="461183"/>
                  <a:pt x="5261783" y="495300"/>
                  <a:pt x="5219698" y="495300"/>
                </a:cubicBezTo>
                <a:lnTo>
                  <a:pt x="76202" y="495300"/>
                </a:lnTo>
                <a:cubicBezTo>
                  <a:pt x="34117" y="495300"/>
                  <a:pt x="0" y="461183"/>
                  <a:pt x="0" y="419098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37" name="Text 34"/>
          <p:cNvSpPr/>
          <p:nvPr/>
        </p:nvSpPr>
        <p:spPr>
          <a:xfrm>
            <a:off x="6429375" y="4048125"/>
            <a:ext cx="52006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NFR-009 数据传输加密</a:t>
            </a:r>
            <a:endParaRPr lang="en-US" sz="1600" dirty="0"/>
          </a:p>
        </p:txBody>
      </p:sp>
      <p:sp>
        <p:nvSpPr>
          <p:cNvPr id="38" name="Text 35"/>
          <p:cNvSpPr/>
          <p:nvPr/>
        </p:nvSpPr>
        <p:spPr>
          <a:xfrm>
            <a:off x="6429375" y="4238625"/>
            <a:ext cx="52006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所有数据传输使用 </a:t>
            </a:r>
            <a:pPr>
              <a:lnSpc>
                <a:spcPct val="110000"/>
              </a:lnSpc>
            </a:pPr>
            <a:r>
              <a:rPr lang="en-US" sz="90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TLS 1.3</a:t>
            </a:r>
            <a:pPr>
              <a:lnSpc>
                <a:spcPct val="110000"/>
              </a:lnSpc>
            </a:pPr>
            <a:r>
              <a:rPr lang="en-US" sz="9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加密,支持证书固定,敏感数据在日志中脱敏存储</a:t>
            </a:r>
            <a:endParaRPr lang="en-US" sz="1600" dirty="0"/>
          </a:p>
        </p:txBody>
      </p:sp>
      <p:sp>
        <p:nvSpPr>
          <p:cNvPr id="39" name="Shape 36"/>
          <p:cNvSpPr/>
          <p:nvPr/>
        </p:nvSpPr>
        <p:spPr>
          <a:xfrm>
            <a:off x="6353175" y="4543425"/>
            <a:ext cx="5295900" cy="495300"/>
          </a:xfrm>
          <a:custGeom>
            <a:avLst/>
            <a:gdLst/>
            <a:ahLst/>
            <a:cxnLst/>
            <a:rect l="l" t="t" r="r" b="b"/>
            <a:pathLst>
              <a:path w="5295900" h="495300">
                <a:moveTo>
                  <a:pt x="76202" y="0"/>
                </a:moveTo>
                <a:lnTo>
                  <a:pt x="5219698" y="0"/>
                </a:lnTo>
                <a:cubicBezTo>
                  <a:pt x="5261783" y="0"/>
                  <a:pt x="5295900" y="34117"/>
                  <a:pt x="5295900" y="76202"/>
                </a:cubicBezTo>
                <a:lnTo>
                  <a:pt x="5295900" y="419098"/>
                </a:lnTo>
                <a:cubicBezTo>
                  <a:pt x="5295900" y="461183"/>
                  <a:pt x="5261783" y="495300"/>
                  <a:pt x="5219698" y="495300"/>
                </a:cubicBezTo>
                <a:lnTo>
                  <a:pt x="76202" y="495300"/>
                </a:lnTo>
                <a:cubicBezTo>
                  <a:pt x="34117" y="495300"/>
                  <a:pt x="0" y="461183"/>
                  <a:pt x="0" y="419098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40" name="Text 37"/>
          <p:cNvSpPr/>
          <p:nvPr/>
        </p:nvSpPr>
        <p:spPr>
          <a:xfrm>
            <a:off x="6429375" y="4619625"/>
            <a:ext cx="52006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NFR-010 密钥管理</a:t>
            </a:r>
            <a:endParaRPr lang="en-US" sz="1600" dirty="0"/>
          </a:p>
        </p:txBody>
      </p:sp>
      <p:sp>
        <p:nvSpPr>
          <p:cNvPr id="41" name="Text 38"/>
          <p:cNvSpPr/>
          <p:nvPr/>
        </p:nvSpPr>
        <p:spPr>
          <a:xfrm>
            <a:off x="6429375" y="4810125"/>
            <a:ext cx="52006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数据库凭证和 API 密钥使用专用密钥管理系统,支持密钥定期轮换,支持 HSM 集成</a:t>
            </a:r>
            <a:endParaRPr lang="en-US" sz="1600" dirty="0"/>
          </a:p>
        </p:txBody>
      </p:sp>
      <p:sp>
        <p:nvSpPr>
          <p:cNvPr id="42" name="Shape 39"/>
          <p:cNvSpPr/>
          <p:nvPr/>
        </p:nvSpPr>
        <p:spPr>
          <a:xfrm>
            <a:off x="385763" y="5348288"/>
            <a:ext cx="11420475" cy="733425"/>
          </a:xfrm>
          <a:custGeom>
            <a:avLst/>
            <a:gdLst/>
            <a:ahLst/>
            <a:cxnLst/>
            <a:rect l="l" t="t" r="r" b="b"/>
            <a:pathLst>
              <a:path w="11420475" h="733425">
                <a:moveTo>
                  <a:pt x="76203" y="0"/>
                </a:moveTo>
                <a:lnTo>
                  <a:pt x="11344272" y="0"/>
                </a:lnTo>
                <a:cubicBezTo>
                  <a:pt x="11386330" y="0"/>
                  <a:pt x="11420475" y="34145"/>
                  <a:pt x="11420475" y="76203"/>
                </a:cubicBezTo>
                <a:lnTo>
                  <a:pt x="11420475" y="657222"/>
                </a:lnTo>
                <a:cubicBezTo>
                  <a:pt x="11420475" y="699280"/>
                  <a:pt x="11386330" y="733425"/>
                  <a:pt x="11344272" y="733425"/>
                </a:cubicBezTo>
                <a:lnTo>
                  <a:pt x="76203" y="733425"/>
                </a:lnTo>
                <a:cubicBezTo>
                  <a:pt x="34145" y="733425"/>
                  <a:pt x="0" y="699280"/>
                  <a:pt x="0" y="657222"/>
                </a:cubicBezTo>
                <a:lnTo>
                  <a:pt x="0" y="76203"/>
                </a:lnTo>
                <a:cubicBezTo>
                  <a:pt x="0" y="34145"/>
                  <a:pt x="34145" y="0"/>
                  <a:pt x="76203" y="0"/>
                </a:cubicBezTo>
                <a:close/>
              </a:path>
            </a:pathLst>
          </a:custGeom>
          <a:gradFill rotWithShape="1" flip="none">
            <a:gsLst>
              <a:gs pos="0">
                <a:srgbClr val="3A5F7F">
                  <a:alpha val="20000"/>
                </a:srgbClr>
              </a:gs>
              <a:gs pos="100000">
                <a:srgbClr val="D8A14F">
                  <a:alpha val="10000"/>
                </a:srgbClr>
              </a:gs>
            </a:gsLst>
            <a:lin ang="0" scaled="1"/>
          </a:gradFill>
          <a:ln w="12700">
            <a:solidFill>
              <a:srgbClr val="3A5F7F">
                <a:alpha val="40000"/>
              </a:srgbClr>
            </a:solidFill>
            <a:prstDash val="solid"/>
          </a:ln>
        </p:spPr>
      </p:sp>
      <p:sp>
        <p:nvSpPr>
          <p:cNvPr id="43" name="Shape 40"/>
          <p:cNvSpPr/>
          <p:nvPr/>
        </p:nvSpPr>
        <p:spPr>
          <a:xfrm>
            <a:off x="561975" y="5600700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57150" y="42863"/>
                </a:moveTo>
                <a:lnTo>
                  <a:pt x="57150" y="71438"/>
                </a:lnTo>
                <a:lnTo>
                  <a:pt x="114300" y="71438"/>
                </a:lnTo>
                <a:lnTo>
                  <a:pt x="114300" y="42863"/>
                </a:lnTo>
                <a:cubicBezTo>
                  <a:pt x="114300" y="27102"/>
                  <a:pt x="101486" y="14288"/>
                  <a:pt x="85725" y="14288"/>
                </a:cubicBezTo>
                <a:cubicBezTo>
                  <a:pt x="69964" y="14288"/>
                  <a:pt x="57150" y="27102"/>
                  <a:pt x="57150" y="42863"/>
                </a:cubicBezTo>
                <a:close/>
                <a:moveTo>
                  <a:pt x="28575" y="71438"/>
                </a:moveTo>
                <a:lnTo>
                  <a:pt x="28575" y="42863"/>
                </a:lnTo>
                <a:cubicBezTo>
                  <a:pt x="28575" y="11296"/>
                  <a:pt x="54159" y="-14287"/>
                  <a:pt x="85725" y="-14287"/>
                </a:cubicBezTo>
                <a:cubicBezTo>
                  <a:pt x="117291" y="-14287"/>
                  <a:pt x="142875" y="11296"/>
                  <a:pt x="142875" y="42863"/>
                </a:cubicBezTo>
                <a:lnTo>
                  <a:pt x="142875" y="71438"/>
                </a:lnTo>
                <a:cubicBezTo>
                  <a:pt x="158636" y="71438"/>
                  <a:pt x="171450" y="84252"/>
                  <a:pt x="171450" y="100013"/>
                </a:cubicBezTo>
                <a:lnTo>
                  <a:pt x="171450" y="200025"/>
                </a:lnTo>
                <a:cubicBezTo>
                  <a:pt x="171450" y="215786"/>
                  <a:pt x="158636" y="228600"/>
                  <a:pt x="142875" y="228600"/>
                </a:cubicBezTo>
                <a:lnTo>
                  <a:pt x="28575" y="228600"/>
                </a:lnTo>
                <a:cubicBezTo>
                  <a:pt x="12814" y="228600"/>
                  <a:pt x="0" y="215786"/>
                  <a:pt x="0" y="200025"/>
                </a:cubicBezTo>
                <a:lnTo>
                  <a:pt x="0" y="100013"/>
                </a:lnTo>
                <a:cubicBezTo>
                  <a:pt x="0" y="84252"/>
                  <a:pt x="12814" y="71438"/>
                  <a:pt x="28575" y="71438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44" name="Text 41"/>
          <p:cNvSpPr/>
          <p:nvPr/>
        </p:nvSpPr>
        <p:spPr>
          <a:xfrm>
            <a:off x="904875" y="5486400"/>
            <a:ext cx="43053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企业级安全基线</a:t>
            </a:r>
            <a:endParaRPr lang="en-US" sz="1600" dirty="0"/>
          </a:p>
        </p:txBody>
      </p:sp>
      <p:sp>
        <p:nvSpPr>
          <p:cNvPr id="45" name="Text 42"/>
          <p:cNvSpPr/>
          <p:nvPr/>
        </p:nvSpPr>
        <p:spPr>
          <a:xfrm>
            <a:off x="904875" y="5753100"/>
            <a:ext cx="4286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系统在性能指标、安全基线、高可用架构方面必须达到生产级 SRE 标准</a:t>
            </a:r>
            <a:endParaRPr lang="en-US" sz="1600" dirty="0"/>
          </a:p>
        </p:txBody>
      </p:sp>
      <p:sp>
        <p:nvSpPr>
          <p:cNvPr id="46" name="Text 43"/>
          <p:cNvSpPr/>
          <p:nvPr/>
        </p:nvSpPr>
        <p:spPr>
          <a:xfrm>
            <a:off x="9170789" y="5467350"/>
            <a:ext cx="8191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99.5%</a:t>
            </a:r>
            <a:endParaRPr lang="en-US" sz="1600" dirty="0"/>
          </a:p>
        </p:txBody>
      </p:sp>
      <p:sp>
        <p:nvSpPr>
          <p:cNvPr id="47" name="Text 44"/>
          <p:cNvSpPr/>
          <p:nvPr/>
        </p:nvSpPr>
        <p:spPr>
          <a:xfrm>
            <a:off x="9199364" y="5810250"/>
            <a:ext cx="762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系统可用性</a:t>
            </a:r>
            <a:endParaRPr lang="en-US" sz="1600" dirty="0"/>
          </a:p>
        </p:txBody>
      </p:sp>
      <p:sp>
        <p:nvSpPr>
          <p:cNvPr id="48" name="Text 45"/>
          <p:cNvSpPr/>
          <p:nvPr/>
        </p:nvSpPr>
        <p:spPr>
          <a:xfrm>
            <a:off x="10101486" y="5467350"/>
            <a:ext cx="6191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1000</a:t>
            </a:r>
            <a:endParaRPr lang="en-US" sz="1600" dirty="0"/>
          </a:p>
        </p:txBody>
      </p:sp>
      <p:sp>
        <p:nvSpPr>
          <p:cNvPr id="49" name="Text 46"/>
          <p:cNvSpPr/>
          <p:nvPr/>
        </p:nvSpPr>
        <p:spPr>
          <a:xfrm>
            <a:off x="10130061" y="5810250"/>
            <a:ext cx="5619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并发用户</a:t>
            </a:r>
            <a:endParaRPr lang="en-US" sz="1600" dirty="0"/>
          </a:p>
        </p:txBody>
      </p:sp>
      <p:sp>
        <p:nvSpPr>
          <p:cNvPr id="50" name="Text 47"/>
          <p:cNvSpPr/>
          <p:nvPr/>
        </p:nvSpPr>
        <p:spPr>
          <a:xfrm>
            <a:off x="10835357" y="5467350"/>
            <a:ext cx="9048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TLS 1.3</a:t>
            </a:r>
            <a:endParaRPr lang="en-US" sz="1600" dirty="0"/>
          </a:p>
        </p:txBody>
      </p:sp>
      <p:sp>
        <p:nvSpPr>
          <p:cNvPr id="51" name="Text 48"/>
          <p:cNvSpPr/>
          <p:nvPr/>
        </p:nvSpPr>
        <p:spPr>
          <a:xfrm>
            <a:off x="10863932" y="5810250"/>
            <a:ext cx="8477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传输加密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49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spc="53" kern="0" dirty="0">
                <a:solidFill>
                  <a:srgbClr val="D8A14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AUDIT, COMPLIANCE &amp; SCALABILITY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477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审计、合规与可扩展性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5763" y="1185863"/>
            <a:ext cx="3695700" cy="3209925"/>
          </a:xfrm>
          <a:custGeom>
            <a:avLst/>
            <a:gdLst/>
            <a:ahLst/>
            <a:cxnLst/>
            <a:rect l="l" t="t" r="r" b="b"/>
            <a:pathLst>
              <a:path w="3695700" h="3209925">
                <a:moveTo>
                  <a:pt x="76204" y="0"/>
                </a:moveTo>
                <a:lnTo>
                  <a:pt x="3619496" y="0"/>
                </a:lnTo>
                <a:cubicBezTo>
                  <a:pt x="3661582" y="0"/>
                  <a:pt x="3695700" y="34118"/>
                  <a:pt x="3695700" y="76204"/>
                </a:cubicBezTo>
                <a:lnTo>
                  <a:pt x="3695700" y="3133721"/>
                </a:lnTo>
                <a:cubicBezTo>
                  <a:pt x="3695700" y="3175807"/>
                  <a:pt x="3661582" y="3209925"/>
                  <a:pt x="3619496" y="3209925"/>
                </a:cubicBezTo>
                <a:lnTo>
                  <a:pt x="76204" y="3209925"/>
                </a:lnTo>
                <a:cubicBezTo>
                  <a:pt x="34118" y="3209925"/>
                  <a:pt x="0" y="3175807"/>
                  <a:pt x="0" y="3133721"/>
                </a:cubicBezTo>
                <a:lnTo>
                  <a:pt x="0" y="76204"/>
                </a:lnTo>
                <a:cubicBezTo>
                  <a:pt x="0" y="34118"/>
                  <a:pt x="34118" y="0"/>
                  <a:pt x="76204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90550" y="1381125"/>
            <a:ext cx="142875" cy="190500"/>
          </a:xfrm>
          <a:custGeom>
            <a:avLst/>
            <a:gdLst/>
            <a:ahLst/>
            <a:cxnLst/>
            <a:rect l="l" t="t" r="r" b="b"/>
            <a:pathLst>
              <a:path w="142875" h="190500">
                <a:moveTo>
                  <a:pt x="115863" y="11906"/>
                </a:moveTo>
                <a:lnTo>
                  <a:pt x="119063" y="11906"/>
                </a:lnTo>
                <a:cubicBezTo>
                  <a:pt x="132197" y="11906"/>
                  <a:pt x="142875" y="22585"/>
                  <a:pt x="142875" y="35719"/>
                </a:cubicBezTo>
                <a:lnTo>
                  <a:pt x="142875" y="166688"/>
                </a:lnTo>
                <a:cubicBezTo>
                  <a:pt x="142875" y="179822"/>
                  <a:pt x="132197" y="190500"/>
                  <a:pt x="119063" y="190500"/>
                </a:cubicBezTo>
                <a:lnTo>
                  <a:pt x="23812" y="190500"/>
                </a:lnTo>
                <a:cubicBezTo>
                  <a:pt x="10678" y="190500"/>
                  <a:pt x="0" y="179822"/>
                  <a:pt x="0" y="166688"/>
                </a:cubicBezTo>
                <a:lnTo>
                  <a:pt x="0" y="35719"/>
                </a:lnTo>
                <a:cubicBezTo>
                  <a:pt x="0" y="22585"/>
                  <a:pt x="10678" y="11906"/>
                  <a:pt x="23812" y="11906"/>
                </a:cubicBezTo>
                <a:lnTo>
                  <a:pt x="27012" y="11906"/>
                </a:lnTo>
                <a:cubicBezTo>
                  <a:pt x="31105" y="4800"/>
                  <a:pt x="38807" y="0"/>
                  <a:pt x="47625" y="0"/>
                </a:cubicBezTo>
                <a:lnTo>
                  <a:pt x="95250" y="0"/>
                </a:lnTo>
                <a:cubicBezTo>
                  <a:pt x="104068" y="0"/>
                  <a:pt x="111770" y="4800"/>
                  <a:pt x="115863" y="11906"/>
                </a:cubicBezTo>
                <a:close/>
                <a:moveTo>
                  <a:pt x="92273" y="41672"/>
                </a:moveTo>
                <a:cubicBezTo>
                  <a:pt x="97222" y="41672"/>
                  <a:pt x="101203" y="37691"/>
                  <a:pt x="101203" y="32742"/>
                </a:cubicBezTo>
                <a:cubicBezTo>
                  <a:pt x="101203" y="27794"/>
                  <a:pt x="97222" y="23812"/>
                  <a:pt x="92273" y="23812"/>
                </a:cubicBezTo>
                <a:lnTo>
                  <a:pt x="50602" y="23812"/>
                </a:lnTo>
                <a:cubicBezTo>
                  <a:pt x="45653" y="23812"/>
                  <a:pt x="41672" y="27794"/>
                  <a:pt x="41672" y="32742"/>
                </a:cubicBezTo>
                <a:cubicBezTo>
                  <a:pt x="41672" y="37691"/>
                  <a:pt x="45653" y="41672"/>
                  <a:pt x="50602" y="41672"/>
                </a:cubicBezTo>
                <a:lnTo>
                  <a:pt x="92273" y="41672"/>
                </a:lnTo>
                <a:close/>
                <a:moveTo>
                  <a:pt x="102840" y="96999"/>
                </a:moveTo>
                <a:cubicBezTo>
                  <a:pt x="105445" y="92832"/>
                  <a:pt x="104180" y="87325"/>
                  <a:pt x="100012" y="84683"/>
                </a:cubicBezTo>
                <a:cubicBezTo>
                  <a:pt x="95845" y="82042"/>
                  <a:pt x="90339" y="83344"/>
                  <a:pt x="87697" y="87511"/>
                </a:cubicBezTo>
                <a:lnTo>
                  <a:pt x="64852" y="124085"/>
                </a:lnTo>
                <a:lnTo>
                  <a:pt x="54806" y="110691"/>
                </a:lnTo>
                <a:cubicBezTo>
                  <a:pt x="51829" y="106747"/>
                  <a:pt x="46248" y="105928"/>
                  <a:pt x="42304" y="108905"/>
                </a:cubicBezTo>
                <a:cubicBezTo>
                  <a:pt x="38360" y="111882"/>
                  <a:pt x="37542" y="117463"/>
                  <a:pt x="40518" y="121407"/>
                </a:cubicBezTo>
                <a:lnTo>
                  <a:pt x="58378" y="145219"/>
                </a:lnTo>
                <a:cubicBezTo>
                  <a:pt x="60127" y="147563"/>
                  <a:pt x="62954" y="148903"/>
                  <a:pt x="65894" y="148791"/>
                </a:cubicBezTo>
                <a:cubicBezTo>
                  <a:pt x="68833" y="148679"/>
                  <a:pt x="71512" y="147117"/>
                  <a:pt x="73075" y="144587"/>
                </a:cubicBezTo>
                <a:lnTo>
                  <a:pt x="102840" y="96962"/>
                </a:ln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6" name="Text 4"/>
          <p:cNvSpPr/>
          <p:nvPr/>
        </p:nvSpPr>
        <p:spPr>
          <a:xfrm>
            <a:off x="895350" y="1343025"/>
            <a:ext cx="9429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审计与合规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2925" y="1724025"/>
            <a:ext cx="3381375" cy="647700"/>
          </a:xfrm>
          <a:custGeom>
            <a:avLst/>
            <a:gdLst/>
            <a:ahLst/>
            <a:cxnLst/>
            <a:rect l="l" t="t" r="r" b="b"/>
            <a:pathLst>
              <a:path w="3381375" h="647700">
                <a:moveTo>
                  <a:pt x="76202" y="0"/>
                </a:moveTo>
                <a:lnTo>
                  <a:pt x="3305173" y="0"/>
                </a:lnTo>
                <a:cubicBezTo>
                  <a:pt x="3347258" y="0"/>
                  <a:pt x="3381375" y="34117"/>
                  <a:pt x="3381375" y="76202"/>
                </a:cubicBezTo>
                <a:lnTo>
                  <a:pt x="3381375" y="571498"/>
                </a:lnTo>
                <a:cubicBezTo>
                  <a:pt x="3381375" y="613583"/>
                  <a:pt x="3347258" y="647700"/>
                  <a:pt x="3305173" y="647700"/>
                </a:cubicBezTo>
                <a:lnTo>
                  <a:pt x="76202" y="647700"/>
                </a:lnTo>
                <a:cubicBezTo>
                  <a:pt x="34117" y="647700"/>
                  <a:pt x="0" y="613583"/>
                  <a:pt x="0" y="571498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8" name="Text 6"/>
          <p:cNvSpPr/>
          <p:nvPr/>
        </p:nvSpPr>
        <p:spPr>
          <a:xfrm>
            <a:off x="619125" y="1800225"/>
            <a:ext cx="32861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NFR-011 完整审计日志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19125" y="1990725"/>
            <a:ext cx="32861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记录所有数据访问和操作行为,审计日志防篡改,保留期限不少于 </a:t>
            </a:r>
            <a:pPr>
              <a:lnSpc>
                <a:spcPct val="110000"/>
              </a:lnSpc>
            </a:pPr>
            <a:r>
              <a:rPr lang="en-US" sz="90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 年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42925" y="2447925"/>
            <a:ext cx="3381375" cy="647700"/>
          </a:xfrm>
          <a:custGeom>
            <a:avLst/>
            <a:gdLst/>
            <a:ahLst/>
            <a:cxnLst/>
            <a:rect l="l" t="t" r="r" b="b"/>
            <a:pathLst>
              <a:path w="3381375" h="647700">
                <a:moveTo>
                  <a:pt x="76202" y="0"/>
                </a:moveTo>
                <a:lnTo>
                  <a:pt x="3305173" y="0"/>
                </a:lnTo>
                <a:cubicBezTo>
                  <a:pt x="3347258" y="0"/>
                  <a:pt x="3381375" y="34117"/>
                  <a:pt x="3381375" y="76202"/>
                </a:cubicBezTo>
                <a:lnTo>
                  <a:pt x="3381375" y="571498"/>
                </a:lnTo>
                <a:cubicBezTo>
                  <a:pt x="3381375" y="613583"/>
                  <a:pt x="3347258" y="647700"/>
                  <a:pt x="3305173" y="647700"/>
                </a:cubicBezTo>
                <a:lnTo>
                  <a:pt x="76202" y="647700"/>
                </a:lnTo>
                <a:cubicBezTo>
                  <a:pt x="34117" y="647700"/>
                  <a:pt x="0" y="613583"/>
                  <a:pt x="0" y="571498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11" name="Text 9"/>
          <p:cNvSpPr/>
          <p:nvPr/>
        </p:nvSpPr>
        <p:spPr>
          <a:xfrm>
            <a:off x="619125" y="2524125"/>
            <a:ext cx="32861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NFR-012 数据血缘追踪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19125" y="2714625"/>
            <a:ext cx="32861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维护数据血缘关系,支持从报表追溯到原始数据源,支持血缘影响分析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42925" y="3171825"/>
            <a:ext cx="3381375" cy="495300"/>
          </a:xfrm>
          <a:custGeom>
            <a:avLst/>
            <a:gdLst/>
            <a:ahLst/>
            <a:cxnLst/>
            <a:rect l="l" t="t" r="r" b="b"/>
            <a:pathLst>
              <a:path w="3381375" h="495300">
                <a:moveTo>
                  <a:pt x="76202" y="0"/>
                </a:moveTo>
                <a:lnTo>
                  <a:pt x="3305173" y="0"/>
                </a:lnTo>
                <a:cubicBezTo>
                  <a:pt x="3347258" y="0"/>
                  <a:pt x="3381375" y="34117"/>
                  <a:pt x="3381375" y="76202"/>
                </a:cubicBezTo>
                <a:lnTo>
                  <a:pt x="3381375" y="419098"/>
                </a:lnTo>
                <a:cubicBezTo>
                  <a:pt x="3381375" y="461183"/>
                  <a:pt x="3347258" y="495300"/>
                  <a:pt x="3305173" y="495300"/>
                </a:cubicBezTo>
                <a:lnTo>
                  <a:pt x="76202" y="495300"/>
                </a:lnTo>
                <a:cubicBezTo>
                  <a:pt x="34117" y="495300"/>
                  <a:pt x="0" y="461183"/>
                  <a:pt x="0" y="419098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14" name="Text 12"/>
          <p:cNvSpPr/>
          <p:nvPr/>
        </p:nvSpPr>
        <p:spPr>
          <a:xfrm>
            <a:off x="619125" y="3248025"/>
            <a:ext cx="32861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NFR-013 GDPR 合规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19125" y="3438525"/>
            <a:ext cx="32861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支持用户数据导出(数据可携带权),支持用户数据删除(被遗忘权)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42925" y="3743325"/>
            <a:ext cx="3381375" cy="495300"/>
          </a:xfrm>
          <a:custGeom>
            <a:avLst/>
            <a:gdLst/>
            <a:ahLst/>
            <a:cxnLst/>
            <a:rect l="l" t="t" r="r" b="b"/>
            <a:pathLst>
              <a:path w="3381375" h="495300">
                <a:moveTo>
                  <a:pt x="76202" y="0"/>
                </a:moveTo>
                <a:lnTo>
                  <a:pt x="3305173" y="0"/>
                </a:lnTo>
                <a:cubicBezTo>
                  <a:pt x="3347258" y="0"/>
                  <a:pt x="3381375" y="34117"/>
                  <a:pt x="3381375" y="76202"/>
                </a:cubicBezTo>
                <a:lnTo>
                  <a:pt x="3381375" y="419098"/>
                </a:lnTo>
                <a:cubicBezTo>
                  <a:pt x="3381375" y="461183"/>
                  <a:pt x="3347258" y="495300"/>
                  <a:pt x="3305173" y="495300"/>
                </a:cubicBezTo>
                <a:lnTo>
                  <a:pt x="76202" y="495300"/>
                </a:lnTo>
                <a:cubicBezTo>
                  <a:pt x="34117" y="495300"/>
                  <a:pt x="0" y="461183"/>
                  <a:pt x="0" y="419098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17" name="Text 15"/>
          <p:cNvSpPr/>
          <p:nvPr/>
        </p:nvSpPr>
        <p:spPr>
          <a:xfrm>
            <a:off x="619125" y="3819525"/>
            <a:ext cx="32861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NFR-014 SOC2 合规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19125" y="4010025"/>
            <a:ext cx="32861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满足 SOC2 Type II 控制要求,支持控制证据的自动收集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4246513" y="1185863"/>
            <a:ext cx="3695700" cy="3209925"/>
          </a:xfrm>
          <a:custGeom>
            <a:avLst/>
            <a:gdLst/>
            <a:ahLst/>
            <a:cxnLst/>
            <a:rect l="l" t="t" r="r" b="b"/>
            <a:pathLst>
              <a:path w="3695700" h="3209925">
                <a:moveTo>
                  <a:pt x="76204" y="0"/>
                </a:moveTo>
                <a:lnTo>
                  <a:pt x="3619496" y="0"/>
                </a:lnTo>
                <a:cubicBezTo>
                  <a:pt x="3661582" y="0"/>
                  <a:pt x="3695700" y="34118"/>
                  <a:pt x="3695700" y="76204"/>
                </a:cubicBezTo>
                <a:lnTo>
                  <a:pt x="3695700" y="3133721"/>
                </a:lnTo>
                <a:cubicBezTo>
                  <a:pt x="3695700" y="3175807"/>
                  <a:pt x="3661582" y="3209925"/>
                  <a:pt x="3619496" y="3209925"/>
                </a:cubicBezTo>
                <a:lnTo>
                  <a:pt x="76204" y="3209925"/>
                </a:lnTo>
                <a:cubicBezTo>
                  <a:pt x="34118" y="3209925"/>
                  <a:pt x="0" y="3175807"/>
                  <a:pt x="0" y="3133721"/>
                </a:cubicBezTo>
                <a:lnTo>
                  <a:pt x="0" y="76204"/>
                </a:lnTo>
                <a:cubicBezTo>
                  <a:pt x="0" y="34118"/>
                  <a:pt x="34118" y="0"/>
                  <a:pt x="76204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439394" y="1381125"/>
            <a:ext cx="166688" cy="190500"/>
          </a:xfrm>
          <a:custGeom>
            <a:avLst/>
            <a:gdLst/>
            <a:ahLst/>
            <a:cxnLst/>
            <a:rect l="l" t="t" r="r" b="b"/>
            <a:pathLst>
              <a:path w="166688" h="190500">
                <a:moveTo>
                  <a:pt x="62508" y="11906"/>
                </a:moveTo>
                <a:lnTo>
                  <a:pt x="8930" y="11906"/>
                </a:lnTo>
                <a:cubicBezTo>
                  <a:pt x="3981" y="11906"/>
                  <a:pt x="0" y="15887"/>
                  <a:pt x="0" y="20836"/>
                </a:cubicBezTo>
                <a:lnTo>
                  <a:pt x="0" y="74414"/>
                </a:lnTo>
                <a:cubicBezTo>
                  <a:pt x="0" y="78023"/>
                  <a:pt x="2158" y="81297"/>
                  <a:pt x="5507" y="82674"/>
                </a:cubicBezTo>
                <a:cubicBezTo>
                  <a:pt x="8855" y="84051"/>
                  <a:pt x="12688" y="83269"/>
                  <a:pt x="15255" y="80739"/>
                </a:cubicBezTo>
                <a:lnTo>
                  <a:pt x="30138" y="65856"/>
                </a:lnTo>
                <a:lnTo>
                  <a:pt x="59531" y="95250"/>
                </a:lnTo>
                <a:lnTo>
                  <a:pt x="30138" y="124644"/>
                </a:lnTo>
                <a:lnTo>
                  <a:pt x="15255" y="109761"/>
                </a:lnTo>
                <a:cubicBezTo>
                  <a:pt x="12688" y="107193"/>
                  <a:pt x="8855" y="106449"/>
                  <a:pt x="5507" y="107826"/>
                </a:cubicBezTo>
                <a:cubicBezTo>
                  <a:pt x="2158" y="109203"/>
                  <a:pt x="0" y="112477"/>
                  <a:pt x="0" y="116086"/>
                </a:cubicBezTo>
                <a:lnTo>
                  <a:pt x="0" y="169664"/>
                </a:lnTo>
                <a:cubicBezTo>
                  <a:pt x="0" y="174613"/>
                  <a:pt x="3981" y="178594"/>
                  <a:pt x="8930" y="178594"/>
                </a:cubicBezTo>
                <a:lnTo>
                  <a:pt x="62508" y="178594"/>
                </a:lnTo>
                <a:cubicBezTo>
                  <a:pt x="66117" y="178594"/>
                  <a:pt x="69391" y="176436"/>
                  <a:pt x="70768" y="173087"/>
                </a:cubicBezTo>
                <a:cubicBezTo>
                  <a:pt x="72144" y="169738"/>
                  <a:pt x="71400" y="165906"/>
                  <a:pt x="68833" y="163339"/>
                </a:cubicBezTo>
                <a:lnTo>
                  <a:pt x="53950" y="148456"/>
                </a:lnTo>
                <a:lnTo>
                  <a:pt x="83344" y="119063"/>
                </a:lnTo>
                <a:lnTo>
                  <a:pt x="112737" y="148456"/>
                </a:lnTo>
                <a:lnTo>
                  <a:pt x="97854" y="163339"/>
                </a:lnTo>
                <a:cubicBezTo>
                  <a:pt x="95287" y="165906"/>
                  <a:pt x="94543" y="169738"/>
                  <a:pt x="95920" y="173087"/>
                </a:cubicBezTo>
                <a:cubicBezTo>
                  <a:pt x="97296" y="176436"/>
                  <a:pt x="100571" y="178594"/>
                  <a:pt x="104180" y="178594"/>
                </a:cubicBezTo>
                <a:lnTo>
                  <a:pt x="157758" y="178594"/>
                </a:lnTo>
                <a:cubicBezTo>
                  <a:pt x="162706" y="178594"/>
                  <a:pt x="166688" y="174613"/>
                  <a:pt x="166688" y="169664"/>
                </a:cubicBezTo>
                <a:lnTo>
                  <a:pt x="166688" y="116086"/>
                </a:lnTo>
                <a:cubicBezTo>
                  <a:pt x="166688" y="112477"/>
                  <a:pt x="164529" y="109203"/>
                  <a:pt x="161181" y="107826"/>
                </a:cubicBezTo>
                <a:cubicBezTo>
                  <a:pt x="157832" y="106449"/>
                  <a:pt x="154000" y="107193"/>
                  <a:pt x="151433" y="109761"/>
                </a:cubicBezTo>
                <a:lnTo>
                  <a:pt x="136550" y="124644"/>
                </a:lnTo>
                <a:lnTo>
                  <a:pt x="107156" y="95250"/>
                </a:lnTo>
                <a:lnTo>
                  <a:pt x="136550" y="65856"/>
                </a:lnTo>
                <a:lnTo>
                  <a:pt x="151433" y="80739"/>
                </a:lnTo>
                <a:cubicBezTo>
                  <a:pt x="154000" y="83307"/>
                  <a:pt x="157832" y="84051"/>
                  <a:pt x="161181" y="82674"/>
                </a:cubicBezTo>
                <a:cubicBezTo>
                  <a:pt x="164529" y="81297"/>
                  <a:pt x="166688" y="78023"/>
                  <a:pt x="166688" y="74414"/>
                </a:cubicBezTo>
                <a:lnTo>
                  <a:pt x="166688" y="20836"/>
                </a:lnTo>
                <a:cubicBezTo>
                  <a:pt x="166688" y="15887"/>
                  <a:pt x="162706" y="11906"/>
                  <a:pt x="157758" y="11906"/>
                </a:cubicBezTo>
                <a:lnTo>
                  <a:pt x="104180" y="11906"/>
                </a:lnTo>
                <a:cubicBezTo>
                  <a:pt x="100571" y="11906"/>
                  <a:pt x="97296" y="14064"/>
                  <a:pt x="95920" y="17413"/>
                </a:cubicBezTo>
                <a:cubicBezTo>
                  <a:pt x="94543" y="20762"/>
                  <a:pt x="95324" y="24594"/>
                  <a:pt x="97854" y="27161"/>
                </a:cubicBezTo>
                <a:lnTo>
                  <a:pt x="112737" y="42044"/>
                </a:lnTo>
                <a:lnTo>
                  <a:pt x="83344" y="71438"/>
                </a:lnTo>
                <a:lnTo>
                  <a:pt x="53950" y="42044"/>
                </a:lnTo>
                <a:lnTo>
                  <a:pt x="68833" y="27161"/>
                </a:lnTo>
                <a:cubicBezTo>
                  <a:pt x="71400" y="24594"/>
                  <a:pt x="72144" y="20762"/>
                  <a:pt x="70768" y="17413"/>
                </a:cubicBezTo>
                <a:cubicBezTo>
                  <a:pt x="69391" y="14064"/>
                  <a:pt x="66117" y="11906"/>
                  <a:pt x="62508" y="11906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21" name="Text 19"/>
          <p:cNvSpPr/>
          <p:nvPr/>
        </p:nvSpPr>
        <p:spPr>
          <a:xfrm>
            <a:off x="4756100" y="1343025"/>
            <a:ext cx="7715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可扩展性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4403675" y="1724025"/>
            <a:ext cx="3381375" cy="647700"/>
          </a:xfrm>
          <a:custGeom>
            <a:avLst/>
            <a:gdLst/>
            <a:ahLst/>
            <a:cxnLst/>
            <a:rect l="l" t="t" r="r" b="b"/>
            <a:pathLst>
              <a:path w="3381375" h="647700">
                <a:moveTo>
                  <a:pt x="76202" y="0"/>
                </a:moveTo>
                <a:lnTo>
                  <a:pt x="3305173" y="0"/>
                </a:lnTo>
                <a:cubicBezTo>
                  <a:pt x="3347258" y="0"/>
                  <a:pt x="3381375" y="34117"/>
                  <a:pt x="3381375" y="76202"/>
                </a:cubicBezTo>
                <a:lnTo>
                  <a:pt x="3381375" y="571498"/>
                </a:lnTo>
                <a:cubicBezTo>
                  <a:pt x="3381375" y="613583"/>
                  <a:pt x="3347258" y="647700"/>
                  <a:pt x="3305173" y="647700"/>
                </a:cubicBezTo>
                <a:lnTo>
                  <a:pt x="76202" y="647700"/>
                </a:lnTo>
                <a:cubicBezTo>
                  <a:pt x="34117" y="647700"/>
                  <a:pt x="0" y="613583"/>
                  <a:pt x="0" y="571498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23" name="Text 21"/>
          <p:cNvSpPr/>
          <p:nvPr/>
        </p:nvSpPr>
        <p:spPr>
          <a:xfrm>
            <a:off x="4479875" y="1800225"/>
            <a:ext cx="32861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NFR-015 水平扩展能力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479875" y="1990725"/>
            <a:ext cx="32861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支持水平扩展以应对负载增长,无状态服务设计,数据库层支持读写分离和分片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4403675" y="2447925"/>
            <a:ext cx="3381375" cy="495300"/>
          </a:xfrm>
          <a:custGeom>
            <a:avLst/>
            <a:gdLst/>
            <a:ahLst/>
            <a:cxnLst/>
            <a:rect l="l" t="t" r="r" b="b"/>
            <a:pathLst>
              <a:path w="3381375" h="495300">
                <a:moveTo>
                  <a:pt x="76202" y="0"/>
                </a:moveTo>
                <a:lnTo>
                  <a:pt x="3305173" y="0"/>
                </a:lnTo>
                <a:cubicBezTo>
                  <a:pt x="3347258" y="0"/>
                  <a:pt x="3381375" y="34117"/>
                  <a:pt x="3381375" y="76202"/>
                </a:cubicBezTo>
                <a:lnTo>
                  <a:pt x="3381375" y="419098"/>
                </a:lnTo>
                <a:cubicBezTo>
                  <a:pt x="3381375" y="461183"/>
                  <a:pt x="3347258" y="495300"/>
                  <a:pt x="3305173" y="495300"/>
                </a:cubicBezTo>
                <a:lnTo>
                  <a:pt x="76202" y="495300"/>
                </a:lnTo>
                <a:cubicBezTo>
                  <a:pt x="34117" y="495300"/>
                  <a:pt x="0" y="461183"/>
                  <a:pt x="0" y="419098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26" name="Text 24"/>
          <p:cNvSpPr/>
          <p:nvPr/>
        </p:nvSpPr>
        <p:spPr>
          <a:xfrm>
            <a:off x="4479875" y="2524125"/>
            <a:ext cx="32861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NFR-016 多租户架构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4479875" y="2714625"/>
            <a:ext cx="32861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支持多租户部署,租户之间的数据隔离粒度不低于 Schema 级别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4403675" y="3019425"/>
            <a:ext cx="3381375" cy="495300"/>
          </a:xfrm>
          <a:custGeom>
            <a:avLst/>
            <a:gdLst/>
            <a:ahLst/>
            <a:cxnLst/>
            <a:rect l="l" t="t" r="r" b="b"/>
            <a:pathLst>
              <a:path w="3381375" h="495300">
                <a:moveTo>
                  <a:pt x="76202" y="0"/>
                </a:moveTo>
                <a:lnTo>
                  <a:pt x="3305173" y="0"/>
                </a:lnTo>
                <a:cubicBezTo>
                  <a:pt x="3347258" y="0"/>
                  <a:pt x="3381375" y="34117"/>
                  <a:pt x="3381375" y="76202"/>
                </a:cubicBezTo>
                <a:lnTo>
                  <a:pt x="3381375" y="419098"/>
                </a:lnTo>
                <a:cubicBezTo>
                  <a:pt x="3381375" y="461183"/>
                  <a:pt x="3347258" y="495300"/>
                  <a:pt x="3305173" y="495300"/>
                </a:cubicBezTo>
                <a:lnTo>
                  <a:pt x="76202" y="495300"/>
                </a:lnTo>
                <a:cubicBezTo>
                  <a:pt x="34117" y="495300"/>
                  <a:pt x="0" y="461183"/>
                  <a:pt x="0" y="419098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29" name="Text 27"/>
          <p:cNvSpPr/>
          <p:nvPr/>
        </p:nvSpPr>
        <p:spPr>
          <a:xfrm>
            <a:off x="4479875" y="3095625"/>
            <a:ext cx="32861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NFR-017 插件扩展机制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4479875" y="3286125"/>
            <a:ext cx="32861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提供插件机制支持自定义功能,支持自定义数据源连接器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8107338" y="1185863"/>
            <a:ext cx="3695700" cy="3209925"/>
          </a:xfrm>
          <a:custGeom>
            <a:avLst/>
            <a:gdLst/>
            <a:ahLst/>
            <a:cxnLst/>
            <a:rect l="l" t="t" r="r" b="b"/>
            <a:pathLst>
              <a:path w="3695700" h="3209925">
                <a:moveTo>
                  <a:pt x="76204" y="0"/>
                </a:moveTo>
                <a:lnTo>
                  <a:pt x="3619496" y="0"/>
                </a:lnTo>
                <a:cubicBezTo>
                  <a:pt x="3661582" y="0"/>
                  <a:pt x="3695700" y="34118"/>
                  <a:pt x="3695700" y="76204"/>
                </a:cubicBezTo>
                <a:lnTo>
                  <a:pt x="3695700" y="3133721"/>
                </a:lnTo>
                <a:cubicBezTo>
                  <a:pt x="3695700" y="3175807"/>
                  <a:pt x="3661582" y="3209925"/>
                  <a:pt x="3619496" y="3209925"/>
                </a:cubicBezTo>
                <a:lnTo>
                  <a:pt x="76204" y="3209925"/>
                </a:lnTo>
                <a:cubicBezTo>
                  <a:pt x="34118" y="3209925"/>
                  <a:pt x="0" y="3175807"/>
                  <a:pt x="0" y="3133721"/>
                </a:cubicBezTo>
                <a:lnTo>
                  <a:pt x="0" y="76204"/>
                </a:lnTo>
                <a:cubicBezTo>
                  <a:pt x="0" y="34118"/>
                  <a:pt x="34118" y="0"/>
                  <a:pt x="76204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288313" y="1381125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95250" y="40146"/>
                </a:moveTo>
                <a:lnTo>
                  <a:pt x="89669" y="32407"/>
                </a:lnTo>
                <a:cubicBezTo>
                  <a:pt x="80367" y="19534"/>
                  <a:pt x="65447" y="11906"/>
                  <a:pt x="49523" y="11906"/>
                </a:cubicBezTo>
                <a:cubicBezTo>
                  <a:pt x="22175" y="11906"/>
                  <a:pt x="0" y="34082"/>
                  <a:pt x="0" y="61429"/>
                </a:cubicBezTo>
                <a:lnTo>
                  <a:pt x="0" y="62396"/>
                </a:lnTo>
                <a:cubicBezTo>
                  <a:pt x="0" y="71177"/>
                  <a:pt x="2307" y="80256"/>
                  <a:pt x="6176" y="89297"/>
                </a:cubicBezTo>
                <a:lnTo>
                  <a:pt x="45616" y="89297"/>
                </a:lnTo>
                <a:cubicBezTo>
                  <a:pt x="46806" y="89297"/>
                  <a:pt x="47885" y="88590"/>
                  <a:pt x="48369" y="87474"/>
                </a:cubicBezTo>
                <a:lnTo>
                  <a:pt x="60201" y="59085"/>
                </a:lnTo>
                <a:cubicBezTo>
                  <a:pt x="61578" y="55811"/>
                  <a:pt x="64777" y="53653"/>
                  <a:pt x="68312" y="53578"/>
                </a:cubicBezTo>
                <a:cubicBezTo>
                  <a:pt x="71847" y="53504"/>
                  <a:pt x="75121" y="55587"/>
                  <a:pt x="76572" y="58824"/>
                </a:cubicBezTo>
                <a:lnTo>
                  <a:pt x="95659" y="101203"/>
                </a:lnTo>
                <a:lnTo>
                  <a:pt x="111063" y="70396"/>
                </a:lnTo>
                <a:cubicBezTo>
                  <a:pt x="112588" y="67382"/>
                  <a:pt x="115677" y="65447"/>
                  <a:pt x="119063" y="65447"/>
                </a:cubicBezTo>
                <a:cubicBezTo>
                  <a:pt x="122448" y="65447"/>
                  <a:pt x="125537" y="67345"/>
                  <a:pt x="127062" y="70396"/>
                </a:cubicBezTo>
                <a:lnTo>
                  <a:pt x="135694" y="87623"/>
                </a:lnTo>
                <a:cubicBezTo>
                  <a:pt x="136215" y="88627"/>
                  <a:pt x="137220" y="89260"/>
                  <a:pt x="138373" y="89260"/>
                </a:cubicBezTo>
                <a:lnTo>
                  <a:pt x="184361" y="89260"/>
                </a:lnTo>
                <a:cubicBezTo>
                  <a:pt x="188268" y="80218"/>
                  <a:pt x="190537" y="71140"/>
                  <a:pt x="190537" y="62359"/>
                </a:cubicBezTo>
                <a:lnTo>
                  <a:pt x="190537" y="61392"/>
                </a:lnTo>
                <a:cubicBezTo>
                  <a:pt x="190500" y="34082"/>
                  <a:pt x="168325" y="11906"/>
                  <a:pt x="140977" y="11906"/>
                </a:cubicBezTo>
                <a:cubicBezTo>
                  <a:pt x="125090" y="11906"/>
                  <a:pt x="110133" y="19534"/>
                  <a:pt x="100831" y="32407"/>
                </a:cubicBezTo>
                <a:lnTo>
                  <a:pt x="95250" y="40109"/>
                </a:lnTo>
                <a:close/>
                <a:moveTo>
                  <a:pt x="174724" y="107156"/>
                </a:moveTo>
                <a:lnTo>
                  <a:pt x="138336" y="107156"/>
                </a:lnTo>
                <a:cubicBezTo>
                  <a:pt x="130448" y="107156"/>
                  <a:pt x="123230" y="102691"/>
                  <a:pt x="119695" y="95622"/>
                </a:cubicBezTo>
                <a:lnTo>
                  <a:pt x="119063" y="94357"/>
                </a:lnTo>
                <a:lnTo>
                  <a:pt x="103250" y="126020"/>
                </a:lnTo>
                <a:cubicBezTo>
                  <a:pt x="101724" y="129108"/>
                  <a:pt x="98524" y="131043"/>
                  <a:pt x="95064" y="130969"/>
                </a:cubicBezTo>
                <a:cubicBezTo>
                  <a:pt x="91604" y="130894"/>
                  <a:pt x="88516" y="128848"/>
                  <a:pt x="87102" y="125723"/>
                </a:cubicBezTo>
                <a:lnTo>
                  <a:pt x="68759" y="84981"/>
                </a:lnTo>
                <a:lnTo>
                  <a:pt x="64852" y="94357"/>
                </a:lnTo>
                <a:cubicBezTo>
                  <a:pt x="61615" y="102133"/>
                  <a:pt x="54025" y="107193"/>
                  <a:pt x="45616" y="107193"/>
                </a:cubicBezTo>
                <a:lnTo>
                  <a:pt x="15776" y="107193"/>
                </a:lnTo>
                <a:cubicBezTo>
                  <a:pt x="33338" y="134652"/>
                  <a:pt x="61540" y="159916"/>
                  <a:pt x="79177" y="173385"/>
                </a:cubicBezTo>
                <a:cubicBezTo>
                  <a:pt x="83790" y="176882"/>
                  <a:pt x="89446" y="178631"/>
                  <a:pt x="95213" y="178631"/>
                </a:cubicBezTo>
                <a:cubicBezTo>
                  <a:pt x="100980" y="178631"/>
                  <a:pt x="106673" y="176919"/>
                  <a:pt x="111249" y="173385"/>
                </a:cubicBezTo>
                <a:cubicBezTo>
                  <a:pt x="128960" y="159879"/>
                  <a:pt x="157163" y="134615"/>
                  <a:pt x="174724" y="107156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33" name="Text 31"/>
          <p:cNvSpPr/>
          <p:nvPr/>
        </p:nvSpPr>
        <p:spPr>
          <a:xfrm>
            <a:off x="8616925" y="1343025"/>
            <a:ext cx="6000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可靠性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8264500" y="1724025"/>
            <a:ext cx="3381375" cy="647700"/>
          </a:xfrm>
          <a:custGeom>
            <a:avLst/>
            <a:gdLst/>
            <a:ahLst/>
            <a:cxnLst/>
            <a:rect l="l" t="t" r="r" b="b"/>
            <a:pathLst>
              <a:path w="3381375" h="647700">
                <a:moveTo>
                  <a:pt x="76202" y="0"/>
                </a:moveTo>
                <a:lnTo>
                  <a:pt x="3305173" y="0"/>
                </a:lnTo>
                <a:cubicBezTo>
                  <a:pt x="3347258" y="0"/>
                  <a:pt x="3381375" y="34117"/>
                  <a:pt x="3381375" y="76202"/>
                </a:cubicBezTo>
                <a:lnTo>
                  <a:pt x="3381375" y="571498"/>
                </a:lnTo>
                <a:cubicBezTo>
                  <a:pt x="3381375" y="613583"/>
                  <a:pt x="3347258" y="647700"/>
                  <a:pt x="3305173" y="647700"/>
                </a:cubicBezTo>
                <a:lnTo>
                  <a:pt x="76202" y="647700"/>
                </a:lnTo>
                <a:cubicBezTo>
                  <a:pt x="34117" y="647700"/>
                  <a:pt x="0" y="613583"/>
                  <a:pt x="0" y="571498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35" name="Text 33"/>
          <p:cNvSpPr/>
          <p:nvPr/>
        </p:nvSpPr>
        <p:spPr>
          <a:xfrm>
            <a:off x="8340700" y="1800225"/>
            <a:ext cx="32861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NFR-018 故障转移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8340700" y="1990725"/>
            <a:ext cx="32861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支持高可用部署,关键组件有主备或集群部署,支持自动故障检测和切换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8264500" y="2447925"/>
            <a:ext cx="3381375" cy="495300"/>
          </a:xfrm>
          <a:custGeom>
            <a:avLst/>
            <a:gdLst/>
            <a:ahLst/>
            <a:cxnLst/>
            <a:rect l="l" t="t" r="r" b="b"/>
            <a:pathLst>
              <a:path w="3381375" h="495300">
                <a:moveTo>
                  <a:pt x="76202" y="0"/>
                </a:moveTo>
                <a:lnTo>
                  <a:pt x="3305173" y="0"/>
                </a:lnTo>
                <a:cubicBezTo>
                  <a:pt x="3347258" y="0"/>
                  <a:pt x="3381375" y="34117"/>
                  <a:pt x="3381375" y="76202"/>
                </a:cubicBezTo>
                <a:lnTo>
                  <a:pt x="3381375" y="419098"/>
                </a:lnTo>
                <a:cubicBezTo>
                  <a:pt x="3381375" y="461183"/>
                  <a:pt x="3347258" y="495300"/>
                  <a:pt x="3305173" y="495300"/>
                </a:cubicBezTo>
                <a:lnTo>
                  <a:pt x="76202" y="495300"/>
                </a:lnTo>
                <a:cubicBezTo>
                  <a:pt x="34117" y="495300"/>
                  <a:pt x="0" y="461183"/>
                  <a:pt x="0" y="419098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38" name="Text 36"/>
          <p:cNvSpPr/>
          <p:nvPr/>
        </p:nvSpPr>
        <p:spPr>
          <a:xfrm>
            <a:off x="8340700" y="2524125"/>
            <a:ext cx="32861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NFR-019 健康检查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8340700" y="2714625"/>
            <a:ext cx="32861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提供健康检查端点,支持组件级别的健康状态报告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8264500" y="3019425"/>
            <a:ext cx="3381375" cy="495300"/>
          </a:xfrm>
          <a:custGeom>
            <a:avLst/>
            <a:gdLst/>
            <a:ahLst/>
            <a:cxnLst/>
            <a:rect l="l" t="t" r="r" b="b"/>
            <a:pathLst>
              <a:path w="3381375" h="495300">
                <a:moveTo>
                  <a:pt x="76202" y="0"/>
                </a:moveTo>
                <a:lnTo>
                  <a:pt x="3305173" y="0"/>
                </a:lnTo>
                <a:cubicBezTo>
                  <a:pt x="3347258" y="0"/>
                  <a:pt x="3381375" y="34117"/>
                  <a:pt x="3381375" y="76202"/>
                </a:cubicBezTo>
                <a:lnTo>
                  <a:pt x="3381375" y="419098"/>
                </a:lnTo>
                <a:cubicBezTo>
                  <a:pt x="3381375" y="461183"/>
                  <a:pt x="3347258" y="495300"/>
                  <a:pt x="3305173" y="495300"/>
                </a:cubicBezTo>
                <a:lnTo>
                  <a:pt x="76202" y="495300"/>
                </a:lnTo>
                <a:cubicBezTo>
                  <a:pt x="34117" y="495300"/>
                  <a:pt x="0" y="461183"/>
                  <a:pt x="0" y="419098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41" name="Text 39"/>
          <p:cNvSpPr/>
          <p:nvPr/>
        </p:nvSpPr>
        <p:spPr>
          <a:xfrm>
            <a:off x="8340700" y="3095625"/>
            <a:ext cx="32861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NFR-020 优雅降级</a:t>
            </a:r>
            <a:endParaRPr lang="en-US" sz="1600" dirty="0"/>
          </a:p>
        </p:txBody>
      </p:sp>
      <p:sp>
        <p:nvSpPr>
          <p:cNvPr id="42" name="Text 40"/>
          <p:cNvSpPr/>
          <p:nvPr/>
        </p:nvSpPr>
        <p:spPr>
          <a:xfrm>
            <a:off x="8340700" y="3286125"/>
            <a:ext cx="32861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当部分服务不可用时,系统优雅降级,核心查询功能仍可工作</a:t>
            </a:r>
            <a:endParaRPr lang="en-US" sz="1600" dirty="0"/>
          </a:p>
        </p:txBody>
      </p:sp>
      <p:sp>
        <p:nvSpPr>
          <p:cNvPr id="43" name="Shape 41"/>
          <p:cNvSpPr/>
          <p:nvPr/>
        </p:nvSpPr>
        <p:spPr>
          <a:xfrm>
            <a:off x="8264500" y="3590925"/>
            <a:ext cx="3381375" cy="495300"/>
          </a:xfrm>
          <a:custGeom>
            <a:avLst/>
            <a:gdLst/>
            <a:ahLst/>
            <a:cxnLst/>
            <a:rect l="l" t="t" r="r" b="b"/>
            <a:pathLst>
              <a:path w="3381375" h="495300">
                <a:moveTo>
                  <a:pt x="76202" y="0"/>
                </a:moveTo>
                <a:lnTo>
                  <a:pt x="3305173" y="0"/>
                </a:lnTo>
                <a:cubicBezTo>
                  <a:pt x="3347258" y="0"/>
                  <a:pt x="3381375" y="34117"/>
                  <a:pt x="3381375" y="76202"/>
                </a:cubicBezTo>
                <a:lnTo>
                  <a:pt x="3381375" y="419098"/>
                </a:lnTo>
                <a:cubicBezTo>
                  <a:pt x="3381375" y="461183"/>
                  <a:pt x="3347258" y="495300"/>
                  <a:pt x="3305173" y="495300"/>
                </a:cubicBezTo>
                <a:lnTo>
                  <a:pt x="76202" y="495300"/>
                </a:lnTo>
                <a:cubicBezTo>
                  <a:pt x="34117" y="495300"/>
                  <a:pt x="0" y="461183"/>
                  <a:pt x="0" y="419098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44" name="Text 42"/>
          <p:cNvSpPr/>
          <p:nvPr/>
        </p:nvSpPr>
        <p:spPr>
          <a:xfrm>
            <a:off x="8340700" y="3667125"/>
            <a:ext cx="32861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NFR-021 数据备份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8340700" y="3857625"/>
            <a:ext cx="32861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系统配置和元数据定期备份,支持增量备份和全量备份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385763" y="4557713"/>
            <a:ext cx="11420475" cy="1571625"/>
          </a:xfrm>
          <a:custGeom>
            <a:avLst/>
            <a:gdLst/>
            <a:ahLst/>
            <a:cxnLst/>
            <a:rect l="l" t="t" r="r" b="b"/>
            <a:pathLst>
              <a:path w="11420475" h="1571625">
                <a:moveTo>
                  <a:pt x="76192" y="0"/>
                </a:moveTo>
                <a:lnTo>
                  <a:pt x="11344283" y="0"/>
                </a:lnTo>
                <a:cubicBezTo>
                  <a:pt x="11386363" y="0"/>
                  <a:pt x="11420475" y="34112"/>
                  <a:pt x="11420475" y="76192"/>
                </a:cubicBezTo>
                <a:lnTo>
                  <a:pt x="11420475" y="1495433"/>
                </a:lnTo>
                <a:cubicBezTo>
                  <a:pt x="11420475" y="1537513"/>
                  <a:pt x="11386363" y="1571625"/>
                  <a:pt x="11344283" y="1571625"/>
                </a:cubicBezTo>
                <a:lnTo>
                  <a:pt x="76192" y="1571625"/>
                </a:lnTo>
                <a:cubicBezTo>
                  <a:pt x="34112" y="1571625"/>
                  <a:pt x="0" y="1537513"/>
                  <a:pt x="0" y="1495433"/>
                </a:cubicBezTo>
                <a:lnTo>
                  <a:pt x="0" y="76192"/>
                </a:lnTo>
                <a:cubicBezTo>
                  <a:pt x="0" y="34141"/>
                  <a:pt x="34141" y="0"/>
                  <a:pt x="76192" y="0"/>
                </a:cubicBezTo>
                <a:close/>
              </a:path>
            </a:pathLst>
          </a:custGeom>
          <a:gradFill rotWithShape="1" flip="none">
            <a:gsLst>
              <a:gs pos="0">
                <a:srgbClr val="3A5F7F">
                  <a:alpha val="20000"/>
                </a:srgbClr>
              </a:gs>
              <a:gs pos="100000">
                <a:srgbClr val="D8A14F">
                  <a:alpha val="10000"/>
                </a:srgbClr>
              </a:gs>
            </a:gsLst>
            <a:lin ang="0" scaled="1"/>
          </a:gradFill>
          <a:ln w="12700">
            <a:solidFill>
              <a:srgbClr val="3A5F7F">
                <a:alpha val="40000"/>
              </a:srgbClr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578644" y="4752975"/>
            <a:ext cx="166688" cy="190500"/>
          </a:xfrm>
          <a:custGeom>
            <a:avLst/>
            <a:gdLst/>
            <a:ahLst/>
            <a:cxnLst/>
            <a:rect l="l" t="t" r="r" b="b"/>
            <a:pathLst>
              <a:path w="166688" h="190500">
                <a:moveTo>
                  <a:pt x="166688" y="76572"/>
                </a:moveTo>
                <a:cubicBezTo>
                  <a:pt x="161181" y="80218"/>
                  <a:pt x="154856" y="83158"/>
                  <a:pt x="148270" y="85502"/>
                </a:cubicBezTo>
                <a:cubicBezTo>
                  <a:pt x="130783" y="91753"/>
                  <a:pt x="107826" y="95250"/>
                  <a:pt x="83344" y="95250"/>
                </a:cubicBezTo>
                <a:cubicBezTo>
                  <a:pt x="58862" y="95250"/>
                  <a:pt x="35868" y="91715"/>
                  <a:pt x="18417" y="85502"/>
                </a:cubicBezTo>
                <a:cubicBezTo>
                  <a:pt x="11869" y="83158"/>
                  <a:pt x="5507" y="80218"/>
                  <a:pt x="0" y="76572"/>
                </a:cubicBezTo>
                <a:lnTo>
                  <a:pt x="0" y="107156"/>
                </a:lnTo>
                <a:cubicBezTo>
                  <a:pt x="0" y="123602"/>
                  <a:pt x="37319" y="136922"/>
                  <a:pt x="83344" y="136922"/>
                </a:cubicBezTo>
                <a:cubicBezTo>
                  <a:pt x="129369" y="136922"/>
                  <a:pt x="166688" y="123602"/>
                  <a:pt x="166688" y="107156"/>
                </a:cubicBezTo>
                <a:lnTo>
                  <a:pt x="166688" y="76572"/>
                </a:lnTo>
                <a:close/>
                <a:moveTo>
                  <a:pt x="166688" y="47625"/>
                </a:moveTo>
                <a:lnTo>
                  <a:pt x="166688" y="29766"/>
                </a:lnTo>
                <a:cubicBezTo>
                  <a:pt x="166688" y="13320"/>
                  <a:pt x="129369" y="0"/>
                  <a:pt x="83344" y="0"/>
                </a:cubicBezTo>
                <a:cubicBezTo>
                  <a:pt x="37319" y="0"/>
                  <a:pt x="0" y="13320"/>
                  <a:pt x="0" y="29766"/>
                </a:cubicBezTo>
                <a:lnTo>
                  <a:pt x="0" y="47625"/>
                </a:lnTo>
                <a:cubicBezTo>
                  <a:pt x="0" y="64071"/>
                  <a:pt x="37319" y="77391"/>
                  <a:pt x="83344" y="77391"/>
                </a:cubicBezTo>
                <a:cubicBezTo>
                  <a:pt x="129369" y="77391"/>
                  <a:pt x="166688" y="64071"/>
                  <a:pt x="166688" y="47625"/>
                </a:cubicBezTo>
                <a:close/>
                <a:moveTo>
                  <a:pt x="148270" y="145033"/>
                </a:moveTo>
                <a:cubicBezTo>
                  <a:pt x="130820" y="151247"/>
                  <a:pt x="107863" y="154781"/>
                  <a:pt x="83344" y="154781"/>
                </a:cubicBezTo>
                <a:cubicBezTo>
                  <a:pt x="58824" y="154781"/>
                  <a:pt x="35868" y="151247"/>
                  <a:pt x="18417" y="145033"/>
                </a:cubicBezTo>
                <a:cubicBezTo>
                  <a:pt x="11869" y="142689"/>
                  <a:pt x="5507" y="139750"/>
                  <a:pt x="0" y="136103"/>
                </a:cubicBezTo>
                <a:lnTo>
                  <a:pt x="0" y="160734"/>
                </a:lnTo>
                <a:cubicBezTo>
                  <a:pt x="0" y="177180"/>
                  <a:pt x="37319" y="190500"/>
                  <a:pt x="83344" y="190500"/>
                </a:cubicBezTo>
                <a:cubicBezTo>
                  <a:pt x="129369" y="190500"/>
                  <a:pt x="166688" y="177180"/>
                  <a:pt x="166688" y="160734"/>
                </a:cubicBezTo>
                <a:lnTo>
                  <a:pt x="166688" y="136103"/>
                </a:lnTo>
                <a:cubicBezTo>
                  <a:pt x="161181" y="139750"/>
                  <a:pt x="154856" y="142689"/>
                  <a:pt x="148270" y="145033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48" name="Text 46"/>
          <p:cNvSpPr/>
          <p:nvPr/>
        </p:nvSpPr>
        <p:spPr>
          <a:xfrm>
            <a:off x="895350" y="4714875"/>
            <a:ext cx="14573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数据源连接可靠性</a:t>
            </a:r>
            <a:endParaRPr lang="en-US" sz="1600" dirty="0"/>
          </a:p>
        </p:txBody>
      </p:sp>
      <p:sp>
        <p:nvSpPr>
          <p:cNvPr id="49" name="Shape 47"/>
          <p:cNvSpPr/>
          <p:nvPr/>
        </p:nvSpPr>
        <p:spPr>
          <a:xfrm>
            <a:off x="542925" y="5095875"/>
            <a:ext cx="3600450" cy="876300"/>
          </a:xfrm>
          <a:custGeom>
            <a:avLst/>
            <a:gdLst/>
            <a:ahLst/>
            <a:cxnLst/>
            <a:rect l="l" t="t" r="r" b="b"/>
            <a:pathLst>
              <a:path w="3600450" h="876300">
                <a:moveTo>
                  <a:pt x="76203" y="0"/>
                </a:moveTo>
                <a:lnTo>
                  <a:pt x="3524247" y="0"/>
                </a:lnTo>
                <a:cubicBezTo>
                  <a:pt x="3566333" y="0"/>
                  <a:pt x="3600450" y="34117"/>
                  <a:pt x="3600450" y="76203"/>
                </a:cubicBezTo>
                <a:lnTo>
                  <a:pt x="3600450" y="800097"/>
                </a:lnTo>
                <a:cubicBezTo>
                  <a:pt x="3600450" y="842183"/>
                  <a:pt x="3566333" y="876300"/>
                  <a:pt x="3524247" y="876300"/>
                </a:cubicBezTo>
                <a:lnTo>
                  <a:pt x="76203" y="876300"/>
                </a:lnTo>
                <a:cubicBezTo>
                  <a:pt x="34117" y="876300"/>
                  <a:pt x="0" y="842183"/>
                  <a:pt x="0" y="800097"/>
                </a:cubicBezTo>
                <a:lnTo>
                  <a:pt x="0" y="76203"/>
                </a:lnTo>
                <a:cubicBezTo>
                  <a:pt x="0" y="34145"/>
                  <a:pt x="34145" y="0"/>
                  <a:pt x="76203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50" name="Text 48"/>
          <p:cNvSpPr/>
          <p:nvPr/>
        </p:nvSpPr>
        <p:spPr>
          <a:xfrm>
            <a:off x="657225" y="5210175"/>
            <a:ext cx="34385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NFR-022 连接池管理</a:t>
            </a:r>
            <a:endParaRPr lang="en-US" sz="1600" dirty="0"/>
          </a:p>
        </p:txBody>
      </p:sp>
      <p:sp>
        <p:nvSpPr>
          <p:cNvPr id="51" name="Text 49"/>
          <p:cNvSpPr/>
          <p:nvPr/>
        </p:nvSpPr>
        <p:spPr>
          <a:xfrm>
            <a:off x="657225" y="5476875"/>
            <a:ext cx="343852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为每个数据源维护独立的连接池,连接池大小、空闲超时、最大生命周期均可配置,支持连接池监控和告警</a:t>
            </a:r>
            <a:endParaRPr lang="en-US" sz="1600" dirty="0"/>
          </a:p>
        </p:txBody>
      </p:sp>
      <p:sp>
        <p:nvSpPr>
          <p:cNvPr id="52" name="Shape 50"/>
          <p:cNvSpPr/>
          <p:nvPr/>
        </p:nvSpPr>
        <p:spPr>
          <a:xfrm>
            <a:off x="4295775" y="5095875"/>
            <a:ext cx="3600450" cy="876300"/>
          </a:xfrm>
          <a:custGeom>
            <a:avLst/>
            <a:gdLst/>
            <a:ahLst/>
            <a:cxnLst/>
            <a:rect l="l" t="t" r="r" b="b"/>
            <a:pathLst>
              <a:path w="3600450" h="876300">
                <a:moveTo>
                  <a:pt x="76203" y="0"/>
                </a:moveTo>
                <a:lnTo>
                  <a:pt x="3524247" y="0"/>
                </a:lnTo>
                <a:cubicBezTo>
                  <a:pt x="3566333" y="0"/>
                  <a:pt x="3600450" y="34117"/>
                  <a:pt x="3600450" y="76203"/>
                </a:cubicBezTo>
                <a:lnTo>
                  <a:pt x="3600450" y="800097"/>
                </a:lnTo>
                <a:cubicBezTo>
                  <a:pt x="3600450" y="842183"/>
                  <a:pt x="3566333" y="876300"/>
                  <a:pt x="3524247" y="876300"/>
                </a:cubicBezTo>
                <a:lnTo>
                  <a:pt x="76203" y="876300"/>
                </a:lnTo>
                <a:cubicBezTo>
                  <a:pt x="34117" y="876300"/>
                  <a:pt x="0" y="842183"/>
                  <a:pt x="0" y="800097"/>
                </a:cubicBezTo>
                <a:lnTo>
                  <a:pt x="0" y="76203"/>
                </a:lnTo>
                <a:cubicBezTo>
                  <a:pt x="0" y="34145"/>
                  <a:pt x="34145" y="0"/>
                  <a:pt x="76203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53" name="Text 51"/>
          <p:cNvSpPr/>
          <p:nvPr/>
        </p:nvSpPr>
        <p:spPr>
          <a:xfrm>
            <a:off x="4410075" y="5210175"/>
            <a:ext cx="34385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NFR-023 连接故障恢复</a:t>
            </a:r>
            <a:endParaRPr lang="en-US" sz="1600" dirty="0"/>
          </a:p>
        </p:txBody>
      </p:sp>
      <p:sp>
        <p:nvSpPr>
          <p:cNvPr id="54" name="Text 52"/>
          <p:cNvSpPr/>
          <p:nvPr/>
        </p:nvSpPr>
        <p:spPr>
          <a:xfrm>
            <a:off x="4410075" y="5476875"/>
            <a:ext cx="343852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数据源连接失败时自动重试,指数退避策略(最大重试 3 次),支持连接健康检测(定期心跳检查)</a:t>
            </a:r>
            <a:endParaRPr lang="en-US" sz="1600" dirty="0"/>
          </a:p>
        </p:txBody>
      </p:sp>
      <p:sp>
        <p:nvSpPr>
          <p:cNvPr id="55" name="Shape 53"/>
          <p:cNvSpPr/>
          <p:nvPr/>
        </p:nvSpPr>
        <p:spPr>
          <a:xfrm>
            <a:off x="8048625" y="5095875"/>
            <a:ext cx="3600450" cy="876300"/>
          </a:xfrm>
          <a:custGeom>
            <a:avLst/>
            <a:gdLst/>
            <a:ahLst/>
            <a:cxnLst/>
            <a:rect l="l" t="t" r="r" b="b"/>
            <a:pathLst>
              <a:path w="3600450" h="876300">
                <a:moveTo>
                  <a:pt x="76203" y="0"/>
                </a:moveTo>
                <a:lnTo>
                  <a:pt x="3524247" y="0"/>
                </a:lnTo>
                <a:cubicBezTo>
                  <a:pt x="3566333" y="0"/>
                  <a:pt x="3600450" y="34117"/>
                  <a:pt x="3600450" y="76203"/>
                </a:cubicBezTo>
                <a:lnTo>
                  <a:pt x="3600450" y="800097"/>
                </a:lnTo>
                <a:cubicBezTo>
                  <a:pt x="3600450" y="842183"/>
                  <a:pt x="3566333" y="876300"/>
                  <a:pt x="3524247" y="876300"/>
                </a:cubicBezTo>
                <a:lnTo>
                  <a:pt x="76203" y="876300"/>
                </a:lnTo>
                <a:cubicBezTo>
                  <a:pt x="34117" y="876300"/>
                  <a:pt x="0" y="842183"/>
                  <a:pt x="0" y="800097"/>
                </a:cubicBezTo>
                <a:lnTo>
                  <a:pt x="0" y="76203"/>
                </a:lnTo>
                <a:cubicBezTo>
                  <a:pt x="0" y="34145"/>
                  <a:pt x="34145" y="0"/>
                  <a:pt x="76203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56" name="Text 54"/>
          <p:cNvSpPr/>
          <p:nvPr/>
        </p:nvSpPr>
        <p:spPr>
          <a:xfrm>
            <a:off x="8162925" y="5210175"/>
            <a:ext cx="34385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NFR-024 连接超时控制</a:t>
            </a:r>
            <a:endParaRPr lang="en-US" sz="1600" dirty="0"/>
          </a:p>
        </p:txBody>
      </p:sp>
      <p:sp>
        <p:nvSpPr>
          <p:cNvPr id="57" name="Text 55"/>
          <p:cNvSpPr/>
          <p:nvPr/>
        </p:nvSpPr>
        <p:spPr>
          <a:xfrm>
            <a:off x="8162925" y="5476875"/>
            <a:ext cx="343852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连接建立超时:默认 10 秒,查询执行超时:默认 30 秒,超时后自动释放连接资源并返回友好提示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38786" y="1143000"/>
            <a:ext cx="5038725" cy="45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24000" b="1" dirty="0">
                <a:solidFill>
                  <a:srgbClr val="3A5F7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07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2419350"/>
            <a:ext cx="11525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spc="75" kern="0" dirty="0">
                <a:solidFill>
                  <a:srgbClr val="D8A14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CHAPTER SEVEN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2838450"/>
            <a:ext cx="1171575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45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人机协作模型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81000" y="3638550"/>
            <a:ext cx="115443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基于置信度的审批干预机制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381000" y="4400550"/>
            <a:ext cx="1219200" cy="38100"/>
          </a:xfrm>
          <a:custGeom>
            <a:avLst/>
            <a:gdLst/>
            <a:ahLst/>
            <a:cxnLst/>
            <a:rect l="l" t="t" r="r" b="b"/>
            <a:pathLst>
              <a:path w="1219200" h="38100">
                <a:moveTo>
                  <a:pt x="0" y="0"/>
                </a:moveTo>
                <a:lnTo>
                  <a:pt x="1219200" y="0"/>
                </a:lnTo>
                <a:lnTo>
                  <a:pt x="12192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D8A14F"/>
          </a:solidFill>
          <a:ln/>
        </p:spPr>
      </p:sp>
    </p:spTree>
  </p:cSld>
  <p:clrMapOvr>
    <a:masterClrMapping/>
  </p:clrMapOvr>
  <p:transition>
    <p:fade/>
    <p:spd val="med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54" y="342954"/>
            <a:ext cx="11566110" cy="1714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5" b="1" spc="47" kern="0" dirty="0">
                <a:solidFill>
                  <a:srgbClr val="D8A14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APPROVAL MECHANISM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42954" y="583021"/>
            <a:ext cx="11660422" cy="342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43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审批机制与置信度分级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47241" y="1033148"/>
            <a:ext cx="5658734" cy="3163747"/>
          </a:xfrm>
          <a:custGeom>
            <a:avLst/>
            <a:gdLst/>
            <a:ahLst/>
            <a:cxnLst/>
            <a:rect l="l" t="t" r="r" b="b"/>
            <a:pathLst>
              <a:path w="5658734" h="3163747">
                <a:moveTo>
                  <a:pt x="68590" y="0"/>
                </a:moveTo>
                <a:lnTo>
                  <a:pt x="5590144" y="0"/>
                </a:lnTo>
                <a:cubicBezTo>
                  <a:pt x="5628025" y="0"/>
                  <a:pt x="5658734" y="30709"/>
                  <a:pt x="5658734" y="68590"/>
                </a:cubicBezTo>
                <a:lnTo>
                  <a:pt x="5658734" y="3095157"/>
                </a:lnTo>
                <a:cubicBezTo>
                  <a:pt x="5658734" y="3133038"/>
                  <a:pt x="5628025" y="3163747"/>
                  <a:pt x="5590144" y="3163747"/>
                </a:cubicBezTo>
                <a:lnTo>
                  <a:pt x="68590" y="3163747"/>
                </a:lnTo>
                <a:cubicBezTo>
                  <a:pt x="30734" y="3163747"/>
                  <a:pt x="0" y="3133013"/>
                  <a:pt x="0" y="3095157"/>
                </a:cubicBezTo>
                <a:lnTo>
                  <a:pt x="0" y="68590"/>
                </a:lnTo>
                <a:cubicBezTo>
                  <a:pt x="0" y="30734"/>
                  <a:pt x="30734" y="0"/>
                  <a:pt x="68590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10143" y="1208911"/>
            <a:ext cx="171477" cy="171477"/>
          </a:xfrm>
          <a:custGeom>
            <a:avLst/>
            <a:gdLst/>
            <a:ahLst/>
            <a:cxnLst/>
            <a:rect l="l" t="t" r="r" b="b"/>
            <a:pathLst>
              <a:path w="171477" h="171477">
                <a:moveTo>
                  <a:pt x="44812" y="12157"/>
                </a:moveTo>
                <a:cubicBezTo>
                  <a:pt x="48462" y="14703"/>
                  <a:pt x="49333" y="19727"/>
                  <a:pt x="46788" y="23344"/>
                </a:cubicBezTo>
                <a:lnTo>
                  <a:pt x="28032" y="50137"/>
                </a:lnTo>
                <a:cubicBezTo>
                  <a:pt x="26659" y="52079"/>
                  <a:pt x="24516" y="53319"/>
                  <a:pt x="22138" y="53520"/>
                </a:cubicBezTo>
                <a:cubicBezTo>
                  <a:pt x="19760" y="53720"/>
                  <a:pt x="17416" y="52917"/>
                  <a:pt x="15741" y="51242"/>
                </a:cubicBezTo>
                <a:lnTo>
                  <a:pt x="2344" y="37845"/>
                </a:lnTo>
                <a:cubicBezTo>
                  <a:pt x="-770" y="34697"/>
                  <a:pt x="-770" y="29607"/>
                  <a:pt x="2344" y="26458"/>
                </a:cubicBezTo>
                <a:cubicBezTo>
                  <a:pt x="5459" y="23310"/>
                  <a:pt x="10583" y="23344"/>
                  <a:pt x="13732" y="26458"/>
                </a:cubicBezTo>
                <a:lnTo>
                  <a:pt x="20363" y="33090"/>
                </a:lnTo>
                <a:lnTo>
                  <a:pt x="33626" y="14133"/>
                </a:lnTo>
                <a:cubicBezTo>
                  <a:pt x="36171" y="10483"/>
                  <a:pt x="41195" y="9612"/>
                  <a:pt x="44812" y="12157"/>
                </a:cubicBezTo>
                <a:close/>
                <a:moveTo>
                  <a:pt x="44812" y="65744"/>
                </a:moveTo>
                <a:cubicBezTo>
                  <a:pt x="48462" y="68289"/>
                  <a:pt x="49333" y="73313"/>
                  <a:pt x="46788" y="76930"/>
                </a:cubicBezTo>
                <a:lnTo>
                  <a:pt x="28032" y="103723"/>
                </a:lnTo>
                <a:cubicBezTo>
                  <a:pt x="26659" y="105666"/>
                  <a:pt x="24516" y="106905"/>
                  <a:pt x="22138" y="107106"/>
                </a:cubicBezTo>
                <a:cubicBezTo>
                  <a:pt x="19760" y="107307"/>
                  <a:pt x="17416" y="106503"/>
                  <a:pt x="15741" y="104829"/>
                </a:cubicBezTo>
                <a:lnTo>
                  <a:pt x="2344" y="91432"/>
                </a:lnTo>
                <a:cubicBezTo>
                  <a:pt x="-804" y="88284"/>
                  <a:pt x="-804" y="83193"/>
                  <a:pt x="2344" y="80078"/>
                </a:cubicBezTo>
                <a:cubicBezTo>
                  <a:pt x="5493" y="76964"/>
                  <a:pt x="10583" y="76930"/>
                  <a:pt x="13698" y="80078"/>
                </a:cubicBezTo>
                <a:lnTo>
                  <a:pt x="20329" y="86710"/>
                </a:lnTo>
                <a:lnTo>
                  <a:pt x="33592" y="67753"/>
                </a:lnTo>
                <a:cubicBezTo>
                  <a:pt x="36137" y="64103"/>
                  <a:pt x="41161" y="63232"/>
                  <a:pt x="44778" y="65777"/>
                </a:cubicBezTo>
                <a:close/>
                <a:moveTo>
                  <a:pt x="75021" y="32152"/>
                </a:moveTo>
                <a:cubicBezTo>
                  <a:pt x="75021" y="26224"/>
                  <a:pt x="79810" y="21435"/>
                  <a:pt x="85738" y="21435"/>
                </a:cubicBezTo>
                <a:lnTo>
                  <a:pt x="160759" y="21435"/>
                </a:lnTo>
                <a:cubicBezTo>
                  <a:pt x="166688" y="21435"/>
                  <a:pt x="171477" y="26224"/>
                  <a:pt x="171477" y="32152"/>
                </a:cubicBezTo>
                <a:cubicBezTo>
                  <a:pt x="171477" y="38080"/>
                  <a:pt x="166688" y="42869"/>
                  <a:pt x="160759" y="42869"/>
                </a:cubicBezTo>
                <a:lnTo>
                  <a:pt x="85738" y="42869"/>
                </a:lnTo>
                <a:cubicBezTo>
                  <a:pt x="79810" y="42869"/>
                  <a:pt x="75021" y="38080"/>
                  <a:pt x="75021" y="32152"/>
                </a:cubicBezTo>
                <a:close/>
                <a:moveTo>
                  <a:pt x="75021" y="85738"/>
                </a:moveTo>
                <a:cubicBezTo>
                  <a:pt x="75021" y="79810"/>
                  <a:pt x="79810" y="75021"/>
                  <a:pt x="85738" y="75021"/>
                </a:cubicBezTo>
                <a:lnTo>
                  <a:pt x="160759" y="75021"/>
                </a:lnTo>
                <a:cubicBezTo>
                  <a:pt x="166688" y="75021"/>
                  <a:pt x="171477" y="79810"/>
                  <a:pt x="171477" y="85738"/>
                </a:cubicBezTo>
                <a:cubicBezTo>
                  <a:pt x="171477" y="91666"/>
                  <a:pt x="166688" y="96456"/>
                  <a:pt x="160759" y="96456"/>
                </a:cubicBezTo>
                <a:lnTo>
                  <a:pt x="85738" y="96456"/>
                </a:lnTo>
                <a:cubicBezTo>
                  <a:pt x="79810" y="96456"/>
                  <a:pt x="75021" y="91666"/>
                  <a:pt x="75021" y="85738"/>
                </a:cubicBezTo>
                <a:close/>
                <a:moveTo>
                  <a:pt x="53586" y="139325"/>
                </a:moveTo>
                <a:cubicBezTo>
                  <a:pt x="53586" y="133397"/>
                  <a:pt x="58376" y="128608"/>
                  <a:pt x="64304" y="128608"/>
                </a:cubicBezTo>
                <a:lnTo>
                  <a:pt x="160759" y="128608"/>
                </a:lnTo>
                <a:cubicBezTo>
                  <a:pt x="166688" y="128608"/>
                  <a:pt x="171477" y="133397"/>
                  <a:pt x="171477" y="139325"/>
                </a:cubicBezTo>
                <a:cubicBezTo>
                  <a:pt x="171477" y="145253"/>
                  <a:pt x="166688" y="150042"/>
                  <a:pt x="160759" y="150042"/>
                </a:cubicBezTo>
                <a:lnTo>
                  <a:pt x="64304" y="150042"/>
                </a:lnTo>
                <a:cubicBezTo>
                  <a:pt x="58376" y="150042"/>
                  <a:pt x="53586" y="145253"/>
                  <a:pt x="53586" y="139325"/>
                </a:cubicBezTo>
                <a:close/>
                <a:moveTo>
                  <a:pt x="21435" y="125928"/>
                </a:moveTo>
                <a:cubicBezTo>
                  <a:pt x="28828" y="125928"/>
                  <a:pt x="34831" y="131931"/>
                  <a:pt x="34831" y="139325"/>
                </a:cubicBezTo>
                <a:cubicBezTo>
                  <a:pt x="34831" y="146719"/>
                  <a:pt x="28828" y="152722"/>
                  <a:pt x="21435" y="152722"/>
                </a:cubicBezTo>
                <a:cubicBezTo>
                  <a:pt x="14041" y="152722"/>
                  <a:pt x="8038" y="146719"/>
                  <a:pt x="8038" y="139325"/>
                </a:cubicBezTo>
                <a:cubicBezTo>
                  <a:pt x="8038" y="131931"/>
                  <a:pt x="14041" y="125928"/>
                  <a:pt x="21435" y="125928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6" name="Text 4"/>
          <p:cNvSpPr/>
          <p:nvPr/>
        </p:nvSpPr>
        <p:spPr>
          <a:xfrm>
            <a:off x="805941" y="1174616"/>
            <a:ext cx="1003139" cy="2400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15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审批触发条件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88709" y="1517570"/>
            <a:ext cx="5375797" cy="308658"/>
          </a:xfrm>
          <a:custGeom>
            <a:avLst/>
            <a:gdLst/>
            <a:ahLst/>
            <a:cxnLst/>
            <a:rect l="l" t="t" r="r" b="b"/>
            <a:pathLst>
              <a:path w="5375797" h="308658">
                <a:moveTo>
                  <a:pt x="68590" y="0"/>
                </a:moveTo>
                <a:lnTo>
                  <a:pt x="5307207" y="0"/>
                </a:lnTo>
                <a:cubicBezTo>
                  <a:pt x="5345089" y="0"/>
                  <a:pt x="5375797" y="30709"/>
                  <a:pt x="5375797" y="68590"/>
                </a:cubicBezTo>
                <a:lnTo>
                  <a:pt x="5375797" y="240068"/>
                </a:lnTo>
                <a:cubicBezTo>
                  <a:pt x="5375797" y="277949"/>
                  <a:pt x="5345089" y="308658"/>
                  <a:pt x="5307207" y="308658"/>
                </a:cubicBezTo>
                <a:lnTo>
                  <a:pt x="68590" y="308658"/>
                </a:lnTo>
                <a:cubicBezTo>
                  <a:pt x="30734" y="308658"/>
                  <a:pt x="0" y="277924"/>
                  <a:pt x="0" y="240068"/>
                </a:cubicBezTo>
                <a:lnTo>
                  <a:pt x="0" y="68590"/>
                </a:lnTo>
                <a:cubicBezTo>
                  <a:pt x="0" y="30734"/>
                  <a:pt x="30734" y="0"/>
                  <a:pt x="68590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8" name="Shape 6"/>
          <p:cNvSpPr/>
          <p:nvPr/>
        </p:nvSpPr>
        <p:spPr>
          <a:xfrm>
            <a:off x="557300" y="1586160"/>
            <a:ext cx="240068" cy="171477"/>
          </a:xfrm>
          <a:custGeom>
            <a:avLst/>
            <a:gdLst/>
            <a:ahLst/>
            <a:cxnLst/>
            <a:rect l="l" t="t" r="r" b="b"/>
            <a:pathLst>
              <a:path w="240068" h="171477">
                <a:moveTo>
                  <a:pt x="34295" y="0"/>
                </a:moveTo>
                <a:lnTo>
                  <a:pt x="205772" y="0"/>
                </a:lnTo>
                <a:cubicBezTo>
                  <a:pt x="224713" y="0"/>
                  <a:pt x="240068" y="15355"/>
                  <a:pt x="240068" y="34295"/>
                </a:cubicBezTo>
                <a:lnTo>
                  <a:pt x="240068" y="137181"/>
                </a:lnTo>
                <a:cubicBezTo>
                  <a:pt x="240068" y="156110"/>
                  <a:pt x="224700" y="171477"/>
                  <a:pt x="205772" y="171477"/>
                </a:cubicBezTo>
                <a:lnTo>
                  <a:pt x="34295" y="171477"/>
                </a:lnTo>
                <a:cubicBezTo>
                  <a:pt x="15355" y="171477"/>
                  <a:pt x="0" y="156122"/>
                  <a:pt x="0" y="137181"/>
                </a:cubicBezTo>
                <a:lnTo>
                  <a:pt x="0" y="34295"/>
                </a:lnTo>
                <a:cubicBezTo>
                  <a:pt x="0" y="15367"/>
                  <a:pt x="15367" y="0"/>
                  <a:pt x="34295" y="0"/>
                </a:cubicBezTo>
                <a:close/>
              </a:path>
            </a:pathLst>
          </a:custGeom>
          <a:solidFill>
            <a:srgbClr val="FB2C36">
              <a:alpha val="20000"/>
            </a:srgbClr>
          </a:solidFill>
          <a:ln/>
        </p:spPr>
      </p:sp>
      <p:sp>
        <p:nvSpPr>
          <p:cNvPr id="9" name="Text 7"/>
          <p:cNvSpPr/>
          <p:nvPr/>
        </p:nvSpPr>
        <p:spPr>
          <a:xfrm>
            <a:off x="557300" y="1586160"/>
            <a:ext cx="291511" cy="171477"/>
          </a:xfrm>
          <a:prstGeom prst="rect">
            <a:avLst/>
          </a:prstGeom>
          <a:noFill/>
          <a:ln/>
        </p:spPr>
        <p:txBody>
          <a:bodyPr wrap="square" lIns="68591" tIns="17148" rIns="68591" bIns="17148" rtlCol="0" anchor="ctr"/>
          <a:lstStyle/>
          <a:p>
            <a:pPr>
              <a:lnSpc>
                <a:spcPct val="110000"/>
              </a:lnSpc>
            </a:pPr>
            <a:r>
              <a:rPr lang="en-US" sz="810" b="1" dirty="0">
                <a:solidFill>
                  <a:srgbClr val="FF6467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高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65958" y="1586160"/>
            <a:ext cx="780219" cy="1714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5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基础设施变更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365817" y="1603308"/>
            <a:ext cx="480135" cy="1371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1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IT 管理员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488709" y="1894819"/>
            <a:ext cx="5375797" cy="308658"/>
          </a:xfrm>
          <a:custGeom>
            <a:avLst/>
            <a:gdLst/>
            <a:ahLst/>
            <a:cxnLst/>
            <a:rect l="l" t="t" r="r" b="b"/>
            <a:pathLst>
              <a:path w="5375797" h="308658">
                <a:moveTo>
                  <a:pt x="68590" y="0"/>
                </a:moveTo>
                <a:lnTo>
                  <a:pt x="5307207" y="0"/>
                </a:lnTo>
                <a:cubicBezTo>
                  <a:pt x="5345089" y="0"/>
                  <a:pt x="5375797" y="30709"/>
                  <a:pt x="5375797" y="68590"/>
                </a:cubicBezTo>
                <a:lnTo>
                  <a:pt x="5375797" y="240068"/>
                </a:lnTo>
                <a:cubicBezTo>
                  <a:pt x="5375797" y="277949"/>
                  <a:pt x="5345089" y="308658"/>
                  <a:pt x="5307207" y="308658"/>
                </a:cubicBezTo>
                <a:lnTo>
                  <a:pt x="68590" y="308658"/>
                </a:lnTo>
                <a:cubicBezTo>
                  <a:pt x="30734" y="308658"/>
                  <a:pt x="0" y="277924"/>
                  <a:pt x="0" y="240068"/>
                </a:cubicBezTo>
                <a:lnTo>
                  <a:pt x="0" y="68590"/>
                </a:lnTo>
                <a:cubicBezTo>
                  <a:pt x="0" y="30734"/>
                  <a:pt x="30734" y="0"/>
                  <a:pt x="68590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13" name="Shape 11"/>
          <p:cNvSpPr/>
          <p:nvPr/>
        </p:nvSpPr>
        <p:spPr>
          <a:xfrm>
            <a:off x="557300" y="1963409"/>
            <a:ext cx="240068" cy="171477"/>
          </a:xfrm>
          <a:custGeom>
            <a:avLst/>
            <a:gdLst/>
            <a:ahLst/>
            <a:cxnLst/>
            <a:rect l="l" t="t" r="r" b="b"/>
            <a:pathLst>
              <a:path w="240068" h="171477">
                <a:moveTo>
                  <a:pt x="34295" y="0"/>
                </a:moveTo>
                <a:lnTo>
                  <a:pt x="205772" y="0"/>
                </a:lnTo>
                <a:cubicBezTo>
                  <a:pt x="224713" y="0"/>
                  <a:pt x="240068" y="15355"/>
                  <a:pt x="240068" y="34295"/>
                </a:cubicBezTo>
                <a:lnTo>
                  <a:pt x="240068" y="137181"/>
                </a:lnTo>
                <a:cubicBezTo>
                  <a:pt x="240068" y="156110"/>
                  <a:pt x="224700" y="171477"/>
                  <a:pt x="205772" y="171477"/>
                </a:cubicBezTo>
                <a:lnTo>
                  <a:pt x="34295" y="171477"/>
                </a:lnTo>
                <a:cubicBezTo>
                  <a:pt x="15355" y="171477"/>
                  <a:pt x="0" y="156122"/>
                  <a:pt x="0" y="137181"/>
                </a:cubicBezTo>
                <a:lnTo>
                  <a:pt x="0" y="34295"/>
                </a:lnTo>
                <a:cubicBezTo>
                  <a:pt x="0" y="15367"/>
                  <a:pt x="15367" y="0"/>
                  <a:pt x="34295" y="0"/>
                </a:cubicBezTo>
                <a:close/>
              </a:path>
            </a:pathLst>
          </a:custGeom>
          <a:solidFill>
            <a:srgbClr val="FB2C36">
              <a:alpha val="20000"/>
            </a:srgbClr>
          </a:solidFill>
          <a:ln/>
        </p:spPr>
      </p:sp>
      <p:sp>
        <p:nvSpPr>
          <p:cNvPr id="14" name="Text 12"/>
          <p:cNvSpPr/>
          <p:nvPr/>
        </p:nvSpPr>
        <p:spPr>
          <a:xfrm>
            <a:off x="557300" y="1963409"/>
            <a:ext cx="291511" cy="171477"/>
          </a:xfrm>
          <a:prstGeom prst="rect">
            <a:avLst/>
          </a:prstGeom>
          <a:noFill/>
          <a:ln/>
        </p:spPr>
        <p:txBody>
          <a:bodyPr wrap="square" lIns="68591" tIns="17148" rIns="68591" bIns="17148" rtlCol="0" anchor="ctr"/>
          <a:lstStyle/>
          <a:p>
            <a:pPr>
              <a:lnSpc>
                <a:spcPct val="110000"/>
              </a:lnSpc>
            </a:pPr>
            <a:r>
              <a:rPr lang="en-US" sz="810" b="1" dirty="0">
                <a:solidFill>
                  <a:srgbClr val="FF6467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高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65958" y="1963409"/>
            <a:ext cx="780219" cy="1714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5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访问策略变更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705698" y="1980557"/>
            <a:ext cx="1140321" cy="1371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1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 Owner + 安全团队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488709" y="2272068"/>
            <a:ext cx="5375797" cy="308658"/>
          </a:xfrm>
          <a:custGeom>
            <a:avLst/>
            <a:gdLst/>
            <a:ahLst/>
            <a:cxnLst/>
            <a:rect l="l" t="t" r="r" b="b"/>
            <a:pathLst>
              <a:path w="5375797" h="308658">
                <a:moveTo>
                  <a:pt x="68590" y="0"/>
                </a:moveTo>
                <a:lnTo>
                  <a:pt x="5307207" y="0"/>
                </a:lnTo>
                <a:cubicBezTo>
                  <a:pt x="5345089" y="0"/>
                  <a:pt x="5375797" y="30709"/>
                  <a:pt x="5375797" y="68590"/>
                </a:cubicBezTo>
                <a:lnTo>
                  <a:pt x="5375797" y="240068"/>
                </a:lnTo>
                <a:cubicBezTo>
                  <a:pt x="5375797" y="277949"/>
                  <a:pt x="5345089" y="308658"/>
                  <a:pt x="5307207" y="308658"/>
                </a:cubicBezTo>
                <a:lnTo>
                  <a:pt x="68590" y="308658"/>
                </a:lnTo>
                <a:cubicBezTo>
                  <a:pt x="30734" y="308658"/>
                  <a:pt x="0" y="277924"/>
                  <a:pt x="0" y="240068"/>
                </a:cubicBezTo>
                <a:lnTo>
                  <a:pt x="0" y="68590"/>
                </a:lnTo>
                <a:cubicBezTo>
                  <a:pt x="0" y="30734"/>
                  <a:pt x="30734" y="0"/>
                  <a:pt x="68590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18" name="Shape 16"/>
          <p:cNvSpPr/>
          <p:nvPr/>
        </p:nvSpPr>
        <p:spPr>
          <a:xfrm>
            <a:off x="557300" y="2340658"/>
            <a:ext cx="240068" cy="171477"/>
          </a:xfrm>
          <a:custGeom>
            <a:avLst/>
            <a:gdLst/>
            <a:ahLst/>
            <a:cxnLst/>
            <a:rect l="l" t="t" r="r" b="b"/>
            <a:pathLst>
              <a:path w="240068" h="171477">
                <a:moveTo>
                  <a:pt x="34295" y="0"/>
                </a:moveTo>
                <a:lnTo>
                  <a:pt x="205772" y="0"/>
                </a:lnTo>
                <a:cubicBezTo>
                  <a:pt x="224713" y="0"/>
                  <a:pt x="240068" y="15355"/>
                  <a:pt x="240068" y="34295"/>
                </a:cubicBezTo>
                <a:lnTo>
                  <a:pt x="240068" y="137181"/>
                </a:lnTo>
                <a:cubicBezTo>
                  <a:pt x="240068" y="156110"/>
                  <a:pt x="224700" y="171477"/>
                  <a:pt x="205772" y="171477"/>
                </a:cubicBezTo>
                <a:lnTo>
                  <a:pt x="34295" y="171477"/>
                </a:lnTo>
                <a:cubicBezTo>
                  <a:pt x="15355" y="171477"/>
                  <a:pt x="0" y="156122"/>
                  <a:pt x="0" y="137181"/>
                </a:cubicBezTo>
                <a:lnTo>
                  <a:pt x="0" y="34295"/>
                </a:lnTo>
                <a:cubicBezTo>
                  <a:pt x="0" y="15367"/>
                  <a:pt x="15367" y="0"/>
                  <a:pt x="34295" y="0"/>
                </a:cubicBezTo>
                <a:close/>
              </a:path>
            </a:pathLst>
          </a:custGeom>
          <a:solidFill>
            <a:srgbClr val="F0B100">
              <a:alpha val="20000"/>
            </a:srgbClr>
          </a:solidFill>
          <a:ln/>
        </p:spPr>
      </p:sp>
      <p:sp>
        <p:nvSpPr>
          <p:cNvPr id="19" name="Text 17"/>
          <p:cNvSpPr/>
          <p:nvPr/>
        </p:nvSpPr>
        <p:spPr>
          <a:xfrm>
            <a:off x="557300" y="2340658"/>
            <a:ext cx="291511" cy="171477"/>
          </a:xfrm>
          <a:prstGeom prst="rect">
            <a:avLst/>
          </a:prstGeom>
          <a:noFill/>
          <a:ln/>
        </p:spPr>
        <p:txBody>
          <a:bodyPr wrap="square" lIns="68591" tIns="17148" rIns="68591" bIns="17148" rtlCol="0" anchor="ctr"/>
          <a:lstStyle/>
          <a:p>
            <a:pPr>
              <a:lnSpc>
                <a:spcPct val="110000"/>
              </a:lnSpc>
            </a:pPr>
            <a:r>
              <a:rPr lang="en-US" sz="810" b="1" dirty="0">
                <a:solidFill>
                  <a:srgbClr val="FDC7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中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865958" y="2340658"/>
            <a:ext cx="780219" cy="1714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5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跨工作流任务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5247994" y="2357806"/>
            <a:ext cx="600169" cy="1371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1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 Owner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488709" y="2649316"/>
            <a:ext cx="5375797" cy="308658"/>
          </a:xfrm>
          <a:custGeom>
            <a:avLst/>
            <a:gdLst/>
            <a:ahLst/>
            <a:cxnLst/>
            <a:rect l="l" t="t" r="r" b="b"/>
            <a:pathLst>
              <a:path w="5375797" h="308658">
                <a:moveTo>
                  <a:pt x="68590" y="0"/>
                </a:moveTo>
                <a:lnTo>
                  <a:pt x="5307207" y="0"/>
                </a:lnTo>
                <a:cubicBezTo>
                  <a:pt x="5345089" y="0"/>
                  <a:pt x="5375797" y="30709"/>
                  <a:pt x="5375797" y="68590"/>
                </a:cubicBezTo>
                <a:lnTo>
                  <a:pt x="5375797" y="240068"/>
                </a:lnTo>
                <a:cubicBezTo>
                  <a:pt x="5375797" y="277949"/>
                  <a:pt x="5345089" y="308658"/>
                  <a:pt x="5307207" y="308658"/>
                </a:cubicBezTo>
                <a:lnTo>
                  <a:pt x="68590" y="308658"/>
                </a:lnTo>
                <a:cubicBezTo>
                  <a:pt x="30734" y="308658"/>
                  <a:pt x="0" y="277924"/>
                  <a:pt x="0" y="240068"/>
                </a:cubicBezTo>
                <a:lnTo>
                  <a:pt x="0" y="68590"/>
                </a:lnTo>
                <a:cubicBezTo>
                  <a:pt x="0" y="30734"/>
                  <a:pt x="30734" y="0"/>
                  <a:pt x="68590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23" name="Shape 21"/>
          <p:cNvSpPr/>
          <p:nvPr/>
        </p:nvSpPr>
        <p:spPr>
          <a:xfrm>
            <a:off x="557300" y="2717907"/>
            <a:ext cx="240068" cy="171477"/>
          </a:xfrm>
          <a:custGeom>
            <a:avLst/>
            <a:gdLst/>
            <a:ahLst/>
            <a:cxnLst/>
            <a:rect l="l" t="t" r="r" b="b"/>
            <a:pathLst>
              <a:path w="240068" h="171477">
                <a:moveTo>
                  <a:pt x="34295" y="0"/>
                </a:moveTo>
                <a:lnTo>
                  <a:pt x="205772" y="0"/>
                </a:lnTo>
                <a:cubicBezTo>
                  <a:pt x="224713" y="0"/>
                  <a:pt x="240068" y="15355"/>
                  <a:pt x="240068" y="34295"/>
                </a:cubicBezTo>
                <a:lnTo>
                  <a:pt x="240068" y="137181"/>
                </a:lnTo>
                <a:cubicBezTo>
                  <a:pt x="240068" y="156110"/>
                  <a:pt x="224700" y="171477"/>
                  <a:pt x="205772" y="171477"/>
                </a:cubicBezTo>
                <a:lnTo>
                  <a:pt x="34295" y="171477"/>
                </a:lnTo>
                <a:cubicBezTo>
                  <a:pt x="15355" y="171477"/>
                  <a:pt x="0" y="156122"/>
                  <a:pt x="0" y="137181"/>
                </a:cubicBezTo>
                <a:lnTo>
                  <a:pt x="0" y="34295"/>
                </a:lnTo>
                <a:cubicBezTo>
                  <a:pt x="0" y="15367"/>
                  <a:pt x="15367" y="0"/>
                  <a:pt x="34295" y="0"/>
                </a:cubicBezTo>
                <a:close/>
              </a:path>
            </a:pathLst>
          </a:custGeom>
          <a:solidFill>
            <a:srgbClr val="FB2C36">
              <a:alpha val="20000"/>
            </a:srgbClr>
          </a:solidFill>
          <a:ln/>
        </p:spPr>
      </p:sp>
      <p:sp>
        <p:nvSpPr>
          <p:cNvPr id="24" name="Text 22"/>
          <p:cNvSpPr/>
          <p:nvPr/>
        </p:nvSpPr>
        <p:spPr>
          <a:xfrm>
            <a:off x="557300" y="2717907"/>
            <a:ext cx="291511" cy="171477"/>
          </a:xfrm>
          <a:prstGeom prst="rect">
            <a:avLst/>
          </a:prstGeom>
          <a:noFill/>
          <a:ln/>
        </p:spPr>
        <p:txBody>
          <a:bodyPr wrap="square" lIns="68591" tIns="17148" rIns="68591" bIns="17148" rtlCol="0" anchor="ctr"/>
          <a:lstStyle/>
          <a:p>
            <a:pPr>
              <a:lnSpc>
                <a:spcPct val="110000"/>
              </a:lnSpc>
            </a:pPr>
            <a:r>
              <a:rPr lang="en-US" sz="810" b="1" dirty="0">
                <a:solidFill>
                  <a:srgbClr val="FF6467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高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865958" y="2717907"/>
            <a:ext cx="660186" cy="1714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5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高风险操作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4720636" y="2735055"/>
            <a:ext cx="1131747" cy="1371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1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IT 管理员 + 业务负责人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488709" y="3026565"/>
            <a:ext cx="5375797" cy="308658"/>
          </a:xfrm>
          <a:custGeom>
            <a:avLst/>
            <a:gdLst/>
            <a:ahLst/>
            <a:cxnLst/>
            <a:rect l="l" t="t" r="r" b="b"/>
            <a:pathLst>
              <a:path w="5375797" h="308658">
                <a:moveTo>
                  <a:pt x="68590" y="0"/>
                </a:moveTo>
                <a:lnTo>
                  <a:pt x="5307207" y="0"/>
                </a:lnTo>
                <a:cubicBezTo>
                  <a:pt x="5345089" y="0"/>
                  <a:pt x="5375797" y="30709"/>
                  <a:pt x="5375797" y="68590"/>
                </a:cubicBezTo>
                <a:lnTo>
                  <a:pt x="5375797" y="240068"/>
                </a:lnTo>
                <a:cubicBezTo>
                  <a:pt x="5375797" y="277949"/>
                  <a:pt x="5345089" y="308658"/>
                  <a:pt x="5307207" y="308658"/>
                </a:cubicBezTo>
                <a:lnTo>
                  <a:pt x="68590" y="308658"/>
                </a:lnTo>
                <a:cubicBezTo>
                  <a:pt x="30734" y="308658"/>
                  <a:pt x="0" y="277924"/>
                  <a:pt x="0" y="240068"/>
                </a:cubicBezTo>
                <a:lnTo>
                  <a:pt x="0" y="68590"/>
                </a:lnTo>
                <a:cubicBezTo>
                  <a:pt x="0" y="30734"/>
                  <a:pt x="30734" y="0"/>
                  <a:pt x="68590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28" name="Shape 26"/>
          <p:cNvSpPr/>
          <p:nvPr/>
        </p:nvSpPr>
        <p:spPr>
          <a:xfrm>
            <a:off x="557300" y="3095156"/>
            <a:ext cx="240068" cy="171477"/>
          </a:xfrm>
          <a:custGeom>
            <a:avLst/>
            <a:gdLst/>
            <a:ahLst/>
            <a:cxnLst/>
            <a:rect l="l" t="t" r="r" b="b"/>
            <a:pathLst>
              <a:path w="240068" h="171477">
                <a:moveTo>
                  <a:pt x="34295" y="0"/>
                </a:moveTo>
                <a:lnTo>
                  <a:pt x="205772" y="0"/>
                </a:lnTo>
                <a:cubicBezTo>
                  <a:pt x="224713" y="0"/>
                  <a:pt x="240068" y="15355"/>
                  <a:pt x="240068" y="34295"/>
                </a:cubicBezTo>
                <a:lnTo>
                  <a:pt x="240068" y="137181"/>
                </a:lnTo>
                <a:cubicBezTo>
                  <a:pt x="240068" y="156110"/>
                  <a:pt x="224700" y="171477"/>
                  <a:pt x="205772" y="171477"/>
                </a:cubicBezTo>
                <a:lnTo>
                  <a:pt x="34295" y="171477"/>
                </a:lnTo>
                <a:cubicBezTo>
                  <a:pt x="15355" y="171477"/>
                  <a:pt x="0" y="156122"/>
                  <a:pt x="0" y="137181"/>
                </a:cubicBezTo>
                <a:lnTo>
                  <a:pt x="0" y="34295"/>
                </a:lnTo>
                <a:cubicBezTo>
                  <a:pt x="0" y="15367"/>
                  <a:pt x="15367" y="0"/>
                  <a:pt x="34295" y="0"/>
                </a:cubicBezTo>
                <a:close/>
              </a:path>
            </a:pathLst>
          </a:custGeom>
          <a:solidFill>
            <a:srgbClr val="F0B100">
              <a:alpha val="20000"/>
            </a:srgbClr>
          </a:solidFill>
          <a:ln/>
        </p:spPr>
      </p:sp>
      <p:sp>
        <p:nvSpPr>
          <p:cNvPr id="29" name="Text 27"/>
          <p:cNvSpPr/>
          <p:nvPr/>
        </p:nvSpPr>
        <p:spPr>
          <a:xfrm>
            <a:off x="557300" y="3095156"/>
            <a:ext cx="291511" cy="171477"/>
          </a:xfrm>
          <a:prstGeom prst="rect">
            <a:avLst/>
          </a:prstGeom>
          <a:noFill/>
          <a:ln/>
        </p:spPr>
        <p:txBody>
          <a:bodyPr wrap="square" lIns="68591" tIns="17148" rIns="68591" bIns="17148" rtlCol="0" anchor="ctr"/>
          <a:lstStyle/>
          <a:p>
            <a:pPr>
              <a:lnSpc>
                <a:spcPct val="110000"/>
              </a:lnSpc>
            </a:pPr>
            <a:r>
              <a:rPr lang="en-US" sz="810" b="1" dirty="0">
                <a:solidFill>
                  <a:srgbClr val="FDC7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中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865958" y="3095156"/>
            <a:ext cx="780219" cy="1714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5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低置信度结果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5385309" y="3112304"/>
            <a:ext cx="462987" cy="1371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1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终端用户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488709" y="3403814"/>
            <a:ext cx="5375797" cy="308658"/>
          </a:xfrm>
          <a:custGeom>
            <a:avLst/>
            <a:gdLst/>
            <a:ahLst/>
            <a:cxnLst/>
            <a:rect l="l" t="t" r="r" b="b"/>
            <a:pathLst>
              <a:path w="5375797" h="308658">
                <a:moveTo>
                  <a:pt x="68590" y="0"/>
                </a:moveTo>
                <a:lnTo>
                  <a:pt x="5307207" y="0"/>
                </a:lnTo>
                <a:cubicBezTo>
                  <a:pt x="5345089" y="0"/>
                  <a:pt x="5375797" y="30709"/>
                  <a:pt x="5375797" y="68590"/>
                </a:cubicBezTo>
                <a:lnTo>
                  <a:pt x="5375797" y="240068"/>
                </a:lnTo>
                <a:cubicBezTo>
                  <a:pt x="5375797" y="277949"/>
                  <a:pt x="5345089" y="308658"/>
                  <a:pt x="5307207" y="308658"/>
                </a:cubicBezTo>
                <a:lnTo>
                  <a:pt x="68590" y="308658"/>
                </a:lnTo>
                <a:cubicBezTo>
                  <a:pt x="30734" y="308658"/>
                  <a:pt x="0" y="277924"/>
                  <a:pt x="0" y="240068"/>
                </a:cubicBezTo>
                <a:lnTo>
                  <a:pt x="0" y="68590"/>
                </a:lnTo>
                <a:cubicBezTo>
                  <a:pt x="0" y="30734"/>
                  <a:pt x="30734" y="0"/>
                  <a:pt x="68590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33" name="Shape 31"/>
          <p:cNvSpPr/>
          <p:nvPr/>
        </p:nvSpPr>
        <p:spPr>
          <a:xfrm>
            <a:off x="557300" y="3472405"/>
            <a:ext cx="240068" cy="171477"/>
          </a:xfrm>
          <a:custGeom>
            <a:avLst/>
            <a:gdLst/>
            <a:ahLst/>
            <a:cxnLst/>
            <a:rect l="l" t="t" r="r" b="b"/>
            <a:pathLst>
              <a:path w="240068" h="171477">
                <a:moveTo>
                  <a:pt x="34295" y="0"/>
                </a:moveTo>
                <a:lnTo>
                  <a:pt x="205772" y="0"/>
                </a:lnTo>
                <a:cubicBezTo>
                  <a:pt x="224713" y="0"/>
                  <a:pt x="240068" y="15355"/>
                  <a:pt x="240068" y="34295"/>
                </a:cubicBezTo>
                <a:lnTo>
                  <a:pt x="240068" y="137181"/>
                </a:lnTo>
                <a:cubicBezTo>
                  <a:pt x="240068" y="156110"/>
                  <a:pt x="224700" y="171477"/>
                  <a:pt x="205772" y="171477"/>
                </a:cubicBezTo>
                <a:lnTo>
                  <a:pt x="34295" y="171477"/>
                </a:lnTo>
                <a:cubicBezTo>
                  <a:pt x="15355" y="171477"/>
                  <a:pt x="0" y="156122"/>
                  <a:pt x="0" y="137181"/>
                </a:cubicBezTo>
                <a:lnTo>
                  <a:pt x="0" y="34295"/>
                </a:lnTo>
                <a:cubicBezTo>
                  <a:pt x="0" y="15367"/>
                  <a:pt x="15367" y="0"/>
                  <a:pt x="34295" y="0"/>
                </a:cubicBezTo>
                <a:close/>
              </a:path>
            </a:pathLst>
          </a:custGeom>
          <a:solidFill>
            <a:srgbClr val="00C950">
              <a:alpha val="20000"/>
            </a:srgbClr>
          </a:solidFill>
          <a:ln/>
        </p:spPr>
      </p:sp>
      <p:sp>
        <p:nvSpPr>
          <p:cNvPr id="34" name="Text 32"/>
          <p:cNvSpPr/>
          <p:nvPr/>
        </p:nvSpPr>
        <p:spPr>
          <a:xfrm>
            <a:off x="557300" y="3472405"/>
            <a:ext cx="291511" cy="171477"/>
          </a:xfrm>
          <a:prstGeom prst="rect">
            <a:avLst/>
          </a:prstGeom>
          <a:noFill/>
          <a:ln/>
        </p:spPr>
        <p:txBody>
          <a:bodyPr wrap="square" lIns="68591" tIns="17148" rIns="68591" bIns="17148" rtlCol="0" anchor="ctr"/>
          <a:lstStyle/>
          <a:p>
            <a:pPr>
              <a:lnSpc>
                <a:spcPct val="110000"/>
              </a:lnSpc>
            </a:pPr>
            <a:r>
              <a:rPr lang="en-US" sz="810" b="1" dirty="0">
                <a:solidFill>
                  <a:srgbClr val="05DF72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低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865958" y="3472405"/>
            <a:ext cx="660186" cy="1714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5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高成本查询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5385309" y="3489553"/>
            <a:ext cx="462987" cy="1371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1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系统自动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6186963" y="1033148"/>
            <a:ext cx="5658734" cy="3163747"/>
          </a:xfrm>
          <a:custGeom>
            <a:avLst/>
            <a:gdLst/>
            <a:ahLst/>
            <a:cxnLst/>
            <a:rect l="l" t="t" r="r" b="b"/>
            <a:pathLst>
              <a:path w="5658734" h="3163747">
                <a:moveTo>
                  <a:pt x="68590" y="0"/>
                </a:moveTo>
                <a:lnTo>
                  <a:pt x="5590144" y="0"/>
                </a:lnTo>
                <a:cubicBezTo>
                  <a:pt x="5628025" y="0"/>
                  <a:pt x="5658734" y="30709"/>
                  <a:pt x="5658734" y="68590"/>
                </a:cubicBezTo>
                <a:lnTo>
                  <a:pt x="5658734" y="3095157"/>
                </a:lnTo>
                <a:cubicBezTo>
                  <a:pt x="5658734" y="3133038"/>
                  <a:pt x="5628025" y="3163747"/>
                  <a:pt x="5590144" y="3163747"/>
                </a:cubicBezTo>
                <a:lnTo>
                  <a:pt x="68590" y="3163747"/>
                </a:lnTo>
                <a:cubicBezTo>
                  <a:pt x="30734" y="3163747"/>
                  <a:pt x="0" y="3133013"/>
                  <a:pt x="0" y="3095157"/>
                </a:cubicBezTo>
                <a:lnTo>
                  <a:pt x="0" y="68590"/>
                </a:lnTo>
                <a:cubicBezTo>
                  <a:pt x="0" y="30734"/>
                  <a:pt x="30734" y="0"/>
                  <a:pt x="68590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6360583" y="1208911"/>
            <a:ext cx="150042" cy="171477"/>
          </a:xfrm>
          <a:custGeom>
            <a:avLst/>
            <a:gdLst/>
            <a:ahLst/>
            <a:cxnLst/>
            <a:rect l="l" t="t" r="r" b="b"/>
            <a:pathLst>
              <a:path w="150042" h="171477">
                <a:moveTo>
                  <a:pt x="64304" y="42869"/>
                </a:moveTo>
                <a:cubicBezTo>
                  <a:pt x="64304" y="25124"/>
                  <a:pt x="49897" y="10717"/>
                  <a:pt x="32152" y="10717"/>
                </a:cubicBezTo>
                <a:cubicBezTo>
                  <a:pt x="14407" y="10717"/>
                  <a:pt x="0" y="25124"/>
                  <a:pt x="0" y="42869"/>
                </a:cubicBezTo>
                <a:cubicBezTo>
                  <a:pt x="0" y="60614"/>
                  <a:pt x="14407" y="75021"/>
                  <a:pt x="32152" y="75021"/>
                </a:cubicBezTo>
                <a:cubicBezTo>
                  <a:pt x="49897" y="75021"/>
                  <a:pt x="64304" y="60614"/>
                  <a:pt x="64304" y="42869"/>
                </a:cubicBezTo>
                <a:close/>
                <a:moveTo>
                  <a:pt x="150042" y="128608"/>
                </a:moveTo>
                <a:cubicBezTo>
                  <a:pt x="150042" y="110862"/>
                  <a:pt x="135635" y="96456"/>
                  <a:pt x="117890" y="96456"/>
                </a:cubicBezTo>
                <a:cubicBezTo>
                  <a:pt x="100145" y="96456"/>
                  <a:pt x="85738" y="110862"/>
                  <a:pt x="85738" y="128608"/>
                </a:cubicBezTo>
                <a:cubicBezTo>
                  <a:pt x="85738" y="146353"/>
                  <a:pt x="100145" y="160759"/>
                  <a:pt x="117890" y="160759"/>
                </a:cubicBezTo>
                <a:cubicBezTo>
                  <a:pt x="135635" y="160759"/>
                  <a:pt x="150042" y="146353"/>
                  <a:pt x="150042" y="128608"/>
                </a:cubicBezTo>
                <a:close/>
                <a:moveTo>
                  <a:pt x="146894" y="29004"/>
                </a:moveTo>
                <a:cubicBezTo>
                  <a:pt x="151080" y="24817"/>
                  <a:pt x="151080" y="18018"/>
                  <a:pt x="146894" y="13832"/>
                </a:cubicBezTo>
                <a:cubicBezTo>
                  <a:pt x="142708" y="9646"/>
                  <a:pt x="135909" y="9646"/>
                  <a:pt x="131722" y="13832"/>
                </a:cubicBezTo>
                <a:lnTo>
                  <a:pt x="3115" y="142440"/>
                </a:lnTo>
                <a:cubicBezTo>
                  <a:pt x="-1072" y="146626"/>
                  <a:pt x="-1072" y="153425"/>
                  <a:pt x="3115" y="157611"/>
                </a:cubicBezTo>
                <a:cubicBezTo>
                  <a:pt x="7301" y="161798"/>
                  <a:pt x="14100" y="161798"/>
                  <a:pt x="18286" y="157611"/>
                </a:cubicBezTo>
                <a:lnTo>
                  <a:pt x="146894" y="29004"/>
                </a:ln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39" name="Text 37"/>
          <p:cNvSpPr/>
          <p:nvPr/>
        </p:nvSpPr>
        <p:spPr>
          <a:xfrm>
            <a:off x="6645664" y="1174616"/>
            <a:ext cx="1157468" cy="2400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15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置信度评估维度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6328431" y="1517570"/>
            <a:ext cx="5375797" cy="583021"/>
          </a:xfrm>
          <a:custGeom>
            <a:avLst/>
            <a:gdLst/>
            <a:ahLst/>
            <a:cxnLst/>
            <a:rect l="l" t="t" r="r" b="b"/>
            <a:pathLst>
              <a:path w="5375797" h="583021">
                <a:moveTo>
                  <a:pt x="68592" y="0"/>
                </a:moveTo>
                <a:lnTo>
                  <a:pt x="5307205" y="0"/>
                </a:lnTo>
                <a:cubicBezTo>
                  <a:pt x="5345088" y="0"/>
                  <a:pt x="5375797" y="30710"/>
                  <a:pt x="5375797" y="68592"/>
                </a:cubicBezTo>
                <a:lnTo>
                  <a:pt x="5375797" y="514429"/>
                </a:lnTo>
                <a:cubicBezTo>
                  <a:pt x="5375797" y="552311"/>
                  <a:pt x="5345088" y="583021"/>
                  <a:pt x="5307205" y="583021"/>
                </a:cubicBezTo>
                <a:lnTo>
                  <a:pt x="68592" y="583021"/>
                </a:lnTo>
                <a:cubicBezTo>
                  <a:pt x="30710" y="583021"/>
                  <a:pt x="0" y="552311"/>
                  <a:pt x="0" y="514429"/>
                </a:cubicBezTo>
                <a:lnTo>
                  <a:pt x="0" y="68592"/>
                </a:lnTo>
                <a:cubicBezTo>
                  <a:pt x="0" y="30735"/>
                  <a:pt x="30735" y="0"/>
                  <a:pt x="68592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41" name="Shape 39"/>
          <p:cNvSpPr/>
          <p:nvPr/>
        </p:nvSpPr>
        <p:spPr>
          <a:xfrm>
            <a:off x="6431318" y="1620456"/>
            <a:ext cx="205772" cy="205772"/>
          </a:xfrm>
          <a:custGeom>
            <a:avLst/>
            <a:gdLst/>
            <a:ahLst/>
            <a:cxnLst/>
            <a:rect l="l" t="t" r="r" b="b"/>
            <a:pathLst>
              <a:path w="205772" h="205772">
                <a:moveTo>
                  <a:pt x="34296" y="0"/>
                </a:moveTo>
                <a:lnTo>
                  <a:pt x="171476" y="0"/>
                </a:lnTo>
                <a:cubicBezTo>
                  <a:pt x="190417" y="0"/>
                  <a:pt x="205772" y="15355"/>
                  <a:pt x="205772" y="34296"/>
                </a:cubicBezTo>
                <a:lnTo>
                  <a:pt x="205772" y="171476"/>
                </a:lnTo>
                <a:cubicBezTo>
                  <a:pt x="205772" y="190417"/>
                  <a:pt x="190417" y="205772"/>
                  <a:pt x="171476" y="205772"/>
                </a:cubicBezTo>
                <a:lnTo>
                  <a:pt x="34296" y="205772"/>
                </a:lnTo>
                <a:cubicBezTo>
                  <a:pt x="15355" y="205772"/>
                  <a:pt x="0" y="190417"/>
                  <a:pt x="0" y="171476"/>
                </a:cubicBezTo>
                <a:lnTo>
                  <a:pt x="0" y="34296"/>
                </a:lnTo>
                <a:cubicBezTo>
                  <a:pt x="0" y="15368"/>
                  <a:pt x="15368" y="0"/>
                  <a:pt x="34296" y="0"/>
                </a:cubicBezTo>
                <a:close/>
              </a:path>
            </a:pathLst>
          </a:custGeom>
          <a:solidFill>
            <a:srgbClr val="3A5F7F">
              <a:alpha val="40000"/>
            </a:srgbClr>
          </a:solidFill>
          <a:ln/>
        </p:spPr>
      </p:sp>
      <p:sp>
        <p:nvSpPr>
          <p:cNvPr id="42" name="Text 40"/>
          <p:cNvSpPr/>
          <p:nvPr/>
        </p:nvSpPr>
        <p:spPr>
          <a:xfrm>
            <a:off x="6513104" y="1654751"/>
            <a:ext cx="94312" cy="1371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1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6705680" y="1637603"/>
            <a:ext cx="900253" cy="1714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5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语义理解置信度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6705680" y="1860523"/>
            <a:ext cx="4947105" cy="1371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1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NLU 对查询意图的理解程度</a:t>
            </a:r>
            <a:endParaRPr lang="en-US" sz="1600" dirty="0"/>
          </a:p>
        </p:txBody>
      </p:sp>
      <p:sp>
        <p:nvSpPr>
          <p:cNvPr id="45" name="Shape 43"/>
          <p:cNvSpPr/>
          <p:nvPr/>
        </p:nvSpPr>
        <p:spPr>
          <a:xfrm>
            <a:off x="6328431" y="2169181"/>
            <a:ext cx="5375797" cy="583021"/>
          </a:xfrm>
          <a:custGeom>
            <a:avLst/>
            <a:gdLst/>
            <a:ahLst/>
            <a:cxnLst/>
            <a:rect l="l" t="t" r="r" b="b"/>
            <a:pathLst>
              <a:path w="5375797" h="583021">
                <a:moveTo>
                  <a:pt x="68592" y="0"/>
                </a:moveTo>
                <a:lnTo>
                  <a:pt x="5307205" y="0"/>
                </a:lnTo>
                <a:cubicBezTo>
                  <a:pt x="5345088" y="0"/>
                  <a:pt x="5375797" y="30710"/>
                  <a:pt x="5375797" y="68592"/>
                </a:cubicBezTo>
                <a:lnTo>
                  <a:pt x="5375797" y="514429"/>
                </a:lnTo>
                <a:cubicBezTo>
                  <a:pt x="5375797" y="552311"/>
                  <a:pt x="5345088" y="583021"/>
                  <a:pt x="5307205" y="583021"/>
                </a:cubicBezTo>
                <a:lnTo>
                  <a:pt x="68592" y="583021"/>
                </a:lnTo>
                <a:cubicBezTo>
                  <a:pt x="30710" y="583021"/>
                  <a:pt x="0" y="552311"/>
                  <a:pt x="0" y="514429"/>
                </a:cubicBezTo>
                <a:lnTo>
                  <a:pt x="0" y="68592"/>
                </a:lnTo>
                <a:cubicBezTo>
                  <a:pt x="0" y="30735"/>
                  <a:pt x="30735" y="0"/>
                  <a:pt x="68592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46" name="Shape 44"/>
          <p:cNvSpPr/>
          <p:nvPr/>
        </p:nvSpPr>
        <p:spPr>
          <a:xfrm>
            <a:off x="6431318" y="2272068"/>
            <a:ext cx="205772" cy="205772"/>
          </a:xfrm>
          <a:custGeom>
            <a:avLst/>
            <a:gdLst/>
            <a:ahLst/>
            <a:cxnLst/>
            <a:rect l="l" t="t" r="r" b="b"/>
            <a:pathLst>
              <a:path w="205772" h="205772">
                <a:moveTo>
                  <a:pt x="34296" y="0"/>
                </a:moveTo>
                <a:lnTo>
                  <a:pt x="171476" y="0"/>
                </a:lnTo>
                <a:cubicBezTo>
                  <a:pt x="190417" y="0"/>
                  <a:pt x="205772" y="15355"/>
                  <a:pt x="205772" y="34296"/>
                </a:cubicBezTo>
                <a:lnTo>
                  <a:pt x="205772" y="171476"/>
                </a:lnTo>
                <a:cubicBezTo>
                  <a:pt x="205772" y="190417"/>
                  <a:pt x="190417" y="205772"/>
                  <a:pt x="171476" y="205772"/>
                </a:cubicBezTo>
                <a:lnTo>
                  <a:pt x="34296" y="205772"/>
                </a:lnTo>
                <a:cubicBezTo>
                  <a:pt x="15355" y="205772"/>
                  <a:pt x="0" y="190417"/>
                  <a:pt x="0" y="171476"/>
                </a:cubicBezTo>
                <a:lnTo>
                  <a:pt x="0" y="34296"/>
                </a:lnTo>
                <a:cubicBezTo>
                  <a:pt x="0" y="15368"/>
                  <a:pt x="15368" y="0"/>
                  <a:pt x="34296" y="0"/>
                </a:cubicBezTo>
                <a:close/>
              </a:path>
            </a:pathLst>
          </a:custGeom>
          <a:solidFill>
            <a:srgbClr val="3A5F7F">
              <a:alpha val="40000"/>
            </a:srgbClr>
          </a:solidFill>
          <a:ln/>
        </p:spPr>
      </p:sp>
      <p:sp>
        <p:nvSpPr>
          <p:cNvPr id="47" name="Text 45"/>
          <p:cNvSpPr/>
          <p:nvPr/>
        </p:nvSpPr>
        <p:spPr>
          <a:xfrm>
            <a:off x="6503324" y="2306363"/>
            <a:ext cx="111460" cy="1371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1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2</a:t>
            </a:r>
            <a:endParaRPr lang="en-US" sz="1600" dirty="0"/>
          </a:p>
        </p:txBody>
      </p:sp>
      <p:sp>
        <p:nvSpPr>
          <p:cNvPr id="48" name="Text 46"/>
          <p:cNvSpPr/>
          <p:nvPr/>
        </p:nvSpPr>
        <p:spPr>
          <a:xfrm>
            <a:off x="6705680" y="2289215"/>
            <a:ext cx="660186" cy="1714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5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映射置信度</a:t>
            </a:r>
            <a:endParaRPr lang="en-US" sz="1600" dirty="0"/>
          </a:p>
        </p:txBody>
      </p:sp>
      <p:sp>
        <p:nvSpPr>
          <p:cNvPr id="49" name="Text 47"/>
          <p:cNvSpPr/>
          <p:nvPr/>
        </p:nvSpPr>
        <p:spPr>
          <a:xfrm>
            <a:off x="6705680" y="2512135"/>
            <a:ext cx="4947105" cy="1371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1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业务术语到数据模型的映射确定性</a:t>
            </a:r>
            <a:endParaRPr lang="en-US" sz="1600" dirty="0"/>
          </a:p>
        </p:txBody>
      </p:sp>
      <p:sp>
        <p:nvSpPr>
          <p:cNvPr id="50" name="Shape 48"/>
          <p:cNvSpPr/>
          <p:nvPr/>
        </p:nvSpPr>
        <p:spPr>
          <a:xfrm>
            <a:off x="6328431" y="2820793"/>
            <a:ext cx="5375797" cy="583021"/>
          </a:xfrm>
          <a:custGeom>
            <a:avLst/>
            <a:gdLst/>
            <a:ahLst/>
            <a:cxnLst/>
            <a:rect l="l" t="t" r="r" b="b"/>
            <a:pathLst>
              <a:path w="5375797" h="583021">
                <a:moveTo>
                  <a:pt x="68592" y="0"/>
                </a:moveTo>
                <a:lnTo>
                  <a:pt x="5307205" y="0"/>
                </a:lnTo>
                <a:cubicBezTo>
                  <a:pt x="5345088" y="0"/>
                  <a:pt x="5375797" y="30710"/>
                  <a:pt x="5375797" y="68592"/>
                </a:cubicBezTo>
                <a:lnTo>
                  <a:pt x="5375797" y="514429"/>
                </a:lnTo>
                <a:cubicBezTo>
                  <a:pt x="5375797" y="552311"/>
                  <a:pt x="5345088" y="583021"/>
                  <a:pt x="5307205" y="583021"/>
                </a:cubicBezTo>
                <a:lnTo>
                  <a:pt x="68592" y="583021"/>
                </a:lnTo>
                <a:cubicBezTo>
                  <a:pt x="30710" y="583021"/>
                  <a:pt x="0" y="552311"/>
                  <a:pt x="0" y="514429"/>
                </a:cubicBezTo>
                <a:lnTo>
                  <a:pt x="0" y="68592"/>
                </a:lnTo>
                <a:cubicBezTo>
                  <a:pt x="0" y="30735"/>
                  <a:pt x="30735" y="0"/>
                  <a:pt x="68592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51" name="Shape 49"/>
          <p:cNvSpPr/>
          <p:nvPr/>
        </p:nvSpPr>
        <p:spPr>
          <a:xfrm>
            <a:off x="6431318" y="2923679"/>
            <a:ext cx="205772" cy="205772"/>
          </a:xfrm>
          <a:custGeom>
            <a:avLst/>
            <a:gdLst/>
            <a:ahLst/>
            <a:cxnLst/>
            <a:rect l="l" t="t" r="r" b="b"/>
            <a:pathLst>
              <a:path w="205772" h="205772">
                <a:moveTo>
                  <a:pt x="34296" y="0"/>
                </a:moveTo>
                <a:lnTo>
                  <a:pt x="171476" y="0"/>
                </a:lnTo>
                <a:cubicBezTo>
                  <a:pt x="190417" y="0"/>
                  <a:pt x="205772" y="15355"/>
                  <a:pt x="205772" y="34296"/>
                </a:cubicBezTo>
                <a:lnTo>
                  <a:pt x="205772" y="171476"/>
                </a:lnTo>
                <a:cubicBezTo>
                  <a:pt x="205772" y="190417"/>
                  <a:pt x="190417" y="205772"/>
                  <a:pt x="171476" y="205772"/>
                </a:cubicBezTo>
                <a:lnTo>
                  <a:pt x="34296" y="205772"/>
                </a:lnTo>
                <a:cubicBezTo>
                  <a:pt x="15355" y="205772"/>
                  <a:pt x="0" y="190417"/>
                  <a:pt x="0" y="171476"/>
                </a:cubicBezTo>
                <a:lnTo>
                  <a:pt x="0" y="34296"/>
                </a:lnTo>
                <a:cubicBezTo>
                  <a:pt x="0" y="15368"/>
                  <a:pt x="15368" y="0"/>
                  <a:pt x="34296" y="0"/>
                </a:cubicBezTo>
                <a:close/>
              </a:path>
            </a:pathLst>
          </a:custGeom>
          <a:solidFill>
            <a:srgbClr val="3A5F7F">
              <a:alpha val="40000"/>
            </a:srgbClr>
          </a:solidFill>
          <a:ln/>
        </p:spPr>
      </p:sp>
      <p:sp>
        <p:nvSpPr>
          <p:cNvPr id="52" name="Text 50"/>
          <p:cNvSpPr/>
          <p:nvPr/>
        </p:nvSpPr>
        <p:spPr>
          <a:xfrm>
            <a:off x="6503324" y="2957975"/>
            <a:ext cx="111460" cy="1371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1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3</a:t>
            </a:r>
            <a:endParaRPr lang="en-US" sz="1600" dirty="0"/>
          </a:p>
        </p:txBody>
      </p:sp>
      <p:sp>
        <p:nvSpPr>
          <p:cNvPr id="53" name="Text 51"/>
          <p:cNvSpPr/>
          <p:nvPr/>
        </p:nvSpPr>
        <p:spPr>
          <a:xfrm>
            <a:off x="6705680" y="2940827"/>
            <a:ext cx="660186" cy="1714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5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结果置信度</a:t>
            </a:r>
            <a:endParaRPr lang="en-US" sz="1600" dirty="0"/>
          </a:p>
        </p:txBody>
      </p:sp>
      <p:sp>
        <p:nvSpPr>
          <p:cNvPr id="54" name="Text 52"/>
          <p:cNvSpPr/>
          <p:nvPr/>
        </p:nvSpPr>
        <p:spPr>
          <a:xfrm>
            <a:off x="6705680" y="3163747"/>
            <a:ext cx="4947105" cy="1371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1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查询结果的统计合理性</a:t>
            </a:r>
            <a:endParaRPr lang="en-US" sz="1600" dirty="0"/>
          </a:p>
        </p:txBody>
      </p:sp>
      <p:sp>
        <p:nvSpPr>
          <p:cNvPr id="55" name="Shape 53"/>
          <p:cNvSpPr/>
          <p:nvPr/>
        </p:nvSpPr>
        <p:spPr>
          <a:xfrm>
            <a:off x="6328431" y="3472405"/>
            <a:ext cx="5375797" cy="583021"/>
          </a:xfrm>
          <a:custGeom>
            <a:avLst/>
            <a:gdLst/>
            <a:ahLst/>
            <a:cxnLst/>
            <a:rect l="l" t="t" r="r" b="b"/>
            <a:pathLst>
              <a:path w="5375797" h="583021">
                <a:moveTo>
                  <a:pt x="68592" y="0"/>
                </a:moveTo>
                <a:lnTo>
                  <a:pt x="5307205" y="0"/>
                </a:lnTo>
                <a:cubicBezTo>
                  <a:pt x="5345088" y="0"/>
                  <a:pt x="5375797" y="30710"/>
                  <a:pt x="5375797" y="68592"/>
                </a:cubicBezTo>
                <a:lnTo>
                  <a:pt x="5375797" y="514429"/>
                </a:lnTo>
                <a:cubicBezTo>
                  <a:pt x="5375797" y="552311"/>
                  <a:pt x="5345088" y="583021"/>
                  <a:pt x="5307205" y="583021"/>
                </a:cubicBezTo>
                <a:lnTo>
                  <a:pt x="68592" y="583021"/>
                </a:lnTo>
                <a:cubicBezTo>
                  <a:pt x="30710" y="583021"/>
                  <a:pt x="0" y="552311"/>
                  <a:pt x="0" y="514429"/>
                </a:cubicBezTo>
                <a:lnTo>
                  <a:pt x="0" y="68592"/>
                </a:lnTo>
                <a:cubicBezTo>
                  <a:pt x="0" y="30735"/>
                  <a:pt x="30735" y="0"/>
                  <a:pt x="68592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56" name="Shape 54"/>
          <p:cNvSpPr/>
          <p:nvPr/>
        </p:nvSpPr>
        <p:spPr>
          <a:xfrm>
            <a:off x="6431318" y="3575291"/>
            <a:ext cx="205772" cy="205772"/>
          </a:xfrm>
          <a:custGeom>
            <a:avLst/>
            <a:gdLst/>
            <a:ahLst/>
            <a:cxnLst/>
            <a:rect l="l" t="t" r="r" b="b"/>
            <a:pathLst>
              <a:path w="205772" h="205772">
                <a:moveTo>
                  <a:pt x="34296" y="0"/>
                </a:moveTo>
                <a:lnTo>
                  <a:pt x="171476" y="0"/>
                </a:lnTo>
                <a:cubicBezTo>
                  <a:pt x="190417" y="0"/>
                  <a:pt x="205772" y="15355"/>
                  <a:pt x="205772" y="34296"/>
                </a:cubicBezTo>
                <a:lnTo>
                  <a:pt x="205772" y="171476"/>
                </a:lnTo>
                <a:cubicBezTo>
                  <a:pt x="205772" y="190417"/>
                  <a:pt x="190417" y="205772"/>
                  <a:pt x="171476" y="205772"/>
                </a:cubicBezTo>
                <a:lnTo>
                  <a:pt x="34296" y="205772"/>
                </a:lnTo>
                <a:cubicBezTo>
                  <a:pt x="15355" y="205772"/>
                  <a:pt x="0" y="190417"/>
                  <a:pt x="0" y="171476"/>
                </a:cubicBezTo>
                <a:lnTo>
                  <a:pt x="0" y="34296"/>
                </a:lnTo>
                <a:cubicBezTo>
                  <a:pt x="0" y="15368"/>
                  <a:pt x="15368" y="0"/>
                  <a:pt x="34296" y="0"/>
                </a:cubicBezTo>
                <a:close/>
              </a:path>
            </a:pathLst>
          </a:custGeom>
          <a:solidFill>
            <a:srgbClr val="3A5F7F">
              <a:alpha val="40000"/>
            </a:srgbClr>
          </a:solidFill>
          <a:ln/>
        </p:spPr>
      </p:sp>
      <p:sp>
        <p:nvSpPr>
          <p:cNvPr id="57" name="Text 55"/>
          <p:cNvSpPr/>
          <p:nvPr/>
        </p:nvSpPr>
        <p:spPr>
          <a:xfrm>
            <a:off x="6503324" y="3609586"/>
            <a:ext cx="111460" cy="1371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1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4</a:t>
            </a:r>
            <a:endParaRPr lang="en-US" sz="1600" dirty="0"/>
          </a:p>
        </p:txBody>
      </p:sp>
      <p:sp>
        <p:nvSpPr>
          <p:cNvPr id="58" name="Text 56"/>
          <p:cNvSpPr/>
          <p:nvPr/>
        </p:nvSpPr>
        <p:spPr>
          <a:xfrm>
            <a:off x="6705680" y="3592439"/>
            <a:ext cx="660186" cy="1714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5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安全置信度</a:t>
            </a:r>
            <a:endParaRPr lang="en-US" sz="1600" dirty="0"/>
          </a:p>
        </p:txBody>
      </p:sp>
      <p:sp>
        <p:nvSpPr>
          <p:cNvPr id="59" name="Text 57"/>
          <p:cNvSpPr/>
          <p:nvPr/>
        </p:nvSpPr>
        <p:spPr>
          <a:xfrm>
            <a:off x="6705680" y="3815359"/>
            <a:ext cx="4947105" cy="1371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1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权限边界和敏感数据处理的确定性</a:t>
            </a:r>
            <a:endParaRPr lang="en-US" sz="1600" dirty="0"/>
          </a:p>
        </p:txBody>
      </p:sp>
      <p:sp>
        <p:nvSpPr>
          <p:cNvPr id="60" name="Shape 58"/>
          <p:cNvSpPr/>
          <p:nvPr/>
        </p:nvSpPr>
        <p:spPr>
          <a:xfrm>
            <a:off x="347241" y="4308354"/>
            <a:ext cx="11497519" cy="2203477"/>
          </a:xfrm>
          <a:custGeom>
            <a:avLst/>
            <a:gdLst/>
            <a:ahLst/>
            <a:cxnLst/>
            <a:rect l="l" t="t" r="r" b="b"/>
            <a:pathLst>
              <a:path w="11497519" h="2203477">
                <a:moveTo>
                  <a:pt x="68594" y="0"/>
                </a:moveTo>
                <a:lnTo>
                  <a:pt x="11428925" y="0"/>
                </a:lnTo>
                <a:cubicBezTo>
                  <a:pt x="11466808" y="0"/>
                  <a:pt x="11497519" y="30711"/>
                  <a:pt x="11497519" y="68594"/>
                </a:cubicBezTo>
                <a:lnTo>
                  <a:pt x="11497519" y="2134883"/>
                </a:lnTo>
                <a:cubicBezTo>
                  <a:pt x="11497519" y="2172766"/>
                  <a:pt x="11466808" y="2203477"/>
                  <a:pt x="11428925" y="2203477"/>
                </a:cubicBezTo>
                <a:lnTo>
                  <a:pt x="68594" y="2203477"/>
                </a:lnTo>
                <a:cubicBezTo>
                  <a:pt x="30711" y="2203477"/>
                  <a:pt x="0" y="2172766"/>
                  <a:pt x="0" y="2134883"/>
                </a:cubicBezTo>
                <a:lnTo>
                  <a:pt x="0" y="68594"/>
                </a:lnTo>
                <a:cubicBezTo>
                  <a:pt x="0" y="30736"/>
                  <a:pt x="30736" y="0"/>
                  <a:pt x="68594" y="0"/>
                </a:cubicBezTo>
                <a:close/>
              </a:path>
            </a:pathLst>
          </a:custGeom>
          <a:gradFill rotWithShape="1" flip="none">
            <a:gsLst>
              <a:gs pos="0">
                <a:srgbClr val="3A5F7F">
                  <a:alpha val="20000"/>
                </a:srgbClr>
              </a:gs>
              <a:gs pos="100000">
                <a:srgbClr val="D8A14F">
                  <a:alpha val="10000"/>
                </a:srgbClr>
              </a:gs>
            </a:gsLst>
            <a:lin ang="0" scaled="1"/>
          </a:gradFill>
          <a:ln w="12700">
            <a:solidFill>
              <a:srgbClr val="3A5F7F">
                <a:alpha val="40000"/>
              </a:srgbClr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510143" y="4484118"/>
            <a:ext cx="171477" cy="171477"/>
          </a:xfrm>
          <a:custGeom>
            <a:avLst/>
            <a:gdLst/>
            <a:ahLst/>
            <a:cxnLst/>
            <a:rect l="l" t="t" r="r" b="b"/>
            <a:pathLst>
              <a:path w="171477" h="171477">
                <a:moveTo>
                  <a:pt x="77868" y="1742"/>
                </a:moveTo>
                <a:cubicBezTo>
                  <a:pt x="82858" y="-569"/>
                  <a:pt x="88619" y="-569"/>
                  <a:pt x="93609" y="1742"/>
                </a:cubicBezTo>
                <a:lnTo>
                  <a:pt x="166821" y="35568"/>
                </a:lnTo>
                <a:cubicBezTo>
                  <a:pt x="169668" y="36874"/>
                  <a:pt x="171477" y="39721"/>
                  <a:pt x="171477" y="42869"/>
                </a:cubicBezTo>
                <a:cubicBezTo>
                  <a:pt x="171477" y="46017"/>
                  <a:pt x="169668" y="48864"/>
                  <a:pt x="166821" y="50170"/>
                </a:cubicBezTo>
                <a:lnTo>
                  <a:pt x="93609" y="83997"/>
                </a:lnTo>
                <a:cubicBezTo>
                  <a:pt x="88619" y="86308"/>
                  <a:pt x="82858" y="86308"/>
                  <a:pt x="77868" y="83997"/>
                </a:cubicBezTo>
                <a:lnTo>
                  <a:pt x="4655" y="50170"/>
                </a:lnTo>
                <a:cubicBezTo>
                  <a:pt x="1809" y="48831"/>
                  <a:pt x="0" y="45984"/>
                  <a:pt x="0" y="42869"/>
                </a:cubicBezTo>
                <a:cubicBezTo>
                  <a:pt x="0" y="39754"/>
                  <a:pt x="1809" y="36874"/>
                  <a:pt x="4655" y="35568"/>
                </a:cubicBezTo>
                <a:lnTo>
                  <a:pt x="77868" y="1742"/>
                </a:lnTo>
                <a:close/>
                <a:moveTo>
                  <a:pt x="16109" y="73146"/>
                </a:moveTo>
                <a:lnTo>
                  <a:pt x="71136" y="98566"/>
                </a:lnTo>
                <a:cubicBezTo>
                  <a:pt x="80413" y="102853"/>
                  <a:pt x="91097" y="102853"/>
                  <a:pt x="100374" y="98566"/>
                </a:cubicBezTo>
                <a:lnTo>
                  <a:pt x="155401" y="73146"/>
                </a:lnTo>
                <a:lnTo>
                  <a:pt x="166821" y="78437"/>
                </a:lnTo>
                <a:cubicBezTo>
                  <a:pt x="169668" y="79743"/>
                  <a:pt x="171477" y="82590"/>
                  <a:pt x="171477" y="85738"/>
                </a:cubicBezTo>
                <a:cubicBezTo>
                  <a:pt x="171477" y="88887"/>
                  <a:pt x="169668" y="91733"/>
                  <a:pt x="166821" y="93040"/>
                </a:cubicBezTo>
                <a:lnTo>
                  <a:pt x="93609" y="126866"/>
                </a:lnTo>
                <a:cubicBezTo>
                  <a:pt x="88619" y="129177"/>
                  <a:pt x="82858" y="129177"/>
                  <a:pt x="77868" y="126866"/>
                </a:cubicBezTo>
                <a:lnTo>
                  <a:pt x="4655" y="93040"/>
                </a:lnTo>
                <a:cubicBezTo>
                  <a:pt x="1809" y="91700"/>
                  <a:pt x="0" y="88853"/>
                  <a:pt x="0" y="85738"/>
                </a:cubicBezTo>
                <a:cubicBezTo>
                  <a:pt x="0" y="82624"/>
                  <a:pt x="1809" y="79743"/>
                  <a:pt x="4655" y="78437"/>
                </a:cubicBezTo>
                <a:lnTo>
                  <a:pt x="16076" y="73146"/>
                </a:lnTo>
                <a:close/>
                <a:moveTo>
                  <a:pt x="4655" y="121306"/>
                </a:moveTo>
                <a:lnTo>
                  <a:pt x="16076" y="116015"/>
                </a:lnTo>
                <a:lnTo>
                  <a:pt x="71103" y="141435"/>
                </a:lnTo>
                <a:cubicBezTo>
                  <a:pt x="80380" y="145722"/>
                  <a:pt x="91064" y="145722"/>
                  <a:pt x="100341" y="141435"/>
                </a:cubicBezTo>
                <a:lnTo>
                  <a:pt x="155367" y="116015"/>
                </a:lnTo>
                <a:lnTo>
                  <a:pt x="166788" y="121306"/>
                </a:lnTo>
                <a:cubicBezTo>
                  <a:pt x="169635" y="122613"/>
                  <a:pt x="171443" y="125459"/>
                  <a:pt x="171443" y="128608"/>
                </a:cubicBezTo>
                <a:cubicBezTo>
                  <a:pt x="171443" y="131756"/>
                  <a:pt x="169635" y="134603"/>
                  <a:pt x="166788" y="135909"/>
                </a:cubicBezTo>
                <a:lnTo>
                  <a:pt x="93575" y="169735"/>
                </a:lnTo>
                <a:cubicBezTo>
                  <a:pt x="88585" y="172046"/>
                  <a:pt x="82825" y="172046"/>
                  <a:pt x="77834" y="169735"/>
                </a:cubicBezTo>
                <a:lnTo>
                  <a:pt x="4655" y="135909"/>
                </a:lnTo>
                <a:cubicBezTo>
                  <a:pt x="1809" y="134569"/>
                  <a:pt x="0" y="131722"/>
                  <a:pt x="0" y="128608"/>
                </a:cubicBezTo>
                <a:cubicBezTo>
                  <a:pt x="0" y="125493"/>
                  <a:pt x="1809" y="122613"/>
                  <a:pt x="4655" y="121306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62" name="Text 60"/>
          <p:cNvSpPr/>
          <p:nvPr/>
        </p:nvSpPr>
        <p:spPr>
          <a:xfrm>
            <a:off x="805941" y="4449823"/>
            <a:ext cx="1003139" cy="2400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15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分级处理流程</a:t>
            </a:r>
            <a:endParaRPr lang="en-US" sz="1600" dirty="0"/>
          </a:p>
        </p:txBody>
      </p:sp>
      <p:sp>
        <p:nvSpPr>
          <p:cNvPr id="63" name="Shape 61"/>
          <p:cNvSpPr/>
          <p:nvPr/>
        </p:nvSpPr>
        <p:spPr>
          <a:xfrm>
            <a:off x="497283" y="4801350"/>
            <a:ext cx="3626734" cy="1560439"/>
          </a:xfrm>
          <a:custGeom>
            <a:avLst/>
            <a:gdLst/>
            <a:ahLst/>
            <a:cxnLst/>
            <a:rect l="l" t="t" r="r" b="b"/>
            <a:pathLst>
              <a:path w="3626734" h="1560439">
                <a:moveTo>
                  <a:pt x="68597" y="0"/>
                </a:moveTo>
                <a:lnTo>
                  <a:pt x="3558137" y="0"/>
                </a:lnTo>
                <a:cubicBezTo>
                  <a:pt x="3596022" y="0"/>
                  <a:pt x="3626734" y="30712"/>
                  <a:pt x="3626734" y="68597"/>
                </a:cubicBezTo>
                <a:lnTo>
                  <a:pt x="3626734" y="1491842"/>
                </a:lnTo>
                <a:cubicBezTo>
                  <a:pt x="3626734" y="1529702"/>
                  <a:pt x="3595997" y="1560439"/>
                  <a:pt x="3558137" y="1560439"/>
                </a:cubicBezTo>
                <a:lnTo>
                  <a:pt x="68597" y="1560439"/>
                </a:lnTo>
                <a:cubicBezTo>
                  <a:pt x="30712" y="1560439"/>
                  <a:pt x="0" y="1529727"/>
                  <a:pt x="0" y="1491842"/>
                </a:cubicBezTo>
                <a:lnTo>
                  <a:pt x="0" y="68597"/>
                </a:lnTo>
                <a:cubicBezTo>
                  <a:pt x="0" y="30737"/>
                  <a:pt x="30737" y="0"/>
                  <a:pt x="68597" y="0"/>
                </a:cubicBezTo>
                <a:close/>
              </a:path>
            </a:pathLst>
          </a:custGeom>
          <a:solidFill>
            <a:srgbClr val="1A1D21"/>
          </a:solidFill>
          <a:ln w="25400">
            <a:solidFill>
              <a:srgbClr val="00C950">
                <a:alpha val="30196"/>
              </a:srgbClr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608743" y="4981401"/>
            <a:ext cx="342954" cy="342954"/>
          </a:xfrm>
          <a:custGeom>
            <a:avLst/>
            <a:gdLst/>
            <a:ahLst/>
            <a:cxnLst/>
            <a:rect l="l" t="t" r="r" b="b"/>
            <a:pathLst>
              <a:path w="342954" h="342954">
                <a:moveTo>
                  <a:pt x="171477" y="0"/>
                </a:moveTo>
                <a:lnTo>
                  <a:pt x="171477" y="0"/>
                </a:lnTo>
                <a:cubicBezTo>
                  <a:pt x="266181" y="0"/>
                  <a:pt x="342954" y="76773"/>
                  <a:pt x="342954" y="171477"/>
                </a:cubicBezTo>
                <a:lnTo>
                  <a:pt x="342954" y="171477"/>
                </a:lnTo>
                <a:cubicBezTo>
                  <a:pt x="342954" y="266181"/>
                  <a:pt x="266181" y="342954"/>
                  <a:pt x="171477" y="342954"/>
                </a:cubicBezTo>
                <a:lnTo>
                  <a:pt x="171477" y="342954"/>
                </a:lnTo>
                <a:cubicBezTo>
                  <a:pt x="76773" y="342954"/>
                  <a:pt x="0" y="266181"/>
                  <a:pt x="0" y="171477"/>
                </a:cubicBezTo>
                <a:lnTo>
                  <a:pt x="0" y="171477"/>
                </a:lnTo>
                <a:cubicBezTo>
                  <a:pt x="0" y="76773"/>
                  <a:pt x="76773" y="0"/>
                  <a:pt x="171477" y="0"/>
                </a:cubicBezTo>
                <a:close/>
              </a:path>
            </a:pathLst>
          </a:custGeom>
          <a:solidFill>
            <a:srgbClr val="00C950">
              <a:alpha val="20000"/>
            </a:srgbClr>
          </a:solidFill>
          <a:ln/>
        </p:spPr>
      </p:sp>
      <p:sp>
        <p:nvSpPr>
          <p:cNvPr id="65" name="Shape 63"/>
          <p:cNvSpPr/>
          <p:nvPr/>
        </p:nvSpPr>
        <p:spPr>
          <a:xfrm>
            <a:off x="711629" y="5084287"/>
            <a:ext cx="137181" cy="137181"/>
          </a:xfrm>
          <a:custGeom>
            <a:avLst/>
            <a:gdLst/>
            <a:ahLst/>
            <a:cxnLst/>
            <a:rect l="l" t="t" r="r" b="b"/>
            <a:pathLst>
              <a:path w="137181" h="137181">
                <a:moveTo>
                  <a:pt x="68591" y="137181"/>
                </a:moveTo>
                <a:cubicBezTo>
                  <a:pt x="106447" y="137181"/>
                  <a:pt x="137181" y="106447"/>
                  <a:pt x="137181" y="68591"/>
                </a:cubicBezTo>
                <a:cubicBezTo>
                  <a:pt x="137181" y="30734"/>
                  <a:pt x="106447" y="0"/>
                  <a:pt x="68591" y="0"/>
                </a:cubicBezTo>
                <a:cubicBezTo>
                  <a:pt x="30734" y="0"/>
                  <a:pt x="0" y="30734"/>
                  <a:pt x="0" y="68591"/>
                </a:cubicBezTo>
                <a:cubicBezTo>
                  <a:pt x="0" y="106447"/>
                  <a:pt x="30734" y="137181"/>
                  <a:pt x="68591" y="137181"/>
                </a:cubicBezTo>
                <a:close/>
                <a:moveTo>
                  <a:pt x="91204" y="56989"/>
                </a:moveTo>
                <a:lnTo>
                  <a:pt x="69770" y="91285"/>
                </a:lnTo>
                <a:cubicBezTo>
                  <a:pt x="68644" y="93080"/>
                  <a:pt x="66715" y="94205"/>
                  <a:pt x="64599" y="94312"/>
                </a:cubicBezTo>
                <a:cubicBezTo>
                  <a:pt x="62482" y="94419"/>
                  <a:pt x="60446" y="93455"/>
                  <a:pt x="59186" y="91740"/>
                </a:cubicBezTo>
                <a:lnTo>
                  <a:pt x="46326" y="74592"/>
                </a:lnTo>
                <a:cubicBezTo>
                  <a:pt x="44182" y="71752"/>
                  <a:pt x="44772" y="67733"/>
                  <a:pt x="47612" y="65590"/>
                </a:cubicBezTo>
                <a:cubicBezTo>
                  <a:pt x="50452" y="63446"/>
                  <a:pt x="54471" y="64036"/>
                  <a:pt x="56614" y="66876"/>
                </a:cubicBezTo>
                <a:lnTo>
                  <a:pt x="63848" y="76522"/>
                </a:lnTo>
                <a:lnTo>
                  <a:pt x="80299" y="50184"/>
                </a:lnTo>
                <a:cubicBezTo>
                  <a:pt x="82175" y="47183"/>
                  <a:pt x="86140" y="46245"/>
                  <a:pt x="89168" y="48147"/>
                </a:cubicBezTo>
                <a:cubicBezTo>
                  <a:pt x="92196" y="50050"/>
                  <a:pt x="93107" y="53988"/>
                  <a:pt x="91204" y="57016"/>
                </a:cubicBezTo>
                <a:close/>
              </a:path>
            </a:pathLst>
          </a:custGeom>
          <a:solidFill>
            <a:srgbClr val="05DF72"/>
          </a:solidFill>
          <a:ln/>
        </p:spPr>
      </p:sp>
      <p:sp>
        <p:nvSpPr>
          <p:cNvPr id="66" name="Text 64"/>
          <p:cNvSpPr/>
          <p:nvPr/>
        </p:nvSpPr>
        <p:spPr>
          <a:xfrm>
            <a:off x="1020287" y="4912810"/>
            <a:ext cx="711629" cy="2057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8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高置信度</a:t>
            </a:r>
            <a:endParaRPr lang="en-US" sz="1600" dirty="0"/>
          </a:p>
        </p:txBody>
      </p:sp>
      <p:sp>
        <p:nvSpPr>
          <p:cNvPr id="67" name="Text 65"/>
          <p:cNvSpPr/>
          <p:nvPr/>
        </p:nvSpPr>
        <p:spPr>
          <a:xfrm>
            <a:off x="1020287" y="5118582"/>
            <a:ext cx="745924" cy="2743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620" b="1" dirty="0">
                <a:solidFill>
                  <a:srgbClr val="05DF72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&gt; 90%</a:t>
            </a:r>
            <a:endParaRPr lang="en-US" sz="1600" dirty="0"/>
          </a:p>
        </p:txBody>
      </p:sp>
      <p:sp>
        <p:nvSpPr>
          <p:cNvPr id="68" name="Shape 66"/>
          <p:cNvSpPr/>
          <p:nvPr/>
        </p:nvSpPr>
        <p:spPr>
          <a:xfrm>
            <a:off x="628034" y="5495831"/>
            <a:ext cx="90025" cy="102886"/>
          </a:xfrm>
          <a:custGeom>
            <a:avLst/>
            <a:gdLst/>
            <a:ahLst/>
            <a:cxnLst/>
            <a:rect l="l" t="t" r="r" b="b"/>
            <a:pathLst>
              <a:path w="90025" h="102886">
                <a:moveTo>
                  <a:pt x="87373" y="14087"/>
                </a:moveTo>
                <a:cubicBezTo>
                  <a:pt x="90246" y="16176"/>
                  <a:pt x="90889" y="20195"/>
                  <a:pt x="88800" y="23069"/>
                </a:cubicBezTo>
                <a:lnTo>
                  <a:pt x="37356" y="93803"/>
                </a:lnTo>
                <a:cubicBezTo>
                  <a:pt x="36251" y="95330"/>
                  <a:pt x="34543" y="96275"/>
                  <a:pt x="32654" y="96436"/>
                </a:cubicBezTo>
                <a:cubicBezTo>
                  <a:pt x="30765" y="96596"/>
                  <a:pt x="28937" y="95893"/>
                  <a:pt x="27610" y="94567"/>
                </a:cubicBezTo>
                <a:lnTo>
                  <a:pt x="1889" y="68845"/>
                </a:lnTo>
                <a:cubicBezTo>
                  <a:pt x="-623" y="66333"/>
                  <a:pt x="-623" y="62254"/>
                  <a:pt x="1889" y="59742"/>
                </a:cubicBezTo>
                <a:cubicBezTo>
                  <a:pt x="4401" y="57230"/>
                  <a:pt x="8480" y="57230"/>
                  <a:pt x="10992" y="59742"/>
                </a:cubicBezTo>
                <a:lnTo>
                  <a:pt x="31388" y="80139"/>
                </a:lnTo>
                <a:lnTo>
                  <a:pt x="78410" y="15493"/>
                </a:lnTo>
                <a:cubicBezTo>
                  <a:pt x="80500" y="12620"/>
                  <a:pt x="84519" y="11977"/>
                  <a:pt x="87393" y="14066"/>
                </a:cubicBezTo>
                <a:close/>
              </a:path>
            </a:pathLst>
          </a:custGeom>
          <a:solidFill>
            <a:srgbClr val="05DF72"/>
          </a:solidFill>
          <a:ln/>
        </p:spPr>
      </p:sp>
      <p:sp>
        <p:nvSpPr>
          <p:cNvPr id="69" name="Text 67"/>
          <p:cNvSpPr/>
          <p:nvPr/>
        </p:nvSpPr>
        <p:spPr>
          <a:xfrm>
            <a:off x="805941" y="5461536"/>
            <a:ext cx="1054582" cy="1714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5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直接执行,无需确认</a:t>
            </a:r>
            <a:endParaRPr lang="en-US" sz="1600" dirty="0"/>
          </a:p>
        </p:txBody>
      </p:sp>
      <p:sp>
        <p:nvSpPr>
          <p:cNvPr id="70" name="Shape 68"/>
          <p:cNvSpPr/>
          <p:nvPr/>
        </p:nvSpPr>
        <p:spPr>
          <a:xfrm>
            <a:off x="628034" y="5701603"/>
            <a:ext cx="90025" cy="102886"/>
          </a:xfrm>
          <a:custGeom>
            <a:avLst/>
            <a:gdLst/>
            <a:ahLst/>
            <a:cxnLst/>
            <a:rect l="l" t="t" r="r" b="b"/>
            <a:pathLst>
              <a:path w="90025" h="102886">
                <a:moveTo>
                  <a:pt x="87373" y="14087"/>
                </a:moveTo>
                <a:cubicBezTo>
                  <a:pt x="90246" y="16176"/>
                  <a:pt x="90889" y="20195"/>
                  <a:pt x="88800" y="23069"/>
                </a:cubicBezTo>
                <a:lnTo>
                  <a:pt x="37356" y="93803"/>
                </a:lnTo>
                <a:cubicBezTo>
                  <a:pt x="36251" y="95330"/>
                  <a:pt x="34543" y="96275"/>
                  <a:pt x="32654" y="96436"/>
                </a:cubicBezTo>
                <a:cubicBezTo>
                  <a:pt x="30765" y="96596"/>
                  <a:pt x="28937" y="95893"/>
                  <a:pt x="27610" y="94567"/>
                </a:cubicBezTo>
                <a:lnTo>
                  <a:pt x="1889" y="68845"/>
                </a:lnTo>
                <a:cubicBezTo>
                  <a:pt x="-623" y="66333"/>
                  <a:pt x="-623" y="62254"/>
                  <a:pt x="1889" y="59742"/>
                </a:cubicBezTo>
                <a:cubicBezTo>
                  <a:pt x="4401" y="57230"/>
                  <a:pt x="8480" y="57230"/>
                  <a:pt x="10992" y="59742"/>
                </a:cubicBezTo>
                <a:lnTo>
                  <a:pt x="31388" y="80139"/>
                </a:lnTo>
                <a:lnTo>
                  <a:pt x="78410" y="15493"/>
                </a:lnTo>
                <a:cubicBezTo>
                  <a:pt x="80500" y="12620"/>
                  <a:pt x="84519" y="11977"/>
                  <a:pt x="87393" y="14066"/>
                </a:cubicBezTo>
                <a:close/>
              </a:path>
            </a:pathLst>
          </a:custGeom>
          <a:solidFill>
            <a:srgbClr val="05DF72"/>
          </a:solidFill>
          <a:ln/>
        </p:spPr>
      </p:sp>
      <p:sp>
        <p:nvSpPr>
          <p:cNvPr id="71" name="Text 69"/>
          <p:cNvSpPr/>
          <p:nvPr/>
        </p:nvSpPr>
        <p:spPr>
          <a:xfrm>
            <a:off x="805941" y="5667308"/>
            <a:ext cx="1294650" cy="1714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5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记录日志,用于持续学习</a:t>
            </a:r>
            <a:endParaRPr lang="en-US" sz="1600" dirty="0"/>
          </a:p>
        </p:txBody>
      </p:sp>
      <p:sp>
        <p:nvSpPr>
          <p:cNvPr id="72" name="Shape 70"/>
          <p:cNvSpPr/>
          <p:nvPr/>
        </p:nvSpPr>
        <p:spPr>
          <a:xfrm>
            <a:off x="4281829" y="4801350"/>
            <a:ext cx="3626734" cy="1560439"/>
          </a:xfrm>
          <a:custGeom>
            <a:avLst/>
            <a:gdLst/>
            <a:ahLst/>
            <a:cxnLst/>
            <a:rect l="l" t="t" r="r" b="b"/>
            <a:pathLst>
              <a:path w="3626734" h="1560439">
                <a:moveTo>
                  <a:pt x="68597" y="0"/>
                </a:moveTo>
                <a:lnTo>
                  <a:pt x="3558137" y="0"/>
                </a:lnTo>
                <a:cubicBezTo>
                  <a:pt x="3596022" y="0"/>
                  <a:pt x="3626734" y="30712"/>
                  <a:pt x="3626734" y="68597"/>
                </a:cubicBezTo>
                <a:lnTo>
                  <a:pt x="3626734" y="1491842"/>
                </a:lnTo>
                <a:cubicBezTo>
                  <a:pt x="3626734" y="1529702"/>
                  <a:pt x="3595997" y="1560439"/>
                  <a:pt x="3558137" y="1560439"/>
                </a:cubicBezTo>
                <a:lnTo>
                  <a:pt x="68597" y="1560439"/>
                </a:lnTo>
                <a:cubicBezTo>
                  <a:pt x="30712" y="1560439"/>
                  <a:pt x="0" y="1529727"/>
                  <a:pt x="0" y="1491842"/>
                </a:cubicBezTo>
                <a:lnTo>
                  <a:pt x="0" y="68597"/>
                </a:lnTo>
                <a:cubicBezTo>
                  <a:pt x="0" y="30737"/>
                  <a:pt x="30737" y="0"/>
                  <a:pt x="68597" y="0"/>
                </a:cubicBezTo>
                <a:close/>
              </a:path>
            </a:pathLst>
          </a:custGeom>
          <a:solidFill>
            <a:srgbClr val="1A1D21"/>
          </a:solidFill>
          <a:ln w="25400">
            <a:solidFill>
              <a:srgbClr val="F0B100">
                <a:alpha val="30196"/>
              </a:srgbClr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4393289" y="4981401"/>
            <a:ext cx="342954" cy="342954"/>
          </a:xfrm>
          <a:custGeom>
            <a:avLst/>
            <a:gdLst/>
            <a:ahLst/>
            <a:cxnLst/>
            <a:rect l="l" t="t" r="r" b="b"/>
            <a:pathLst>
              <a:path w="342954" h="342954">
                <a:moveTo>
                  <a:pt x="171477" y="0"/>
                </a:moveTo>
                <a:lnTo>
                  <a:pt x="171477" y="0"/>
                </a:lnTo>
                <a:cubicBezTo>
                  <a:pt x="266181" y="0"/>
                  <a:pt x="342954" y="76773"/>
                  <a:pt x="342954" y="171477"/>
                </a:cubicBezTo>
                <a:lnTo>
                  <a:pt x="342954" y="171477"/>
                </a:lnTo>
                <a:cubicBezTo>
                  <a:pt x="342954" y="266181"/>
                  <a:pt x="266181" y="342954"/>
                  <a:pt x="171477" y="342954"/>
                </a:cubicBezTo>
                <a:lnTo>
                  <a:pt x="171477" y="342954"/>
                </a:lnTo>
                <a:cubicBezTo>
                  <a:pt x="76773" y="342954"/>
                  <a:pt x="0" y="266181"/>
                  <a:pt x="0" y="171477"/>
                </a:cubicBezTo>
                <a:lnTo>
                  <a:pt x="0" y="171477"/>
                </a:lnTo>
                <a:cubicBezTo>
                  <a:pt x="0" y="76773"/>
                  <a:pt x="76773" y="0"/>
                  <a:pt x="171477" y="0"/>
                </a:cubicBezTo>
                <a:close/>
              </a:path>
            </a:pathLst>
          </a:custGeom>
          <a:solidFill>
            <a:srgbClr val="F0B100">
              <a:alpha val="20000"/>
            </a:srgbClr>
          </a:solidFill>
          <a:ln/>
        </p:spPr>
      </p:sp>
      <p:sp>
        <p:nvSpPr>
          <p:cNvPr id="74" name="Shape 72"/>
          <p:cNvSpPr/>
          <p:nvPr/>
        </p:nvSpPr>
        <p:spPr>
          <a:xfrm>
            <a:off x="4496175" y="5084287"/>
            <a:ext cx="137181" cy="137181"/>
          </a:xfrm>
          <a:custGeom>
            <a:avLst/>
            <a:gdLst/>
            <a:ahLst/>
            <a:cxnLst/>
            <a:rect l="l" t="t" r="r" b="b"/>
            <a:pathLst>
              <a:path w="137181" h="137181">
                <a:moveTo>
                  <a:pt x="68591" y="137181"/>
                </a:moveTo>
                <a:cubicBezTo>
                  <a:pt x="106447" y="137181"/>
                  <a:pt x="137181" y="106447"/>
                  <a:pt x="137181" y="68591"/>
                </a:cubicBezTo>
                <a:cubicBezTo>
                  <a:pt x="137181" y="30734"/>
                  <a:pt x="106447" y="0"/>
                  <a:pt x="68591" y="0"/>
                </a:cubicBezTo>
                <a:cubicBezTo>
                  <a:pt x="30734" y="0"/>
                  <a:pt x="0" y="30734"/>
                  <a:pt x="0" y="68591"/>
                </a:cubicBezTo>
                <a:cubicBezTo>
                  <a:pt x="0" y="106447"/>
                  <a:pt x="30734" y="137181"/>
                  <a:pt x="68591" y="137181"/>
                </a:cubicBezTo>
                <a:close/>
                <a:moveTo>
                  <a:pt x="68591" y="47156"/>
                </a:moveTo>
                <a:cubicBezTo>
                  <a:pt x="63848" y="47156"/>
                  <a:pt x="60017" y="50988"/>
                  <a:pt x="60017" y="55730"/>
                </a:cubicBezTo>
                <a:cubicBezTo>
                  <a:pt x="60017" y="59293"/>
                  <a:pt x="57150" y="62160"/>
                  <a:pt x="53586" y="62160"/>
                </a:cubicBezTo>
                <a:cubicBezTo>
                  <a:pt x="50023" y="62160"/>
                  <a:pt x="47156" y="59293"/>
                  <a:pt x="47156" y="55730"/>
                </a:cubicBezTo>
                <a:cubicBezTo>
                  <a:pt x="47156" y="43887"/>
                  <a:pt x="56748" y="34295"/>
                  <a:pt x="68591" y="34295"/>
                </a:cubicBezTo>
                <a:cubicBezTo>
                  <a:pt x="80433" y="34295"/>
                  <a:pt x="90025" y="43887"/>
                  <a:pt x="90025" y="55730"/>
                </a:cubicBezTo>
                <a:cubicBezTo>
                  <a:pt x="90025" y="68376"/>
                  <a:pt x="80380" y="73735"/>
                  <a:pt x="75021" y="75691"/>
                </a:cubicBezTo>
                <a:lnTo>
                  <a:pt x="75021" y="76709"/>
                </a:lnTo>
                <a:cubicBezTo>
                  <a:pt x="75021" y="80273"/>
                  <a:pt x="72154" y="83139"/>
                  <a:pt x="68591" y="83139"/>
                </a:cubicBezTo>
                <a:cubicBezTo>
                  <a:pt x="65027" y="83139"/>
                  <a:pt x="62160" y="80273"/>
                  <a:pt x="62160" y="76709"/>
                </a:cubicBezTo>
                <a:lnTo>
                  <a:pt x="62160" y="74539"/>
                </a:lnTo>
                <a:cubicBezTo>
                  <a:pt x="62160" y="69046"/>
                  <a:pt x="66126" y="65108"/>
                  <a:pt x="70225" y="63768"/>
                </a:cubicBezTo>
                <a:cubicBezTo>
                  <a:pt x="71940" y="63205"/>
                  <a:pt x="73762" y="62294"/>
                  <a:pt x="75101" y="61008"/>
                </a:cubicBezTo>
                <a:cubicBezTo>
                  <a:pt x="76254" y="59883"/>
                  <a:pt x="77165" y="58329"/>
                  <a:pt x="77165" y="55757"/>
                </a:cubicBezTo>
                <a:cubicBezTo>
                  <a:pt x="77165" y="51014"/>
                  <a:pt x="73333" y="47183"/>
                  <a:pt x="68591" y="47183"/>
                </a:cubicBezTo>
                <a:close/>
                <a:moveTo>
                  <a:pt x="60017" y="98599"/>
                </a:moveTo>
                <a:cubicBezTo>
                  <a:pt x="60017" y="93867"/>
                  <a:pt x="63859" y="90025"/>
                  <a:pt x="68591" y="90025"/>
                </a:cubicBezTo>
                <a:cubicBezTo>
                  <a:pt x="73323" y="90025"/>
                  <a:pt x="77165" y="93867"/>
                  <a:pt x="77165" y="98599"/>
                </a:cubicBezTo>
                <a:cubicBezTo>
                  <a:pt x="77165" y="103331"/>
                  <a:pt x="73323" y="107173"/>
                  <a:pt x="68591" y="107173"/>
                </a:cubicBezTo>
                <a:cubicBezTo>
                  <a:pt x="63859" y="107173"/>
                  <a:pt x="60017" y="103331"/>
                  <a:pt x="60017" y="98599"/>
                </a:cubicBezTo>
                <a:close/>
              </a:path>
            </a:pathLst>
          </a:custGeom>
          <a:solidFill>
            <a:srgbClr val="FDC700"/>
          </a:solidFill>
          <a:ln/>
        </p:spPr>
      </p:sp>
      <p:sp>
        <p:nvSpPr>
          <p:cNvPr id="75" name="Text 73"/>
          <p:cNvSpPr/>
          <p:nvPr/>
        </p:nvSpPr>
        <p:spPr>
          <a:xfrm>
            <a:off x="4804833" y="4912810"/>
            <a:ext cx="1226059" cy="2057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8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中置信度</a:t>
            </a:r>
            <a:endParaRPr lang="en-US" sz="1600" dirty="0"/>
          </a:p>
        </p:txBody>
      </p:sp>
      <p:sp>
        <p:nvSpPr>
          <p:cNvPr id="76" name="Text 74"/>
          <p:cNvSpPr/>
          <p:nvPr/>
        </p:nvSpPr>
        <p:spPr>
          <a:xfrm>
            <a:off x="4804833" y="5118582"/>
            <a:ext cx="1260354" cy="2743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620" b="1" dirty="0">
                <a:solidFill>
                  <a:srgbClr val="FDC7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70% - 90%</a:t>
            </a:r>
            <a:endParaRPr lang="en-US" sz="1600" dirty="0"/>
          </a:p>
        </p:txBody>
      </p:sp>
      <p:sp>
        <p:nvSpPr>
          <p:cNvPr id="77" name="Shape 75"/>
          <p:cNvSpPr/>
          <p:nvPr/>
        </p:nvSpPr>
        <p:spPr>
          <a:xfrm>
            <a:off x="4412580" y="5495831"/>
            <a:ext cx="90025" cy="102886"/>
          </a:xfrm>
          <a:custGeom>
            <a:avLst/>
            <a:gdLst/>
            <a:ahLst/>
            <a:cxnLst/>
            <a:rect l="l" t="t" r="r" b="b"/>
            <a:pathLst>
              <a:path w="90025" h="102886">
                <a:moveTo>
                  <a:pt x="87373" y="14087"/>
                </a:moveTo>
                <a:cubicBezTo>
                  <a:pt x="90246" y="16176"/>
                  <a:pt x="90889" y="20195"/>
                  <a:pt x="88800" y="23069"/>
                </a:cubicBezTo>
                <a:lnTo>
                  <a:pt x="37356" y="93803"/>
                </a:lnTo>
                <a:cubicBezTo>
                  <a:pt x="36251" y="95330"/>
                  <a:pt x="34543" y="96275"/>
                  <a:pt x="32654" y="96436"/>
                </a:cubicBezTo>
                <a:cubicBezTo>
                  <a:pt x="30765" y="96596"/>
                  <a:pt x="28937" y="95893"/>
                  <a:pt x="27610" y="94567"/>
                </a:cubicBezTo>
                <a:lnTo>
                  <a:pt x="1889" y="68845"/>
                </a:lnTo>
                <a:cubicBezTo>
                  <a:pt x="-623" y="66333"/>
                  <a:pt x="-623" y="62254"/>
                  <a:pt x="1889" y="59742"/>
                </a:cubicBezTo>
                <a:cubicBezTo>
                  <a:pt x="4401" y="57230"/>
                  <a:pt x="8480" y="57230"/>
                  <a:pt x="10992" y="59742"/>
                </a:cubicBezTo>
                <a:lnTo>
                  <a:pt x="31388" y="80139"/>
                </a:lnTo>
                <a:lnTo>
                  <a:pt x="78410" y="15493"/>
                </a:lnTo>
                <a:cubicBezTo>
                  <a:pt x="80500" y="12620"/>
                  <a:pt x="84519" y="11977"/>
                  <a:pt x="87393" y="14066"/>
                </a:cubicBezTo>
                <a:close/>
              </a:path>
            </a:pathLst>
          </a:custGeom>
          <a:solidFill>
            <a:srgbClr val="FDC700"/>
          </a:solidFill>
          <a:ln/>
        </p:spPr>
      </p:sp>
      <p:sp>
        <p:nvSpPr>
          <p:cNvPr id="78" name="Text 76"/>
          <p:cNvSpPr/>
          <p:nvPr/>
        </p:nvSpPr>
        <p:spPr>
          <a:xfrm>
            <a:off x="4590487" y="5461536"/>
            <a:ext cx="1534717" cy="1714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5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展示执行计划,请求用户确认</a:t>
            </a:r>
            <a:endParaRPr lang="en-US" sz="1600" dirty="0"/>
          </a:p>
        </p:txBody>
      </p:sp>
      <p:sp>
        <p:nvSpPr>
          <p:cNvPr id="79" name="Shape 77"/>
          <p:cNvSpPr/>
          <p:nvPr/>
        </p:nvSpPr>
        <p:spPr>
          <a:xfrm>
            <a:off x="4412580" y="5701603"/>
            <a:ext cx="90025" cy="102886"/>
          </a:xfrm>
          <a:custGeom>
            <a:avLst/>
            <a:gdLst/>
            <a:ahLst/>
            <a:cxnLst/>
            <a:rect l="l" t="t" r="r" b="b"/>
            <a:pathLst>
              <a:path w="90025" h="102886">
                <a:moveTo>
                  <a:pt x="87373" y="14087"/>
                </a:moveTo>
                <a:cubicBezTo>
                  <a:pt x="90246" y="16176"/>
                  <a:pt x="90889" y="20195"/>
                  <a:pt x="88800" y="23069"/>
                </a:cubicBezTo>
                <a:lnTo>
                  <a:pt x="37356" y="93803"/>
                </a:lnTo>
                <a:cubicBezTo>
                  <a:pt x="36251" y="95330"/>
                  <a:pt x="34543" y="96275"/>
                  <a:pt x="32654" y="96436"/>
                </a:cubicBezTo>
                <a:cubicBezTo>
                  <a:pt x="30765" y="96596"/>
                  <a:pt x="28937" y="95893"/>
                  <a:pt x="27610" y="94567"/>
                </a:cubicBezTo>
                <a:lnTo>
                  <a:pt x="1889" y="68845"/>
                </a:lnTo>
                <a:cubicBezTo>
                  <a:pt x="-623" y="66333"/>
                  <a:pt x="-623" y="62254"/>
                  <a:pt x="1889" y="59742"/>
                </a:cubicBezTo>
                <a:cubicBezTo>
                  <a:pt x="4401" y="57230"/>
                  <a:pt x="8480" y="57230"/>
                  <a:pt x="10992" y="59742"/>
                </a:cubicBezTo>
                <a:lnTo>
                  <a:pt x="31388" y="80139"/>
                </a:lnTo>
                <a:lnTo>
                  <a:pt x="78410" y="15493"/>
                </a:lnTo>
                <a:cubicBezTo>
                  <a:pt x="80500" y="12620"/>
                  <a:pt x="84519" y="11977"/>
                  <a:pt x="87393" y="14066"/>
                </a:cubicBezTo>
                <a:close/>
              </a:path>
            </a:pathLst>
          </a:custGeom>
          <a:solidFill>
            <a:srgbClr val="FDC700"/>
          </a:solidFill>
          <a:ln/>
        </p:spPr>
      </p:sp>
      <p:sp>
        <p:nvSpPr>
          <p:cNvPr id="80" name="Text 78"/>
          <p:cNvSpPr/>
          <p:nvPr/>
        </p:nvSpPr>
        <p:spPr>
          <a:xfrm>
            <a:off x="4590487" y="5667308"/>
            <a:ext cx="1217485" cy="1714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5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提供备选方案(如果有)</a:t>
            </a:r>
            <a:endParaRPr lang="en-US" sz="1600" dirty="0"/>
          </a:p>
        </p:txBody>
      </p:sp>
      <p:sp>
        <p:nvSpPr>
          <p:cNvPr id="81" name="Shape 79"/>
          <p:cNvSpPr/>
          <p:nvPr/>
        </p:nvSpPr>
        <p:spPr>
          <a:xfrm>
            <a:off x="4412580" y="5907376"/>
            <a:ext cx="90025" cy="102886"/>
          </a:xfrm>
          <a:custGeom>
            <a:avLst/>
            <a:gdLst/>
            <a:ahLst/>
            <a:cxnLst/>
            <a:rect l="l" t="t" r="r" b="b"/>
            <a:pathLst>
              <a:path w="90025" h="102886">
                <a:moveTo>
                  <a:pt x="87373" y="14087"/>
                </a:moveTo>
                <a:cubicBezTo>
                  <a:pt x="90246" y="16176"/>
                  <a:pt x="90889" y="20195"/>
                  <a:pt x="88800" y="23069"/>
                </a:cubicBezTo>
                <a:lnTo>
                  <a:pt x="37356" y="93803"/>
                </a:lnTo>
                <a:cubicBezTo>
                  <a:pt x="36251" y="95330"/>
                  <a:pt x="34543" y="96275"/>
                  <a:pt x="32654" y="96436"/>
                </a:cubicBezTo>
                <a:cubicBezTo>
                  <a:pt x="30765" y="96596"/>
                  <a:pt x="28937" y="95893"/>
                  <a:pt x="27610" y="94567"/>
                </a:cubicBezTo>
                <a:lnTo>
                  <a:pt x="1889" y="68845"/>
                </a:lnTo>
                <a:cubicBezTo>
                  <a:pt x="-623" y="66333"/>
                  <a:pt x="-623" y="62254"/>
                  <a:pt x="1889" y="59742"/>
                </a:cubicBezTo>
                <a:cubicBezTo>
                  <a:pt x="4401" y="57230"/>
                  <a:pt x="8480" y="57230"/>
                  <a:pt x="10992" y="59742"/>
                </a:cubicBezTo>
                <a:lnTo>
                  <a:pt x="31388" y="80139"/>
                </a:lnTo>
                <a:lnTo>
                  <a:pt x="78410" y="15493"/>
                </a:lnTo>
                <a:cubicBezTo>
                  <a:pt x="80500" y="12620"/>
                  <a:pt x="84519" y="11977"/>
                  <a:pt x="87393" y="14066"/>
                </a:cubicBezTo>
                <a:close/>
              </a:path>
            </a:pathLst>
          </a:custGeom>
          <a:solidFill>
            <a:srgbClr val="FDC700"/>
          </a:solidFill>
          <a:ln/>
        </p:spPr>
      </p:sp>
      <p:sp>
        <p:nvSpPr>
          <p:cNvPr id="82" name="Text 80"/>
          <p:cNvSpPr/>
          <p:nvPr/>
        </p:nvSpPr>
        <p:spPr>
          <a:xfrm>
            <a:off x="4590487" y="5873080"/>
            <a:ext cx="900253" cy="1714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5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用户确认后执行</a:t>
            </a:r>
            <a:endParaRPr lang="en-US" sz="1600" dirty="0"/>
          </a:p>
        </p:txBody>
      </p:sp>
      <p:sp>
        <p:nvSpPr>
          <p:cNvPr id="83" name="Shape 81"/>
          <p:cNvSpPr/>
          <p:nvPr/>
        </p:nvSpPr>
        <p:spPr>
          <a:xfrm>
            <a:off x="8066376" y="4801350"/>
            <a:ext cx="3626734" cy="1560439"/>
          </a:xfrm>
          <a:custGeom>
            <a:avLst/>
            <a:gdLst/>
            <a:ahLst/>
            <a:cxnLst/>
            <a:rect l="l" t="t" r="r" b="b"/>
            <a:pathLst>
              <a:path w="3626734" h="1560439">
                <a:moveTo>
                  <a:pt x="68597" y="0"/>
                </a:moveTo>
                <a:lnTo>
                  <a:pt x="3558137" y="0"/>
                </a:lnTo>
                <a:cubicBezTo>
                  <a:pt x="3596022" y="0"/>
                  <a:pt x="3626734" y="30712"/>
                  <a:pt x="3626734" y="68597"/>
                </a:cubicBezTo>
                <a:lnTo>
                  <a:pt x="3626734" y="1491842"/>
                </a:lnTo>
                <a:cubicBezTo>
                  <a:pt x="3626734" y="1529702"/>
                  <a:pt x="3595997" y="1560439"/>
                  <a:pt x="3558137" y="1560439"/>
                </a:cubicBezTo>
                <a:lnTo>
                  <a:pt x="68597" y="1560439"/>
                </a:lnTo>
                <a:cubicBezTo>
                  <a:pt x="30712" y="1560439"/>
                  <a:pt x="0" y="1529727"/>
                  <a:pt x="0" y="1491842"/>
                </a:cubicBezTo>
                <a:lnTo>
                  <a:pt x="0" y="68597"/>
                </a:lnTo>
                <a:cubicBezTo>
                  <a:pt x="0" y="30737"/>
                  <a:pt x="30737" y="0"/>
                  <a:pt x="68597" y="0"/>
                </a:cubicBezTo>
                <a:close/>
              </a:path>
            </a:pathLst>
          </a:custGeom>
          <a:solidFill>
            <a:srgbClr val="1A1D21"/>
          </a:solidFill>
          <a:ln w="25400">
            <a:solidFill>
              <a:srgbClr val="FB2C36">
                <a:alpha val="30196"/>
              </a:srgbClr>
            </a:solidFill>
            <a:prstDash val="solid"/>
          </a:ln>
        </p:spPr>
      </p:sp>
      <p:sp>
        <p:nvSpPr>
          <p:cNvPr id="84" name="Shape 82"/>
          <p:cNvSpPr/>
          <p:nvPr/>
        </p:nvSpPr>
        <p:spPr>
          <a:xfrm>
            <a:off x="8177835" y="4981401"/>
            <a:ext cx="342954" cy="342954"/>
          </a:xfrm>
          <a:custGeom>
            <a:avLst/>
            <a:gdLst/>
            <a:ahLst/>
            <a:cxnLst/>
            <a:rect l="l" t="t" r="r" b="b"/>
            <a:pathLst>
              <a:path w="342954" h="342954">
                <a:moveTo>
                  <a:pt x="171477" y="0"/>
                </a:moveTo>
                <a:lnTo>
                  <a:pt x="171477" y="0"/>
                </a:lnTo>
                <a:cubicBezTo>
                  <a:pt x="266181" y="0"/>
                  <a:pt x="342954" y="76773"/>
                  <a:pt x="342954" y="171477"/>
                </a:cubicBezTo>
                <a:lnTo>
                  <a:pt x="342954" y="171477"/>
                </a:lnTo>
                <a:cubicBezTo>
                  <a:pt x="342954" y="266181"/>
                  <a:pt x="266181" y="342954"/>
                  <a:pt x="171477" y="342954"/>
                </a:cubicBezTo>
                <a:lnTo>
                  <a:pt x="171477" y="342954"/>
                </a:lnTo>
                <a:cubicBezTo>
                  <a:pt x="76773" y="342954"/>
                  <a:pt x="0" y="266181"/>
                  <a:pt x="0" y="171477"/>
                </a:cubicBezTo>
                <a:lnTo>
                  <a:pt x="0" y="171477"/>
                </a:lnTo>
                <a:cubicBezTo>
                  <a:pt x="0" y="76773"/>
                  <a:pt x="76773" y="0"/>
                  <a:pt x="171477" y="0"/>
                </a:cubicBezTo>
                <a:close/>
              </a:path>
            </a:pathLst>
          </a:custGeom>
          <a:solidFill>
            <a:srgbClr val="FB2C36">
              <a:alpha val="20000"/>
            </a:srgbClr>
          </a:solidFill>
          <a:ln/>
        </p:spPr>
      </p:sp>
      <p:sp>
        <p:nvSpPr>
          <p:cNvPr id="85" name="Shape 83"/>
          <p:cNvSpPr/>
          <p:nvPr/>
        </p:nvSpPr>
        <p:spPr>
          <a:xfrm>
            <a:off x="8280722" y="5084287"/>
            <a:ext cx="137181" cy="137181"/>
          </a:xfrm>
          <a:custGeom>
            <a:avLst/>
            <a:gdLst/>
            <a:ahLst/>
            <a:cxnLst/>
            <a:rect l="l" t="t" r="r" b="b"/>
            <a:pathLst>
              <a:path w="137181" h="137181">
                <a:moveTo>
                  <a:pt x="68591" y="137181"/>
                </a:moveTo>
                <a:cubicBezTo>
                  <a:pt x="106447" y="137181"/>
                  <a:pt x="137181" y="106447"/>
                  <a:pt x="137181" y="68591"/>
                </a:cubicBezTo>
                <a:cubicBezTo>
                  <a:pt x="137181" y="30734"/>
                  <a:pt x="106447" y="0"/>
                  <a:pt x="68591" y="0"/>
                </a:cubicBezTo>
                <a:cubicBezTo>
                  <a:pt x="30734" y="0"/>
                  <a:pt x="0" y="30734"/>
                  <a:pt x="0" y="68591"/>
                </a:cubicBezTo>
                <a:cubicBezTo>
                  <a:pt x="0" y="106447"/>
                  <a:pt x="30734" y="137181"/>
                  <a:pt x="68591" y="137181"/>
                </a:cubicBezTo>
                <a:close/>
                <a:moveTo>
                  <a:pt x="60017" y="51443"/>
                </a:moveTo>
                <a:lnTo>
                  <a:pt x="60017" y="85738"/>
                </a:lnTo>
                <a:cubicBezTo>
                  <a:pt x="60017" y="90481"/>
                  <a:pt x="56185" y="94312"/>
                  <a:pt x="51443" y="94312"/>
                </a:cubicBezTo>
                <a:cubicBezTo>
                  <a:pt x="46701" y="94312"/>
                  <a:pt x="42869" y="90481"/>
                  <a:pt x="42869" y="85738"/>
                </a:cubicBezTo>
                <a:lnTo>
                  <a:pt x="42869" y="51443"/>
                </a:lnTo>
                <a:cubicBezTo>
                  <a:pt x="42869" y="46701"/>
                  <a:pt x="46701" y="42869"/>
                  <a:pt x="51443" y="42869"/>
                </a:cubicBezTo>
                <a:cubicBezTo>
                  <a:pt x="56185" y="42869"/>
                  <a:pt x="60017" y="46701"/>
                  <a:pt x="60017" y="51443"/>
                </a:cubicBezTo>
                <a:close/>
                <a:moveTo>
                  <a:pt x="94312" y="51443"/>
                </a:moveTo>
                <a:lnTo>
                  <a:pt x="94312" y="85738"/>
                </a:lnTo>
                <a:cubicBezTo>
                  <a:pt x="94312" y="90481"/>
                  <a:pt x="90481" y="94312"/>
                  <a:pt x="85738" y="94312"/>
                </a:cubicBezTo>
                <a:cubicBezTo>
                  <a:pt x="80996" y="94312"/>
                  <a:pt x="77165" y="90481"/>
                  <a:pt x="77165" y="85738"/>
                </a:cubicBezTo>
                <a:lnTo>
                  <a:pt x="77165" y="51443"/>
                </a:lnTo>
                <a:cubicBezTo>
                  <a:pt x="77165" y="46701"/>
                  <a:pt x="80996" y="42869"/>
                  <a:pt x="85738" y="42869"/>
                </a:cubicBezTo>
                <a:cubicBezTo>
                  <a:pt x="90481" y="42869"/>
                  <a:pt x="94312" y="46701"/>
                  <a:pt x="94312" y="51443"/>
                </a:cubicBezTo>
                <a:close/>
              </a:path>
            </a:pathLst>
          </a:custGeom>
          <a:solidFill>
            <a:srgbClr val="FF6467"/>
          </a:solidFill>
          <a:ln/>
        </p:spPr>
      </p:sp>
      <p:sp>
        <p:nvSpPr>
          <p:cNvPr id="86" name="Text 84"/>
          <p:cNvSpPr/>
          <p:nvPr/>
        </p:nvSpPr>
        <p:spPr>
          <a:xfrm>
            <a:off x="8589380" y="4912810"/>
            <a:ext cx="703055" cy="2057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8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低置信度</a:t>
            </a:r>
            <a:endParaRPr lang="en-US" sz="1600" dirty="0"/>
          </a:p>
        </p:txBody>
      </p:sp>
      <p:sp>
        <p:nvSpPr>
          <p:cNvPr id="87" name="Text 85"/>
          <p:cNvSpPr/>
          <p:nvPr/>
        </p:nvSpPr>
        <p:spPr>
          <a:xfrm>
            <a:off x="8589380" y="5118582"/>
            <a:ext cx="737350" cy="2743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620" b="1" dirty="0">
                <a:solidFill>
                  <a:srgbClr val="FF6467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&lt; 70%</a:t>
            </a:r>
            <a:endParaRPr lang="en-US" sz="1600" dirty="0"/>
          </a:p>
        </p:txBody>
      </p:sp>
      <p:sp>
        <p:nvSpPr>
          <p:cNvPr id="88" name="Shape 86"/>
          <p:cNvSpPr/>
          <p:nvPr/>
        </p:nvSpPr>
        <p:spPr>
          <a:xfrm>
            <a:off x="8197127" y="5495831"/>
            <a:ext cx="90025" cy="102886"/>
          </a:xfrm>
          <a:custGeom>
            <a:avLst/>
            <a:gdLst/>
            <a:ahLst/>
            <a:cxnLst/>
            <a:rect l="l" t="t" r="r" b="b"/>
            <a:pathLst>
              <a:path w="90025" h="102886">
                <a:moveTo>
                  <a:pt x="87373" y="14087"/>
                </a:moveTo>
                <a:cubicBezTo>
                  <a:pt x="90246" y="16176"/>
                  <a:pt x="90889" y="20195"/>
                  <a:pt x="88800" y="23069"/>
                </a:cubicBezTo>
                <a:lnTo>
                  <a:pt x="37356" y="93803"/>
                </a:lnTo>
                <a:cubicBezTo>
                  <a:pt x="36251" y="95330"/>
                  <a:pt x="34543" y="96275"/>
                  <a:pt x="32654" y="96436"/>
                </a:cubicBezTo>
                <a:cubicBezTo>
                  <a:pt x="30765" y="96596"/>
                  <a:pt x="28937" y="95893"/>
                  <a:pt x="27610" y="94567"/>
                </a:cubicBezTo>
                <a:lnTo>
                  <a:pt x="1889" y="68845"/>
                </a:lnTo>
                <a:cubicBezTo>
                  <a:pt x="-623" y="66333"/>
                  <a:pt x="-623" y="62254"/>
                  <a:pt x="1889" y="59742"/>
                </a:cubicBezTo>
                <a:cubicBezTo>
                  <a:pt x="4401" y="57230"/>
                  <a:pt x="8480" y="57230"/>
                  <a:pt x="10992" y="59742"/>
                </a:cubicBezTo>
                <a:lnTo>
                  <a:pt x="31388" y="80139"/>
                </a:lnTo>
                <a:lnTo>
                  <a:pt x="78410" y="15493"/>
                </a:lnTo>
                <a:cubicBezTo>
                  <a:pt x="80500" y="12620"/>
                  <a:pt x="84519" y="11977"/>
                  <a:pt x="87393" y="14066"/>
                </a:cubicBezTo>
                <a:close/>
              </a:path>
            </a:pathLst>
          </a:custGeom>
          <a:solidFill>
            <a:srgbClr val="FF6467"/>
          </a:solidFill>
          <a:ln/>
        </p:spPr>
      </p:sp>
      <p:sp>
        <p:nvSpPr>
          <p:cNvPr id="89" name="Text 87"/>
          <p:cNvSpPr/>
          <p:nvPr/>
        </p:nvSpPr>
        <p:spPr>
          <a:xfrm>
            <a:off x="8375034" y="5461536"/>
            <a:ext cx="780219" cy="1714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5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停止自动执行</a:t>
            </a:r>
            <a:endParaRPr lang="en-US" sz="1600" dirty="0"/>
          </a:p>
        </p:txBody>
      </p:sp>
      <p:sp>
        <p:nvSpPr>
          <p:cNvPr id="90" name="Shape 88"/>
          <p:cNvSpPr/>
          <p:nvPr/>
        </p:nvSpPr>
        <p:spPr>
          <a:xfrm>
            <a:off x="8197127" y="5701603"/>
            <a:ext cx="90025" cy="102886"/>
          </a:xfrm>
          <a:custGeom>
            <a:avLst/>
            <a:gdLst/>
            <a:ahLst/>
            <a:cxnLst/>
            <a:rect l="l" t="t" r="r" b="b"/>
            <a:pathLst>
              <a:path w="90025" h="102886">
                <a:moveTo>
                  <a:pt x="87373" y="14087"/>
                </a:moveTo>
                <a:cubicBezTo>
                  <a:pt x="90246" y="16176"/>
                  <a:pt x="90889" y="20195"/>
                  <a:pt x="88800" y="23069"/>
                </a:cubicBezTo>
                <a:lnTo>
                  <a:pt x="37356" y="93803"/>
                </a:lnTo>
                <a:cubicBezTo>
                  <a:pt x="36251" y="95330"/>
                  <a:pt x="34543" y="96275"/>
                  <a:pt x="32654" y="96436"/>
                </a:cubicBezTo>
                <a:cubicBezTo>
                  <a:pt x="30765" y="96596"/>
                  <a:pt x="28937" y="95893"/>
                  <a:pt x="27610" y="94567"/>
                </a:cubicBezTo>
                <a:lnTo>
                  <a:pt x="1889" y="68845"/>
                </a:lnTo>
                <a:cubicBezTo>
                  <a:pt x="-623" y="66333"/>
                  <a:pt x="-623" y="62254"/>
                  <a:pt x="1889" y="59742"/>
                </a:cubicBezTo>
                <a:cubicBezTo>
                  <a:pt x="4401" y="57230"/>
                  <a:pt x="8480" y="57230"/>
                  <a:pt x="10992" y="59742"/>
                </a:cubicBezTo>
                <a:lnTo>
                  <a:pt x="31388" y="80139"/>
                </a:lnTo>
                <a:lnTo>
                  <a:pt x="78410" y="15493"/>
                </a:lnTo>
                <a:cubicBezTo>
                  <a:pt x="80500" y="12620"/>
                  <a:pt x="84519" y="11977"/>
                  <a:pt x="87393" y="14066"/>
                </a:cubicBezTo>
                <a:close/>
              </a:path>
            </a:pathLst>
          </a:custGeom>
          <a:solidFill>
            <a:srgbClr val="FF6467"/>
          </a:solidFill>
          <a:ln/>
        </p:spPr>
      </p:sp>
      <p:sp>
        <p:nvSpPr>
          <p:cNvPr id="91" name="Text 89"/>
          <p:cNvSpPr/>
          <p:nvPr/>
        </p:nvSpPr>
        <p:spPr>
          <a:xfrm>
            <a:off x="8375034" y="5667308"/>
            <a:ext cx="900253" cy="1714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5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向用户请求澄清</a:t>
            </a:r>
            <a:endParaRPr lang="en-US" sz="1600" dirty="0"/>
          </a:p>
        </p:txBody>
      </p:sp>
      <p:sp>
        <p:nvSpPr>
          <p:cNvPr id="92" name="Shape 90"/>
          <p:cNvSpPr/>
          <p:nvPr/>
        </p:nvSpPr>
        <p:spPr>
          <a:xfrm>
            <a:off x="8197127" y="5907376"/>
            <a:ext cx="90025" cy="102886"/>
          </a:xfrm>
          <a:custGeom>
            <a:avLst/>
            <a:gdLst/>
            <a:ahLst/>
            <a:cxnLst/>
            <a:rect l="l" t="t" r="r" b="b"/>
            <a:pathLst>
              <a:path w="90025" h="102886">
                <a:moveTo>
                  <a:pt x="87373" y="14087"/>
                </a:moveTo>
                <a:cubicBezTo>
                  <a:pt x="90246" y="16176"/>
                  <a:pt x="90889" y="20195"/>
                  <a:pt x="88800" y="23069"/>
                </a:cubicBezTo>
                <a:lnTo>
                  <a:pt x="37356" y="93803"/>
                </a:lnTo>
                <a:cubicBezTo>
                  <a:pt x="36251" y="95330"/>
                  <a:pt x="34543" y="96275"/>
                  <a:pt x="32654" y="96436"/>
                </a:cubicBezTo>
                <a:cubicBezTo>
                  <a:pt x="30765" y="96596"/>
                  <a:pt x="28937" y="95893"/>
                  <a:pt x="27610" y="94567"/>
                </a:cubicBezTo>
                <a:lnTo>
                  <a:pt x="1889" y="68845"/>
                </a:lnTo>
                <a:cubicBezTo>
                  <a:pt x="-623" y="66333"/>
                  <a:pt x="-623" y="62254"/>
                  <a:pt x="1889" y="59742"/>
                </a:cubicBezTo>
                <a:cubicBezTo>
                  <a:pt x="4401" y="57230"/>
                  <a:pt x="8480" y="57230"/>
                  <a:pt x="10992" y="59742"/>
                </a:cubicBezTo>
                <a:lnTo>
                  <a:pt x="31388" y="80139"/>
                </a:lnTo>
                <a:lnTo>
                  <a:pt x="78410" y="15493"/>
                </a:lnTo>
                <a:cubicBezTo>
                  <a:pt x="80500" y="12620"/>
                  <a:pt x="84519" y="11977"/>
                  <a:pt x="87393" y="14066"/>
                </a:cubicBezTo>
                <a:close/>
              </a:path>
            </a:pathLst>
          </a:custGeom>
          <a:solidFill>
            <a:srgbClr val="FF6467"/>
          </a:solidFill>
          <a:ln/>
        </p:spPr>
      </p:sp>
      <p:sp>
        <p:nvSpPr>
          <p:cNvPr id="93" name="Text 91"/>
          <p:cNvSpPr/>
          <p:nvPr/>
        </p:nvSpPr>
        <p:spPr>
          <a:xfrm>
            <a:off x="8375034" y="5873080"/>
            <a:ext cx="1140321" cy="1714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5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提供可能的意图选项</a:t>
            </a:r>
            <a:endParaRPr lang="en-US" sz="1600" dirty="0"/>
          </a:p>
        </p:txBody>
      </p:sp>
      <p:sp>
        <p:nvSpPr>
          <p:cNvPr id="94" name="Shape 92"/>
          <p:cNvSpPr/>
          <p:nvPr/>
        </p:nvSpPr>
        <p:spPr>
          <a:xfrm>
            <a:off x="8197127" y="6113148"/>
            <a:ext cx="90025" cy="102886"/>
          </a:xfrm>
          <a:custGeom>
            <a:avLst/>
            <a:gdLst/>
            <a:ahLst/>
            <a:cxnLst/>
            <a:rect l="l" t="t" r="r" b="b"/>
            <a:pathLst>
              <a:path w="90025" h="102886">
                <a:moveTo>
                  <a:pt x="87373" y="14087"/>
                </a:moveTo>
                <a:cubicBezTo>
                  <a:pt x="90246" y="16176"/>
                  <a:pt x="90889" y="20195"/>
                  <a:pt x="88800" y="23069"/>
                </a:cubicBezTo>
                <a:lnTo>
                  <a:pt x="37356" y="93803"/>
                </a:lnTo>
                <a:cubicBezTo>
                  <a:pt x="36251" y="95330"/>
                  <a:pt x="34543" y="96275"/>
                  <a:pt x="32654" y="96436"/>
                </a:cubicBezTo>
                <a:cubicBezTo>
                  <a:pt x="30765" y="96596"/>
                  <a:pt x="28937" y="95893"/>
                  <a:pt x="27610" y="94567"/>
                </a:cubicBezTo>
                <a:lnTo>
                  <a:pt x="1889" y="68845"/>
                </a:lnTo>
                <a:cubicBezTo>
                  <a:pt x="-623" y="66333"/>
                  <a:pt x="-623" y="62254"/>
                  <a:pt x="1889" y="59742"/>
                </a:cubicBezTo>
                <a:cubicBezTo>
                  <a:pt x="4401" y="57230"/>
                  <a:pt x="8480" y="57230"/>
                  <a:pt x="10992" y="59742"/>
                </a:cubicBezTo>
                <a:lnTo>
                  <a:pt x="31388" y="80139"/>
                </a:lnTo>
                <a:lnTo>
                  <a:pt x="78410" y="15493"/>
                </a:lnTo>
                <a:cubicBezTo>
                  <a:pt x="80500" y="12620"/>
                  <a:pt x="84519" y="11977"/>
                  <a:pt x="87393" y="14066"/>
                </a:cubicBezTo>
                <a:close/>
              </a:path>
            </a:pathLst>
          </a:custGeom>
          <a:solidFill>
            <a:srgbClr val="FF6467"/>
          </a:solidFill>
          <a:ln/>
        </p:spPr>
      </p:sp>
      <p:sp>
        <p:nvSpPr>
          <p:cNvPr id="95" name="Text 93"/>
          <p:cNvSpPr/>
          <p:nvPr/>
        </p:nvSpPr>
        <p:spPr>
          <a:xfrm>
            <a:off x="8375034" y="6078852"/>
            <a:ext cx="977418" cy="1714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5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转人工处理(可选)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32207" y="332207"/>
            <a:ext cx="11585722" cy="1661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16" b="1" spc="46" kern="0" dirty="0">
                <a:solidFill>
                  <a:srgbClr val="D8A14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FEEDBACK LOOP &amp; TRUST CALIBRATION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32207" y="564752"/>
            <a:ext cx="11677079" cy="33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354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反馈回路与信任校准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36360" y="1033995"/>
            <a:ext cx="11519281" cy="2931728"/>
          </a:xfrm>
          <a:custGeom>
            <a:avLst/>
            <a:gdLst/>
            <a:ahLst/>
            <a:cxnLst/>
            <a:rect l="l" t="t" r="r" b="b"/>
            <a:pathLst>
              <a:path w="11519281" h="2931728">
                <a:moveTo>
                  <a:pt x="66433" y="0"/>
                </a:moveTo>
                <a:lnTo>
                  <a:pt x="11452848" y="0"/>
                </a:lnTo>
                <a:cubicBezTo>
                  <a:pt x="11489513" y="0"/>
                  <a:pt x="11519281" y="29768"/>
                  <a:pt x="11519281" y="66433"/>
                </a:cubicBezTo>
                <a:lnTo>
                  <a:pt x="11519281" y="2865295"/>
                </a:lnTo>
                <a:cubicBezTo>
                  <a:pt x="11519281" y="2901984"/>
                  <a:pt x="11489538" y="2931728"/>
                  <a:pt x="11452848" y="2931728"/>
                </a:cubicBezTo>
                <a:lnTo>
                  <a:pt x="66433" y="2931728"/>
                </a:lnTo>
                <a:cubicBezTo>
                  <a:pt x="29768" y="2931728"/>
                  <a:pt x="0" y="2901960"/>
                  <a:pt x="0" y="2865295"/>
                </a:cubicBezTo>
                <a:lnTo>
                  <a:pt x="0" y="66433"/>
                </a:lnTo>
                <a:cubicBezTo>
                  <a:pt x="0" y="29743"/>
                  <a:pt x="29743" y="0"/>
                  <a:pt x="66433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94158" y="1204251"/>
            <a:ext cx="166104" cy="166104"/>
          </a:xfrm>
          <a:custGeom>
            <a:avLst/>
            <a:gdLst/>
            <a:ahLst/>
            <a:cxnLst/>
            <a:rect l="l" t="t" r="r" b="b"/>
            <a:pathLst>
              <a:path w="166104" h="166104">
                <a:moveTo>
                  <a:pt x="155755" y="62289"/>
                </a:moveTo>
                <a:lnTo>
                  <a:pt x="158317" y="62289"/>
                </a:lnTo>
                <a:cubicBezTo>
                  <a:pt x="162632" y="62289"/>
                  <a:pt x="166104" y="58818"/>
                  <a:pt x="166104" y="54503"/>
                </a:cubicBezTo>
                <a:lnTo>
                  <a:pt x="166104" y="7786"/>
                </a:lnTo>
                <a:cubicBezTo>
                  <a:pt x="166104" y="4639"/>
                  <a:pt x="164222" y="1784"/>
                  <a:pt x="161302" y="584"/>
                </a:cubicBezTo>
                <a:cubicBezTo>
                  <a:pt x="158382" y="-616"/>
                  <a:pt x="155041" y="65"/>
                  <a:pt x="152802" y="2271"/>
                </a:cubicBezTo>
                <a:lnTo>
                  <a:pt x="136030" y="19076"/>
                </a:lnTo>
                <a:cubicBezTo>
                  <a:pt x="121658" y="7170"/>
                  <a:pt x="103166" y="0"/>
                  <a:pt x="83052" y="0"/>
                </a:cubicBezTo>
                <a:cubicBezTo>
                  <a:pt x="41201" y="0"/>
                  <a:pt x="6586" y="30950"/>
                  <a:pt x="843" y="71210"/>
                </a:cubicBezTo>
                <a:cubicBezTo>
                  <a:pt x="32" y="76888"/>
                  <a:pt x="3958" y="82143"/>
                  <a:pt x="9635" y="82954"/>
                </a:cubicBezTo>
                <a:cubicBezTo>
                  <a:pt x="15313" y="83765"/>
                  <a:pt x="20568" y="79808"/>
                  <a:pt x="21379" y="74163"/>
                </a:cubicBezTo>
                <a:cubicBezTo>
                  <a:pt x="25694" y="43959"/>
                  <a:pt x="51680" y="20763"/>
                  <a:pt x="83052" y="20763"/>
                </a:cubicBezTo>
                <a:cubicBezTo>
                  <a:pt x="97456" y="20763"/>
                  <a:pt x="110692" y="25629"/>
                  <a:pt x="121236" y="33837"/>
                </a:cubicBezTo>
                <a:lnTo>
                  <a:pt x="106086" y="48988"/>
                </a:lnTo>
                <a:cubicBezTo>
                  <a:pt x="103847" y="51226"/>
                  <a:pt x="103198" y="54568"/>
                  <a:pt x="104399" y="57487"/>
                </a:cubicBezTo>
                <a:cubicBezTo>
                  <a:pt x="105599" y="60407"/>
                  <a:pt x="108454" y="62289"/>
                  <a:pt x="111601" y="62289"/>
                </a:cubicBezTo>
                <a:lnTo>
                  <a:pt x="155755" y="62289"/>
                </a:lnTo>
                <a:close/>
                <a:moveTo>
                  <a:pt x="165292" y="94893"/>
                </a:moveTo>
                <a:cubicBezTo>
                  <a:pt x="166104" y="89216"/>
                  <a:pt x="162146" y="83960"/>
                  <a:pt x="156501" y="83149"/>
                </a:cubicBezTo>
                <a:cubicBezTo>
                  <a:pt x="150856" y="82338"/>
                  <a:pt x="145568" y="86296"/>
                  <a:pt x="144757" y="91941"/>
                </a:cubicBezTo>
                <a:cubicBezTo>
                  <a:pt x="140442" y="122112"/>
                  <a:pt x="114456" y="145308"/>
                  <a:pt x="83084" y="145308"/>
                </a:cubicBezTo>
                <a:cubicBezTo>
                  <a:pt x="68680" y="145308"/>
                  <a:pt x="55444" y="140442"/>
                  <a:pt x="44900" y="132234"/>
                </a:cubicBezTo>
                <a:lnTo>
                  <a:pt x="60018" y="117116"/>
                </a:lnTo>
                <a:cubicBezTo>
                  <a:pt x="62256" y="114877"/>
                  <a:pt x="62905" y="111536"/>
                  <a:pt x="61705" y="108616"/>
                </a:cubicBezTo>
                <a:cubicBezTo>
                  <a:pt x="60505" y="105696"/>
                  <a:pt x="57650" y="103815"/>
                  <a:pt x="54503" y="103815"/>
                </a:cubicBezTo>
                <a:lnTo>
                  <a:pt x="7786" y="103815"/>
                </a:lnTo>
                <a:cubicBezTo>
                  <a:pt x="3471" y="103815"/>
                  <a:pt x="0" y="107286"/>
                  <a:pt x="0" y="111601"/>
                </a:cubicBezTo>
                <a:lnTo>
                  <a:pt x="0" y="158317"/>
                </a:lnTo>
                <a:cubicBezTo>
                  <a:pt x="0" y="161464"/>
                  <a:pt x="1882" y="164319"/>
                  <a:pt x="4801" y="165520"/>
                </a:cubicBezTo>
                <a:cubicBezTo>
                  <a:pt x="7721" y="166720"/>
                  <a:pt x="11063" y="166039"/>
                  <a:pt x="13301" y="163833"/>
                </a:cubicBezTo>
                <a:lnTo>
                  <a:pt x="30106" y="147028"/>
                </a:lnTo>
                <a:cubicBezTo>
                  <a:pt x="44446" y="158934"/>
                  <a:pt x="62938" y="166104"/>
                  <a:pt x="83052" y="166104"/>
                </a:cubicBezTo>
                <a:cubicBezTo>
                  <a:pt x="124902" y="166104"/>
                  <a:pt x="159518" y="135154"/>
                  <a:pt x="165260" y="94893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6" name="Text 4"/>
          <p:cNvSpPr/>
          <p:nvPr/>
        </p:nvSpPr>
        <p:spPr>
          <a:xfrm>
            <a:off x="780687" y="1171030"/>
            <a:ext cx="971706" cy="2325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77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持续学习机制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73395" y="1503237"/>
            <a:ext cx="2541384" cy="996621"/>
          </a:xfrm>
          <a:custGeom>
            <a:avLst/>
            <a:gdLst/>
            <a:ahLst/>
            <a:cxnLst/>
            <a:rect l="l" t="t" r="r" b="b"/>
            <a:pathLst>
              <a:path w="2541384" h="996621">
                <a:moveTo>
                  <a:pt x="66445" y="0"/>
                </a:moveTo>
                <a:lnTo>
                  <a:pt x="2474939" y="0"/>
                </a:lnTo>
                <a:cubicBezTo>
                  <a:pt x="2511636" y="0"/>
                  <a:pt x="2541384" y="29748"/>
                  <a:pt x="2541384" y="66445"/>
                </a:cubicBezTo>
                <a:lnTo>
                  <a:pt x="2541384" y="930177"/>
                </a:lnTo>
                <a:cubicBezTo>
                  <a:pt x="2541384" y="966873"/>
                  <a:pt x="2511636" y="996621"/>
                  <a:pt x="2474939" y="996621"/>
                </a:cubicBezTo>
                <a:lnTo>
                  <a:pt x="66445" y="996621"/>
                </a:lnTo>
                <a:cubicBezTo>
                  <a:pt x="29748" y="996621"/>
                  <a:pt x="0" y="966873"/>
                  <a:pt x="0" y="930177"/>
                </a:cubicBezTo>
                <a:lnTo>
                  <a:pt x="0" y="66445"/>
                </a:lnTo>
                <a:cubicBezTo>
                  <a:pt x="0" y="29773"/>
                  <a:pt x="29773" y="0"/>
                  <a:pt x="66445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8" name="Shape 6"/>
          <p:cNvSpPr/>
          <p:nvPr/>
        </p:nvSpPr>
        <p:spPr>
          <a:xfrm>
            <a:off x="1543141" y="1602899"/>
            <a:ext cx="398649" cy="398649"/>
          </a:xfrm>
          <a:custGeom>
            <a:avLst/>
            <a:gdLst/>
            <a:ahLst/>
            <a:cxnLst/>
            <a:rect l="l" t="t" r="r" b="b"/>
            <a:pathLst>
              <a:path w="398649" h="398649">
                <a:moveTo>
                  <a:pt x="199324" y="0"/>
                </a:moveTo>
                <a:lnTo>
                  <a:pt x="199324" y="0"/>
                </a:lnTo>
                <a:cubicBezTo>
                  <a:pt x="309408" y="0"/>
                  <a:pt x="398649" y="89241"/>
                  <a:pt x="398649" y="199324"/>
                </a:cubicBezTo>
                <a:lnTo>
                  <a:pt x="398649" y="199324"/>
                </a:lnTo>
                <a:cubicBezTo>
                  <a:pt x="398649" y="309408"/>
                  <a:pt x="309408" y="398649"/>
                  <a:pt x="199324" y="398649"/>
                </a:cubicBezTo>
                <a:lnTo>
                  <a:pt x="199324" y="398649"/>
                </a:lnTo>
                <a:cubicBezTo>
                  <a:pt x="89241" y="398649"/>
                  <a:pt x="0" y="309408"/>
                  <a:pt x="0" y="199324"/>
                </a:cubicBezTo>
                <a:lnTo>
                  <a:pt x="0" y="199324"/>
                </a:lnTo>
                <a:cubicBezTo>
                  <a:pt x="0" y="89241"/>
                  <a:pt x="89241" y="0"/>
                  <a:pt x="199324" y="0"/>
                </a:cubicBezTo>
                <a:close/>
              </a:path>
            </a:pathLst>
          </a:custGeom>
          <a:solidFill>
            <a:srgbClr val="3A5F7F">
              <a:alpha val="4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1659413" y="1719172"/>
            <a:ext cx="166104" cy="166104"/>
          </a:xfrm>
          <a:custGeom>
            <a:avLst/>
            <a:gdLst/>
            <a:ahLst/>
            <a:cxnLst/>
            <a:rect l="l" t="t" r="r" b="b"/>
            <a:pathLst>
              <a:path w="166104" h="166104">
                <a:moveTo>
                  <a:pt x="21379" y="74130"/>
                </a:moveTo>
                <a:cubicBezTo>
                  <a:pt x="25694" y="43959"/>
                  <a:pt x="51680" y="20763"/>
                  <a:pt x="83052" y="20763"/>
                </a:cubicBezTo>
                <a:cubicBezTo>
                  <a:pt x="100246" y="20763"/>
                  <a:pt x="115818" y="27738"/>
                  <a:pt x="127108" y="38995"/>
                </a:cubicBezTo>
                <a:cubicBezTo>
                  <a:pt x="127173" y="39060"/>
                  <a:pt x="127238" y="39125"/>
                  <a:pt x="127303" y="39190"/>
                </a:cubicBezTo>
                <a:lnTo>
                  <a:pt x="129768" y="41526"/>
                </a:lnTo>
                <a:lnTo>
                  <a:pt x="114229" y="41526"/>
                </a:lnTo>
                <a:cubicBezTo>
                  <a:pt x="108486" y="41526"/>
                  <a:pt x="103847" y="46165"/>
                  <a:pt x="103847" y="51907"/>
                </a:cubicBezTo>
                <a:cubicBezTo>
                  <a:pt x="103847" y="57650"/>
                  <a:pt x="108486" y="62289"/>
                  <a:pt x="114229" y="62289"/>
                </a:cubicBezTo>
                <a:lnTo>
                  <a:pt x="155755" y="62289"/>
                </a:lnTo>
                <a:cubicBezTo>
                  <a:pt x="161497" y="62289"/>
                  <a:pt x="166136" y="57650"/>
                  <a:pt x="166136" y="51907"/>
                </a:cubicBezTo>
                <a:lnTo>
                  <a:pt x="166136" y="10381"/>
                </a:lnTo>
                <a:cubicBezTo>
                  <a:pt x="166136" y="4639"/>
                  <a:pt x="161497" y="0"/>
                  <a:pt x="155755" y="0"/>
                </a:cubicBezTo>
                <a:cubicBezTo>
                  <a:pt x="150012" y="0"/>
                  <a:pt x="145373" y="4639"/>
                  <a:pt x="145373" y="10381"/>
                </a:cubicBezTo>
                <a:lnTo>
                  <a:pt x="145373" y="27706"/>
                </a:lnTo>
                <a:lnTo>
                  <a:pt x="141707" y="24234"/>
                </a:lnTo>
                <a:cubicBezTo>
                  <a:pt x="126686" y="9278"/>
                  <a:pt x="105923" y="0"/>
                  <a:pt x="83052" y="0"/>
                </a:cubicBezTo>
                <a:cubicBezTo>
                  <a:pt x="41201" y="0"/>
                  <a:pt x="6586" y="30950"/>
                  <a:pt x="843" y="71210"/>
                </a:cubicBezTo>
                <a:cubicBezTo>
                  <a:pt x="32" y="76888"/>
                  <a:pt x="3958" y="82143"/>
                  <a:pt x="9635" y="82954"/>
                </a:cubicBezTo>
                <a:cubicBezTo>
                  <a:pt x="15313" y="83765"/>
                  <a:pt x="20568" y="79808"/>
                  <a:pt x="21379" y="74163"/>
                </a:cubicBezTo>
                <a:close/>
                <a:moveTo>
                  <a:pt x="165260" y="94893"/>
                </a:moveTo>
                <a:cubicBezTo>
                  <a:pt x="166071" y="89216"/>
                  <a:pt x="162113" y="83960"/>
                  <a:pt x="156468" y="83149"/>
                </a:cubicBezTo>
                <a:cubicBezTo>
                  <a:pt x="150823" y="82338"/>
                  <a:pt x="145535" y="86296"/>
                  <a:pt x="144724" y="91941"/>
                </a:cubicBezTo>
                <a:cubicBezTo>
                  <a:pt x="140409" y="122112"/>
                  <a:pt x="114423" y="145308"/>
                  <a:pt x="83052" y="145308"/>
                </a:cubicBezTo>
                <a:cubicBezTo>
                  <a:pt x="65857" y="145308"/>
                  <a:pt x="50285" y="138333"/>
                  <a:pt x="38995" y="127076"/>
                </a:cubicBezTo>
                <a:cubicBezTo>
                  <a:pt x="38931" y="127011"/>
                  <a:pt x="38866" y="126946"/>
                  <a:pt x="38801" y="126881"/>
                </a:cubicBezTo>
                <a:lnTo>
                  <a:pt x="36335" y="124545"/>
                </a:lnTo>
                <a:lnTo>
                  <a:pt x="51875" y="124545"/>
                </a:lnTo>
                <a:cubicBezTo>
                  <a:pt x="57617" y="124545"/>
                  <a:pt x="62256" y="119906"/>
                  <a:pt x="62256" y="114164"/>
                </a:cubicBezTo>
                <a:cubicBezTo>
                  <a:pt x="62256" y="108421"/>
                  <a:pt x="57617" y="103782"/>
                  <a:pt x="51875" y="103782"/>
                </a:cubicBezTo>
                <a:lnTo>
                  <a:pt x="10381" y="103815"/>
                </a:lnTo>
                <a:cubicBezTo>
                  <a:pt x="7624" y="103815"/>
                  <a:pt x="4964" y="104918"/>
                  <a:pt x="3017" y="106897"/>
                </a:cubicBezTo>
                <a:cubicBezTo>
                  <a:pt x="1071" y="108876"/>
                  <a:pt x="-32" y="111503"/>
                  <a:pt x="0" y="114294"/>
                </a:cubicBezTo>
                <a:lnTo>
                  <a:pt x="324" y="155495"/>
                </a:lnTo>
                <a:cubicBezTo>
                  <a:pt x="357" y="161237"/>
                  <a:pt x="5061" y="165844"/>
                  <a:pt x="10803" y="165779"/>
                </a:cubicBezTo>
                <a:cubicBezTo>
                  <a:pt x="16545" y="165714"/>
                  <a:pt x="21152" y="161043"/>
                  <a:pt x="21087" y="155300"/>
                </a:cubicBezTo>
                <a:lnTo>
                  <a:pt x="20958" y="138593"/>
                </a:lnTo>
                <a:lnTo>
                  <a:pt x="24429" y="141869"/>
                </a:lnTo>
                <a:cubicBezTo>
                  <a:pt x="39450" y="156825"/>
                  <a:pt x="60180" y="166104"/>
                  <a:pt x="83052" y="166104"/>
                </a:cubicBezTo>
                <a:cubicBezTo>
                  <a:pt x="124902" y="166104"/>
                  <a:pt x="159518" y="135154"/>
                  <a:pt x="165260" y="94893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10" name="Text 8"/>
          <p:cNvSpPr/>
          <p:nvPr/>
        </p:nvSpPr>
        <p:spPr>
          <a:xfrm>
            <a:off x="543989" y="2067989"/>
            <a:ext cx="2400196" cy="1661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16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用户反馈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48142" y="2267313"/>
            <a:ext cx="2391891" cy="1328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785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收集用户对每次查询结果的反馈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3127808" y="1935106"/>
            <a:ext cx="132883" cy="132883"/>
          </a:xfrm>
          <a:custGeom>
            <a:avLst/>
            <a:gdLst/>
            <a:ahLst/>
            <a:cxnLst/>
            <a:rect l="l" t="t" r="r" b="b"/>
            <a:pathLst>
              <a:path w="132883" h="132883">
                <a:moveTo>
                  <a:pt x="130443" y="72307"/>
                </a:moveTo>
                <a:cubicBezTo>
                  <a:pt x="133687" y="69063"/>
                  <a:pt x="133687" y="63794"/>
                  <a:pt x="130443" y="60550"/>
                </a:cubicBezTo>
                <a:lnTo>
                  <a:pt x="88917" y="19024"/>
                </a:lnTo>
                <a:cubicBezTo>
                  <a:pt x="85673" y="15780"/>
                  <a:pt x="80404" y="15780"/>
                  <a:pt x="77160" y="19024"/>
                </a:cubicBezTo>
                <a:cubicBezTo>
                  <a:pt x="73916" y="22268"/>
                  <a:pt x="73916" y="27537"/>
                  <a:pt x="77160" y="30781"/>
                </a:cubicBezTo>
                <a:lnTo>
                  <a:pt x="104515" y="58136"/>
                </a:lnTo>
                <a:lnTo>
                  <a:pt x="8305" y="58136"/>
                </a:lnTo>
                <a:cubicBezTo>
                  <a:pt x="3711" y="58136"/>
                  <a:pt x="0" y="61848"/>
                  <a:pt x="0" y="66441"/>
                </a:cubicBezTo>
                <a:cubicBezTo>
                  <a:pt x="0" y="71035"/>
                  <a:pt x="3711" y="74747"/>
                  <a:pt x="8305" y="74747"/>
                </a:cubicBezTo>
                <a:lnTo>
                  <a:pt x="104515" y="74747"/>
                </a:lnTo>
                <a:lnTo>
                  <a:pt x="77160" y="102102"/>
                </a:lnTo>
                <a:cubicBezTo>
                  <a:pt x="73916" y="105346"/>
                  <a:pt x="73916" y="110615"/>
                  <a:pt x="77160" y="113859"/>
                </a:cubicBezTo>
                <a:cubicBezTo>
                  <a:pt x="80404" y="117103"/>
                  <a:pt x="85673" y="117103"/>
                  <a:pt x="88917" y="113859"/>
                </a:cubicBezTo>
                <a:lnTo>
                  <a:pt x="130443" y="72333"/>
                </a:ln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13" name="Shape 11"/>
          <p:cNvSpPr/>
          <p:nvPr/>
        </p:nvSpPr>
        <p:spPr>
          <a:xfrm>
            <a:off x="3376963" y="1503237"/>
            <a:ext cx="2541384" cy="996621"/>
          </a:xfrm>
          <a:custGeom>
            <a:avLst/>
            <a:gdLst/>
            <a:ahLst/>
            <a:cxnLst/>
            <a:rect l="l" t="t" r="r" b="b"/>
            <a:pathLst>
              <a:path w="2541384" h="996621">
                <a:moveTo>
                  <a:pt x="66445" y="0"/>
                </a:moveTo>
                <a:lnTo>
                  <a:pt x="2474939" y="0"/>
                </a:lnTo>
                <a:cubicBezTo>
                  <a:pt x="2511636" y="0"/>
                  <a:pt x="2541384" y="29748"/>
                  <a:pt x="2541384" y="66445"/>
                </a:cubicBezTo>
                <a:lnTo>
                  <a:pt x="2541384" y="930177"/>
                </a:lnTo>
                <a:cubicBezTo>
                  <a:pt x="2541384" y="966873"/>
                  <a:pt x="2511636" y="996621"/>
                  <a:pt x="2474939" y="996621"/>
                </a:cubicBezTo>
                <a:lnTo>
                  <a:pt x="66445" y="996621"/>
                </a:lnTo>
                <a:cubicBezTo>
                  <a:pt x="29748" y="996621"/>
                  <a:pt x="0" y="966873"/>
                  <a:pt x="0" y="930177"/>
                </a:cubicBezTo>
                <a:lnTo>
                  <a:pt x="0" y="66445"/>
                </a:lnTo>
                <a:cubicBezTo>
                  <a:pt x="0" y="29773"/>
                  <a:pt x="29773" y="0"/>
                  <a:pt x="66445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14" name="Shape 12"/>
          <p:cNvSpPr/>
          <p:nvPr/>
        </p:nvSpPr>
        <p:spPr>
          <a:xfrm>
            <a:off x="4446709" y="1602899"/>
            <a:ext cx="398649" cy="398649"/>
          </a:xfrm>
          <a:custGeom>
            <a:avLst/>
            <a:gdLst/>
            <a:ahLst/>
            <a:cxnLst/>
            <a:rect l="l" t="t" r="r" b="b"/>
            <a:pathLst>
              <a:path w="398649" h="398649">
                <a:moveTo>
                  <a:pt x="199324" y="0"/>
                </a:moveTo>
                <a:lnTo>
                  <a:pt x="199324" y="0"/>
                </a:lnTo>
                <a:cubicBezTo>
                  <a:pt x="309408" y="0"/>
                  <a:pt x="398649" y="89241"/>
                  <a:pt x="398649" y="199324"/>
                </a:cubicBezTo>
                <a:lnTo>
                  <a:pt x="398649" y="199324"/>
                </a:lnTo>
                <a:cubicBezTo>
                  <a:pt x="398649" y="309408"/>
                  <a:pt x="309408" y="398649"/>
                  <a:pt x="199324" y="398649"/>
                </a:cubicBezTo>
                <a:lnTo>
                  <a:pt x="199324" y="398649"/>
                </a:lnTo>
                <a:cubicBezTo>
                  <a:pt x="89241" y="398649"/>
                  <a:pt x="0" y="309408"/>
                  <a:pt x="0" y="199324"/>
                </a:cubicBezTo>
                <a:lnTo>
                  <a:pt x="0" y="199324"/>
                </a:lnTo>
                <a:cubicBezTo>
                  <a:pt x="0" y="89241"/>
                  <a:pt x="89241" y="0"/>
                  <a:pt x="199324" y="0"/>
                </a:cubicBezTo>
                <a:close/>
              </a:path>
            </a:pathLst>
          </a:custGeom>
          <a:solidFill>
            <a:srgbClr val="3A5F7F">
              <a:alpha val="40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4583744" y="1719172"/>
            <a:ext cx="124578" cy="166104"/>
          </a:xfrm>
          <a:custGeom>
            <a:avLst/>
            <a:gdLst/>
            <a:ahLst/>
            <a:cxnLst/>
            <a:rect l="l" t="t" r="r" b="b"/>
            <a:pathLst>
              <a:path w="124578" h="166104">
                <a:moveTo>
                  <a:pt x="81073" y="21671"/>
                </a:moveTo>
                <a:cubicBezTo>
                  <a:pt x="84447" y="17032"/>
                  <a:pt x="83409" y="10544"/>
                  <a:pt x="78769" y="7170"/>
                </a:cubicBezTo>
                <a:cubicBezTo>
                  <a:pt x="74130" y="3796"/>
                  <a:pt x="67642" y="4834"/>
                  <a:pt x="64268" y="9473"/>
                </a:cubicBezTo>
                <a:lnTo>
                  <a:pt x="29879" y="56741"/>
                </a:lnTo>
                <a:lnTo>
                  <a:pt x="17713" y="44575"/>
                </a:lnTo>
                <a:cubicBezTo>
                  <a:pt x="13658" y="40520"/>
                  <a:pt x="7072" y="40520"/>
                  <a:pt x="3017" y="44575"/>
                </a:cubicBezTo>
                <a:cubicBezTo>
                  <a:pt x="-1038" y="48631"/>
                  <a:pt x="-1038" y="55216"/>
                  <a:pt x="3017" y="59272"/>
                </a:cubicBezTo>
                <a:lnTo>
                  <a:pt x="23780" y="80035"/>
                </a:lnTo>
                <a:cubicBezTo>
                  <a:pt x="25921" y="82176"/>
                  <a:pt x="28906" y="83279"/>
                  <a:pt x="31923" y="83052"/>
                </a:cubicBezTo>
                <a:cubicBezTo>
                  <a:pt x="34940" y="82825"/>
                  <a:pt x="37730" y="81267"/>
                  <a:pt x="39514" y="78802"/>
                </a:cubicBezTo>
                <a:lnTo>
                  <a:pt x="81040" y="21704"/>
                </a:lnTo>
                <a:close/>
                <a:moveTo>
                  <a:pt x="122599" y="65793"/>
                </a:moveTo>
                <a:cubicBezTo>
                  <a:pt x="125973" y="61153"/>
                  <a:pt x="124935" y="54665"/>
                  <a:pt x="120295" y="51291"/>
                </a:cubicBezTo>
                <a:cubicBezTo>
                  <a:pt x="115656" y="47917"/>
                  <a:pt x="109168" y="48955"/>
                  <a:pt x="105794" y="53594"/>
                </a:cubicBezTo>
                <a:lnTo>
                  <a:pt x="50642" y="129412"/>
                </a:lnTo>
                <a:lnTo>
                  <a:pt x="28095" y="106864"/>
                </a:lnTo>
                <a:cubicBezTo>
                  <a:pt x="24040" y="102809"/>
                  <a:pt x="17454" y="102809"/>
                  <a:pt x="13399" y="106864"/>
                </a:cubicBezTo>
                <a:cubicBezTo>
                  <a:pt x="9343" y="110920"/>
                  <a:pt x="9343" y="117505"/>
                  <a:pt x="13399" y="121561"/>
                </a:cubicBezTo>
                <a:lnTo>
                  <a:pt x="44543" y="152705"/>
                </a:lnTo>
                <a:cubicBezTo>
                  <a:pt x="46684" y="154846"/>
                  <a:pt x="49669" y="155949"/>
                  <a:pt x="52686" y="155722"/>
                </a:cubicBezTo>
                <a:cubicBezTo>
                  <a:pt x="55703" y="155495"/>
                  <a:pt x="58493" y="153938"/>
                  <a:pt x="60277" y="151472"/>
                </a:cubicBezTo>
                <a:lnTo>
                  <a:pt x="122566" y="65825"/>
                </a:ln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16" name="Text 14"/>
          <p:cNvSpPr/>
          <p:nvPr/>
        </p:nvSpPr>
        <p:spPr>
          <a:xfrm>
            <a:off x="3447557" y="2067989"/>
            <a:ext cx="2400196" cy="1661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16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质量评估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451709" y="2267313"/>
            <a:ext cx="2391891" cy="1328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785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对反馈数据进行质量评分和分类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6031375" y="1935106"/>
            <a:ext cx="132883" cy="132883"/>
          </a:xfrm>
          <a:custGeom>
            <a:avLst/>
            <a:gdLst/>
            <a:ahLst/>
            <a:cxnLst/>
            <a:rect l="l" t="t" r="r" b="b"/>
            <a:pathLst>
              <a:path w="132883" h="132883">
                <a:moveTo>
                  <a:pt x="130443" y="72307"/>
                </a:moveTo>
                <a:cubicBezTo>
                  <a:pt x="133687" y="69063"/>
                  <a:pt x="133687" y="63794"/>
                  <a:pt x="130443" y="60550"/>
                </a:cubicBezTo>
                <a:lnTo>
                  <a:pt x="88917" y="19024"/>
                </a:lnTo>
                <a:cubicBezTo>
                  <a:pt x="85673" y="15780"/>
                  <a:pt x="80404" y="15780"/>
                  <a:pt x="77160" y="19024"/>
                </a:cubicBezTo>
                <a:cubicBezTo>
                  <a:pt x="73916" y="22268"/>
                  <a:pt x="73916" y="27537"/>
                  <a:pt x="77160" y="30781"/>
                </a:cubicBezTo>
                <a:lnTo>
                  <a:pt x="104515" y="58136"/>
                </a:lnTo>
                <a:lnTo>
                  <a:pt x="8305" y="58136"/>
                </a:lnTo>
                <a:cubicBezTo>
                  <a:pt x="3711" y="58136"/>
                  <a:pt x="0" y="61848"/>
                  <a:pt x="0" y="66441"/>
                </a:cubicBezTo>
                <a:cubicBezTo>
                  <a:pt x="0" y="71035"/>
                  <a:pt x="3711" y="74747"/>
                  <a:pt x="8305" y="74747"/>
                </a:cubicBezTo>
                <a:lnTo>
                  <a:pt x="104515" y="74747"/>
                </a:lnTo>
                <a:lnTo>
                  <a:pt x="77160" y="102102"/>
                </a:lnTo>
                <a:cubicBezTo>
                  <a:pt x="73916" y="105346"/>
                  <a:pt x="73916" y="110615"/>
                  <a:pt x="77160" y="113859"/>
                </a:cubicBezTo>
                <a:cubicBezTo>
                  <a:pt x="80404" y="117103"/>
                  <a:pt x="85673" y="117103"/>
                  <a:pt x="88917" y="113859"/>
                </a:cubicBezTo>
                <a:lnTo>
                  <a:pt x="130443" y="72333"/>
                </a:ln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19" name="Shape 17"/>
          <p:cNvSpPr/>
          <p:nvPr/>
        </p:nvSpPr>
        <p:spPr>
          <a:xfrm>
            <a:off x="6280531" y="1503237"/>
            <a:ext cx="2541384" cy="996621"/>
          </a:xfrm>
          <a:custGeom>
            <a:avLst/>
            <a:gdLst/>
            <a:ahLst/>
            <a:cxnLst/>
            <a:rect l="l" t="t" r="r" b="b"/>
            <a:pathLst>
              <a:path w="2541384" h="996621">
                <a:moveTo>
                  <a:pt x="66445" y="0"/>
                </a:moveTo>
                <a:lnTo>
                  <a:pt x="2474939" y="0"/>
                </a:lnTo>
                <a:cubicBezTo>
                  <a:pt x="2511636" y="0"/>
                  <a:pt x="2541384" y="29748"/>
                  <a:pt x="2541384" y="66445"/>
                </a:cubicBezTo>
                <a:lnTo>
                  <a:pt x="2541384" y="930177"/>
                </a:lnTo>
                <a:cubicBezTo>
                  <a:pt x="2541384" y="966873"/>
                  <a:pt x="2511636" y="996621"/>
                  <a:pt x="2474939" y="996621"/>
                </a:cubicBezTo>
                <a:lnTo>
                  <a:pt x="66445" y="996621"/>
                </a:lnTo>
                <a:cubicBezTo>
                  <a:pt x="29748" y="996621"/>
                  <a:pt x="0" y="966873"/>
                  <a:pt x="0" y="930177"/>
                </a:cubicBezTo>
                <a:lnTo>
                  <a:pt x="0" y="66445"/>
                </a:lnTo>
                <a:cubicBezTo>
                  <a:pt x="0" y="29773"/>
                  <a:pt x="29773" y="0"/>
                  <a:pt x="66445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20" name="Shape 18"/>
          <p:cNvSpPr/>
          <p:nvPr/>
        </p:nvSpPr>
        <p:spPr>
          <a:xfrm>
            <a:off x="7350276" y="1602899"/>
            <a:ext cx="398649" cy="398649"/>
          </a:xfrm>
          <a:custGeom>
            <a:avLst/>
            <a:gdLst/>
            <a:ahLst/>
            <a:cxnLst/>
            <a:rect l="l" t="t" r="r" b="b"/>
            <a:pathLst>
              <a:path w="398649" h="398649">
                <a:moveTo>
                  <a:pt x="199324" y="0"/>
                </a:moveTo>
                <a:lnTo>
                  <a:pt x="199324" y="0"/>
                </a:lnTo>
                <a:cubicBezTo>
                  <a:pt x="309408" y="0"/>
                  <a:pt x="398649" y="89241"/>
                  <a:pt x="398649" y="199324"/>
                </a:cubicBezTo>
                <a:lnTo>
                  <a:pt x="398649" y="199324"/>
                </a:lnTo>
                <a:cubicBezTo>
                  <a:pt x="398649" y="309408"/>
                  <a:pt x="309408" y="398649"/>
                  <a:pt x="199324" y="398649"/>
                </a:cubicBezTo>
                <a:lnTo>
                  <a:pt x="199324" y="398649"/>
                </a:lnTo>
                <a:cubicBezTo>
                  <a:pt x="89241" y="398649"/>
                  <a:pt x="0" y="309408"/>
                  <a:pt x="0" y="199324"/>
                </a:cubicBezTo>
                <a:lnTo>
                  <a:pt x="0" y="199324"/>
                </a:lnTo>
                <a:cubicBezTo>
                  <a:pt x="0" y="89241"/>
                  <a:pt x="89241" y="0"/>
                  <a:pt x="199324" y="0"/>
                </a:cubicBezTo>
                <a:close/>
              </a:path>
            </a:pathLst>
          </a:custGeom>
          <a:solidFill>
            <a:srgbClr val="3A5F7F">
              <a:alpha val="40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7466549" y="1719172"/>
            <a:ext cx="166104" cy="166104"/>
          </a:xfrm>
          <a:custGeom>
            <a:avLst/>
            <a:gdLst/>
            <a:ahLst/>
            <a:cxnLst/>
            <a:rect l="l" t="t" r="r" b="b"/>
            <a:pathLst>
              <a:path w="166104" h="166104">
                <a:moveTo>
                  <a:pt x="10381" y="20763"/>
                </a:moveTo>
                <a:cubicBezTo>
                  <a:pt x="6196" y="20763"/>
                  <a:pt x="2401" y="23293"/>
                  <a:pt x="779" y="27186"/>
                </a:cubicBezTo>
                <a:cubicBezTo>
                  <a:pt x="-843" y="31080"/>
                  <a:pt x="65" y="35524"/>
                  <a:pt x="3050" y="38476"/>
                </a:cubicBezTo>
                <a:lnTo>
                  <a:pt x="62289" y="97748"/>
                </a:lnTo>
                <a:lnTo>
                  <a:pt x="62289" y="134959"/>
                </a:lnTo>
                <a:cubicBezTo>
                  <a:pt x="62289" y="137717"/>
                  <a:pt x="63392" y="140345"/>
                  <a:pt x="65338" y="142291"/>
                </a:cubicBezTo>
                <a:lnTo>
                  <a:pt x="86101" y="163054"/>
                </a:lnTo>
                <a:cubicBezTo>
                  <a:pt x="89086" y="166039"/>
                  <a:pt x="93531" y="166915"/>
                  <a:pt x="97424" y="165292"/>
                </a:cubicBezTo>
                <a:cubicBezTo>
                  <a:pt x="101317" y="163670"/>
                  <a:pt x="103815" y="159907"/>
                  <a:pt x="103815" y="155722"/>
                </a:cubicBezTo>
                <a:lnTo>
                  <a:pt x="103815" y="97748"/>
                </a:lnTo>
                <a:lnTo>
                  <a:pt x="163054" y="38509"/>
                </a:lnTo>
                <a:cubicBezTo>
                  <a:pt x="166039" y="35524"/>
                  <a:pt x="166915" y="31080"/>
                  <a:pt x="165292" y="27186"/>
                </a:cubicBezTo>
                <a:cubicBezTo>
                  <a:pt x="163670" y="23293"/>
                  <a:pt x="159907" y="20763"/>
                  <a:pt x="155722" y="20763"/>
                </a:cubicBezTo>
                <a:lnTo>
                  <a:pt x="10381" y="20763"/>
                </a:ln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22" name="Text 20"/>
          <p:cNvSpPr/>
          <p:nvPr/>
        </p:nvSpPr>
        <p:spPr>
          <a:xfrm>
            <a:off x="6351125" y="2067989"/>
            <a:ext cx="2400196" cy="1661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16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样本筛选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6355277" y="2267313"/>
            <a:ext cx="2391891" cy="1328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785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筛选高质量的训练样本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8934943" y="1935106"/>
            <a:ext cx="132883" cy="132883"/>
          </a:xfrm>
          <a:custGeom>
            <a:avLst/>
            <a:gdLst/>
            <a:ahLst/>
            <a:cxnLst/>
            <a:rect l="l" t="t" r="r" b="b"/>
            <a:pathLst>
              <a:path w="132883" h="132883">
                <a:moveTo>
                  <a:pt x="130443" y="72307"/>
                </a:moveTo>
                <a:cubicBezTo>
                  <a:pt x="133687" y="69063"/>
                  <a:pt x="133687" y="63794"/>
                  <a:pt x="130443" y="60550"/>
                </a:cubicBezTo>
                <a:lnTo>
                  <a:pt x="88917" y="19024"/>
                </a:lnTo>
                <a:cubicBezTo>
                  <a:pt x="85673" y="15780"/>
                  <a:pt x="80404" y="15780"/>
                  <a:pt x="77160" y="19024"/>
                </a:cubicBezTo>
                <a:cubicBezTo>
                  <a:pt x="73916" y="22268"/>
                  <a:pt x="73916" y="27537"/>
                  <a:pt x="77160" y="30781"/>
                </a:cubicBezTo>
                <a:lnTo>
                  <a:pt x="104515" y="58136"/>
                </a:lnTo>
                <a:lnTo>
                  <a:pt x="8305" y="58136"/>
                </a:lnTo>
                <a:cubicBezTo>
                  <a:pt x="3711" y="58136"/>
                  <a:pt x="0" y="61848"/>
                  <a:pt x="0" y="66441"/>
                </a:cubicBezTo>
                <a:cubicBezTo>
                  <a:pt x="0" y="71035"/>
                  <a:pt x="3711" y="74747"/>
                  <a:pt x="8305" y="74747"/>
                </a:cubicBezTo>
                <a:lnTo>
                  <a:pt x="104515" y="74747"/>
                </a:lnTo>
                <a:lnTo>
                  <a:pt x="77160" y="102102"/>
                </a:lnTo>
                <a:cubicBezTo>
                  <a:pt x="73916" y="105346"/>
                  <a:pt x="73916" y="110615"/>
                  <a:pt x="77160" y="113859"/>
                </a:cubicBezTo>
                <a:cubicBezTo>
                  <a:pt x="80404" y="117103"/>
                  <a:pt x="85673" y="117103"/>
                  <a:pt x="88917" y="113859"/>
                </a:cubicBezTo>
                <a:lnTo>
                  <a:pt x="130443" y="72333"/>
                </a:ln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25" name="Shape 23"/>
          <p:cNvSpPr/>
          <p:nvPr/>
        </p:nvSpPr>
        <p:spPr>
          <a:xfrm>
            <a:off x="9184098" y="1503237"/>
            <a:ext cx="2541384" cy="996621"/>
          </a:xfrm>
          <a:custGeom>
            <a:avLst/>
            <a:gdLst/>
            <a:ahLst/>
            <a:cxnLst/>
            <a:rect l="l" t="t" r="r" b="b"/>
            <a:pathLst>
              <a:path w="2541384" h="996621">
                <a:moveTo>
                  <a:pt x="66445" y="0"/>
                </a:moveTo>
                <a:lnTo>
                  <a:pt x="2474939" y="0"/>
                </a:lnTo>
                <a:cubicBezTo>
                  <a:pt x="2511636" y="0"/>
                  <a:pt x="2541384" y="29748"/>
                  <a:pt x="2541384" y="66445"/>
                </a:cubicBezTo>
                <a:lnTo>
                  <a:pt x="2541384" y="930177"/>
                </a:lnTo>
                <a:cubicBezTo>
                  <a:pt x="2541384" y="966873"/>
                  <a:pt x="2511636" y="996621"/>
                  <a:pt x="2474939" y="996621"/>
                </a:cubicBezTo>
                <a:lnTo>
                  <a:pt x="66445" y="996621"/>
                </a:lnTo>
                <a:cubicBezTo>
                  <a:pt x="29748" y="996621"/>
                  <a:pt x="0" y="966873"/>
                  <a:pt x="0" y="930177"/>
                </a:cubicBezTo>
                <a:lnTo>
                  <a:pt x="0" y="66445"/>
                </a:lnTo>
                <a:cubicBezTo>
                  <a:pt x="0" y="29773"/>
                  <a:pt x="29773" y="0"/>
                  <a:pt x="66445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26" name="Shape 24"/>
          <p:cNvSpPr/>
          <p:nvPr/>
        </p:nvSpPr>
        <p:spPr>
          <a:xfrm>
            <a:off x="10253844" y="1602899"/>
            <a:ext cx="398649" cy="398649"/>
          </a:xfrm>
          <a:custGeom>
            <a:avLst/>
            <a:gdLst/>
            <a:ahLst/>
            <a:cxnLst/>
            <a:rect l="l" t="t" r="r" b="b"/>
            <a:pathLst>
              <a:path w="398649" h="398649">
                <a:moveTo>
                  <a:pt x="199324" y="0"/>
                </a:moveTo>
                <a:lnTo>
                  <a:pt x="199324" y="0"/>
                </a:lnTo>
                <a:cubicBezTo>
                  <a:pt x="309408" y="0"/>
                  <a:pt x="398649" y="89241"/>
                  <a:pt x="398649" y="199324"/>
                </a:cubicBezTo>
                <a:lnTo>
                  <a:pt x="398649" y="199324"/>
                </a:lnTo>
                <a:cubicBezTo>
                  <a:pt x="398649" y="309408"/>
                  <a:pt x="309408" y="398649"/>
                  <a:pt x="199324" y="398649"/>
                </a:cubicBezTo>
                <a:lnTo>
                  <a:pt x="199324" y="398649"/>
                </a:lnTo>
                <a:cubicBezTo>
                  <a:pt x="89241" y="398649"/>
                  <a:pt x="0" y="309408"/>
                  <a:pt x="0" y="199324"/>
                </a:cubicBezTo>
                <a:lnTo>
                  <a:pt x="0" y="199324"/>
                </a:lnTo>
                <a:cubicBezTo>
                  <a:pt x="0" y="89241"/>
                  <a:pt x="89241" y="0"/>
                  <a:pt x="199324" y="0"/>
                </a:cubicBezTo>
                <a:close/>
              </a:path>
            </a:pathLst>
          </a:custGeom>
          <a:solidFill>
            <a:srgbClr val="3A5F7F">
              <a:alpha val="4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0370117" y="1719172"/>
            <a:ext cx="166104" cy="166104"/>
          </a:xfrm>
          <a:custGeom>
            <a:avLst/>
            <a:gdLst/>
            <a:ahLst/>
            <a:cxnLst/>
            <a:rect l="l" t="t" r="r" b="b"/>
            <a:pathLst>
              <a:path w="166104" h="166104">
                <a:moveTo>
                  <a:pt x="38931" y="18168"/>
                </a:moveTo>
                <a:cubicBezTo>
                  <a:pt x="38931" y="8143"/>
                  <a:pt x="47073" y="0"/>
                  <a:pt x="57098" y="0"/>
                </a:cubicBezTo>
                <a:lnTo>
                  <a:pt x="64884" y="0"/>
                </a:lnTo>
                <a:cubicBezTo>
                  <a:pt x="70626" y="0"/>
                  <a:pt x="75266" y="4639"/>
                  <a:pt x="75266" y="10381"/>
                </a:cubicBezTo>
                <a:lnTo>
                  <a:pt x="75266" y="155722"/>
                </a:lnTo>
                <a:cubicBezTo>
                  <a:pt x="75266" y="161464"/>
                  <a:pt x="70626" y="166104"/>
                  <a:pt x="64884" y="166104"/>
                </a:cubicBezTo>
                <a:lnTo>
                  <a:pt x="54503" y="166104"/>
                </a:lnTo>
                <a:cubicBezTo>
                  <a:pt x="44835" y="166104"/>
                  <a:pt x="36692" y="159485"/>
                  <a:pt x="34389" y="150531"/>
                </a:cubicBezTo>
                <a:cubicBezTo>
                  <a:pt x="34162" y="150531"/>
                  <a:pt x="33967" y="150531"/>
                  <a:pt x="33740" y="150531"/>
                </a:cubicBezTo>
                <a:cubicBezTo>
                  <a:pt x="19400" y="150531"/>
                  <a:pt x="7786" y="138917"/>
                  <a:pt x="7786" y="124578"/>
                </a:cubicBezTo>
                <a:cubicBezTo>
                  <a:pt x="7786" y="118738"/>
                  <a:pt x="9733" y="113353"/>
                  <a:pt x="12977" y="109005"/>
                </a:cubicBezTo>
                <a:cubicBezTo>
                  <a:pt x="6683" y="104269"/>
                  <a:pt x="2595" y="96742"/>
                  <a:pt x="2595" y="88243"/>
                </a:cubicBezTo>
                <a:cubicBezTo>
                  <a:pt x="2595" y="78218"/>
                  <a:pt x="8305" y="69491"/>
                  <a:pt x="16610" y="65176"/>
                </a:cubicBezTo>
                <a:cubicBezTo>
                  <a:pt x="14307" y="61283"/>
                  <a:pt x="12977" y="56741"/>
                  <a:pt x="12977" y="51907"/>
                </a:cubicBezTo>
                <a:cubicBezTo>
                  <a:pt x="12977" y="37568"/>
                  <a:pt x="24591" y="25954"/>
                  <a:pt x="38931" y="25954"/>
                </a:cubicBezTo>
                <a:lnTo>
                  <a:pt x="38931" y="18168"/>
                </a:lnTo>
                <a:close/>
                <a:moveTo>
                  <a:pt x="127173" y="18168"/>
                </a:moveTo>
                <a:lnTo>
                  <a:pt x="127173" y="25954"/>
                </a:lnTo>
                <a:cubicBezTo>
                  <a:pt x="141512" y="25954"/>
                  <a:pt x="153127" y="37568"/>
                  <a:pt x="153127" y="51907"/>
                </a:cubicBezTo>
                <a:cubicBezTo>
                  <a:pt x="153127" y="56774"/>
                  <a:pt x="151797" y="61316"/>
                  <a:pt x="149493" y="65176"/>
                </a:cubicBezTo>
                <a:cubicBezTo>
                  <a:pt x="157831" y="69491"/>
                  <a:pt x="163508" y="78185"/>
                  <a:pt x="163508" y="88243"/>
                </a:cubicBezTo>
                <a:cubicBezTo>
                  <a:pt x="163508" y="96742"/>
                  <a:pt x="159420" y="104269"/>
                  <a:pt x="153127" y="109005"/>
                </a:cubicBezTo>
                <a:cubicBezTo>
                  <a:pt x="156371" y="113353"/>
                  <a:pt x="158317" y="118738"/>
                  <a:pt x="158317" y="124578"/>
                </a:cubicBezTo>
                <a:cubicBezTo>
                  <a:pt x="158317" y="138917"/>
                  <a:pt x="146703" y="150531"/>
                  <a:pt x="132364" y="150531"/>
                </a:cubicBezTo>
                <a:cubicBezTo>
                  <a:pt x="132137" y="150531"/>
                  <a:pt x="131942" y="150531"/>
                  <a:pt x="131715" y="150531"/>
                </a:cubicBezTo>
                <a:cubicBezTo>
                  <a:pt x="129412" y="159485"/>
                  <a:pt x="121269" y="166104"/>
                  <a:pt x="111601" y="166104"/>
                </a:cubicBezTo>
                <a:lnTo>
                  <a:pt x="101219" y="166104"/>
                </a:lnTo>
                <a:cubicBezTo>
                  <a:pt x="95477" y="166104"/>
                  <a:pt x="90838" y="161464"/>
                  <a:pt x="90838" y="155722"/>
                </a:cubicBezTo>
                <a:lnTo>
                  <a:pt x="90838" y="10381"/>
                </a:lnTo>
                <a:cubicBezTo>
                  <a:pt x="90838" y="4639"/>
                  <a:pt x="95477" y="0"/>
                  <a:pt x="101219" y="0"/>
                </a:cubicBezTo>
                <a:lnTo>
                  <a:pt x="109005" y="0"/>
                </a:lnTo>
                <a:cubicBezTo>
                  <a:pt x="119030" y="0"/>
                  <a:pt x="127173" y="8143"/>
                  <a:pt x="127173" y="18168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28" name="Text 26"/>
          <p:cNvSpPr/>
          <p:nvPr/>
        </p:nvSpPr>
        <p:spPr>
          <a:xfrm>
            <a:off x="9254692" y="2067989"/>
            <a:ext cx="2400196" cy="1661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16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模型微调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9258845" y="2267313"/>
            <a:ext cx="2391891" cy="1328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785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基于筛选样本微调模型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6047986" y="2599520"/>
            <a:ext cx="99662" cy="132883"/>
          </a:xfrm>
          <a:custGeom>
            <a:avLst/>
            <a:gdLst/>
            <a:ahLst/>
            <a:cxnLst/>
            <a:rect l="l" t="t" r="r" b="b"/>
            <a:pathLst>
              <a:path w="99662" h="132883">
                <a:moveTo>
                  <a:pt x="43966" y="130443"/>
                </a:moveTo>
                <a:cubicBezTo>
                  <a:pt x="47210" y="133687"/>
                  <a:pt x="52478" y="133687"/>
                  <a:pt x="55723" y="130443"/>
                </a:cubicBezTo>
                <a:lnTo>
                  <a:pt x="97248" y="88917"/>
                </a:lnTo>
                <a:cubicBezTo>
                  <a:pt x="100493" y="85673"/>
                  <a:pt x="100493" y="80404"/>
                  <a:pt x="97248" y="77160"/>
                </a:cubicBezTo>
                <a:cubicBezTo>
                  <a:pt x="94004" y="73916"/>
                  <a:pt x="88736" y="73916"/>
                  <a:pt x="85491" y="77160"/>
                </a:cubicBezTo>
                <a:lnTo>
                  <a:pt x="58136" y="104515"/>
                </a:lnTo>
                <a:lnTo>
                  <a:pt x="58136" y="8305"/>
                </a:lnTo>
                <a:cubicBezTo>
                  <a:pt x="58136" y="3711"/>
                  <a:pt x="54425" y="0"/>
                  <a:pt x="49831" y="0"/>
                </a:cubicBezTo>
                <a:cubicBezTo>
                  <a:pt x="45237" y="0"/>
                  <a:pt x="41526" y="3711"/>
                  <a:pt x="41526" y="8305"/>
                </a:cubicBezTo>
                <a:lnTo>
                  <a:pt x="41526" y="104515"/>
                </a:lnTo>
                <a:lnTo>
                  <a:pt x="14171" y="77160"/>
                </a:lnTo>
                <a:cubicBezTo>
                  <a:pt x="10926" y="73916"/>
                  <a:pt x="5658" y="73916"/>
                  <a:pt x="2414" y="77160"/>
                </a:cubicBezTo>
                <a:cubicBezTo>
                  <a:pt x="-831" y="80404"/>
                  <a:pt x="-831" y="85673"/>
                  <a:pt x="2414" y="88917"/>
                </a:cubicBezTo>
                <a:lnTo>
                  <a:pt x="43940" y="130443"/>
                </a:ln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31" name="Shape 29"/>
          <p:cNvSpPr/>
          <p:nvPr/>
        </p:nvSpPr>
        <p:spPr>
          <a:xfrm>
            <a:off x="473395" y="2832065"/>
            <a:ext cx="2541384" cy="996621"/>
          </a:xfrm>
          <a:custGeom>
            <a:avLst/>
            <a:gdLst/>
            <a:ahLst/>
            <a:cxnLst/>
            <a:rect l="l" t="t" r="r" b="b"/>
            <a:pathLst>
              <a:path w="2541384" h="996621">
                <a:moveTo>
                  <a:pt x="66445" y="0"/>
                </a:moveTo>
                <a:lnTo>
                  <a:pt x="2474939" y="0"/>
                </a:lnTo>
                <a:cubicBezTo>
                  <a:pt x="2511636" y="0"/>
                  <a:pt x="2541384" y="29748"/>
                  <a:pt x="2541384" y="66445"/>
                </a:cubicBezTo>
                <a:lnTo>
                  <a:pt x="2541384" y="930177"/>
                </a:lnTo>
                <a:cubicBezTo>
                  <a:pt x="2541384" y="966873"/>
                  <a:pt x="2511636" y="996621"/>
                  <a:pt x="2474939" y="996621"/>
                </a:cubicBezTo>
                <a:lnTo>
                  <a:pt x="66445" y="996621"/>
                </a:lnTo>
                <a:cubicBezTo>
                  <a:pt x="29748" y="996621"/>
                  <a:pt x="0" y="966873"/>
                  <a:pt x="0" y="930177"/>
                </a:cubicBezTo>
                <a:lnTo>
                  <a:pt x="0" y="66445"/>
                </a:lnTo>
                <a:cubicBezTo>
                  <a:pt x="0" y="29773"/>
                  <a:pt x="29773" y="0"/>
                  <a:pt x="66445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32" name="Shape 30"/>
          <p:cNvSpPr/>
          <p:nvPr/>
        </p:nvSpPr>
        <p:spPr>
          <a:xfrm>
            <a:off x="1543141" y="2931728"/>
            <a:ext cx="398649" cy="398649"/>
          </a:xfrm>
          <a:custGeom>
            <a:avLst/>
            <a:gdLst/>
            <a:ahLst/>
            <a:cxnLst/>
            <a:rect l="l" t="t" r="r" b="b"/>
            <a:pathLst>
              <a:path w="398649" h="398649">
                <a:moveTo>
                  <a:pt x="199324" y="0"/>
                </a:moveTo>
                <a:lnTo>
                  <a:pt x="199324" y="0"/>
                </a:lnTo>
                <a:cubicBezTo>
                  <a:pt x="309408" y="0"/>
                  <a:pt x="398649" y="89241"/>
                  <a:pt x="398649" y="199324"/>
                </a:cubicBezTo>
                <a:lnTo>
                  <a:pt x="398649" y="199324"/>
                </a:lnTo>
                <a:cubicBezTo>
                  <a:pt x="398649" y="309408"/>
                  <a:pt x="309408" y="398649"/>
                  <a:pt x="199324" y="398649"/>
                </a:cubicBezTo>
                <a:lnTo>
                  <a:pt x="199324" y="398649"/>
                </a:lnTo>
                <a:cubicBezTo>
                  <a:pt x="89241" y="398649"/>
                  <a:pt x="0" y="309408"/>
                  <a:pt x="0" y="199324"/>
                </a:cubicBezTo>
                <a:lnTo>
                  <a:pt x="0" y="199324"/>
                </a:lnTo>
                <a:cubicBezTo>
                  <a:pt x="0" y="89241"/>
                  <a:pt x="89241" y="0"/>
                  <a:pt x="199324" y="0"/>
                </a:cubicBezTo>
                <a:close/>
              </a:path>
            </a:pathLst>
          </a:custGeom>
          <a:solidFill>
            <a:srgbClr val="3A5F7F">
              <a:alpha val="40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1659413" y="3048000"/>
            <a:ext cx="166104" cy="166104"/>
          </a:xfrm>
          <a:custGeom>
            <a:avLst/>
            <a:gdLst/>
            <a:ahLst/>
            <a:cxnLst/>
            <a:rect l="l" t="t" r="r" b="b"/>
            <a:pathLst>
              <a:path w="166104" h="166104">
                <a:moveTo>
                  <a:pt x="20763" y="20763"/>
                </a:moveTo>
                <a:cubicBezTo>
                  <a:pt x="20763" y="15021"/>
                  <a:pt x="16124" y="10381"/>
                  <a:pt x="10381" y="10381"/>
                </a:cubicBezTo>
                <a:cubicBezTo>
                  <a:pt x="4639" y="10381"/>
                  <a:pt x="0" y="15021"/>
                  <a:pt x="0" y="20763"/>
                </a:cubicBezTo>
                <a:lnTo>
                  <a:pt x="0" y="129768"/>
                </a:lnTo>
                <a:cubicBezTo>
                  <a:pt x="0" y="144108"/>
                  <a:pt x="11614" y="155722"/>
                  <a:pt x="25954" y="155722"/>
                </a:cubicBezTo>
                <a:lnTo>
                  <a:pt x="155722" y="155722"/>
                </a:lnTo>
                <a:cubicBezTo>
                  <a:pt x="161464" y="155722"/>
                  <a:pt x="166104" y="151083"/>
                  <a:pt x="166104" y="145341"/>
                </a:cubicBezTo>
                <a:cubicBezTo>
                  <a:pt x="166104" y="139598"/>
                  <a:pt x="161464" y="134959"/>
                  <a:pt x="155722" y="134959"/>
                </a:cubicBezTo>
                <a:lnTo>
                  <a:pt x="25954" y="134959"/>
                </a:lnTo>
                <a:cubicBezTo>
                  <a:pt x="23099" y="134959"/>
                  <a:pt x="20763" y="132623"/>
                  <a:pt x="20763" y="129768"/>
                </a:cubicBezTo>
                <a:lnTo>
                  <a:pt x="20763" y="20763"/>
                </a:lnTo>
                <a:close/>
                <a:moveTo>
                  <a:pt x="152673" y="48858"/>
                </a:moveTo>
                <a:cubicBezTo>
                  <a:pt x="156728" y="44803"/>
                  <a:pt x="156728" y="38217"/>
                  <a:pt x="152673" y="34162"/>
                </a:cubicBezTo>
                <a:cubicBezTo>
                  <a:pt x="148617" y="30106"/>
                  <a:pt x="142032" y="30106"/>
                  <a:pt x="137976" y="34162"/>
                </a:cubicBezTo>
                <a:lnTo>
                  <a:pt x="103815" y="68356"/>
                </a:lnTo>
                <a:lnTo>
                  <a:pt x="85193" y="49766"/>
                </a:lnTo>
                <a:cubicBezTo>
                  <a:pt x="81138" y="45711"/>
                  <a:pt x="74552" y="45711"/>
                  <a:pt x="70497" y="49766"/>
                </a:cubicBezTo>
                <a:lnTo>
                  <a:pt x="39352" y="80911"/>
                </a:lnTo>
                <a:cubicBezTo>
                  <a:pt x="35297" y="84966"/>
                  <a:pt x="35297" y="91552"/>
                  <a:pt x="39352" y="95607"/>
                </a:cubicBezTo>
                <a:cubicBezTo>
                  <a:pt x="43408" y="99662"/>
                  <a:pt x="49993" y="99662"/>
                  <a:pt x="54049" y="95607"/>
                </a:cubicBezTo>
                <a:lnTo>
                  <a:pt x="77861" y="71794"/>
                </a:lnTo>
                <a:lnTo>
                  <a:pt x="96483" y="90416"/>
                </a:lnTo>
                <a:cubicBezTo>
                  <a:pt x="100538" y="94471"/>
                  <a:pt x="107124" y="94471"/>
                  <a:pt x="111179" y="90416"/>
                </a:cubicBezTo>
                <a:lnTo>
                  <a:pt x="152705" y="48890"/>
                </a:ln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34" name="Text 32"/>
          <p:cNvSpPr/>
          <p:nvPr/>
        </p:nvSpPr>
        <p:spPr>
          <a:xfrm>
            <a:off x="543989" y="3396817"/>
            <a:ext cx="2400196" cy="1661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16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效果监控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548142" y="3596142"/>
            <a:ext cx="2391891" cy="1328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785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持续监控模型在生产环境的表现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3127808" y="3263935"/>
            <a:ext cx="132883" cy="132883"/>
          </a:xfrm>
          <a:custGeom>
            <a:avLst/>
            <a:gdLst/>
            <a:ahLst/>
            <a:cxnLst/>
            <a:rect l="l" t="t" r="r" b="b"/>
            <a:pathLst>
              <a:path w="132883" h="132883">
                <a:moveTo>
                  <a:pt x="2440" y="60576"/>
                </a:moveTo>
                <a:cubicBezTo>
                  <a:pt x="-805" y="63820"/>
                  <a:pt x="-805" y="69089"/>
                  <a:pt x="2440" y="72333"/>
                </a:cubicBezTo>
                <a:lnTo>
                  <a:pt x="43966" y="113859"/>
                </a:lnTo>
                <a:cubicBezTo>
                  <a:pt x="47210" y="117103"/>
                  <a:pt x="52478" y="117103"/>
                  <a:pt x="55723" y="113859"/>
                </a:cubicBezTo>
                <a:cubicBezTo>
                  <a:pt x="58967" y="110615"/>
                  <a:pt x="58967" y="105346"/>
                  <a:pt x="55723" y="102102"/>
                </a:cubicBezTo>
                <a:lnTo>
                  <a:pt x="28367" y="74747"/>
                </a:lnTo>
                <a:lnTo>
                  <a:pt x="124578" y="74747"/>
                </a:lnTo>
                <a:cubicBezTo>
                  <a:pt x="129171" y="74747"/>
                  <a:pt x="132883" y="71035"/>
                  <a:pt x="132883" y="66441"/>
                </a:cubicBezTo>
                <a:cubicBezTo>
                  <a:pt x="132883" y="61848"/>
                  <a:pt x="129171" y="58136"/>
                  <a:pt x="124578" y="58136"/>
                </a:cubicBezTo>
                <a:lnTo>
                  <a:pt x="28367" y="58136"/>
                </a:lnTo>
                <a:lnTo>
                  <a:pt x="55723" y="30781"/>
                </a:lnTo>
                <a:cubicBezTo>
                  <a:pt x="58967" y="27537"/>
                  <a:pt x="58967" y="22268"/>
                  <a:pt x="55723" y="19024"/>
                </a:cubicBezTo>
                <a:cubicBezTo>
                  <a:pt x="52478" y="15780"/>
                  <a:pt x="47210" y="15780"/>
                  <a:pt x="43966" y="19024"/>
                </a:cubicBezTo>
                <a:lnTo>
                  <a:pt x="2440" y="60550"/>
                </a:ln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37" name="Shape 35"/>
          <p:cNvSpPr/>
          <p:nvPr/>
        </p:nvSpPr>
        <p:spPr>
          <a:xfrm>
            <a:off x="3376963" y="2832065"/>
            <a:ext cx="2541384" cy="996621"/>
          </a:xfrm>
          <a:custGeom>
            <a:avLst/>
            <a:gdLst/>
            <a:ahLst/>
            <a:cxnLst/>
            <a:rect l="l" t="t" r="r" b="b"/>
            <a:pathLst>
              <a:path w="2541384" h="996621">
                <a:moveTo>
                  <a:pt x="66445" y="0"/>
                </a:moveTo>
                <a:lnTo>
                  <a:pt x="2474939" y="0"/>
                </a:lnTo>
                <a:cubicBezTo>
                  <a:pt x="2511636" y="0"/>
                  <a:pt x="2541384" y="29748"/>
                  <a:pt x="2541384" y="66445"/>
                </a:cubicBezTo>
                <a:lnTo>
                  <a:pt x="2541384" y="930177"/>
                </a:lnTo>
                <a:cubicBezTo>
                  <a:pt x="2541384" y="966873"/>
                  <a:pt x="2511636" y="996621"/>
                  <a:pt x="2474939" y="996621"/>
                </a:cubicBezTo>
                <a:lnTo>
                  <a:pt x="66445" y="996621"/>
                </a:lnTo>
                <a:cubicBezTo>
                  <a:pt x="29748" y="996621"/>
                  <a:pt x="0" y="966873"/>
                  <a:pt x="0" y="930177"/>
                </a:cubicBezTo>
                <a:lnTo>
                  <a:pt x="0" y="66445"/>
                </a:lnTo>
                <a:cubicBezTo>
                  <a:pt x="0" y="29773"/>
                  <a:pt x="29773" y="0"/>
                  <a:pt x="66445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38" name="Shape 36"/>
          <p:cNvSpPr/>
          <p:nvPr/>
        </p:nvSpPr>
        <p:spPr>
          <a:xfrm>
            <a:off x="4446709" y="2931728"/>
            <a:ext cx="398649" cy="398649"/>
          </a:xfrm>
          <a:custGeom>
            <a:avLst/>
            <a:gdLst/>
            <a:ahLst/>
            <a:cxnLst/>
            <a:rect l="l" t="t" r="r" b="b"/>
            <a:pathLst>
              <a:path w="398649" h="398649">
                <a:moveTo>
                  <a:pt x="199324" y="0"/>
                </a:moveTo>
                <a:lnTo>
                  <a:pt x="199324" y="0"/>
                </a:lnTo>
                <a:cubicBezTo>
                  <a:pt x="309408" y="0"/>
                  <a:pt x="398649" y="89241"/>
                  <a:pt x="398649" y="199324"/>
                </a:cubicBezTo>
                <a:lnTo>
                  <a:pt x="398649" y="199324"/>
                </a:lnTo>
                <a:cubicBezTo>
                  <a:pt x="398649" y="309408"/>
                  <a:pt x="309408" y="398649"/>
                  <a:pt x="199324" y="398649"/>
                </a:cubicBezTo>
                <a:lnTo>
                  <a:pt x="199324" y="398649"/>
                </a:lnTo>
                <a:cubicBezTo>
                  <a:pt x="89241" y="398649"/>
                  <a:pt x="0" y="309408"/>
                  <a:pt x="0" y="199324"/>
                </a:cubicBezTo>
                <a:lnTo>
                  <a:pt x="0" y="199324"/>
                </a:lnTo>
                <a:cubicBezTo>
                  <a:pt x="0" y="89241"/>
                  <a:pt x="89241" y="0"/>
                  <a:pt x="199324" y="0"/>
                </a:cubicBezTo>
                <a:close/>
              </a:path>
            </a:pathLst>
          </a:custGeom>
          <a:solidFill>
            <a:srgbClr val="3A5F7F">
              <a:alpha val="40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4573363" y="3048000"/>
            <a:ext cx="145341" cy="166104"/>
          </a:xfrm>
          <a:custGeom>
            <a:avLst/>
            <a:gdLst/>
            <a:ahLst/>
            <a:cxnLst/>
            <a:rect l="l" t="t" r="r" b="b"/>
            <a:pathLst>
              <a:path w="145341" h="166104">
                <a:moveTo>
                  <a:pt x="93433" y="0"/>
                </a:moveTo>
                <a:lnTo>
                  <a:pt x="41526" y="0"/>
                </a:lnTo>
                <a:cubicBezTo>
                  <a:pt x="35784" y="0"/>
                  <a:pt x="31144" y="4639"/>
                  <a:pt x="31144" y="10381"/>
                </a:cubicBezTo>
                <a:cubicBezTo>
                  <a:pt x="31144" y="16124"/>
                  <a:pt x="35784" y="20763"/>
                  <a:pt x="41526" y="20763"/>
                </a:cubicBezTo>
                <a:lnTo>
                  <a:pt x="41526" y="69913"/>
                </a:lnTo>
                <a:lnTo>
                  <a:pt x="2433" y="138301"/>
                </a:lnTo>
                <a:cubicBezTo>
                  <a:pt x="843" y="141123"/>
                  <a:pt x="0" y="144270"/>
                  <a:pt x="0" y="147514"/>
                </a:cubicBezTo>
                <a:cubicBezTo>
                  <a:pt x="0" y="157798"/>
                  <a:pt x="8305" y="166104"/>
                  <a:pt x="18589" y="166104"/>
                </a:cubicBezTo>
                <a:lnTo>
                  <a:pt x="126751" y="166104"/>
                </a:lnTo>
                <a:cubicBezTo>
                  <a:pt x="137003" y="166104"/>
                  <a:pt x="145341" y="157798"/>
                  <a:pt x="145341" y="147514"/>
                </a:cubicBezTo>
                <a:cubicBezTo>
                  <a:pt x="145341" y="144270"/>
                  <a:pt x="144497" y="141091"/>
                  <a:pt x="142907" y="138301"/>
                </a:cubicBezTo>
                <a:lnTo>
                  <a:pt x="103815" y="69913"/>
                </a:lnTo>
                <a:lnTo>
                  <a:pt x="103815" y="20763"/>
                </a:lnTo>
                <a:cubicBezTo>
                  <a:pt x="109557" y="20763"/>
                  <a:pt x="114196" y="16124"/>
                  <a:pt x="114196" y="10381"/>
                </a:cubicBezTo>
                <a:cubicBezTo>
                  <a:pt x="114196" y="4639"/>
                  <a:pt x="109557" y="0"/>
                  <a:pt x="103815" y="0"/>
                </a:cubicBezTo>
                <a:lnTo>
                  <a:pt x="93433" y="0"/>
                </a:lnTo>
                <a:close/>
                <a:moveTo>
                  <a:pt x="62289" y="69913"/>
                </a:moveTo>
                <a:lnTo>
                  <a:pt x="62289" y="20763"/>
                </a:lnTo>
                <a:lnTo>
                  <a:pt x="83052" y="20763"/>
                </a:lnTo>
                <a:lnTo>
                  <a:pt x="83052" y="69913"/>
                </a:lnTo>
                <a:cubicBezTo>
                  <a:pt x="83052" y="73514"/>
                  <a:pt x="83993" y="77082"/>
                  <a:pt x="85777" y="80229"/>
                </a:cubicBezTo>
                <a:lnTo>
                  <a:pt x="99273" y="103815"/>
                </a:lnTo>
                <a:lnTo>
                  <a:pt x="46068" y="103815"/>
                </a:lnTo>
                <a:lnTo>
                  <a:pt x="59564" y="80229"/>
                </a:lnTo>
                <a:cubicBezTo>
                  <a:pt x="61348" y="77082"/>
                  <a:pt x="62289" y="73546"/>
                  <a:pt x="62289" y="69913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40" name="Text 38"/>
          <p:cNvSpPr/>
          <p:nvPr/>
        </p:nvSpPr>
        <p:spPr>
          <a:xfrm>
            <a:off x="3447557" y="3396817"/>
            <a:ext cx="2400196" cy="1661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16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A/B 测试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3451709" y="3596142"/>
            <a:ext cx="2391891" cy="1328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785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对比新旧模型表现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6031375" y="3263935"/>
            <a:ext cx="132883" cy="132883"/>
          </a:xfrm>
          <a:custGeom>
            <a:avLst/>
            <a:gdLst/>
            <a:ahLst/>
            <a:cxnLst/>
            <a:rect l="l" t="t" r="r" b="b"/>
            <a:pathLst>
              <a:path w="132883" h="132883">
                <a:moveTo>
                  <a:pt x="2440" y="60576"/>
                </a:moveTo>
                <a:cubicBezTo>
                  <a:pt x="-805" y="63820"/>
                  <a:pt x="-805" y="69089"/>
                  <a:pt x="2440" y="72333"/>
                </a:cubicBezTo>
                <a:lnTo>
                  <a:pt x="43966" y="113859"/>
                </a:lnTo>
                <a:cubicBezTo>
                  <a:pt x="47210" y="117103"/>
                  <a:pt x="52478" y="117103"/>
                  <a:pt x="55723" y="113859"/>
                </a:cubicBezTo>
                <a:cubicBezTo>
                  <a:pt x="58967" y="110615"/>
                  <a:pt x="58967" y="105346"/>
                  <a:pt x="55723" y="102102"/>
                </a:cubicBezTo>
                <a:lnTo>
                  <a:pt x="28367" y="74747"/>
                </a:lnTo>
                <a:lnTo>
                  <a:pt x="124578" y="74747"/>
                </a:lnTo>
                <a:cubicBezTo>
                  <a:pt x="129171" y="74747"/>
                  <a:pt x="132883" y="71035"/>
                  <a:pt x="132883" y="66441"/>
                </a:cubicBezTo>
                <a:cubicBezTo>
                  <a:pt x="132883" y="61848"/>
                  <a:pt x="129171" y="58136"/>
                  <a:pt x="124578" y="58136"/>
                </a:cubicBezTo>
                <a:lnTo>
                  <a:pt x="28367" y="58136"/>
                </a:lnTo>
                <a:lnTo>
                  <a:pt x="55723" y="30781"/>
                </a:lnTo>
                <a:cubicBezTo>
                  <a:pt x="58967" y="27537"/>
                  <a:pt x="58967" y="22268"/>
                  <a:pt x="55723" y="19024"/>
                </a:cubicBezTo>
                <a:cubicBezTo>
                  <a:pt x="52478" y="15780"/>
                  <a:pt x="47210" y="15780"/>
                  <a:pt x="43966" y="19024"/>
                </a:cubicBezTo>
                <a:lnTo>
                  <a:pt x="2440" y="60550"/>
                </a:ln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43" name="Shape 41"/>
          <p:cNvSpPr/>
          <p:nvPr/>
        </p:nvSpPr>
        <p:spPr>
          <a:xfrm>
            <a:off x="6280531" y="2832065"/>
            <a:ext cx="2541384" cy="996621"/>
          </a:xfrm>
          <a:custGeom>
            <a:avLst/>
            <a:gdLst/>
            <a:ahLst/>
            <a:cxnLst/>
            <a:rect l="l" t="t" r="r" b="b"/>
            <a:pathLst>
              <a:path w="2541384" h="996621">
                <a:moveTo>
                  <a:pt x="66445" y="0"/>
                </a:moveTo>
                <a:lnTo>
                  <a:pt x="2474939" y="0"/>
                </a:lnTo>
                <a:cubicBezTo>
                  <a:pt x="2511636" y="0"/>
                  <a:pt x="2541384" y="29748"/>
                  <a:pt x="2541384" y="66445"/>
                </a:cubicBezTo>
                <a:lnTo>
                  <a:pt x="2541384" y="930177"/>
                </a:lnTo>
                <a:cubicBezTo>
                  <a:pt x="2541384" y="966873"/>
                  <a:pt x="2511636" y="996621"/>
                  <a:pt x="2474939" y="996621"/>
                </a:cubicBezTo>
                <a:lnTo>
                  <a:pt x="66445" y="996621"/>
                </a:lnTo>
                <a:cubicBezTo>
                  <a:pt x="29748" y="996621"/>
                  <a:pt x="0" y="966873"/>
                  <a:pt x="0" y="930177"/>
                </a:cubicBezTo>
                <a:lnTo>
                  <a:pt x="0" y="66445"/>
                </a:lnTo>
                <a:cubicBezTo>
                  <a:pt x="0" y="29773"/>
                  <a:pt x="29773" y="0"/>
                  <a:pt x="66445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44" name="Shape 42"/>
          <p:cNvSpPr/>
          <p:nvPr/>
        </p:nvSpPr>
        <p:spPr>
          <a:xfrm>
            <a:off x="7350276" y="2931728"/>
            <a:ext cx="398649" cy="398649"/>
          </a:xfrm>
          <a:custGeom>
            <a:avLst/>
            <a:gdLst/>
            <a:ahLst/>
            <a:cxnLst/>
            <a:rect l="l" t="t" r="r" b="b"/>
            <a:pathLst>
              <a:path w="398649" h="398649">
                <a:moveTo>
                  <a:pt x="199324" y="0"/>
                </a:moveTo>
                <a:lnTo>
                  <a:pt x="199324" y="0"/>
                </a:lnTo>
                <a:cubicBezTo>
                  <a:pt x="309408" y="0"/>
                  <a:pt x="398649" y="89241"/>
                  <a:pt x="398649" y="199324"/>
                </a:cubicBezTo>
                <a:lnTo>
                  <a:pt x="398649" y="199324"/>
                </a:lnTo>
                <a:cubicBezTo>
                  <a:pt x="398649" y="309408"/>
                  <a:pt x="309408" y="398649"/>
                  <a:pt x="199324" y="398649"/>
                </a:cubicBezTo>
                <a:lnTo>
                  <a:pt x="199324" y="398649"/>
                </a:lnTo>
                <a:cubicBezTo>
                  <a:pt x="89241" y="398649"/>
                  <a:pt x="0" y="309408"/>
                  <a:pt x="0" y="199324"/>
                </a:cubicBezTo>
                <a:lnTo>
                  <a:pt x="0" y="199324"/>
                </a:lnTo>
                <a:cubicBezTo>
                  <a:pt x="0" y="89241"/>
                  <a:pt x="89241" y="0"/>
                  <a:pt x="199324" y="0"/>
                </a:cubicBezTo>
                <a:close/>
              </a:path>
            </a:pathLst>
          </a:custGeom>
          <a:solidFill>
            <a:srgbClr val="3A5F7F">
              <a:alpha val="40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7466549" y="3048000"/>
            <a:ext cx="166104" cy="166104"/>
          </a:xfrm>
          <a:custGeom>
            <a:avLst/>
            <a:gdLst/>
            <a:ahLst/>
            <a:cxnLst/>
            <a:rect l="l" t="t" r="r" b="b"/>
            <a:pathLst>
              <a:path w="166104" h="166104">
                <a:moveTo>
                  <a:pt x="41526" y="103815"/>
                </a:moveTo>
                <a:lnTo>
                  <a:pt x="7948" y="103815"/>
                </a:lnTo>
                <a:cubicBezTo>
                  <a:pt x="-130" y="103815"/>
                  <a:pt x="-5093" y="95023"/>
                  <a:pt x="-941" y="88080"/>
                </a:cubicBezTo>
                <a:lnTo>
                  <a:pt x="16221" y="59466"/>
                </a:lnTo>
                <a:cubicBezTo>
                  <a:pt x="19044" y="54762"/>
                  <a:pt x="24104" y="51907"/>
                  <a:pt x="29587" y="51907"/>
                </a:cubicBezTo>
                <a:lnTo>
                  <a:pt x="60407" y="51907"/>
                </a:lnTo>
                <a:cubicBezTo>
                  <a:pt x="85096" y="10089"/>
                  <a:pt x="121917" y="7981"/>
                  <a:pt x="146541" y="11582"/>
                </a:cubicBezTo>
                <a:cubicBezTo>
                  <a:pt x="150694" y="12198"/>
                  <a:pt x="153938" y="15442"/>
                  <a:pt x="154522" y="19563"/>
                </a:cubicBezTo>
                <a:cubicBezTo>
                  <a:pt x="158123" y="44186"/>
                  <a:pt x="156014" y="81008"/>
                  <a:pt x="114196" y="105696"/>
                </a:cubicBezTo>
                <a:lnTo>
                  <a:pt x="114196" y="136516"/>
                </a:lnTo>
                <a:cubicBezTo>
                  <a:pt x="114196" y="141999"/>
                  <a:pt x="111341" y="147060"/>
                  <a:pt x="106637" y="149882"/>
                </a:cubicBezTo>
                <a:lnTo>
                  <a:pt x="78023" y="167044"/>
                </a:lnTo>
                <a:cubicBezTo>
                  <a:pt x="71113" y="171197"/>
                  <a:pt x="62289" y="166201"/>
                  <a:pt x="62289" y="158155"/>
                </a:cubicBezTo>
                <a:lnTo>
                  <a:pt x="62289" y="124578"/>
                </a:lnTo>
                <a:cubicBezTo>
                  <a:pt x="62289" y="113126"/>
                  <a:pt x="52978" y="103815"/>
                  <a:pt x="41526" y="103815"/>
                </a:cubicBezTo>
                <a:lnTo>
                  <a:pt x="41493" y="103815"/>
                </a:lnTo>
                <a:close/>
                <a:moveTo>
                  <a:pt x="129768" y="51907"/>
                </a:moveTo>
                <a:cubicBezTo>
                  <a:pt x="129768" y="43313"/>
                  <a:pt x="122791" y="36335"/>
                  <a:pt x="114196" y="36335"/>
                </a:cubicBezTo>
                <a:cubicBezTo>
                  <a:pt x="105602" y="36335"/>
                  <a:pt x="98624" y="43313"/>
                  <a:pt x="98624" y="51907"/>
                </a:cubicBezTo>
                <a:cubicBezTo>
                  <a:pt x="98624" y="60502"/>
                  <a:pt x="105602" y="67480"/>
                  <a:pt x="114196" y="67480"/>
                </a:cubicBezTo>
                <a:cubicBezTo>
                  <a:pt x="122791" y="67480"/>
                  <a:pt x="129768" y="60502"/>
                  <a:pt x="129768" y="51907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46" name="Text 44"/>
          <p:cNvSpPr/>
          <p:nvPr/>
        </p:nvSpPr>
        <p:spPr>
          <a:xfrm>
            <a:off x="6351125" y="3396817"/>
            <a:ext cx="2400196" cy="1661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16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灰度发布</a:t>
            </a:r>
            <a:endParaRPr lang="en-US" sz="1600" dirty="0"/>
          </a:p>
        </p:txBody>
      </p:sp>
      <p:sp>
        <p:nvSpPr>
          <p:cNvPr id="47" name="Text 45"/>
          <p:cNvSpPr/>
          <p:nvPr/>
        </p:nvSpPr>
        <p:spPr>
          <a:xfrm>
            <a:off x="6355277" y="3596142"/>
            <a:ext cx="2391891" cy="1328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785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小范围灰度发布,观察效果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8934943" y="3263935"/>
            <a:ext cx="132883" cy="132883"/>
          </a:xfrm>
          <a:custGeom>
            <a:avLst/>
            <a:gdLst/>
            <a:ahLst/>
            <a:cxnLst/>
            <a:rect l="l" t="t" r="r" b="b"/>
            <a:pathLst>
              <a:path w="132883" h="132883">
                <a:moveTo>
                  <a:pt x="2440" y="60576"/>
                </a:moveTo>
                <a:cubicBezTo>
                  <a:pt x="-805" y="63820"/>
                  <a:pt x="-805" y="69089"/>
                  <a:pt x="2440" y="72333"/>
                </a:cubicBezTo>
                <a:lnTo>
                  <a:pt x="43966" y="113859"/>
                </a:lnTo>
                <a:cubicBezTo>
                  <a:pt x="47210" y="117103"/>
                  <a:pt x="52478" y="117103"/>
                  <a:pt x="55723" y="113859"/>
                </a:cubicBezTo>
                <a:cubicBezTo>
                  <a:pt x="58967" y="110615"/>
                  <a:pt x="58967" y="105346"/>
                  <a:pt x="55723" y="102102"/>
                </a:cubicBezTo>
                <a:lnTo>
                  <a:pt x="28367" y="74747"/>
                </a:lnTo>
                <a:lnTo>
                  <a:pt x="124578" y="74747"/>
                </a:lnTo>
                <a:cubicBezTo>
                  <a:pt x="129171" y="74747"/>
                  <a:pt x="132883" y="71035"/>
                  <a:pt x="132883" y="66441"/>
                </a:cubicBezTo>
                <a:cubicBezTo>
                  <a:pt x="132883" y="61848"/>
                  <a:pt x="129171" y="58136"/>
                  <a:pt x="124578" y="58136"/>
                </a:cubicBezTo>
                <a:lnTo>
                  <a:pt x="28367" y="58136"/>
                </a:lnTo>
                <a:lnTo>
                  <a:pt x="55723" y="30781"/>
                </a:lnTo>
                <a:cubicBezTo>
                  <a:pt x="58967" y="27537"/>
                  <a:pt x="58967" y="22268"/>
                  <a:pt x="55723" y="19024"/>
                </a:cubicBezTo>
                <a:cubicBezTo>
                  <a:pt x="52478" y="15780"/>
                  <a:pt x="47210" y="15780"/>
                  <a:pt x="43966" y="19024"/>
                </a:cubicBezTo>
                <a:lnTo>
                  <a:pt x="2440" y="60550"/>
                </a:ln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49" name="Shape 47"/>
          <p:cNvSpPr/>
          <p:nvPr/>
        </p:nvSpPr>
        <p:spPr>
          <a:xfrm>
            <a:off x="9184098" y="2832065"/>
            <a:ext cx="2541384" cy="996621"/>
          </a:xfrm>
          <a:custGeom>
            <a:avLst/>
            <a:gdLst/>
            <a:ahLst/>
            <a:cxnLst/>
            <a:rect l="l" t="t" r="r" b="b"/>
            <a:pathLst>
              <a:path w="2541384" h="996621">
                <a:moveTo>
                  <a:pt x="66445" y="0"/>
                </a:moveTo>
                <a:lnTo>
                  <a:pt x="2474939" y="0"/>
                </a:lnTo>
                <a:cubicBezTo>
                  <a:pt x="2511636" y="0"/>
                  <a:pt x="2541384" y="29748"/>
                  <a:pt x="2541384" y="66445"/>
                </a:cubicBezTo>
                <a:lnTo>
                  <a:pt x="2541384" y="930177"/>
                </a:lnTo>
                <a:cubicBezTo>
                  <a:pt x="2541384" y="966873"/>
                  <a:pt x="2511636" y="996621"/>
                  <a:pt x="2474939" y="996621"/>
                </a:cubicBezTo>
                <a:lnTo>
                  <a:pt x="66445" y="996621"/>
                </a:lnTo>
                <a:cubicBezTo>
                  <a:pt x="29748" y="996621"/>
                  <a:pt x="0" y="966873"/>
                  <a:pt x="0" y="930177"/>
                </a:cubicBezTo>
                <a:lnTo>
                  <a:pt x="0" y="66445"/>
                </a:lnTo>
                <a:cubicBezTo>
                  <a:pt x="0" y="29773"/>
                  <a:pt x="29773" y="0"/>
                  <a:pt x="66445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50" name="Shape 48"/>
          <p:cNvSpPr/>
          <p:nvPr/>
        </p:nvSpPr>
        <p:spPr>
          <a:xfrm>
            <a:off x="10253844" y="2931728"/>
            <a:ext cx="398649" cy="398649"/>
          </a:xfrm>
          <a:custGeom>
            <a:avLst/>
            <a:gdLst/>
            <a:ahLst/>
            <a:cxnLst/>
            <a:rect l="l" t="t" r="r" b="b"/>
            <a:pathLst>
              <a:path w="398649" h="398649">
                <a:moveTo>
                  <a:pt x="199324" y="0"/>
                </a:moveTo>
                <a:lnTo>
                  <a:pt x="199324" y="0"/>
                </a:lnTo>
                <a:cubicBezTo>
                  <a:pt x="309408" y="0"/>
                  <a:pt x="398649" y="89241"/>
                  <a:pt x="398649" y="199324"/>
                </a:cubicBezTo>
                <a:lnTo>
                  <a:pt x="398649" y="199324"/>
                </a:lnTo>
                <a:cubicBezTo>
                  <a:pt x="398649" y="309408"/>
                  <a:pt x="309408" y="398649"/>
                  <a:pt x="199324" y="398649"/>
                </a:cubicBezTo>
                <a:lnTo>
                  <a:pt x="199324" y="398649"/>
                </a:lnTo>
                <a:cubicBezTo>
                  <a:pt x="89241" y="398649"/>
                  <a:pt x="0" y="309408"/>
                  <a:pt x="0" y="199324"/>
                </a:cubicBezTo>
                <a:lnTo>
                  <a:pt x="0" y="199324"/>
                </a:lnTo>
                <a:cubicBezTo>
                  <a:pt x="0" y="89241"/>
                  <a:pt x="89241" y="0"/>
                  <a:pt x="199324" y="0"/>
                </a:cubicBezTo>
                <a:close/>
              </a:path>
            </a:pathLst>
          </a:custGeom>
          <a:solidFill>
            <a:srgbClr val="3A5F7F">
              <a:alpha val="40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10370117" y="3048000"/>
            <a:ext cx="166104" cy="166104"/>
          </a:xfrm>
          <a:custGeom>
            <a:avLst/>
            <a:gdLst/>
            <a:ahLst/>
            <a:cxnLst/>
            <a:rect l="l" t="t" r="r" b="b"/>
            <a:pathLst>
              <a:path w="166104" h="166104">
                <a:moveTo>
                  <a:pt x="83052" y="166104"/>
                </a:moveTo>
                <a:cubicBezTo>
                  <a:pt x="128889" y="166104"/>
                  <a:pt x="166104" y="128889"/>
                  <a:pt x="166104" y="83052"/>
                </a:cubicBezTo>
                <a:cubicBezTo>
                  <a:pt x="166104" y="37214"/>
                  <a:pt x="128889" y="0"/>
                  <a:pt x="83052" y="0"/>
                </a:cubicBezTo>
                <a:cubicBezTo>
                  <a:pt x="37214" y="0"/>
                  <a:pt x="0" y="37214"/>
                  <a:pt x="0" y="83052"/>
                </a:cubicBezTo>
                <a:cubicBezTo>
                  <a:pt x="0" y="128889"/>
                  <a:pt x="37214" y="166104"/>
                  <a:pt x="83052" y="166104"/>
                </a:cubicBezTo>
                <a:close/>
                <a:moveTo>
                  <a:pt x="110433" y="69004"/>
                </a:moveTo>
                <a:lnTo>
                  <a:pt x="84479" y="110530"/>
                </a:lnTo>
                <a:cubicBezTo>
                  <a:pt x="83117" y="112704"/>
                  <a:pt x="80781" y="114066"/>
                  <a:pt x="78218" y="114196"/>
                </a:cubicBezTo>
                <a:cubicBezTo>
                  <a:pt x="75655" y="114326"/>
                  <a:pt x="73189" y="113158"/>
                  <a:pt x="71665" y="111082"/>
                </a:cubicBezTo>
                <a:lnTo>
                  <a:pt x="56092" y="90319"/>
                </a:lnTo>
                <a:cubicBezTo>
                  <a:pt x="53497" y="86880"/>
                  <a:pt x="54211" y="82014"/>
                  <a:pt x="57650" y="79418"/>
                </a:cubicBezTo>
                <a:cubicBezTo>
                  <a:pt x="61088" y="76823"/>
                  <a:pt x="65955" y="77537"/>
                  <a:pt x="68550" y="80975"/>
                </a:cubicBezTo>
                <a:lnTo>
                  <a:pt x="77310" y="92655"/>
                </a:lnTo>
                <a:lnTo>
                  <a:pt x="97229" y="60764"/>
                </a:lnTo>
                <a:cubicBezTo>
                  <a:pt x="99500" y="57131"/>
                  <a:pt x="104301" y="55995"/>
                  <a:pt x="107967" y="58298"/>
                </a:cubicBezTo>
                <a:cubicBezTo>
                  <a:pt x="111633" y="60602"/>
                  <a:pt x="112736" y="65371"/>
                  <a:pt x="110433" y="69037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52" name="Text 50"/>
          <p:cNvSpPr/>
          <p:nvPr/>
        </p:nvSpPr>
        <p:spPr>
          <a:xfrm>
            <a:off x="9254692" y="3396817"/>
            <a:ext cx="2400196" cy="1661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16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模型验证</a:t>
            </a:r>
            <a:endParaRPr lang="en-US" sz="1600" dirty="0"/>
          </a:p>
        </p:txBody>
      </p:sp>
      <p:sp>
        <p:nvSpPr>
          <p:cNvPr id="53" name="Text 51"/>
          <p:cNvSpPr/>
          <p:nvPr/>
        </p:nvSpPr>
        <p:spPr>
          <a:xfrm>
            <a:off x="9258845" y="3596142"/>
            <a:ext cx="2391891" cy="1328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785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验证微调后模型的性能</a:t>
            </a:r>
            <a:endParaRPr lang="en-US" sz="1600" dirty="0"/>
          </a:p>
        </p:txBody>
      </p:sp>
      <p:sp>
        <p:nvSpPr>
          <p:cNvPr id="54" name="Shape 52"/>
          <p:cNvSpPr/>
          <p:nvPr/>
        </p:nvSpPr>
        <p:spPr>
          <a:xfrm>
            <a:off x="336360" y="4106910"/>
            <a:ext cx="3745635" cy="1337134"/>
          </a:xfrm>
          <a:custGeom>
            <a:avLst/>
            <a:gdLst/>
            <a:ahLst/>
            <a:cxnLst/>
            <a:rect l="l" t="t" r="r" b="b"/>
            <a:pathLst>
              <a:path w="3745635" h="1337134">
                <a:moveTo>
                  <a:pt x="66442" y="0"/>
                </a:moveTo>
                <a:lnTo>
                  <a:pt x="3679193" y="0"/>
                </a:lnTo>
                <a:cubicBezTo>
                  <a:pt x="3715888" y="0"/>
                  <a:pt x="3745635" y="29747"/>
                  <a:pt x="3745635" y="66442"/>
                </a:cubicBezTo>
                <a:lnTo>
                  <a:pt x="3745635" y="1270691"/>
                </a:lnTo>
                <a:cubicBezTo>
                  <a:pt x="3745635" y="1307386"/>
                  <a:pt x="3715888" y="1337134"/>
                  <a:pt x="3679193" y="1337134"/>
                </a:cubicBezTo>
                <a:lnTo>
                  <a:pt x="66442" y="1337134"/>
                </a:lnTo>
                <a:cubicBezTo>
                  <a:pt x="29747" y="1337134"/>
                  <a:pt x="0" y="1307386"/>
                  <a:pt x="0" y="1270691"/>
                </a:cubicBezTo>
                <a:lnTo>
                  <a:pt x="0" y="66442"/>
                </a:lnTo>
                <a:cubicBezTo>
                  <a:pt x="0" y="29772"/>
                  <a:pt x="29772" y="0"/>
                  <a:pt x="66442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473395" y="4243946"/>
            <a:ext cx="332207" cy="332207"/>
          </a:xfrm>
          <a:custGeom>
            <a:avLst/>
            <a:gdLst/>
            <a:ahLst/>
            <a:cxnLst/>
            <a:rect l="l" t="t" r="r" b="b"/>
            <a:pathLst>
              <a:path w="332207" h="332207">
                <a:moveTo>
                  <a:pt x="66441" y="0"/>
                </a:moveTo>
                <a:lnTo>
                  <a:pt x="265766" y="0"/>
                </a:lnTo>
                <a:cubicBezTo>
                  <a:pt x="302436" y="0"/>
                  <a:pt x="332207" y="29771"/>
                  <a:pt x="332207" y="66441"/>
                </a:cubicBezTo>
                <a:lnTo>
                  <a:pt x="332207" y="265766"/>
                </a:lnTo>
                <a:cubicBezTo>
                  <a:pt x="332207" y="302436"/>
                  <a:pt x="302436" y="332207"/>
                  <a:pt x="265766" y="332207"/>
                </a:cubicBezTo>
                <a:lnTo>
                  <a:pt x="66441" y="332207"/>
                </a:lnTo>
                <a:cubicBezTo>
                  <a:pt x="29771" y="332207"/>
                  <a:pt x="0" y="302436"/>
                  <a:pt x="0" y="265766"/>
                </a:cubicBezTo>
                <a:lnTo>
                  <a:pt x="0" y="66441"/>
                </a:lnTo>
                <a:cubicBezTo>
                  <a:pt x="0" y="29771"/>
                  <a:pt x="29771" y="0"/>
                  <a:pt x="66441" y="0"/>
                </a:cubicBezTo>
                <a:close/>
              </a:path>
            </a:pathLst>
          </a:custGeom>
          <a:solidFill>
            <a:srgbClr val="3A5F7F">
              <a:alpha val="40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546065" y="4326997"/>
            <a:ext cx="186866" cy="166104"/>
          </a:xfrm>
          <a:custGeom>
            <a:avLst/>
            <a:gdLst/>
            <a:ahLst/>
            <a:cxnLst/>
            <a:rect l="l" t="t" r="r" b="b"/>
            <a:pathLst>
              <a:path w="186866" h="166104">
                <a:moveTo>
                  <a:pt x="93433" y="10381"/>
                </a:moveTo>
                <a:cubicBezTo>
                  <a:pt x="67220" y="10381"/>
                  <a:pt x="46230" y="22320"/>
                  <a:pt x="30950" y="36530"/>
                </a:cubicBezTo>
                <a:cubicBezTo>
                  <a:pt x="15767" y="50642"/>
                  <a:pt x="5612" y="67480"/>
                  <a:pt x="779" y="79061"/>
                </a:cubicBezTo>
                <a:cubicBezTo>
                  <a:pt x="-292" y="81624"/>
                  <a:pt x="-292" y="84479"/>
                  <a:pt x="779" y="87042"/>
                </a:cubicBezTo>
                <a:cubicBezTo>
                  <a:pt x="5612" y="98624"/>
                  <a:pt x="15767" y="115494"/>
                  <a:pt x="30950" y="129574"/>
                </a:cubicBezTo>
                <a:cubicBezTo>
                  <a:pt x="46230" y="143751"/>
                  <a:pt x="67220" y="155722"/>
                  <a:pt x="93433" y="155722"/>
                </a:cubicBezTo>
                <a:cubicBezTo>
                  <a:pt x="119646" y="155722"/>
                  <a:pt x="140636" y="143783"/>
                  <a:pt x="155917" y="129574"/>
                </a:cubicBezTo>
                <a:cubicBezTo>
                  <a:pt x="171100" y="115461"/>
                  <a:pt x="181254" y="98624"/>
                  <a:pt x="186088" y="87042"/>
                </a:cubicBezTo>
                <a:cubicBezTo>
                  <a:pt x="187158" y="84479"/>
                  <a:pt x="187158" y="81624"/>
                  <a:pt x="186088" y="79061"/>
                </a:cubicBezTo>
                <a:cubicBezTo>
                  <a:pt x="181254" y="67480"/>
                  <a:pt x="171100" y="50610"/>
                  <a:pt x="155917" y="36530"/>
                </a:cubicBezTo>
                <a:cubicBezTo>
                  <a:pt x="140636" y="22353"/>
                  <a:pt x="119646" y="10381"/>
                  <a:pt x="93433" y="10381"/>
                </a:cubicBezTo>
                <a:close/>
                <a:moveTo>
                  <a:pt x="46717" y="83052"/>
                </a:moveTo>
                <a:cubicBezTo>
                  <a:pt x="46717" y="57268"/>
                  <a:pt x="67650" y="36335"/>
                  <a:pt x="93433" y="36335"/>
                </a:cubicBezTo>
                <a:cubicBezTo>
                  <a:pt x="119217" y="36335"/>
                  <a:pt x="140150" y="57268"/>
                  <a:pt x="140150" y="83052"/>
                </a:cubicBezTo>
                <a:cubicBezTo>
                  <a:pt x="140150" y="108835"/>
                  <a:pt x="119217" y="129768"/>
                  <a:pt x="93433" y="129768"/>
                </a:cubicBezTo>
                <a:cubicBezTo>
                  <a:pt x="67650" y="129768"/>
                  <a:pt x="46717" y="108835"/>
                  <a:pt x="46717" y="83052"/>
                </a:cubicBezTo>
                <a:close/>
                <a:moveTo>
                  <a:pt x="93433" y="62289"/>
                </a:moveTo>
                <a:cubicBezTo>
                  <a:pt x="93433" y="73741"/>
                  <a:pt x="84122" y="83052"/>
                  <a:pt x="72670" y="83052"/>
                </a:cubicBezTo>
                <a:cubicBezTo>
                  <a:pt x="68939" y="83052"/>
                  <a:pt x="65436" y="82079"/>
                  <a:pt x="62386" y="80327"/>
                </a:cubicBezTo>
                <a:cubicBezTo>
                  <a:pt x="62062" y="83863"/>
                  <a:pt x="62354" y="87496"/>
                  <a:pt x="63327" y="91097"/>
                </a:cubicBezTo>
                <a:cubicBezTo>
                  <a:pt x="67772" y="107708"/>
                  <a:pt x="84869" y="117570"/>
                  <a:pt x="101479" y="113126"/>
                </a:cubicBezTo>
                <a:cubicBezTo>
                  <a:pt x="118089" y="108681"/>
                  <a:pt x="127952" y="91584"/>
                  <a:pt x="123507" y="74974"/>
                </a:cubicBezTo>
                <a:cubicBezTo>
                  <a:pt x="119549" y="60148"/>
                  <a:pt x="105502" y="50707"/>
                  <a:pt x="90708" y="52005"/>
                </a:cubicBezTo>
                <a:cubicBezTo>
                  <a:pt x="92428" y="55022"/>
                  <a:pt x="93433" y="58526"/>
                  <a:pt x="93433" y="62289"/>
                </a:cubicBezTo>
                <a:close/>
              </a:path>
            </a:pathLst>
          </a:custGeom>
          <a:solidFill>
            <a:srgbClr val="E0E2E5"/>
          </a:solidFill>
          <a:ln/>
        </p:spPr>
      </p:sp>
      <p:sp>
        <p:nvSpPr>
          <p:cNvPr id="57" name="Text 55"/>
          <p:cNvSpPr/>
          <p:nvPr/>
        </p:nvSpPr>
        <p:spPr>
          <a:xfrm>
            <a:off x="905264" y="4310387"/>
            <a:ext cx="730856" cy="1993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46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透明度展示</a:t>
            </a:r>
            <a:endParaRPr lang="en-US" sz="1600" dirty="0"/>
          </a:p>
        </p:txBody>
      </p:sp>
      <p:sp>
        <p:nvSpPr>
          <p:cNvPr id="58" name="Shape 56"/>
          <p:cNvSpPr/>
          <p:nvPr/>
        </p:nvSpPr>
        <p:spPr>
          <a:xfrm>
            <a:off x="3453916" y="4310387"/>
            <a:ext cx="490005" cy="199324"/>
          </a:xfrm>
          <a:custGeom>
            <a:avLst/>
            <a:gdLst/>
            <a:ahLst/>
            <a:cxnLst/>
            <a:rect l="l" t="t" r="r" b="b"/>
            <a:pathLst>
              <a:path w="490005" h="199324">
                <a:moveTo>
                  <a:pt x="33221" y="0"/>
                </a:moveTo>
                <a:lnTo>
                  <a:pt x="456784" y="0"/>
                </a:lnTo>
                <a:cubicBezTo>
                  <a:pt x="475132" y="0"/>
                  <a:pt x="490005" y="14874"/>
                  <a:pt x="490005" y="33221"/>
                </a:cubicBezTo>
                <a:lnTo>
                  <a:pt x="490005" y="166103"/>
                </a:lnTo>
                <a:cubicBezTo>
                  <a:pt x="490005" y="184451"/>
                  <a:pt x="475132" y="199324"/>
                  <a:pt x="456784" y="199324"/>
                </a:cubicBezTo>
                <a:lnTo>
                  <a:pt x="33221" y="199324"/>
                </a:lnTo>
                <a:cubicBezTo>
                  <a:pt x="14874" y="199324"/>
                  <a:pt x="0" y="184451"/>
                  <a:pt x="0" y="166103"/>
                </a:cubicBezTo>
                <a:lnTo>
                  <a:pt x="0" y="33221"/>
                </a:lnTo>
                <a:cubicBezTo>
                  <a:pt x="0" y="14874"/>
                  <a:pt x="14874" y="0"/>
                  <a:pt x="33221" y="0"/>
                </a:cubicBezTo>
                <a:close/>
              </a:path>
            </a:pathLst>
          </a:custGeom>
          <a:solidFill>
            <a:srgbClr val="3A5F7F">
              <a:alpha val="40000"/>
            </a:srgbClr>
          </a:solidFill>
          <a:ln/>
        </p:spPr>
      </p:sp>
      <p:sp>
        <p:nvSpPr>
          <p:cNvPr id="59" name="Text 57"/>
          <p:cNvSpPr/>
          <p:nvPr/>
        </p:nvSpPr>
        <p:spPr>
          <a:xfrm>
            <a:off x="3453916" y="4310387"/>
            <a:ext cx="539837" cy="199324"/>
          </a:xfrm>
          <a:prstGeom prst="rect">
            <a:avLst/>
          </a:prstGeom>
          <a:noFill/>
          <a:ln/>
        </p:spPr>
        <p:txBody>
          <a:bodyPr wrap="square" lIns="66441" tIns="33221" rIns="66441" bIns="33221" rtlCol="0" anchor="ctr"/>
          <a:lstStyle/>
          <a:p>
            <a:pPr>
              <a:lnSpc>
                <a:spcPct val="110000"/>
              </a:lnSpc>
            </a:pPr>
            <a:r>
              <a:rPr lang="en-US" sz="785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FR-073</a:t>
            </a:r>
            <a:endParaRPr lang="en-US" sz="1600" dirty="0"/>
          </a:p>
        </p:txBody>
      </p:sp>
      <p:sp>
        <p:nvSpPr>
          <p:cNvPr id="60" name="Shape 58"/>
          <p:cNvSpPr/>
          <p:nvPr/>
        </p:nvSpPr>
        <p:spPr>
          <a:xfrm>
            <a:off x="497272" y="4709035"/>
            <a:ext cx="101738" cy="116272"/>
          </a:xfrm>
          <a:custGeom>
            <a:avLst/>
            <a:gdLst/>
            <a:ahLst/>
            <a:cxnLst/>
            <a:rect l="l" t="t" r="r" b="b"/>
            <a:pathLst>
              <a:path w="101738" h="116272">
                <a:moveTo>
                  <a:pt x="98741" y="15919"/>
                </a:moveTo>
                <a:cubicBezTo>
                  <a:pt x="101988" y="18281"/>
                  <a:pt x="102715" y="22823"/>
                  <a:pt x="100353" y="26070"/>
                </a:cubicBezTo>
                <a:lnTo>
                  <a:pt x="42217" y="106008"/>
                </a:lnTo>
                <a:cubicBezTo>
                  <a:pt x="40968" y="107734"/>
                  <a:pt x="39038" y="108801"/>
                  <a:pt x="36903" y="108983"/>
                </a:cubicBezTo>
                <a:cubicBezTo>
                  <a:pt x="34768" y="109164"/>
                  <a:pt x="32702" y="108370"/>
                  <a:pt x="31203" y="106871"/>
                </a:cubicBezTo>
                <a:lnTo>
                  <a:pt x="2135" y="77803"/>
                </a:lnTo>
                <a:cubicBezTo>
                  <a:pt x="-704" y="74964"/>
                  <a:pt x="-704" y="70354"/>
                  <a:pt x="2135" y="67515"/>
                </a:cubicBezTo>
                <a:cubicBezTo>
                  <a:pt x="4973" y="64677"/>
                  <a:pt x="9583" y="64677"/>
                  <a:pt x="12422" y="67515"/>
                </a:cubicBezTo>
                <a:lnTo>
                  <a:pt x="35472" y="90565"/>
                </a:lnTo>
                <a:lnTo>
                  <a:pt x="88612" y="17509"/>
                </a:lnTo>
                <a:cubicBezTo>
                  <a:pt x="90974" y="14262"/>
                  <a:pt x="95516" y="13535"/>
                  <a:pt x="98763" y="15897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61" name="Text 59"/>
          <p:cNvSpPr/>
          <p:nvPr/>
        </p:nvSpPr>
        <p:spPr>
          <a:xfrm>
            <a:off x="685177" y="4675815"/>
            <a:ext cx="2067989" cy="1661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16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展示查询的转换过程(自然语言 → SQL)</a:t>
            </a:r>
            <a:endParaRPr lang="en-US" sz="1600" dirty="0"/>
          </a:p>
        </p:txBody>
      </p:sp>
      <p:sp>
        <p:nvSpPr>
          <p:cNvPr id="62" name="Shape 60"/>
          <p:cNvSpPr/>
          <p:nvPr/>
        </p:nvSpPr>
        <p:spPr>
          <a:xfrm>
            <a:off x="497272" y="4941580"/>
            <a:ext cx="101738" cy="116272"/>
          </a:xfrm>
          <a:custGeom>
            <a:avLst/>
            <a:gdLst/>
            <a:ahLst/>
            <a:cxnLst/>
            <a:rect l="l" t="t" r="r" b="b"/>
            <a:pathLst>
              <a:path w="101738" h="116272">
                <a:moveTo>
                  <a:pt x="98741" y="15919"/>
                </a:moveTo>
                <a:cubicBezTo>
                  <a:pt x="101988" y="18281"/>
                  <a:pt x="102715" y="22823"/>
                  <a:pt x="100353" y="26070"/>
                </a:cubicBezTo>
                <a:lnTo>
                  <a:pt x="42217" y="106008"/>
                </a:lnTo>
                <a:cubicBezTo>
                  <a:pt x="40968" y="107734"/>
                  <a:pt x="39038" y="108801"/>
                  <a:pt x="36903" y="108983"/>
                </a:cubicBezTo>
                <a:cubicBezTo>
                  <a:pt x="34768" y="109164"/>
                  <a:pt x="32702" y="108370"/>
                  <a:pt x="31203" y="106871"/>
                </a:cubicBezTo>
                <a:lnTo>
                  <a:pt x="2135" y="77803"/>
                </a:lnTo>
                <a:cubicBezTo>
                  <a:pt x="-704" y="74964"/>
                  <a:pt x="-704" y="70354"/>
                  <a:pt x="2135" y="67515"/>
                </a:cubicBezTo>
                <a:cubicBezTo>
                  <a:pt x="4973" y="64677"/>
                  <a:pt x="9583" y="64677"/>
                  <a:pt x="12422" y="67515"/>
                </a:cubicBezTo>
                <a:lnTo>
                  <a:pt x="35472" y="90565"/>
                </a:lnTo>
                <a:lnTo>
                  <a:pt x="88612" y="17509"/>
                </a:lnTo>
                <a:cubicBezTo>
                  <a:pt x="90974" y="14262"/>
                  <a:pt x="95516" y="13535"/>
                  <a:pt x="98763" y="15897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63" name="Text 61"/>
          <p:cNvSpPr/>
          <p:nvPr/>
        </p:nvSpPr>
        <p:spPr>
          <a:xfrm>
            <a:off x="685177" y="4908360"/>
            <a:ext cx="1337134" cy="1661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16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展示数据来源和计算逻辑</a:t>
            </a:r>
            <a:endParaRPr lang="en-US" sz="1600" dirty="0"/>
          </a:p>
        </p:txBody>
      </p:sp>
      <p:sp>
        <p:nvSpPr>
          <p:cNvPr id="64" name="Shape 62"/>
          <p:cNvSpPr/>
          <p:nvPr/>
        </p:nvSpPr>
        <p:spPr>
          <a:xfrm>
            <a:off x="497272" y="5174125"/>
            <a:ext cx="101738" cy="116272"/>
          </a:xfrm>
          <a:custGeom>
            <a:avLst/>
            <a:gdLst/>
            <a:ahLst/>
            <a:cxnLst/>
            <a:rect l="l" t="t" r="r" b="b"/>
            <a:pathLst>
              <a:path w="101738" h="116272">
                <a:moveTo>
                  <a:pt x="98741" y="15919"/>
                </a:moveTo>
                <a:cubicBezTo>
                  <a:pt x="101988" y="18281"/>
                  <a:pt x="102715" y="22823"/>
                  <a:pt x="100353" y="26070"/>
                </a:cubicBezTo>
                <a:lnTo>
                  <a:pt x="42217" y="106008"/>
                </a:lnTo>
                <a:cubicBezTo>
                  <a:pt x="40968" y="107734"/>
                  <a:pt x="39038" y="108801"/>
                  <a:pt x="36903" y="108983"/>
                </a:cubicBezTo>
                <a:cubicBezTo>
                  <a:pt x="34768" y="109164"/>
                  <a:pt x="32702" y="108370"/>
                  <a:pt x="31203" y="106871"/>
                </a:cubicBezTo>
                <a:lnTo>
                  <a:pt x="2135" y="77803"/>
                </a:lnTo>
                <a:cubicBezTo>
                  <a:pt x="-704" y="74964"/>
                  <a:pt x="-704" y="70354"/>
                  <a:pt x="2135" y="67515"/>
                </a:cubicBezTo>
                <a:cubicBezTo>
                  <a:pt x="4973" y="64677"/>
                  <a:pt x="9583" y="64677"/>
                  <a:pt x="12422" y="67515"/>
                </a:cubicBezTo>
                <a:lnTo>
                  <a:pt x="35472" y="90565"/>
                </a:lnTo>
                <a:lnTo>
                  <a:pt x="88612" y="17509"/>
                </a:lnTo>
                <a:cubicBezTo>
                  <a:pt x="90974" y="14262"/>
                  <a:pt x="95516" y="13535"/>
                  <a:pt x="98763" y="15897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65" name="Text 63"/>
          <p:cNvSpPr/>
          <p:nvPr/>
        </p:nvSpPr>
        <p:spPr>
          <a:xfrm>
            <a:off x="685177" y="5140905"/>
            <a:ext cx="1220861" cy="1661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16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展示置信度评分和依据</a:t>
            </a:r>
            <a:endParaRPr lang="en-US" sz="1600" dirty="0"/>
          </a:p>
        </p:txBody>
      </p:sp>
      <p:sp>
        <p:nvSpPr>
          <p:cNvPr id="66" name="Shape 64"/>
          <p:cNvSpPr/>
          <p:nvPr/>
        </p:nvSpPr>
        <p:spPr>
          <a:xfrm>
            <a:off x="4224350" y="4106910"/>
            <a:ext cx="3745635" cy="1337134"/>
          </a:xfrm>
          <a:custGeom>
            <a:avLst/>
            <a:gdLst/>
            <a:ahLst/>
            <a:cxnLst/>
            <a:rect l="l" t="t" r="r" b="b"/>
            <a:pathLst>
              <a:path w="3745635" h="1337134">
                <a:moveTo>
                  <a:pt x="66442" y="0"/>
                </a:moveTo>
                <a:lnTo>
                  <a:pt x="3679193" y="0"/>
                </a:lnTo>
                <a:cubicBezTo>
                  <a:pt x="3715888" y="0"/>
                  <a:pt x="3745635" y="29747"/>
                  <a:pt x="3745635" y="66442"/>
                </a:cubicBezTo>
                <a:lnTo>
                  <a:pt x="3745635" y="1270691"/>
                </a:lnTo>
                <a:cubicBezTo>
                  <a:pt x="3745635" y="1307386"/>
                  <a:pt x="3715888" y="1337134"/>
                  <a:pt x="3679193" y="1337134"/>
                </a:cubicBezTo>
                <a:lnTo>
                  <a:pt x="66442" y="1337134"/>
                </a:lnTo>
                <a:cubicBezTo>
                  <a:pt x="29747" y="1337134"/>
                  <a:pt x="0" y="1307386"/>
                  <a:pt x="0" y="1270691"/>
                </a:cubicBezTo>
                <a:lnTo>
                  <a:pt x="0" y="66442"/>
                </a:lnTo>
                <a:cubicBezTo>
                  <a:pt x="0" y="29772"/>
                  <a:pt x="29772" y="0"/>
                  <a:pt x="66442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4361386" y="4243946"/>
            <a:ext cx="332207" cy="332207"/>
          </a:xfrm>
          <a:custGeom>
            <a:avLst/>
            <a:gdLst/>
            <a:ahLst/>
            <a:cxnLst/>
            <a:rect l="l" t="t" r="r" b="b"/>
            <a:pathLst>
              <a:path w="332207" h="332207">
                <a:moveTo>
                  <a:pt x="66441" y="0"/>
                </a:moveTo>
                <a:lnTo>
                  <a:pt x="265766" y="0"/>
                </a:lnTo>
                <a:cubicBezTo>
                  <a:pt x="302436" y="0"/>
                  <a:pt x="332207" y="29771"/>
                  <a:pt x="332207" y="66441"/>
                </a:cubicBezTo>
                <a:lnTo>
                  <a:pt x="332207" y="265766"/>
                </a:lnTo>
                <a:cubicBezTo>
                  <a:pt x="332207" y="302436"/>
                  <a:pt x="302436" y="332207"/>
                  <a:pt x="265766" y="332207"/>
                </a:cubicBezTo>
                <a:lnTo>
                  <a:pt x="66441" y="332207"/>
                </a:lnTo>
                <a:cubicBezTo>
                  <a:pt x="29771" y="332207"/>
                  <a:pt x="0" y="302436"/>
                  <a:pt x="0" y="265766"/>
                </a:cubicBezTo>
                <a:lnTo>
                  <a:pt x="0" y="66441"/>
                </a:lnTo>
                <a:cubicBezTo>
                  <a:pt x="0" y="29771"/>
                  <a:pt x="29771" y="0"/>
                  <a:pt x="66441" y="0"/>
                </a:cubicBezTo>
                <a:close/>
              </a:path>
            </a:pathLst>
          </a:custGeom>
          <a:solidFill>
            <a:srgbClr val="3A5F7F">
              <a:alpha val="40000"/>
            </a:srgbClr>
          </a:solidFill>
          <a:ln/>
        </p:spPr>
      </p:sp>
      <p:sp>
        <p:nvSpPr>
          <p:cNvPr id="68" name="Shape 66"/>
          <p:cNvSpPr/>
          <p:nvPr/>
        </p:nvSpPr>
        <p:spPr>
          <a:xfrm>
            <a:off x="4465201" y="4326997"/>
            <a:ext cx="124578" cy="166104"/>
          </a:xfrm>
          <a:custGeom>
            <a:avLst/>
            <a:gdLst/>
            <a:ahLst/>
            <a:cxnLst/>
            <a:rect l="l" t="t" r="r" b="b"/>
            <a:pathLst>
              <a:path w="124578" h="166104">
                <a:moveTo>
                  <a:pt x="62289" y="10381"/>
                </a:moveTo>
                <a:cubicBezTo>
                  <a:pt x="50837" y="10381"/>
                  <a:pt x="41526" y="19692"/>
                  <a:pt x="41526" y="31144"/>
                </a:cubicBezTo>
                <a:lnTo>
                  <a:pt x="41526" y="51907"/>
                </a:lnTo>
                <a:lnTo>
                  <a:pt x="103815" y="51907"/>
                </a:lnTo>
                <a:cubicBezTo>
                  <a:pt x="115267" y="51907"/>
                  <a:pt x="124578" y="61218"/>
                  <a:pt x="124578" y="72670"/>
                </a:cubicBezTo>
                <a:lnTo>
                  <a:pt x="124578" y="145341"/>
                </a:lnTo>
                <a:cubicBezTo>
                  <a:pt x="124578" y="156793"/>
                  <a:pt x="115267" y="166104"/>
                  <a:pt x="103815" y="166104"/>
                </a:cubicBezTo>
                <a:lnTo>
                  <a:pt x="20763" y="166104"/>
                </a:lnTo>
                <a:cubicBezTo>
                  <a:pt x="9311" y="166104"/>
                  <a:pt x="0" y="156793"/>
                  <a:pt x="0" y="145341"/>
                </a:cubicBezTo>
                <a:lnTo>
                  <a:pt x="0" y="72670"/>
                </a:lnTo>
                <a:cubicBezTo>
                  <a:pt x="0" y="61218"/>
                  <a:pt x="9311" y="51907"/>
                  <a:pt x="20763" y="51907"/>
                </a:cubicBezTo>
                <a:lnTo>
                  <a:pt x="20763" y="31144"/>
                </a:lnTo>
                <a:cubicBezTo>
                  <a:pt x="20763" y="8208"/>
                  <a:pt x="39352" y="-10381"/>
                  <a:pt x="62289" y="-10381"/>
                </a:cubicBezTo>
                <a:cubicBezTo>
                  <a:pt x="82890" y="-10381"/>
                  <a:pt x="99954" y="4574"/>
                  <a:pt x="103231" y="24234"/>
                </a:cubicBezTo>
                <a:cubicBezTo>
                  <a:pt x="104172" y="29879"/>
                  <a:pt x="100376" y="35232"/>
                  <a:pt x="94698" y="36205"/>
                </a:cubicBezTo>
                <a:cubicBezTo>
                  <a:pt x="89021" y="37179"/>
                  <a:pt x="83701" y="33350"/>
                  <a:pt x="82727" y="27673"/>
                </a:cubicBezTo>
                <a:cubicBezTo>
                  <a:pt x="81105" y="17876"/>
                  <a:pt x="72573" y="10381"/>
                  <a:pt x="62289" y="10381"/>
                </a:cubicBezTo>
                <a:close/>
                <a:moveTo>
                  <a:pt x="75266" y="116792"/>
                </a:moveTo>
                <a:cubicBezTo>
                  <a:pt x="79580" y="116792"/>
                  <a:pt x="83052" y="113320"/>
                  <a:pt x="83052" y="109005"/>
                </a:cubicBezTo>
                <a:cubicBezTo>
                  <a:pt x="83052" y="104691"/>
                  <a:pt x="79580" y="101219"/>
                  <a:pt x="75266" y="101219"/>
                </a:cubicBezTo>
                <a:lnTo>
                  <a:pt x="49312" y="101219"/>
                </a:lnTo>
                <a:cubicBezTo>
                  <a:pt x="44997" y="101219"/>
                  <a:pt x="41526" y="104691"/>
                  <a:pt x="41526" y="109005"/>
                </a:cubicBezTo>
                <a:cubicBezTo>
                  <a:pt x="41526" y="113320"/>
                  <a:pt x="44997" y="116792"/>
                  <a:pt x="49312" y="116792"/>
                </a:cubicBezTo>
                <a:lnTo>
                  <a:pt x="75266" y="116792"/>
                </a:lnTo>
                <a:close/>
              </a:path>
            </a:pathLst>
          </a:custGeom>
          <a:solidFill>
            <a:srgbClr val="E0E2E5"/>
          </a:solidFill>
          <a:ln/>
        </p:spPr>
      </p:sp>
      <p:sp>
        <p:nvSpPr>
          <p:cNvPr id="69" name="Text 67"/>
          <p:cNvSpPr/>
          <p:nvPr/>
        </p:nvSpPr>
        <p:spPr>
          <a:xfrm>
            <a:off x="4793255" y="4310387"/>
            <a:ext cx="730856" cy="1993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46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渐进式授权</a:t>
            </a:r>
            <a:endParaRPr lang="en-US" sz="1600" dirty="0"/>
          </a:p>
        </p:txBody>
      </p:sp>
      <p:sp>
        <p:nvSpPr>
          <p:cNvPr id="70" name="Shape 68"/>
          <p:cNvSpPr/>
          <p:nvPr/>
        </p:nvSpPr>
        <p:spPr>
          <a:xfrm>
            <a:off x="7341971" y="4310387"/>
            <a:ext cx="490005" cy="199324"/>
          </a:xfrm>
          <a:custGeom>
            <a:avLst/>
            <a:gdLst/>
            <a:ahLst/>
            <a:cxnLst/>
            <a:rect l="l" t="t" r="r" b="b"/>
            <a:pathLst>
              <a:path w="490005" h="199324">
                <a:moveTo>
                  <a:pt x="33221" y="0"/>
                </a:moveTo>
                <a:lnTo>
                  <a:pt x="456784" y="0"/>
                </a:lnTo>
                <a:cubicBezTo>
                  <a:pt x="475132" y="0"/>
                  <a:pt x="490005" y="14874"/>
                  <a:pt x="490005" y="33221"/>
                </a:cubicBezTo>
                <a:lnTo>
                  <a:pt x="490005" y="166103"/>
                </a:lnTo>
                <a:cubicBezTo>
                  <a:pt x="490005" y="184451"/>
                  <a:pt x="475132" y="199324"/>
                  <a:pt x="456784" y="199324"/>
                </a:cubicBezTo>
                <a:lnTo>
                  <a:pt x="33221" y="199324"/>
                </a:lnTo>
                <a:cubicBezTo>
                  <a:pt x="14874" y="199324"/>
                  <a:pt x="0" y="184451"/>
                  <a:pt x="0" y="166103"/>
                </a:cubicBezTo>
                <a:lnTo>
                  <a:pt x="0" y="33221"/>
                </a:lnTo>
                <a:cubicBezTo>
                  <a:pt x="0" y="14874"/>
                  <a:pt x="14874" y="0"/>
                  <a:pt x="33221" y="0"/>
                </a:cubicBezTo>
                <a:close/>
              </a:path>
            </a:pathLst>
          </a:custGeom>
          <a:solidFill>
            <a:srgbClr val="3A5F7F">
              <a:alpha val="40000"/>
            </a:srgbClr>
          </a:solidFill>
          <a:ln/>
        </p:spPr>
      </p:sp>
      <p:sp>
        <p:nvSpPr>
          <p:cNvPr id="71" name="Text 69"/>
          <p:cNvSpPr/>
          <p:nvPr/>
        </p:nvSpPr>
        <p:spPr>
          <a:xfrm>
            <a:off x="7341971" y="4310387"/>
            <a:ext cx="539837" cy="199324"/>
          </a:xfrm>
          <a:prstGeom prst="rect">
            <a:avLst/>
          </a:prstGeom>
          <a:noFill/>
          <a:ln/>
        </p:spPr>
        <p:txBody>
          <a:bodyPr wrap="square" lIns="66441" tIns="33221" rIns="66441" bIns="33221" rtlCol="0" anchor="ctr"/>
          <a:lstStyle/>
          <a:p>
            <a:pPr>
              <a:lnSpc>
                <a:spcPct val="110000"/>
              </a:lnSpc>
            </a:pPr>
            <a:r>
              <a:rPr lang="en-US" sz="785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FR-074</a:t>
            </a:r>
            <a:endParaRPr lang="en-US" sz="1600" dirty="0"/>
          </a:p>
        </p:txBody>
      </p:sp>
      <p:sp>
        <p:nvSpPr>
          <p:cNvPr id="72" name="Shape 70"/>
          <p:cNvSpPr/>
          <p:nvPr/>
        </p:nvSpPr>
        <p:spPr>
          <a:xfrm>
            <a:off x="4385263" y="4709035"/>
            <a:ext cx="101738" cy="116272"/>
          </a:xfrm>
          <a:custGeom>
            <a:avLst/>
            <a:gdLst/>
            <a:ahLst/>
            <a:cxnLst/>
            <a:rect l="l" t="t" r="r" b="b"/>
            <a:pathLst>
              <a:path w="101738" h="116272">
                <a:moveTo>
                  <a:pt x="98741" y="15919"/>
                </a:moveTo>
                <a:cubicBezTo>
                  <a:pt x="101988" y="18281"/>
                  <a:pt x="102715" y="22823"/>
                  <a:pt x="100353" y="26070"/>
                </a:cubicBezTo>
                <a:lnTo>
                  <a:pt x="42217" y="106008"/>
                </a:lnTo>
                <a:cubicBezTo>
                  <a:pt x="40968" y="107734"/>
                  <a:pt x="39038" y="108801"/>
                  <a:pt x="36903" y="108983"/>
                </a:cubicBezTo>
                <a:cubicBezTo>
                  <a:pt x="34768" y="109164"/>
                  <a:pt x="32702" y="108370"/>
                  <a:pt x="31203" y="106871"/>
                </a:cubicBezTo>
                <a:lnTo>
                  <a:pt x="2135" y="77803"/>
                </a:lnTo>
                <a:cubicBezTo>
                  <a:pt x="-704" y="74964"/>
                  <a:pt x="-704" y="70354"/>
                  <a:pt x="2135" y="67515"/>
                </a:cubicBezTo>
                <a:cubicBezTo>
                  <a:pt x="4973" y="64677"/>
                  <a:pt x="9583" y="64677"/>
                  <a:pt x="12422" y="67515"/>
                </a:cubicBezTo>
                <a:lnTo>
                  <a:pt x="35472" y="90565"/>
                </a:lnTo>
                <a:lnTo>
                  <a:pt x="88612" y="17509"/>
                </a:lnTo>
                <a:cubicBezTo>
                  <a:pt x="90974" y="14262"/>
                  <a:pt x="95516" y="13535"/>
                  <a:pt x="98763" y="15897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73" name="Text 71"/>
          <p:cNvSpPr/>
          <p:nvPr/>
        </p:nvSpPr>
        <p:spPr>
          <a:xfrm>
            <a:off x="4573168" y="4675815"/>
            <a:ext cx="2184262" cy="1661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16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新用户初始权限受限,随信任积累逐步放开</a:t>
            </a:r>
            <a:endParaRPr lang="en-US" sz="1600" dirty="0"/>
          </a:p>
        </p:txBody>
      </p:sp>
      <p:sp>
        <p:nvSpPr>
          <p:cNvPr id="74" name="Shape 72"/>
          <p:cNvSpPr/>
          <p:nvPr/>
        </p:nvSpPr>
        <p:spPr>
          <a:xfrm>
            <a:off x="4385263" y="4941580"/>
            <a:ext cx="101738" cy="116272"/>
          </a:xfrm>
          <a:custGeom>
            <a:avLst/>
            <a:gdLst/>
            <a:ahLst/>
            <a:cxnLst/>
            <a:rect l="l" t="t" r="r" b="b"/>
            <a:pathLst>
              <a:path w="101738" h="116272">
                <a:moveTo>
                  <a:pt x="98741" y="15919"/>
                </a:moveTo>
                <a:cubicBezTo>
                  <a:pt x="101988" y="18281"/>
                  <a:pt x="102715" y="22823"/>
                  <a:pt x="100353" y="26070"/>
                </a:cubicBezTo>
                <a:lnTo>
                  <a:pt x="42217" y="106008"/>
                </a:lnTo>
                <a:cubicBezTo>
                  <a:pt x="40968" y="107734"/>
                  <a:pt x="39038" y="108801"/>
                  <a:pt x="36903" y="108983"/>
                </a:cubicBezTo>
                <a:cubicBezTo>
                  <a:pt x="34768" y="109164"/>
                  <a:pt x="32702" y="108370"/>
                  <a:pt x="31203" y="106871"/>
                </a:cubicBezTo>
                <a:lnTo>
                  <a:pt x="2135" y="77803"/>
                </a:lnTo>
                <a:cubicBezTo>
                  <a:pt x="-704" y="74964"/>
                  <a:pt x="-704" y="70354"/>
                  <a:pt x="2135" y="67515"/>
                </a:cubicBezTo>
                <a:cubicBezTo>
                  <a:pt x="4973" y="64677"/>
                  <a:pt x="9583" y="64677"/>
                  <a:pt x="12422" y="67515"/>
                </a:cubicBezTo>
                <a:lnTo>
                  <a:pt x="35472" y="90565"/>
                </a:lnTo>
                <a:lnTo>
                  <a:pt x="88612" y="17509"/>
                </a:lnTo>
                <a:cubicBezTo>
                  <a:pt x="90974" y="14262"/>
                  <a:pt x="95516" y="13535"/>
                  <a:pt x="98763" y="15897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75" name="Text 73"/>
          <p:cNvSpPr/>
          <p:nvPr/>
        </p:nvSpPr>
        <p:spPr>
          <a:xfrm>
            <a:off x="4573168" y="4908360"/>
            <a:ext cx="2009853" cy="1661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16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高风险操作需要额外的信任验证(MFA)</a:t>
            </a:r>
            <a:endParaRPr lang="en-US" sz="1600" dirty="0"/>
          </a:p>
        </p:txBody>
      </p:sp>
      <p:sp>
        <p:nvSpPr>
          <p:cNvPr id="76" name="Shape 74"/>
          <p:cNvSpPr/>
          <p:nvPr/>
        </p:nvSpPr>
        <p:spPr>
          <a:xfrm>
            <a:off x="4385263" y="5174125"/>
            <a:ext cx="101738" cy="116272"/>
          </a:xfrm>
          <a:custGeom>
            <a:avLst/>
            <a:gdLst/>
            <a:ahLst/>
            <a:cxnLst/>
            <a:rect l="l" t="t" r="r" b="b"/>
            <a:pathLst>
              <a:path w="101738" h="116272">
                <a:moveTo>
                  <a:pt x="98741" y="15919"/>
                </a:moveTo>
                <a:cubicBezTo>
                  <a:pt x="101988" y="18281"/>
                  <a:pt x="102715" y="22823"/>
                  <a:pt x="100353" y="26070"/>
                </a:cubicBezTo>
                <a:lnTo>
                  <a:pt x="42217" y="106008"/>
                </a:lnTo>
                <a:cubicBezTo>
                  <a:pt x="40968" y="107734"/>
                  <a:pt x="39038" y="108801"/>
                  <a:pt x="36903" y="108983"/>
                </a:cubicBezTo>
                <a:cubicBezTo>
                  <a:pt x="34768" y="109164"/>
                  <a:pt x="32702" y="108370"/>
                  <a:pt x="31203" y="106871"/>
                </a:cubicBezTo>
                <a:lnTo>
                  <a:pt x="2135" y="77803"/>
                </a:lnTo>
                <a:cubicBezTo>
                  <a:pt x="-704" y="74964"/>
                  <a:pt x="-704" y="70354"/>
                  <a:pt x="2135" y="67515"/>
                </a:cubicBezTo>
                <a:cubicBezTo>
                  <a:pt x="4973" y="64677"/>
                  <a:pt x="9583" y="64677"/>
                  <a:pt x="12422" y="67515"/>
                </a:cubicBezTo>
                <a:lnTo>
                  <a:pt x="35472" y="90565"/>
                </a:lnTo>
                <a:lnTo>
                  <a:pt x="88612" y="17509"/>
                </a:lnTo>
                <a:cubicBezTo>
                  <a:pt x="90974" y="14262"/>
                  <a:pt x="95516" y="13535"/>
                  <a:pt x="98763" y="15897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77" name="Text 75"/>
          <p:cNvSpPr/>
          <p:nvPr/>
        </p:nvSpPr>
        <p:spPr>
          <a:xfrm>
            <a:off x="4573168" y="5140905"/>
            <a:ext cx="1411880" cy="1661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16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支持临时权限提升(带时限)</a:t>
            </a:r>
            <a:endParaRPr lang="en-US" sz="1600" dirty="0"/>
          </a:p>
        </p:txBody>
      </p:sp>
      <p:sp>
        <p:nvSpPr>
          <p:cNvPr id="78" name="Shape 76"/>
          <p:cNvSpPr/>
          <p:nvPr/>
        </p:nvSpPr>
        <p:spPr>
          <a:xfrm>
            <a:off x="8112406" y="4106910"/>
            <a:ext cx="3745635" cy="1337134"/>
          </a:xfrm>
          <a:custGeom>
            <a:avLst/>
            <a:gdLst/>
            <a:ahLst/>
            <a:cxnLst/>
            <a:rect l="l" t="t" r="r" b="b"/>
            <a:pathLst>
              <a:path w="3745635" h="1337134">
                <a:moveTo>
                  <a:pt x="66442" y="0"/>
                </a:moveTo>
                <a:lnTo>
                  <a:pt x="3679193" y="0"/>
                </a:lnTo>
                <a:cubicBezTo>
                  <a:pt x="3715888" y="0"/>
                  <a:pt x="3745635" y="29747"/>
                  <a:pt x="3745635" y="66442"/>
                </a:cubicBezTo>
                <a:lnTo>
                  <a:pt x="3745635" y="1270691"/>
                </a:lnTo>
                <a:cubicBezTo>
                  <a:pt x="3745635" y="1307386"/>
                  <a:pt x="3715888" y="1337134"/>
                  <a:pt x="3679193" y="1337134"/>
                </a:cubicBezTo>
                <a:lnTo>
                  <a:pt x="66442" y="1337134"/>
                </a:lnTo>
                <a:cubicBezTo>
                  <a:pt x="29747" y="1337134"/>
                  <a:pt x="0" y="1307386"/>
                  <a:pt x="0" y="1270691"/>
                </a:cubicBezTo>
                <a:lnTo>
                  <a:pt x="0" y="66442"/>
                </a:lnTo>
                <a:cubicBezTo>
                  <a:pt x="0" y="29772"/>
                  <a:pt x="29772" y="0"/>
                  <a:pt x="66442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79" name="Shape 77"/>
          <p:cNvSpPr/>
          <p:nvPr/>
        </p:nvSpPr>
        <p:spPr>
          <a:xfrm>
            <a:off x="8249442" y="4243946"/>
            <a:ext cx="332207" cy="332207"/>
          </a:xfrm>
          <a:custGeom>
            <a:avLst/>
            <a:gdLst/>
            <a:ahLst/>
            <a:cxnLst/>
            <a:rect l="l" t="t" r="r" b="b"/>
            <a:pathLst>
              <a:path w="332207" h="332207">
                <a:moveTo>
                  <a:pt x="66441" y="0"/>
                </a:moveTo>
                <a:lnTo>
                  <a:pt x="265766" y="0"/>
                </a:lnTo>
                <a:cubicBezTo>
                  <a:pt x="302436" y="0"/>
                  <a:pt x="332207" y="29771"/>
                  <a:pt x="332207" y="66441"/>
                </a:cubicBezTo>
                <a:lnTo>
                  <a:pt x="332207" y="265766"/>
                </a:lnTo>
                <a:cubicBezTo>
                  <a:pt x="332207" y="302436"/>
                  <a:pt x="302436" y="332207"/>
                  <a:pt x="265766" y="332207"/>
                </a:cubicBezTo>
                <a:lnTo>
                  <a:pt x="66441" y="332207"/>
                </a:lnTo>
                <a:cubicBezTo>
                  <a:pt x="29771" y="332207"/>
                  <a:pt x="0" y="302436"/>
                  <a:pt x="0" y="265766"/>
                </a:cubicBezTo>
                <a:lnTo>
                  <a:pt x="0" y="66441"/>
                </a:lnTo>
                <a:cubicBezTo>
                  <a:pt x="0" y="29771"/>
                  <a:pt x="29771" y="0"/>
                  <a:pt x="66441" y="0"/>
                </a:cubicBezTo>
                <a:close/>
              </a:path>
            </a:pathLst>
          </a:custGeom>
          <a:solidFill>
            <a:srgbClr val="3A5F7F">
              <a:alpha val="40000"/>
            </a:srgbClr>
          </a:solidFill>
          <a:ln/>
        </p:spPr>
      </p:sp>
      <p:sp>
        <p:nvSpPr>
          <p:cNvPr id="80" name="Shape 78"/>
          <p:cNvSpPr/>
          <p:nvPr/>
        </p:nvSpPr>
        <p:spPr>
          <a:xfrm>
            <a:off x="8322112" y="4326997"/>
            <a:ext cx="186866" cy="166104"/>
          </a:xfrm>
          <a:custGeom>
            <a:avLst/>
            <a:gdLst/>
            <a:ahLst/>
            <a:cxnLst/>
            <a:rect l="l" t="t" r="r" b="b"/>
            <a:pathLst>
              <a:path w="186866" h="166104">
                <a:moveTo>
                  <a:pt x="100408" y="-6132"/>
                </a:moveTo>
                <a:cubicBezTo>
                  <a:pt x="99078" y="-8727"/>
                  <a:pt x="96385" y="-10381"/>
                  <a:pt x="93466" y="-10381"/>
                </a:cubicBezTo>
                <a:cubicBezTo>
                  <a:pt x="90546" y="-10381"/>
                  <a:pt x="87853" y="-8727"/>
                  <a:pt x="86523" y="-6132"/>
                </a:cubicBezTo>
                <a:lnTo>
                  <a:pt x="62646" y="40650"/>
                </a:lnTo>
                <a:lnTo>
                  <a:pt x="10771" y="48890"/>
                </a:lnTo>
                <a:cubicBezTo>
                  <a:pt x="7883" y="49344"/>
                  <a:pt x="5483" y="51388"/>
                  <a:pt x="4574" y="54178"/>
                </a:cubicBezTo>
                <a:cubicBezTo>
                  <a:pt x="3666" y="56968"/>
                  <a:pt x="4412" y="60018"/>
                  <a:pt x="6456" y="62094"/>
                </a:cubicBezTo>
                <a:lnTo>
                  <a:pt x="43570" y="99240"/>
                </a:lnTo>
                <a:lnTo>
                  <a:pt x="35394" y="151115"/>
                </a:lnTo>
                <a:cubicBezTo>
                  <a:pt x="34940" y="154003"/>
                  <a:pt x="36140" y="156922"/>
                  <a:pt x="38509" y="158642"/>
                </a:cubicBezTo>
                <a:cubicBezTo>
                  <a:pt x="40877" y="160361"/>
                  <a:pt x="43991" y="160621"/>
                  <a:pt x="46619" y="159291"/>
                </a:cubicBezTo>
                <a:lnTo>
                  <a:pt x="93466" y="135478"/>
                </a:lnTo>
                <a:lnTo>
                  <a:pt x="140280" y="159291"/>
                </a:lnTo>
                <a:cubicBezTo>
                  <a:pt x="142875" y="160621"/>
                  <a:pt x="146022" y="160361"/>
                  <a:pt x="148390" y="158642"/>
                </a:cubicBezTo>
                <a:cubicBezTo>
                  <a:pt x="150758" y="156922"/>
                  <a:pt x="151959" y="154035"/>
                  <a:pt x="151505" y="151115"/>
                </a:cubicBezTo>
                <a:lnTo>
                  <a:pt x="143297" y="99240"/>
                </a:lnTo>
                <a:lnTo>
                  <a:pt x="180411" y="62094"/>
                </a:lnTo>
                <a:cubicBezTo>
                  <a:pt x="182487" y="60018"/>
                  <a:pt x="183201" y="56968"/>
                  <a:pt x="182292" y="54178"/>
                </a:cubicBezTo>
                <a:cubicBezTo>
                  <a:pt x="181384" y="51388"/>
                  <a:pt x="179015" y="49344"/>
                  <a:pt x="176096" y="48890"/>
                </a:cubicBezTo>
                <a:lnTo>
                  <a:pt x="124253" y="40650"/>
                </a:lnTo>
                <a:lnTo>
                  <a:pt x="100408" y="-6132"/>
                </a:lnTo>
                <a:close/>
              </a:path>
            </a:pathLst>
          </a:custGeom>
          <a:solidFill>
            <a:srgbClr val="E0E2E5"/>
          </a:solidFill>
          <a:ln/>
        </p:spPr>
      </p:sp>
      <p:sp>
        <p:nvSpPr>
          <p:cNvPr id="81" name="Text 79"/>
          <p:cNvSpPr/>
          <p:nvPr/>
        </p:nvSpPr>
        <p:spPr>
          <a:xfrm>
            <a:off x="8681311" y="4310387"/>
            <a:ext cx="730856" cy="1993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46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信任度评分</a:t>
            </a:r>
            <a:endParaRPr lang="en-US" sz="1600" dirty="0"/>
          </a:p>
        </p:txBody>
      </p:sp>
      <p:sp>
        <p:nvSpPr>
          <p:cNvPr id="82" name="Shape 80"/>
          <p:cNvSpPr/>
          <p:nvPr/>
        </p:nvSpPr>
        <p:spPr>
          <a:xfrm>
            <a:off x="11230027" y="4310387"/>
            <a:ext cx="490005" cy="199324"/>
          </a:xfrm>
          <a:custGeom>
            <a:avLst/>
            <a:gdLst/>
            <a:ahLst/>
            <a:cxnLst/>
            <a:rect l="l" t="t" r="r" b="b"/>
            <a:pathLst>
              <a:path w="490005" h="199324">
                <a:moveTo>
                  <a:pt x="33221" y="0"/>
                </a:moveTo>
                <a:lnTo>
                  <a:pt x="456784" y="0"/>
                </a:lnTo>
                <a:cubicBezTo>
                  <a:pt x="475132" y="0"/>
                  <a:pt x="490005" y="14874"/>
                  <a:pt x="490005" y="33221"/>
                </a:cubicBezTo>
                <a:lnTo>
                  <a:pt x="490005" y="166103"/>
                </a:lnTo>
                <a:cubicBezTo>
                  <a:pt x="490005" y="184451"/>
                  <a:pt x="475132" y="199324"/>
                  <a:pt x="456784" y="199324"/>
                </a:cubicBezTo>
                <a:lnTo>
                  <a:pt x="33221" y="199324"/>
                </a:lnTo>
                <a:cubicBezTo>
                  <a:pt x="14874" y="199324"/>
                  <a:pt x="0" y="184451"/>
                  <a:pt x="0" y="166103"/>
                </a:cubicBezTo>
                <a:lnTo>
                  <a:pt x="0" y="33221"/>
                </a:lnTo>
                <a:cubicBezTo>
                  <a:pt x="0" y="14874"/>
                  <a:pt x="14874" y="0"/>
                  <a:pt x="33221" y="0"/>
                </a:cubicBezTo>
                <a:close/>
              </a:path>
            </a:pathLst>
          </a:custGeom>
          <a:solidFill>
            <a:srgbClr val="3A5F7F">
              <a:alpha val="40000"/>
            </a:srgbClr>
          </a:solidFill>
          <a:ln/>
        </p:spPr>
      </p:sp>
      <p:sp>
        <p:nvSpPr>
          <p:cNvPr id="83" name="Text 81"/>
          <p:cNvSpPr/>
          <p:nvPr/>
        </p:nvSpPr>
        <p:spPr>
          <a:xfrm>
            <a:off x="11230027" y="4310387"/>
            <a:ext cx="539837" cy="199324"/>
          </a:xfrm>
          <a:prstGeom prst="rect">
            <a:avLst/>
          </a:prstGeom>
          <a:noFill/>
          <a:ln/>
        </p:spPr>
        <p:txBody>
          <a:bodyPr wrap="square" lIns="66441" tIns="33221" rIns="66441" bIns="33221" rtlCol="0" anchor="ctr"/>
          <a:lstStyle/>
          <a:p>
            <a:pPr>
              <a:lnSpc>
                <a:spcPct val="110000"/>
              </a:lnSpc>
            </a:pPr>
            <a:r>
              <a:rPr lang="en-US" sz="785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FR-075</a:t>
            </a:r>
            <a:endParaRPr lang="en-US" sz="1600" dirty="0"/>
          </a:p>
        </p:txBody>
      </p:sp>
      <p:sp>
        <p:nvSpPr>
          <p:cNvPr id="84" name="Shape 82"/>
          <p:cNvSpPr/>
          <p:nvPr/>
        </p:nvSpPr>
        <p:spPr>
          <a:xfrm>
            <a:off x="8273319" y="4709035"/>
            <a:ext cx="101738" cy="116272"/>
          </a:xfrm>
          <a:custGeom>
            <a:avLst/>
            <a:gdLst/>
            <a:ahLst/>
            <a:cxnLst/>
            <a:rect l="l" t="t" r="r" b="b"/>
            <a:pathLst>
              <a:path w="101738" h="116272">
                <a:moveTo>
                  <a:pt x="98741" y="15919"/>
                </a:moveTo>
                <a:cubicBezTo>
                  <a:pt x="101988" y="18281"/>
                  <a:pt x="102715" y="22823"/>
                  <a:pt x="100353" y="26070"/>
                </a:cubicBezTo>
                <a:lnTo>
                  <a:pt x="42217" y="106008"/>
                </a:lnTo>
                <a:cubicBezTo>
                  <a:pt x="40968" y="107734"/>
                  <a:pt x="39038" y="108801"/>
                  <a:pt x="36903" y="108983"/>
                </a:cubicBezTo>
                <a:cubicBezTo>
                  <a:pt x="34768" y="109164"/>
                  <a:pt x="32702" y="108370"/>
                  <a:pt x="31203" y="106871"/>
                </a:cubicBezTo>
                <a:lnTo>
                  <a:pt x="2135" y="77803"/>
                </a:lnTo>
                <a:cubicBezTo>
                  <a:pt x="-704" y="74964"/>
                  <a:pt x="-704" y="70354"/>
                  <a:pt x="2135" y="67515"/>
                </a:cubicBezTo>
                <a:cubicBezTo>
                  <a:pt x="4973" y="64677"/>
                  <a:pt x="9583" y="64677"/>
                  <a:pt x="12422" y="67515"/>
                </a:cubicBezTo>
                <a:lnTo>
                  <a:pt x="35472" y="90565"/>
                </a:lnTo>
                <a:lnTo>
                  <a:pt x="88612" y="17509"/>
                </a:lnTo>
                <a:cubicBezTo>
                  <a:pt x="90974" y="14262"/>
                  <a:pt x="95516" y="13535"/>
                  <a:pt x="98763" y="15897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85" name="Text 83"/>
          <p:cNvSpPr/>
          <p:nvPr/>
        </p:nvSpPr>
        <p:spPr>
          <a:xfrm>
            <a:off x="8461224" y="4675815"/>
            <a:ext cx="1453406" cy="1661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16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系统维护用户的信任度评分</a:t>
            </a:r>
            <a:endParaRPr lang="en-US" sz="1600" dirty="0"/>
          </a:p>
        </p:txBody>
      </p:sp>
      <p:sp>
        <p:nvSpPr>
          <p:cNvPr id="86" name="Shape 84"/>
          <p:cNvSpPr/>
          <p:nvPr/>
        </p:nvSpPr>
        <p:spPr>
          <a:xfrm>
            <a:off x="8273319" y="4941580"/>
            <a:ext cx="101738" cy="116272"/>
          </a:xfrm>
          <a:custGeom>
            <a:avLst/>
            <a:gdLst/>
            <a:ahLst/>
            <a:cxnLst/>
            <a:rect l="l" t="t" r="r" b="b"/>
            <a:pathLst>
              <a:path w="101738" h="116272">
                <a:moveTo>
                  <a:pt x="98741" y="15919"/>
                </a:moveTo>
                <a:cubicBezTo>
                  <a:pt x="101988" y="18281"/>
                  <a:pt x="102715" y="22823"/>
                  <a:pt x="100353" y="26070"/>
                </a:cubicBezTo>
                <a:lnTo>
                  <a:pt x="42217" y="106008"/>
                </a:lnTo>
                <a:cubicBezTo>
                  <a:pt x="40968" y="107734"/>
                  <a:pt x="39038" y="108801"/>
                  <a:pt x="36903" y="108983"/>
                </a:cubicBezTo>
                <a:cubicBezTo>
                  <a:pt x="34768" y="109164"/>
                  <a:pt x="32702" y="108370"/>
                  <a:pt x="31203" y="106871"/>
                </a:cubicBezTo>
                <a:lnTo>
                  <a:pt x="2135" y="77803"/>
                </a:lnTo>
                <a:cubicBezTo>
                  <a:pt x="-704" y="74964"/>
                  <a:pt x="-704" y="70354"/>
                  <a:pt x="2135" y="67515"/>
                </a:cubicBezTo>
                <a:cubicBezTo>
                  <a:pt x="4973" y="64677"/>
                  <a:pt x="9583" y="64677"/>
                  <a:pt x="12422" y="67515"/>
                </a:cubicBezTo>
                <a:lnTo>
                  <a:pt x="35472" y="90565"/>
                </a:lnTo>
                <a:lnTo>
                  <a:pt x="88612" y="17509"/>
                </a:lnTo>
                <a:cubicBezTo>
                  <a:pt x="90974" y="14262"/>
                  <a:pt x="95516" y="13535"/>
                  <a:pt x="98763" y="15897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87" name="Text 85"/>
          <p:cNvSpPr/>
          <p:nvPr/>
        </p:nvSpPr>
        <p:spPr>
          <a:xfrm>
            <a:off x="8461224" y="4908360"/>
            <a:ext cx="2109515" cy="1661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16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基于历史行为(准确率、违规记录等)计算</a:t>
            </a:r>
            <a:endParaRPr lang="en-US" sz="1600" dirty="0"/>
          </a:p>
        </p:txBody>
      </p:sp>
      <p:sp>
        <p:nvSpPr>
          <p:cNvPr id="88" name="Shape 86"/>
          <p:cNvSpPr/>
          <p:nvPr/>
        </p:nvSpPr>
        <p:spPr>
          <a:xfrm>
            <a:off x="8273319" y="5174125"/>
            <a:ext cx="101738" cy="116272"/>
          </a:xfrm>
          <a:custGeom>
            <a:avLst/>
            <a:gdLst/>
            <a:ahLst/>
            <a:cxnLst/>
            <a:rect l="l" t="t" r="r" b="b"/>
            <a:pathLst>
              <a:path w="101738" h="116272">
                <a:moveTo>
                  <a:pt x="98741" y="15919"/>
                </a:moveTo>
                <a:cubicBezTo>
                  <a:pt x="101988" y="18281"/>
                  <a:pt x="102715" y="22823"/>
                  <a:pt x="100353" y="26070"/>
                </a:cubicBezTo>
                <a:lnTo>
                  <a:pt x="42217" y="106008"/>
                </a:lnTo>
                <a:cubicBezTo>
                  <a:pt x="40968" y="107734"/>
                  <a:pt x="39038" y="108801"/>
                  <a:pt x="36903" y="108983"/>
                </a:cubicBezTo>
                <a:cubicBezTo>
                  <a:pt x="34768" y="109164"/>
                  <a:pt x="32702" y="108370"/>
                  <a:pt x="31203" y="106871"/>
                </a:cubicBezTo>
                <a:lnTo>
                  <a:pt x="2135" y="77803"/>
                </a:lnTo>
                <a:cubicBezTo>
                  <a:pt x="-704" y="74964"/>
                  <a:pt x="-704" y="70354"/>
                  <a:pt x="2135" y="67515"/>
                </a:cubicBezTo>
                <a:cubicBezTo>
                  <a:pt x="4973" y="64677"/>
                  <a:pt x="9583" y="64677"/>
                  <a:pt x="12422" y="67515"/>
                </a:cubicBezTo>
                <a:lnTo>
                  <a:pt x="35472" y="90565"/>
                </a:lnTo>
                <a:lnTo>
                  <a:pt x="88612" y="17509"/>
                </a:lnTo>
                <a:cubicBezTo>
                  <a:pt x="90974" y="14262"/>
                  <a:pt x="95516" y="13535"/>
                  <a:pt x="98763" y="15897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89" name="Text 87"/>
          <p:cNvSpPr/>
          <p:nvPr/>
        </p:nvSpPr>
        <p:spPr>
          <a:xfrm>
            <a:off x="8461224" y="5140905"/>
            <a:ext cx="1685951" cy="1661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16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信任度影响审批流程和权限边界</a:t>
            </a:r>
            <a:endParaRPr lang="en-US" sz="1600" dirty="0"/>
          </a:p>
        </p:txBody>
      </p:sp>
      <p:sp>
        <p:nvSpPr>
          <p:cNvPr id="90" name="Shape 88"/>
          <p:cNvSpPr/>
          <p:nvPr/>
        </p:nvSpPr>
        <p:spPr>
          <a:xfrm>
            <a:off x="336360" y="5585232"/>
            <a:ext cx="11519281" cy="739161"/>
          </a:xfrm>
          <a:custGeom>
            <a:avLst/>
            <a:gdLst/>
            <a:ahLst/>
            <a:cxnLst/>
            <a:rect l="l" t="t" r="r" b="b"/>
            <a:pathLst>
              <a:path w="11519281" h="739161">
                <a:moveTo>
                  <a:pt x="66443" y="0"/>
                </a:moveTo>
                <a:lnTo>
                  <a:pt x="11452837" y="0"/>
                </a:lnTo>
                <a:cubicBezTo>
                  <a:pt x="11489533" y="0"/>
                  <a:pt x="11519281" y="29748"/>
                  <a:pt x="11519281" y="66443"/>
                </a:cubicBezTo>
                <a:lnTo>
                  <a:pt x="11519281" y="672718"/>
                </a:lnTo>
                <a:cubicBezTo>
                  <a:pt x="11519281" y="709413"/>
                  <a:pt x="11489533" y="739161"/>
                  <a:pt x="11452837" y="739161"/>
                </a:cubicBezTo>
                <a:lnTo>
                  <a:pt x="66443" y="739161"/>
                </a:lnTo>
                <a:cubicBezTo>
                  <a:pt x="29772" y="739161"/>
                  <a:pt x="0" y="709389"/>
                  <a:pt x="0" y="672718"/>
                </a:cubicBezTo>
                <a:lnTo>
                  <a:pt x="0" y="66443"/>
                </a:lnTo>
                <a:cubicBezTo>
                  <a:pt x="0" y="29748"/>
                  <a:pt x="29748" y="0"/>
                  <a:pt x="66443" y="0"/>
                </a:cubicBezTo>
                <a:close/>
              </a:path>
            </a:pathLst>
          </a:custGeom>
          <a:gradFill rotWithShape="1" flip="none">
            <a:gsLst>
              <a:gs pos="0">
                <a:srgbClr val="D8A14F">
                  <a:alpha val="20000"/>
                </a:srgbClr>
              </a:gs>
              <a:gs pos="100000">
                <a:srgbClr val="D8A14F">
                  <a:alpha val="5000"/>
                </a:srgbClr>
              </a:gs>
            </a:gsLst>
            <a:lin ang="0" scaled="1"/>
          </a:gradFill>
          <a:ln w="12700">
            <a:solidFill>
              <a:srgbClr val="D8A14F">
                <a:alpha val="40000"/>
              </a:srgbClr>
            </a:solidFill>
            <a:prstDash val="solid"/>
          </a:ln>
        </p:spPr>
      </p:sp>
      <p:sp>
        <p:nvSpPr>
          <p:cNvPr id="91" name="Shape 89"/>
          <p:cNvSpPr/>
          <p:nvPr/>
        </p:nvSpPr>
        <p:spPr>
          <a:xfrm>
            <a:off x="523226" y="5855150"/>
            <a:ext cx="149493" cy="199324"/>
          </a:xfrm>
          <a:custGeom>
            <a:avLst/>
            <a:gdLst/>
            <a:ahLst/>
            <a:cxnLst/>
            <a:rect l="l" t="t" r="r" b="b"/>
            <a:pathLst>
              <a:path w="149493" h="199324">
                <a:moveTo>
                  <a:pt x="114027" y="149493"/>
                </a:moveTo>
                <a:cubicBezTo>
                  <a:pt x="116869" y="140812"/>
                  <a:pt x="122553" y="132948"/>
                  <a:pt x="128977" y="126174"/>
                </a:cubicBezTo>
                <a:cubicBezTo>
                  <a:pt x="141707" y="112782"/>
                  <a:pt x="149493" y="94679"/>
                  <a:pt x="149493" y="74747"/>
                </a:cubicBezTo>
                <a:cubicBezTo>
                  <a:pt x="149493" y="33480"/>
                  <a:pt x="116013" y="0"/>
                  <a:pt x="74747" y="0"/>
                </a:cubicBezTo>
                <a:cubicBezTo>
                  <a:pt x="33480" y="0"/>
                  <a:pt x="0" y="33480"/>
                  <a:pt x="0" y="74747"/>
                </a:cubicBezTo>
                <a:cubicBezTo>
                  <a:pt x="0" y="94679"/>
                  <a:pt x="7786" y="112782"/>
                  <a:pt x="20516" y="126174"/>
                </a:cubicBezTo>
                <a:cubicBezTo>
                  <a:pt x="26940" y="132948"/>
                  <a:pt x="32663" y="140812"/>
                  <a:pt x="35466" y="149493"/>
                </a:cubicBezTo>
                <a:lnTo>
                  <a:pt x="113989" y="149493"/>
                </a:lnTo>
                <a:close/>
                <a:moveTo>
                  <a:pt x="112120" y="168180"/>
                </a:moveTo>
                <a:lnTo>
                  <a:pt x="37373" y="168180"/>
                </a:lnTo>
                <a:lnTo>
                  <a:pt x="37373" y="174409"/>
                </a:lnTo>
                <a:cubicBezTo>
                  <a:pt x="37373" y="191616"/>
                  <a:pt x="51310" y="205553"/>
                  <a:pt x="68518" y="205553"/>
                </a:cubicBezTo>
                <a:lnTo>
                  <a:pt x="80975" y="205553"/>
                </a:lnTo>
                <a:cubicBezTo>
                  <a:pt x="98183" y="205553"/>
                  <a:pt x="112120" y="191616"/>
                  <a:pt x="112120" y="174409"/>
                </a:cubicBezTo>
                <a:lnTo>
                  <a:pt x="112120" y="168180"/>
                </a:lnTo>
                <a:close/>
                <a:moveTo>
                  <a:pt x="71632" y="43602"/>
                </a:moveTo>
                <a:cubicBezTo>
                  <a:pt x="56138" y="43602"/>
                  <a:pt x="43602" y="56138"/>
                  <a:pt x="43602" y="71632"/>
                </a:cubicBezTo>
                <a:cubicBezTo>
                  <a:pt x="43602" y="76810"/>
                  <a:pt x="39437" y="80975"/>
                  <a:pt x="34259" y="80975"/>
                </a:cubicBezTo>
                <a:cubicBezTo>
                  <a:pt x="29081" y="80975"/>
                  <a:pt x="24916" y="76810"/>
                  <a:pt x="24916" y="71632"/>
                </a:cubicBezTo>
                <a:cubicBezTo>
                  <a:pt x="24916" y="45821"/>
                  <a:pt x="45821" y="24916"/>
                  <a:pt x="71632" y="24916"/>
                </a:cubicBezTo>
                <a:cubicBezTo>
                  <a:pt x="76810" y="24916"/>
                  <a:pt x="80975" y="29081"/>
                  <a:pt x="80975" y="34259"/>
                </a:cubicBezTo>
                <a:cubicBezTo>
                  <a:pt x="80975" y="39437"/>
                  <a:pt x="76810" y="43602"/>
                  <a:pt x="71632" y="43602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92" name="Text 90"/>
          <p:cNvSpPr/>
          <p:nvPr/>
        </p:nvSpPr>
        <p:spPr>
          <a:xfrm>
            <a:off x="822213" y="5722267"/>
            <a:ext cx="10638932" cy="2325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77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设计原则</a:t>
            </a:r>
            <a:endParaRPr lang="en-US" sz="1600" dirty="0"/>
          </a:p>
        </p:txBody>
      </p:sp>
      <p:sp>
        <p:nvSpPr>
          <p:cNvPr id="93" name="Text 91"/>
          <p:cNvSpPr/>
          <p:nvPr/>
        </p:nvSpPr>
        <p:spPr>
          <a:xfrm>
            <a:off x="822213" y="5988033"/>
            <a:ext cx="10630627" cy="1993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46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拒绝黑盒化的完全自主范式,通过基于置信度的"人类在环"审批干预机制,渐进式授权与反馈回路构建业务信任基石,通过"透明化推导过程"避免用户对大模型产生过度依赖或盲目不信任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267200" y="1143000"/>
            <a:ext cx="5181600" cy="45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24000" b="1" dirty="0">
                <a:solidFill>
                  <a:srgbClr val="3A5F7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08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2419350"/>
            <a:ext cx="11525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spc="75" kern="0" dirty="0">
                <a:solidFill>
                  <a:srgbClr val="D8A14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CHAPTER EIGHT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2838450"/>
            <a:ext cx="1171575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45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技术选型建议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81000" y="3638550"/>
            <a:ext cx="115443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核心组件的实现路径与推荐方案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381000" y="4400550"/>
            <a:ext cx="1219200" cy="38100"/>
          </a:xfrm>
          <a:custGeom>
            <a:avLst/>
            <a:gdLst/>
            <a:ahLst/>
            <a:cxnLst/>
            <a:rect l="l" t="t" r="r" b="b"/>
            <a:pathLst>
              <a:path w="1219200" h="38100">
                <a:moveTo>
                  <a:pt x="0" y="0"/>
                </a:moveTo>
                <a:lnTo>
                  <a:pt x="1219200" y="0"/>
                </a:lnTo>
                <a:lnTo>
                  <a:pt x="12192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D8A14F"/>
          </a:solidFill>
          <a:ln/>
        </p:spPr>
      </p:sp>
    </p:spTree>
  </p:cSld>
  <p:clrMapOvr>
    <a:masterClrMapping/>
  </p:clrMapOvr>
  <p:transition>
    <p:fade/>
    <p:spd val="med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32887" y="332887"/>
            <a:ext cx="11584481" cy="1664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17" b="1" spc="46" kern="0" dirty="0">
                <a:solidFill>
                  <a:srgbClr val="D8A14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LLM &amp; AGENT FRAMEWORK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32887" y="565909"/>
            <a:ext cx="11676025" cy="3328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359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大语言模型与 Agent 框架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37048" y="1036112"/>
            <a:ext cx="5667408" cy="4402435"/>
          </a:xfrm>
          <a:custGeom>
            <a:avLst/>
            <a:gdLst/>
            <a:ahLst/>
            <a:cxnLst/>
            <a:rect l="l" t="t" r="r" b="b"/>
            <a:pathLst>
              <a:path w="5667408" h="4402435">
                <a:moveTo>
                  <a:pt x="66565" y="0"/>
                </a:moveTo>
                <a:lnTo>
                  <a:pt x="5600843" y="0"/>
                </a:lnTo>
                <a:cubicBezTo>
                  <a:pt x="5637605" y="0"/>
                  <a:pt x="5667408" y="29802"/>
                  <a:pt x="5667408" y="66565"/>
                </a:cubicBezTo>
                <a:lnTo>
                  <a:pt x="5667408" y="4335871"/>
                </a:lnTo>
                <a:cubicBezTo>
                  <a:pt x="5667408" y="4372633"/>
                  <a:pt x="5637605" y="4402435"/>
                  <a:pt x="5600843" y="4402435"/>
                </a:cubicBezTo>
                <a:lnTo>
                  <a:pt x="66565" y="4402435"/>
                </a:lnTo>
                <a:cubicBezTo>
                  <a:pt x="29802" y="4402435"/>
                  <a:pt x="0" y="4372633"/>
                  <a:pt x="0" y="4335871"/>
                </a:cubicBezTo>
                <a:lnTo>
                  <a:pt x="0" y="66565"/>
                </a:lnTo>
                <a:cubicBezTo>
                  <a:pt x="0" y="29827"/>
                  <a:pt x="29827" y="0"/>
                  <a:pt x="66565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95170" y="1206717"/>
            <a:ext cx="166444" cy="166444"/>
          </a:xfrm>
          <a:custGeom>
            <a:avLst/>
            <a:gdLst/>
            <a:ahLst/>
            <a:cxnLst/>
            <a:rect l="l" t="t" r="r" b="b"/>
            <a:pathLst>
              <a:path w="166444" h="166444">
                <a:moveTo>
                  <a:pt x="39010" y="18205"/>
                </a:moveTo>
                <a:cubicBezTo>
                  <a:pt x="39010" y="8160"/>
                  <a:pt x="47170" y="0"/>
                  <a:pt x="57215" y="0"/>
                </a:cubicBezTo>
                <a:lnTo>
                  <a:pt x="65017" y="0"/>
                </a:lnTo>
                <a:cubicBezTo>
                  <a:pt x="70771" y="0"/>
                  <a:pt x="75420" y="4649"/>
                  <a:pt x="75420" y="10403"/>
                </a:cubicBezTo>
                <a:lnTo>
                  <a:pt x="75420" y="156041"/>
                </a:lnTo>
                <a:cubicBezTo>
                  <a:pt x="75420" y="161795"/>
                  <a:pt x="70771" y="166444"/>
                  <a:pt x="65017" y="166444"/>
                </a:cubicBezTo>
                <a:lnTo>
                  <a:pt x="54614" y="166444"/>
                </a:lnTo>
                <a:cubicBezTo>
                  <a:pt x="44927" y="166444"/>
                  <a:pt x="36767" y="159812"/>
                  <a:pt x="34459" y="150840"/>
                </a:cubicBezTo>
                <a:cubicBezTo>
                  <a:pt x="34231" y="150840"/>
                  <a:pt x="34036" y="150840"/>
                  <a:pt x="33809" y="150840"/>
                </a:cubicBezTo>
                <a:cubicBezTo>
                  <a:pt x="19440" y="150840"/>
                  <a:pt x="7802" y="139202"/>
                  <a:pt x="7802" y="124833"/>
                </a:cubicBezTo>
                <a:cubicBezTo>
                  <a:pt x="7802" y="118981"/>
                  <a:pt x="9753" y="113585"/>
                  <a:pt x="13003" y="109229"/>
                </a:cubicBezTo>
                <a:cubicBezTo>
                  <a:pt x="6697" y="104482"/>
                  <a:pt x="2601" y="96940"/>
                  <a:pt x="2601" y="88423"/>
                </a:cubicBezTo>
                <a:cubicBezTo>
                  <a:pt x="2601" y="78378"/>
                  <a:pt x="8322" y="69633"/>
                  <a:pt x="16644" y="65310"/>
                </a:cubicBezTo>
                <a:cubicBezTo>
                  <a:pt x="14336" y="61409"/>
                  <a:pt x="13003" y="56857"/>
                  <a:pt x="13003" y="52014"/>
                </a:cubicBezTo>
                <a:cubicBezTo>
                  <a:pt x="13003" y="37645"/>
                  <a:pt x="24641" y="26007"/>
                  <a:pt x="39010" y="26007"/>
                </a:cubicBezTo>
                <a:lnTo>
                  <a:pt x="39010" y="18205"/>
                </a:lnTo>
                <a:close/>
                <a:moveTo>
                  <a:pt x="127433" y="18205"/>
                </a:moveTo>
                <a:lnTo>
                  <a:pt x="127433" y="26007"/>
                </a:lnTo>
                <a:cubicBezTo>
                  <a:pt x="141802" y="26007"/>
                  <a:pt x="153440" y="37645"/>
                  <a:pt x="153440" y="52014"/>
                </a:cubicBezTo>
                <a:cubicBezTo>
                  <a:pt x="153440" y="56890"/>
                  <a:pt x="152107" y="61441"/>
                  <a:pt x="149799" y="65310"/>
                </a:cubicBezTo>
                <a:cubicBezTo>
                  <a:pt x="158154" y="69633"/>
                  <a:pt x="163843" y="78346"/>
                  <a:pt x="163843" y="88423"/>
                </a:cubicBezTo>
                <a:cubicBezTo>
                  <a:pt x="163843" y="96940"/>
                  <a:pt x="159747" y="104482"/>
                  <a:pt x="153440" y="109229"/>
                </a:cubicBezTo>
                <a:cubicBezTo>
                  <a:pt x="156691" y="113585"/>
                  <a:pt x="158642" y="118981"/>
                  <a:pt x="158642" y="124833"/>
                </a:cubicBezTo>
                <a:cubicBezTo>
                  <a:pt x="158642" y="139202"/>
                  <a:pt x="147004" y="150840"/>
                  <a:pt x="132635" y="150840"/>
                </a:cubicBezTo>
                <a:cubicBezTo>
                  <a:pt x="132407" y="150840"/>
                  <a:pt x="132212" y="150840"/>
                  <a:pt x="131985" y="150840"/>
                </a:cubicBezTo>
                <a:cubicBezTo>
                  <a:pt x="129677" y="159812"/>
                  <a:pt x="121517" y="166444"/>
                  <a:pt x="111829" y="166444"/>
                </a:cubicBezTo>
                <a:lnTo>
                  <a:pt x="101427" y="166444"/>
                </a:lnTo>
                <a:cubicBezTo>
                  <a:pt x="95673" y="166444"/>
                  <a:pt x="91024" y="161795"/>
                  <a:pt x="91024" y="156041"/>
                </a:cubicBezTo>
                <a:lnTo>
                  <a:pt x="91024" y="10403"/>
                </a:lnTo>
                <a:cubicBezTo>
                  <a:pt x="91024" y="4649"/>
                  <a:pt x="95673" y="0"/>
                  <a:pt x="101427" y="0"/>
                </a:cubicBezTo>
                <a:lnTo>
                  <a:pt x="109229" y="0"/>
                </a:lnTo>
                <a:cubicBezTo>
                  <a:pt x="119274" y="0"/>
                  <a:pt x="127433" y="8160"/>
                  <a:pt x="127433" y="18205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6" name="Text 4"/>
          <p:cNvSpPr/>
          <p:nvPr/>
        </p:nvSpPr>
        <p:spPr>
          <a:xfrm>
            <a:off x="782285" y="1173428"/>
            <a:ext cx="1123495" cy="2330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8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大语言模型推荐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74365" y="1506315"/>
            <a:ext cx="5392775" cy="898796"/>
          </a:xfrm>
          <a:custGeom>
            <a:avLst/>
            <a:gdLst/>
            <a:ahLst/>
            <a:cxnLst/>
            <a:rect l="l" t="t" r="r" b="b"/>
            <a:pathLst>
              <a:path w="5392775" h="898796">
                <a:moveTo>
                  <a:pt x="66574" y="0"/>
                </a:moveTo>
                <a:lnTo>
                  <a:pt x="5326202" y="0"/>
                </a:lnTo>
                <a:cubicBezTo>
                  <a:pt x="5362969" y="0"/>
                  <a:pt x="5392775" y="29806"/>
                  <a:pt x="5392775" y="66574"/>
                </a:cubicBezTo>
                <a:lnTo>
                  <a:pt x="5392775" y="832222"/>
                </a:lnTo>
                <a:cubicBezTo>
                  <a:pt x="5392775" y="868990"/>
                  <a:pt x="5362969" y="898796"/>
                  <a:pt x="5326202" y="898796"/>
                </a:cubicBezTo>
                <a:lnTo>
                  <a:pt x="66574" y="898796"/>
                </a:lnTo>
                <a:cubicBezTo>
                  <a:pt x="29806" y="898796"/>
                  <a:pt x="0" y="868990"/>
                  <a:pt x="0" y="832222"/>
                </a:cubicBezTo>
                <a:lnTo>
                  <a:pt x="0" y="66574"/>
                </a:lnTo>
                <a:cubicBezTo>
                  <a:pt x="0" y="29831"/>
                  <a:pt x="29831" y="0"/>
                  <a:pt x="66574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8" name="Text 6"/>
          <p:cNvSpPr/>
          <p:nvPr/>
        </p:nvSpPr>
        <p:spPr>
          <a:xfrm>
            <a:off x="574231" y="1606182"/>
            <a:ext cx="907118" cy="1664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17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高精度 NL2SQL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438027" y="1606182"/>
            <a:ext cx="332887" cy="166444"/>
          </a:xfrm>
          <a:custGeom>
            <a:avLst/>
            <a:gdLst/>
            <a:ahLst/>
            <a:cxnLst/>
            <a:rect l="l" t="t" r="r" b="b"/>
            <a:pathLst>
              <a:path w="332887" h="166444">
                <a:moveTo>
                  <a:pt x="33289" y="0"/>
                </a:moveTo>
                <a:lnTo>
                  <a:pt x="299599" y="0"/>
                </a:lnTo>
                <a:cubicBezTo>
                  <a:pt x="317983" y="0"/>
                  <a:pt x="332887" y="14904"/>
                  <a:pt x="332887" y="33289"/>
                </a:cubicBezTo>
                <a:lnTo>
                  <a:pt x="332887" y="133155"/>
                </a:lnTo>
                <a:cubicBezTo>
                  <a:pt x="332887" y="151540"/>
                  <a:pt x="317983" y="166444"/>
                  <a:pt x="299599" y="166444"/>
                </a:cubicBezTo>
                <a:lnTo>
                  <a:pt x="33289" y="166444"/>
                </a:lnTo>
                <a:cubicBezTo>
                  <a:pt x="14904" y="166444"/>
                  <a:pt x="0" y="151540"/>
                  <a:pt x="0" y="133155"/>
                </a:cubicBezTo>
                <a:lnTo>
                  <a:pt x="0" y="33289"/>
                </a:lnTo>
                <a:cubicBezTo>
                  <a:pt x="0" y="14904"/>
                  <a:pt x="14904" y="0"/>
                  <a:pt x="33289" y="0"/>
                </a:cubicBezTo>
                <a:close/>
              </a:path>
            </a:pathLst>
          </a:custGeom>
          <a:solidFill>
            <a:srgbClr val="00C950">
              <a:alpha val="20000"/>
            </a:srgbClr>
          </a:solidFill>
          <a:ln/>
        </p:spPr>
      </p:sp>
      <p:sp>
        <p:nvSpPr>
          <p:cNvPr id="10" name="Text 8"/>
          <p:cNvSpPr/>
          <p:nvPr/>
        </p:nvSpPr>
        <p:spPr>
          <a:xfrm>
            <a:off x="5438027" y="1606182"/>
            <a:ext cx="382820" cy="166444"/>
          </a:xfrm>
          <a:prstGeom prst="rect">
            <a:avLst/>
          </a:prstGeom>
          <a:noFill/>
          <a:ln/>
        </p:spPr>
        <p:txBody>
          <a:bodyPr wrap="square" lIns="66577" tIns="16644" rIns="66577" bIns="16644" rtlCol="0" anchor="ctr"/>
          <a:lstStyle/>
          <a:p>
            <a:pPr>
              <a:lnSpc>
                <a:spcPct val="110000"/>
              </a:lnSpc>
            </a:pPr>
            <a:r>
              <a:rPr lang="en-US" sz="786" dirty="0">
                <a:solidFill>
                  <a:srgbClr val="05DF72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推荐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74231" y="1839203"/>
            <a:ext cx="5242976" cy="1331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86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推荐:</a:t>
            </a:r>
            <a:pPr>
              <a:lnSpc>
                <a:spcPct val="110000"/>
              </a:lnSpc>
            </a:pPr>
            <a:r>
              <a:rPr lang="en-US" sz="786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GPT-4o / Claude 3.5 Sonnet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574231" y="2005646"/>
            <a:ext cx="5242976" cy="1331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86" b="1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备选:</a:t>
            </a:r>
            <a:pPr>
              <a:lnSpc>
                <a:spcPct val="110000"/>
              </a:lnSpc>
            </a:pPr>
            <a:r>
              <a:rPr lang="en-US" sz="786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Qwen-72B / DeepSeek-V2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74231" y="2172090"/>
            <a:ext cx="5242976" cy="1331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86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复杂推理能力强,SQL 准确性高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474365" y="2471689"/>
            <a:ext cx="5392775" cy="898796"/>
          </a:xfrm>
          <a:custGeom>
            <a:avLst/>
            <a:gdLst/>
            <a:ahLst/>
            <a:cxnLst/>
            <a:rect l="l" t="t" r="r" b="b"/>
            <a:pathLst>
              <a:path w="5392775" h="898796">
                <a:moveTo>
                  <a:pt x="66574" y="0"/>
                </a:moveTo>
                <a:lnTo>
                  <a:pt x="5326202" y="0"/>
                </a:lnTo>
                <a:cubicBezTo>
                  <a:pt x="5362969" y="0"/>
                  <a:pt x="5392775" y="29806"/>
                  <a:pt x="5392775" y="66574"/>
                </a:cubicBezTo>
                <a:lnTo>
                  <a:pt x="5392775" y="832222"/>
                </a:lnTo>
                <a:cubicBezTo>
                  <a:pt x="5392775" y="868990"/>
                  <a:pt x="5362969" y="898796"/>
                  <a:pt x="5326202" y="898796"/>
                </a:cubicBezTo>
                <a:lnTo>
                  <a:pt x="66574" y="898796"/>
                </a:lnTo>
                <a:cubicBezTo>
                  <a:pt x="29806" y="898796"/>
                  <a:pt x="0" y="868990"/>
                  <a:pt x="0" y="832222"/>
                </a:cubicBezTo>
                <a:lnTo>
                  <a:pt x="0" y="66574"/>
                </a:lnTo>
                <a:cubicBezTo>
                  <a:pt x="0" y="29831"/>
                  <a:pt x="29831" y="0"/>
                  <a:pt x="66574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15" name="Text 13"/>
          <p:cNvSpPr/>
          <p:nvPr/>
        </p:nvSpPr>
        <p:spPr>
          <a:xfrm>
            <a:off x="574231" y="2571555"/>
            <a:ext cx="757319" cy="1664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17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成本敏感场景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438027" y="2571555"/>
            <a:ext cx="332887" cy="166444"/>
          </a:xfrm>
          <a:custGeom>
            <a:avLst/>
            <a:gdLst/>
            <a:ahLst/>
            <a:cxnLst/>
            <a:rect l="l" t="t" r="r" b="b"/>
            <a:pathLst>
              <a:path w="332887" h="166444">
                <a:moveTo>
                  <a:pt x="33289" y="0"/>
                </a:moveTo>
                <a:lnTo>
                  <a:pt x="299599" y="0"/>
                </a:lnTo>
                <a:cubicBezTo>
                  <a:pt x="317983" y="0"/>
                  <a:pt x="332887" y="14904"/>
                  <a:pt x="332887" y="33289"/>
                </a:cubicBezTo>
                <a:lnTo>
                  <a:pt x="332887" y="133155"/>
                </a:lnTo>
                <a:cubicBezTo>
                  <a:pt x="332887" y="151540"/>
                  <a:pt x="317983" y="166444"/>
                  <a:pt x="299599" y="166444"/>
                </a:cubicBezTo>
                <a:lnTo>
                  <a:pt x="33289" y="166444"/>
                </a:lnTo>
                <a:cubicBezTo>
                  <a:pt x="14904" y="166444"/>
                  <a:pt x="0" y="151540"/>
                  <a:pt x="0" y="133155"/>
                </a:cubicBezTo>
                <a:lnTo>
                  <a:pt x="0" y="33289"/>
                </a:lnTo>
                <a:cubicBezTo>
                  <a:pt x="0" y="14904"/>
                  <a:pt x="14904" y="0"/>
                  <a:pt x="33289" y="0"/>
                </a:cubicBezTo>
                <a:close/>
              </a:path>
            </a:pathLst>
          </a:custGeom>
          <a:solidFill>
            <a:srgbClr val="F0B100">
              <a:alpha val="20000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5438027" y="2571555"/>
            <a:ext cx="382820" cy="166444"/>
          </a:xfrm>
          <a:prstGeom prst="rect">
            <a:avLst/>
          </a:prstGeom>
          <a:noFill/>
          <a:ln/>
        </p:spPr>
        <p:txBody>
          <a:bodyPr wrap="square" lIns="66577" tIns="16644" rIns="66577" bIns="16644" rtlCol="0" anchor="ctr"/>
          <a:lstStyle/>
          <a:p>
            <a:pPr>
              <a:lnSpc>
                <a:spcPct val="110000"/>
              </a:lnSpc>
            </a:pPr>
            <a:r>
              <a:rPr lang="en-US" sz="786" dirty="0">
                <a:solidFill>
                  <a:srgbClr val="FDC7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经济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74231" y="2804576"/>
            <a:ext cx="5242976" cy="1331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86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推荐:</a:t>
            </a:r>
            <a:pPr>
              <a:lnSpc>
                <a:spcPct val="110000"/>
              </a:lnSpc>
            </a:pPr>
            <a:r>
              <a:rPr lang="en-US" sz="786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GPT-4o-mini / Claude 3 Haiku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74231" y="2971020"/>
            <a:ext cx="5242976" cy="1331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86" b="1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备选:</a:t>
            </a:r>
            <a:pPr>
              <a:lnSpc>
                <a:spcPct val="110000"/>
              </a:lnSpc>
            </a:pPr>
            <a:r>
              <a:rPr lang="en-US" sz="786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Qwen-7B / GLM-4-9B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574231" y="3137463"/>
            <a:ext cx="5242976" cy="1331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86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性价比高,适合高频查询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474365" y="3437062"/>
            <a:ext cx="5392775" cy="898796"/>
          </a:xfrm>
          <a:custGeom>
            <a:avLst/>
            <a:gdLst/>
            <a:ahLst/>
            <a:cxnLst/>
            <a:rect l="l" t="t" r="r" b="b"/>
            <a:pathLst>
              <a:path w="5392775" h="898796">
                <a:moveTo>
                  <a:pt x="66574" y="0"/>
                </a:moveTo>
                <a:lnTo>
                  <a:pt x="5326202" y="0"/>
                </a:lnTo>
                <a:cubicBezTo>
                  <a:pt x="5362969" y="0"/>
                  <a:pt x="5392775" y="29806"/>
                  <a:pt x="5392775" y="66574"/>
                </a:cubicBezTo>
                <a:lnTo>
                  <a:pt x="5392775" y="832222"/>
                </a:lnTo>
                <a:cubicBezTo>
                  <a:pt x="5392775" y="868990"/>
                  <a:pt x="5362969" y="898796"/>
                  <a:pt x="5326202" y="898796"/>
                </a:cubicBezTo>
                <a:lnTo>
                  <a:pt x="66574" y="898796"/>
                </a:lnTo>
                <a:cubicBezTo>
                  <a:pt x="29806" y="898796"/>
                  <a:pt x="0" y="868990"/>
                  <a:pt x="0" y="832222"/>
                </a:cubicBezTo>
                <a:lnTo>
                  <a:pt x="0" y="66574"/>
                </a:lnTo>
                <a:cubicBezTo>
                  <a:pt x="0" y="29831"/>
                  <a:pt x="29831" y="0"/>
                  <a:pt x="66574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22" name="Text 20"/>
          <p:cNvSpPr/>
          <p:nvPr/>
        </p:nvSpPr>
        <p:spPr>
          <a:xfrm>
            <a:off x="574231" y="3536928"/>
            <a:ext cx="640808" cy="1664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17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私有化部署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5438027" y="3536928"/>
            <a:ext cx="332887" cy="166444"/>
          </a:xfrm>
          <a:custGeom>
            <a:avLst/>
            <a:gdLst/>
            <a:ahLst/>
            <a:cxnLst/>
            <a:rect l="l" t="t" r="r" b="b"/>
            <a:pathLst>
              <a:path w="332887" h="166444">
                <a:moveTo>
                  <a:pt x="33289" y="0"/>
                </a:moveTo>
                <a:lnTo>
                  <a:pt x="299599" y="0"/>
                </a:lnTo>
                <a:cubicBezTo>
                  <a:pt x="317983" y="0"/>
                  <a:pt x="332887" y="14904"/>
                  <a:pt x="332887" y="33289"/>
                </a:cubicBezTo>
                <a:lnTo>
                  <a:pt x="332887" y="133155"/>
                </a:lnTo>
                <a:cubicBezTo>
                  <a:pt x="332887" y="151540"/>
                  <a:pt x="317983" y="166444"/>
                  <a:pt x="299599" y="166444"/>
                </a:cubicBezTo>
                <a:lnTo>
                  <a:pt x="33289" y="166444"/>
                </a:lnTo>
                <a:cubicBezTo>
                  <a:pt x="14904" y="166444"/>
                  <a:pt x="0" y="151540"/>
                  <a:pt x="0" y="133155"/>
                </a:cubicBezTo>
                <a:lnTo>
                  <a:pt x="0" y="33289"/>
                </a:lnTo>
                <a:cubicBezTo>
                  <a:pt x="0" y="14904"/>
                  <a:pt x="14904" y="0"/>
                  <a:pt x="33289" y="0"/>
                </a:cubicBezTo>
                <a:close/>
              </a:path>
            </a:pathLst>
          </a:custGeom>
          <a:solidFill>
            <a:srgbClr val="2B7FFF">
              <a:alpha val="20000"/>
            </a:srgbClr>
          </a:solidFill>
          <a:ln/>
        </p:spPr>
      </p:sp>
      <p:sp>
        <p:nvSpPr>
          <p:cNvPr id="24" name="Text 22"/>
          <p:cNvSpPr/>
          <p:nvPr/>
        </p:nvSpPr>
        <p:spPr>
          <a:xfrm>
            <a:off x="5438027" y="3536928"/>
            <a:ext cx="382820" cy="166444"/>
          </a:xfrm>
          <a:prstGeom prst="rect">
            <a:avLst/>
          </a:prstGeom>
          <a:noFill/>
          <a:ln/>
        </p:spPr>
        <p:txBody>
          <a:bodyPr wrap="square" lIns="66577" tIns="16644" rIns="66577" bIns="16644" rtlCol="0" anchor="ctr"/>
          <a:lstStyle/>
          <a:p>
            <a:pPr>
              <a:lnSpc>
                <a:spcPct val="110000"/>
              </a:lnSpc>
            </a:pPr>
            <a:r>
              <a:rPr lang="en-US" sz="786" dirty="0">
                <a:solidFill>
                  <a:srgbClr val="51A2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安全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574231" y="3769949"/>
            <a:ext cx="5242976" cy="1331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86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推荐:</a:t>
            </a:r>
            <a:pPr>
              <a:lnSpc>
                <a:spcPct val="110000"/>
              </a:lnSpc>
            </a:pPr>
            <a:r>
              <a:rPr lang="en-US" sz="786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Llama 3.1 70B / Qwen-72B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574231" y="3936393"/>
            <a:ext cx="5242976" cy="1331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86" b="1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备选:</a:t>
            </a:r>
            <a:pPr>
              <a:lnSpc>
                <a:spcPct val="110000"/>
              </a:lnSpc>
            </a:pPr>
            <a:r>
              <a:rPr lang="en-US" sz="786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Baichuan2-13B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574231" y="4102837"/>
            <a:ext cx="5242976" cy="1331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86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支持本地部署,数据不出域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474365" y="4402435"/>
            <a:ext cx="5392775" cy="898796"/>
          </a:xfrm>
          <a:custGeom>
            <a:avLst/>
            <a:gdLst/>
            <a:ahLst/>
            <a:cxnLst/>
            <a:rect l="l" t="t" r="r" b="b"/>
            <a:pathLst>
              <a:path w="5392775" h="898796">
                <a:moveTo>
                  <a:pt x="66574" y="0"/>
                </a:moveTo>
                <a:lnTo>
                  <a:pt x="5326202" y="0"/>
                </a:lnTo>
                <a:cubicBezTo>
                  <a:pt x="5362969" y="0"/>
                  <a:pt x="5392775" y="29806"/>
                  <a:pt x="5392775" y="66574"/>
                </a:cubicBezTo>
                <a:lnTo>
                  <a:pt x="5392775" y="832222"/>
                </a:lnTo>
                <a:cubicBezTo>
                  <a:pt x="5392775" y="868990"/>
                  <a:pt x="5362969" y="898796"/>
                  <a:pt x="5326202" y="898796"/>
                </a:cubicBezTo>
                <a:lnTo>
                  <a:pt x="66574" y="898796"/>
                </a:lnTo>
                <a:cubicBezTo>
                  <a:pt x="29806" y="898796"/>
                  <a:pt x="0" y="868990"/>
                  <a:pt x="0" y="832222"/>
                </a:cubicBezTo>
                <a:lnTo>
                  <a:pt x="0" y="66574"/>
                </a:lnTo>
                <a:cubicBezTo>
                  <a:pt x="0" y="29831"/>
                  <a:pt x="29831" y="0"/>
                  <a:pt x="66574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29" name="Text 27"/>
          <p:cNvSpPr/>
          <p:nvPr/>
        </p:nvSpPr>
        <p:spPr>
          <a:xfrm>
            <a:off x="574231" y="4502302"/>
            <a:ext cx="524298" cy="1664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17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领域特化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5438027" y="4502302"/>
            <a:ext cx="332887" cy="166444"/>
          </a:xfrm>
          <a:custGeom>
            <a:avLst/>
            <a:gdLst/>
            <a:ahLst/>
            <a:cxnLst/>
            <a:rect l="l" t="t" r="r" b="b"/>
            <a:pathLst>
              <a:path w="332887" h="166444">
                <a:moveTo>
                  <a:pt x="33289" y="0"/>
                </a:moveTo>
                <a:lnTo>
                  <a:pt x="299599" y="0"/>
                </a:lnTo>
                <a:cubicBezTo>
                  <a:pt x="317983" y="0"/>
                  <a:pt x="332887" y="14904"/>
                  <a:pt x="332887" y="33289"/>
                </a:cubicBezTo>
                <a:lnTo>
                  <a:pt x="332887" y="133155"/>
                </a:lnTo>
                <a:cubicBezTo>
                  <a:pt x="332887" y="151540"/>
                  <a:pt x="317983" y="166444"/>
                  <a:pt x="299599" y="166444"/>
                </a:cubicBezTo>
                <a:lnTo>
                  <a:pt x="33289" y="166444"/>
                </a:lnTo>
                <a:cubicBezTo>
                  <a:pt x="14904" y="166444"/>
                  <a:pt x="0" y="151540"/>
                  <a:pt x="0" y="133155"/>
                </a:cubicBezTo>
                <a:lnTo>
                  <a:pt x="0" y="33289"/>
                </a:lnTo>
                <a:cubicBezTo>
                  <a:pt x="0" y="14904"/>
                  <a:pt x="14904" y="0"/>
                  <a:pt x="33289" y="0"/>
                </a:cubicBezTo>
                <a:close/>
              </a:path>
            </a:pathLst>
          </a:custGeom>
          <a:solidFill>
            <a:srgbClr val="AD46FF">
              <a:alpha val="20000"/>
            </a:srgbClr>
          </a:solidFill>
          <a:ln/>
        </p:spPr>
      </p:sp>
      <p:sp>
        <p:nvSpPr>
          <p:cNvPr id="31" name="Text 29"/>
          <p:cNvSpPr/>
          <p:nvPr/>
        </p:nvSpPr>
        <p:spPr>
          <a:xfrm>
            <a:off x="5438027" y="4502302"/>
            <a:ext cx="382820" cy="166444"/>
          </a:xfrm>
          <a:prstGeom prst="rect">
            <a:avLst/>
          </a:prstGeom>
          <a:noFill/>
          <a:ln/>
        </p:spPr>
        <p:txBody>
          <a:bodyPr wrap="square" lIns="66577" tIns="16644" rIns="66577" bIns="16644" rtlCol="0" anchor="ctr"/>
          <a:lstStyle/>
          <a:p>
            <a:pPr>
              <a:lnSpc>
                <a:spcPct val="110000"/>
              </a:lnSpc>
            </a:pPr>
            <a:r>
              <a:rPr lang="en-US" sz="786" dirty="0">
                <a:solidFill>
                  <a:srgbClr val="C27A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定制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574231" y="4735323"/>
            <a:ext cx="5242976" cy="1331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86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推荐:</a:t>
            </a:r>
            <a:pPr>
              <a:lnSpc>
                <a:spcPct val="110000"/>
              </a:lnSpc>
            </a:pPr>
            <a:r>
              <a:rPr lang="en-US" sz="786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Fine-tuned CodeLlama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574231" y="4901767"/>
            <a:ext cx="5242976" cy="1331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86" b="1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备选:</a:t>
            </a:r>
            <a:pPr>
              <a:lnSpc>
                <a:spcPct val="110000"/>
              </a:lnSpc>
            </a:pPr>
            <a:r>
              <a:rPr lang="en-US" sz="786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Fine-tuned StarCoder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574231" y="5068210"/>
            <a:ext cx="5242976" cy="1331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86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针对企业 Schema 微调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6182863" y="1036112"/>
            <a:ext cx="5667408" cy="4402435"/>
          </a:xfrm>
          <a:custGeom>
            <a:avLst/>
            <a:gdLst/>
            <a:ahLst/>
            <a:cxnLst/>
            <a:rect l="l" t="t" r="r" b="b"/>
            <a:pathLst>
              <a:path w="5667408" h="4402435">
                <a:moveTo>
                  <a:pt x="66565" y="0"/>
                </a:moveTo>
                <a:lnTo>
                  <a:pt x="5600843" y="0"/>
                </a:lnTo>
                <a:cubicBezTo>
                  <a:pt x="5637605" y="0"/>
                  <a:pt x="5667408" y="29802"/>
                  <a:pt x="5667408" y="66565"/>
                </a:cubicBezTo>
                <a:lnTo>
                  <a:pt x="5667408" y="4335871"/>
                </a:lnTo>
                <a:cubicBezTo>
                  <a:pt x="5667408" y="4372633"/>
                  <a:pt x="5637605" y="4402435"/>
                  <a:pt x="5600843" y="4402435"/>
                </a:cubicBezTo>
                <a:lnTo>
                  <a:pt x="66565" y="4402435"/>
                </a:lnTo>
                <a:cubicBezTo>
                  <a:pt x="29802" y="4402435"/>
                  <a:pt x="0" y="4372633"/>
                  <a:pt x="0" y="4335871"/>
                </a:cubicBezTo>
                <a:lnTo>
                  <a:pt x="0" y="66565"/>
                </a:lnTo>
                <a:cubicBezTo>
                  <a:pt x="0" y="29827"/>
                  <a:pt x="29827" y="0"/>
                  <a:pt x="66565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340984" y="1206717"/>
            <a:ext cx="166444" cy="166444"/>
          </a:xfrm>
          <a:custGeom>
            <a:avLst/>
            <a:gdLst/>
            <a:ahLst/>
            <a:cxnLst/>
            <a:rect l="l" t="t" r="r" b="b"/>
            <a:pathLst>
              <a:path w="166444" h="166444">
                <a:moveTo>
                  <a:pt x="92324" y="-423"/>
                </a:moveTo>
                <a:cubicBezTo>
                  <a:pt x="86700" y="-3673"/>
                  <a:pt x="79743" y="-3673"/>
                  <a:pt x="74119" y="-423"/>
                </a:cubicBezTo>
                <a:lnTo>
                  <a:pt x="46747" y="15377"/>
                </a:lnTo>
                <a:cubicBezTo>
                  <a:pt x="41123" y="18627"/>
                  <a:pt x="37645" y="24641"/>
                  <a:pt x="37645" y="31143"/>
                </a:cubicBezTo>
                <a:lnTo>
                  <a:pt x="37645" y="64269"/>
                </a:lnTo>
                <a:lnTo>
                  <a:pt x="8940" y="80849"/>
                </a:lnTo>
                <a:cubicBezTo>
                  <a:pt x="3316" y="84100"/>
                  <a:pt x="-163" y="90114"/>
                  <a:pt x="-163" y="96615"/>
                </a:cubicBezTo>
                <a:lnTo>
                  <a:pt x="-163" y="128246"/>
                </a:lnTo>
                <a:cubicBezTo>
                  <a:pt x="-163" y="134748"/>
                  <a:pt x="3316" y="140762"/>
                  <a:pt x="8940" y="144013"/>
                </a:cubicBezTo>
                <a:lnTo>
                  <a:pt x="36345" y="159812"/>
                </a:lnTo>
                <a:cubicBezTo>
                  <a:pt x="41969" y="163063"/>
                  <a:pt x="48925" y="163063"/>
                  <a:pt x="54549" y="159812"/>
                </a:cubicBezTo>
                <a:lnTo>
                  <a:pt x="83254" y="143233"/>
                </a:lnTo>
                <a:lnTo>
                  <a:pt x="111959" y="159812"/>
                </a:lnTo>
                <a:cubicBezTo>
                  <a:pt x="117583" y="163063"/>
                  <a:pt x="124540" y="163063"/>
                  <a:pt x="130164" y="159812"/>
                </a:cubicBezTo>
                <a:lnTo>
                  <a:pt x="157504" y="144013"/>
                </a:lnTo>
                <a:cubicBezTo>
                  <a:pt x="163128" y="140762"/>
                  <a:pt x="166606" y="134748"/>
                  <a:pt x="166606" y="128246"/>
                </a:cubicBezTo>
                <a:lnTo>
                  <a:pt x="166606" y="96615"/>
                </a:lnTo>
                <a:cubicBezTo>
                  <a:pt x="166606" y="90114"/>
                  <a:pt x="163128" y="84100"/>
                  <a:pt x="157504" y="80849"/>
                </a:cubicBezTo>
                <a:lnTo>
                  <a:pt x="128799" y="64269"/>
                </a:lnTo>
                <a:lnTo>
                  <a:pt x="128799" y="31143"/>
                </a:lnTo>
                <a:cubicBezTo>
                  <a:pt x="128799" y="24641"/>
                  <a:pt x="125320" y="18627"/>
                  <a:pt x="119696" y="15377"/>
                </a:cubicBezTo>
                <a:lnTo>
                  <a:pt x="92324" y="-423"/>
                </a:lnTo>
                <a:close/>
                <a:moveTo>
                  <a:pt x="75420" y="95120"/>
                </a:moveTo>
                <a:lnTo>
                  <a:pt x="75420" y="129742"/>
                </a:lnTo>
                <a:lnTo>
                  <a:pt x="46715" y="146321"/>
                </a:lnTo>
                <a:cubicBezTo>
                  <a:pt x="46325" y="146548"/>
                  <a:pt x="45870" y="146678"/>
                  <a:pt x="45414" y="146678"/>
                </a:cubicBezTo>
                <a:lnTo>
                  <a:pt x="45414" y="112447"/>
                </a:lnTo>
                <a:lnTo>
                  <a:pt x="75420" y="95120"/>
                </a:lnTo>
                <a:close/>
                <a:moveTo>
                  <a:pt x="150645" y="95315"/>
                </a:moveTo>
                <a:cubicBezTo>
                  <a:pt x="150872" y="95705"/>
                  <a:pt x="151002" y="96160"/>
                  <a:pt x="151002" y="96615"/>
                </a:cubicBezTo>
                <a:lnTo>
                  <a:pt x="151002" y="128246"/>
                </a:lnTo>
                <a:cubicBezTo>
                  <a:pt x="151002" y="129189"/>
                  <a:pt x="150515" y="130034"/>
                  <a:pt x="149702" y="130489"/>
                </a:cubicBezTo>
                <a:lnTo>
                  <a:pt x="122297" y="146288"/>
                </a:lnTo>
                <a:cubicBezTo>
                  <a:pt x="121907" y="146516"/>
                  <a:pt x="121452" y="146646"/>
                  <a:pt x="120997" y="146646"/>
                </a:cubicBezTo>
                <a:lnTo>
                  <a:pt x="120997" y="112415"/>
                </a:lnTo>
                <a:lnTo>
                  <a:pt x="150645" y="95315"/>
                </a:lnTo>
                <a:close/>
                <a:moveTo>
                  <a:pt x="113227" y="31143"/>
                </a:moveTo>
                <a:lnTo>
                  <a:pt x="113227" y="64269"/>
                </a:lnTo>
                <a:lnTo>
                  <a:pt x="83222" y="81596"/>
                </a:lnTo>
                <a:lnTo>
                  <a:pt x="83222" y="46975"/>
                </a:lnTo>
                <a:lnTo>
                  <a:pt x="112870" y="29875"/>
                </a:lnTo>
                <a:cubicBezTo>
                  <a:pt x="113097" y="30265"/>
                  <a:pt x="113227" y="30721"/>
                  <a:pt x="113227" y="31176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37" name="Text 35"/>
          <p:cNvSpPr/>
          <p:nvPr/>
        </p:nvSpPr>
        <p:spPr>
          <a:xfrm>
            <a:off x="6628100" y="1173428"/>
            <a:ext cx="1140139" cy="2330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8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Agent 框架对比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6320179" y="1506315"/>
            <a:ext cx="5392775" cy="732352"/>
          </a:xfrm>
          <a:custGeom>
            <a:avLst/>
            <a:gdLst/>
            <a:ahLst/>
            <a:cxnLst/>
            <a:rect l="l" t="t" r="r" b="b"/>
            <a:pathLst>
              <a:path w="5392775" h="732352">
                <a:moveTo>
                  <a:pt x="66578" y="0"/>
                </a:moveTo>
                <a:lnTo>
                  <a:pt x="5326197" y="0"/>
                </a:lnTo>
                <a:cubicBezTo>
                  <a:pt x="5362967" y="0"/>
                  <a:pt x="5392775" y="29808"/>
                  <a:pt x="5392775" y="66578"/>
                </a:cubicBezTo>
                <a:lnTo>
                  <a:pt x="5392775" y="665774"/>
                </a:lnTo>
                <a:cubicBezTo>
                  <a:pt x="5392775" y="702544"/>
                  <a:pt x="5362967" y="732352"/>
                  <a:pt x="5326197" y="732352"/>
                </a:cubicBezTo>
                <a:lnTo>
                  <a:pt x="66578" y="732352"/>
                </a:lnTo>
                <a:cubicBezTo>
                  <a:pt x="29808" y="732352"/>
                  <a:pt x="0" y="702544"/>
                  <a:pt x="0" y="665774"/>
                </a:cubicBezTo>
                <a:lnTo>
                  <a:pt x="0" y="66578"/>
                </a:lnTo>
                <a:cubicBezTo>
                  <a:pt x="0" y="29833"/>
                  <a:pt x="29833" y="0"/>
                  <a:pt x="66578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39" name="Text 37"/>
          <p:cNvSpPr/>
          <p:nvPr/>
        </p:nvSpPr>
        <p:spPr>
          <a:xfrm>
            <a:off x="6420045" y="1606182"/>
            <a:ext cx="649130" cy="1664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17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LangChain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11084174" y="1606182"/>
            <a:ext cx="532620" cy="166444"/>
          </a:xfrm>
          <a:custGeom>
            <a:avLst/>
            <a:gdLst/>
            <a:ahLst/>
            <a:cxnLst/>
            <a:rect l="l" t="t" r="r" b="b"/>
            <a:pathLst>
              <a:path w="532620" h="166444">
                <a:moveTo>
                  <a:pt x="33289" y="0"/>
                </a:moveTo>
                <a:lnTo>
                  <a:pt x="499331" y="0"/>
                </a:lnTo>
                <a:cubicBezTo>
                  <a:pt x="517716" y="0"/>
                  <a:pt x="532620" y="14904"/>
                  <a:pt x="532620" y="33289"/>
                </a:cubicBezTo>
                <a:lnTo>
                  <a:pt x="532620" y="133155"/>
                </a:lnTo>
                <a:cubicBezTo>
                  <a:pt x="532620" y="151540"/>
                  <a:pt x="517716" y="166444"/>
                  <a:pt x="499331" y="166444"/>
                </a:cubicBezTo>
                <a:lnTo>
                  <a:pt x="33289" y="166444"/>
                </a:lnTo>
                <a:cubicBezTo>
                  <a:pt x="14904" y="166444"/>
                  <a:pt x="0" y="151540"/>
                  <a:pt x="0" y="133155"/>
                </a:cubicBezTo>
                <a:lnTo>
                  <a:pt x="0" y="33289"/>
                </a:lnTo>
                <a:cubicBezTo>
                  <a:pt x="0" y="14904"/>
                  <a:pt x="14904" y="0"/>
                  <a:pt x="33289" y="0"/>
                </a:cubicBezTo>
                <a:close/>
              </a:path>
            </a:pathLst>
          </a:custGeom>
          <a:solidFill>
            <a:srgbClr val="3A5F7F">
              <a:alpha val="40000"/>
            </a:srgbClr>
          </a:solidFill>
          <a:ln/>
        </p:spPr>
      </p:sp>
      <p:sp>
        <p:nvSpPr>
          <p:cNvPr id="41" name="Text 39"/>
          <p:cNvSpPr/>
          <p:nvPr/>
        </p:nvSpPr>
        <p:spPr>
          <a:xfrm>
            <a:off x="11084174" y="1606182"/>
            <a:ext cx="582553" cy="166444"/>
          </a:xfrm>
          <a:prstGeom prst="rect">
            <a:avLst/>
          </a:prstGeom>
          <a:noFill/>
          <a:ln/>
        </p:spPr>
        <p:txBody>
          <a:bodyPr wrap="square" lIns="66577" tIns="16644" rIns="66577" bIns="16644" rtlCol="0" anchor="ctr"/>
          <a:lstStyle/>
          <a:p>
            <a:pPr>
              <a:lnSpc>
                <a:spcPct val="110000"/>
              </a:lnSpc>
            </a:pPr>
            <a:r>
              <a:rPr lang="en-US" sz="786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通用场景</a:t>
            </a:r>
            <a:endParaRPr lang="en-US" sz="1600" dirty="0"/>
          </a:p>
        </p:txBody>
      </p:sp>
      <p:sp>
        <p:nvSpPr>
          <p:cNvPr id="42" name="Text 40"/>
          <p:cNvSpPr/>
          <p:nvPr/>
        </p:nvSpPr>
        <p:spPr>
          <a:xfrm>
            <a:off x="6420045" y="1839203"/>
            <a:ext cx="2613166" cy="1331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86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优势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6420045" y="2005646"/>
            <a:ext cx="2613166" cy="1331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86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生态丰富,集成度高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9051676" y="1839203"/>
            <a:ext cx="2613166" cy="1331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86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劣势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9051676" y="2005646"/>
            <a:ext cx="2613166" cy="1331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86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学习曲线较陡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6320179" y="2305245"/>
            <a:ext cx="5392775" cy="732352"/>
          </a:xfrm>
          <a:custGeom>
            <a:avLst/>
            <a:gdLst/>
            <a:ahLst/>
            <a:cxnLst/>
            <a:rect l="l" t="t" r="r" b="b"/>
            <a:pathLst>
              <a:path w="5392775" h="732352">
                <a:moveTo>
                  <a:pt x="66578" y="0"/>
                </a:moveTo>
                <a:lnTo>
                  <a:pt x="5326197" y="0"/>
                </a:lnTo>
                <a:cubicBezTo>
                  <a:pt x="5362967" y="0"/>
                  <a:pt x="5392775" y="29808"/>
                  <a:pt x="5392775" y="66578"/>
                </a:cubicBezTo>
                <a:lnTo>
                  <a:pt x="5392775" y="665774"/>
                </a:lnTo>
                <a:cubicBezTo>
                  <a:pt x="5392775" y="702544"/>
                  <a:pt x="5362967" y="732352"/>
                  <a:pt x="5326197" y="732352"/>
                </a:cubicBezTo>
                <a:lnTo>
                  <a:pt x="66578" y="732352"/>
                </a:lnTo>
                <a:cubicBezTo>
                  <a:pt x="29808" y="732352"/>
                  <a:pt x="0" y="702544"/>
                  <a:pt x="0" y="665774"/>
                </a:cubicBezTo>
                <a:lnTo>
                  <a:pt x="0" y="66578"/>
                </a:lnTo>
                <a:cubicBezTo>
                  <a:pt x="0" y="29833"/>
                  <a:pt x="29833" y="0"/>
                  <a:pt x="66578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47" name="Text 45"/>
          <p:cNvSpPr/>
          <p:nvPr/>
        </p:nvSpPr>
        <p:spPr>
          <a:xfrm>
            <a:off x="6420045" y="2405111"/>
            <a:ext cx="690741" cy="1664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17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LlamaIndex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10984308" y="2405111"/>
            <a:ext cx="632486" cy="166444"/>
          </a:xfrm>
          <a:custGeom>
            <a:avLst/>
            <a:gdLst/>
            <a:ahLst/>
            <a:cxnLst/>
            <a:rect l="l" t="t" r="r" b="b"/>
            <a:pathLst>
              <a:path w="632486" h="166444">
                <a:moveTo>
                  <a:pt x="33289" y="0"/>
                </a:moveTo>
                <a:lnTo>
                  <a:pt x="599197" y="0"/>
                </a:lnTo>
                <a:cubicBezTo>
                  <a:pt x="617582" y="0"/>
                  <a:pt x="632486" y="14904"/>
                  <a:pt x="632486" y="33289"/>
                </a:cubicBezTo>
                <a:lnTo>
                  <a:pt x="632486" y="133155"/>
                </a:lnTo>
                <a:cubicBezTo>
                  <a:pt x="632486" y="151540"/>
                  <a:pt x="617582" y="166444"/>
                  <a:pt x="599197" y="166444"/>
                </a:cubicBezTo>
                <a:lnTo>
                  <a:pt x="33289" y="166444"/>
                </a:lnTo>
                <a:cubicBezTo>
                  <a:pt x="14904" y="166444"/>
                  <a:pt x="0" y="151540"/>
                  <a:pt x="0" y="133155"/>
                </a:cubicBezTo>
                <a:lnTo>
                  <a:pt x="0" y="33289"/>
                </a:lnTo>
                <a:cubicBezTo>
                  <a:pt x="0" y="14904"/>
                  <a:pt x="14904" y="0"/>
                  <a:pt x="33289" y="0"/>
                </a:cubicBezTo>
                <a:close/>
              </a:path>
            </a:pathLst>
          </a:custGeom>
          <a:solidFill>
            <a:srgbClr val="3A5F7F">
              <a:alpha val="40000"/>
            </a:srgbClr>
          </a:solidFill>
          <a:ln/>
        </p:spPr>
      </p:sp>
      <p:sp>
        <p:nvSpPr>
          <p:cNvPr id="49" name="Text 47"/>
          <p:cNvSpPr/>
          <p:nvPr/>
        </p:nvSpPr>
        <p:spPr>
          <a:xfrm>
            <a:off x="10984308" y="2405111"/>
            <a:ext cx="682419" cy="166444"/>
          </a:xfrm>
          <a:prstGeom prst="rect">
            <a:avLst/>
          </a:prstGeom>
          <a:noFill/>
          <a:ln/>
        </p:spPr>
        <p:txBody>
          <a:bodyPr wrap="square" lIns="66577" tIns="16644" rIns="66577" bIns="16644" rtlCol="0" anchor="ctr"/>
          <a:lstStyle/>
          <a:p>
            <a:pPr>
              <a:lnSpc>
                <a:spcPct val="110000"/>
              </a:lnSpc>
            </a:pPr>
            <a:r>
              <a:rPr lang="en-US" sz="786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知识密集型</a:t>
            </a:r>
            <a:endParaRPr lang="en-US" sz="1600" dirty="0"/>
          </a:p>
        </p:txBody>
      </p:sp>
      <p:sp>
        <p:nvSpPr>
          <p:cNvPr id="50" name="Text 48"/>
          <p:cNvSpPr/>
          <p:nvPr/>
        </p:nvSpPr>
        <p:spPr>
          <a:xfrm>
            <a:off x="6420045" y="2638132"/>
            <a:ext cx="2613166" cy="1331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86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优势</a:t>
            </a:r>
            <a:endParaRPr lang="en-US" sz="1600" dirty="0"/>
          </a:p>
        </p:txBody>
      </p:sp>
      <p:sp>
        <p:nvSpPr>
          <p:cNvPr id="51" name="Text 49"/>
          <p:cNvSpPr/>
          <p:nvPr/>
        </p:nvSpPr>
        <p:spPr>
          <a:xfrm>
            <a:off x="6420045" y="2804576"/>
            <a:ext cx="2613166" cy="1331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86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检索增强能力强</a:t>
            </a:r>
            <a:endParaRPr lang="en-US" sz="1600" dirty="0"/>
          </a:p>
        </p:txBody>
      </p:sp>
      <p:sp>
        <p:nvSpPr>
          <p:cNvPr id="52" name="Text 50"/>
          <p:cNvSpPr/>
          <p:nvPr/>
        </p:nvSpPr>
        <p:spPr>
          <a:xfrm>
            <a:off x="9051676" y="2638132"/>
            <a:ext cx="2613166" cy="1331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86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劣势</a:t>
            </a:r>
            <a:endParaRPr lang="en-US" sz="1600" dirty="0"/>
          </a:p>
        </p:txBody>
      </p:sp>
      <p:sp>
        <p:nvSpPr>
          <p:cNvPr id="53" name="Text 51"/>
          <p:cNvSpPr/>
          <p:nvPr/>
        </p:nvSpPr>
        <p:spPr>
          <a:xfrm>
            <a:off x="9051676" y="2804576"/>
            <a:ext cx="2613166" cy="1331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86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复杂工作流支持有限</a:t>
            </a:r>
            <a:endParaRPr lang="en-US" sz="1600" dirty="0"/>
          </a:p>
        </p:txBody>
      </p:sp>
      <p:sp>
        <p:nvSpPr>
          <p:cNvPr id="54" name="Shape 52"/>
          <p:cNvSpPr/>
          <p:nvPr/>
        </p:nvSpPr>
        <p:spPr>
          <a:xfrm>
            <a:off x="6320179" y="3104175"/>
            <a:ext cx="5392775" cy="732352"/>
          </a:xfrm>
          <a:custGeom>
            <a:avLst/>
            <a:gdLst/>
            <a:ahLst/>
            <a:cxnLst/>
            <a:rect l="l" t="t" r="r" b="b"/>
            <a:pathLst>
              <a:path w="5392775" h="732352">
                <a:moveTo>
                  <a:pt x="66578" y="0"/>
                </a:moveTo>
                <a:lnTo>
                  <a:pt x="5326197" y="0"/>
                </a:lnTo>
                <a:cubicBezTo>
                  <a:pt x="5362967" y="0"/>
                  <a:pt x="5392775" y="29808"/>
                  <a:pt x="5392775" y="66578"/>
                </a:cubicBezTo>
                <a:lnTo>
                  <a:pt x="5392775" y="665774"/>
                </a:lnTo>
                <a:cubicBezTo>
                  <a:pt x="5392775" y="702544"/>
                  <a:pt x="5362967" y="732352"/>
                  <a:pt x="5326197" y="732352"/>
                </a:cubicBezTo>
                <a:lnTo>
                  <a:pt x="66578" y="732352"/>
                </a:lnTo>
                <a:cubicBezTo>
                  <a:pt x="29808" y="732352"/>
                  <a:pt x="0" y="702544"/>
                  <a:pt x="0" y="665774"/>
                </a:cubicBezTo>
                <a:lnTo>
                  <a:pt x="0" y="66578"/>
                </a:lnTo>
                <a:cubicBezTo>
                  <a:pt x="0" y="29833"/>
                  <a:pt x="29833" y="0"/>
                  <a:pt x="66578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55" name="Text 53"/>
          <p:cNvSpPr/>
          <p:nvPr/>
        </p:nvSpPr>
        <p:spPr>
          <a:xfrm>
            <a:off x="6420045" y="3204041"/>
            <a:ext cx="540942" cy="1664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17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AutoGen</a:t>
            </a:r>
            <a:endParaRPr lang="en-US" sz="1600" dirty="0"/>
          </a:p>
        </p:txBody>
      </p:sp>
      <p:sp>
        <p:nvSpPr>
          <p:cNvPr id="56" name="Shape 54"/>
          <p:cNvSpPr/>
          <p:nvPr/>
        </p:nvSpPr>
        <p:spPr>
          <a:xfrm>
            <a:off x="10846147" y="3204041"/>
            <a:ext cx="773963" cy="166444"/>
          </a:xfrm>
          <a:custGeom>
            <a:avLst/>
            <a:gdLst/>
            <a:ahLst/>
            <a:cxnLst/>
            <a:rect l="l" t="t" r="r" b="b"/>
            <a:pathLst>
              <a:path w="773963" h="166444">
                <a:moveTo>
                  <a:pt x="33289" y="0"/>
                </a:moveTo>
                <a:lnTo>
                  <a:pt x="740674" y="0"/>
                </a:lnTo>
                <a:cubicBezTo>
                  <a:pt x="759059" y="0"/>
                  <a:pt x="773963" y="14904"/>
                  <a:pt x="773963" y="33289"/>
                </a:cubicBezTo>
                <a:lnTo>
                  <a:pt x="773963" y="133155"/>
                </a:lnTo>
                <a:cubicBezTo>
                  <a:pt x="773963" y="151540"/>
                  <a:pt x="759059" y="166444"/>
                  <a:pt x="740674" y="166444"/>
                </a:cubicBezTo>
                <a:lnTo>
                  <a:pt x="33289" y="166444"/>
                </a:lnTo>
                <a:cubicBezTo>
                  <a:pt x="14904" y="166444"/>
                  <a:pt x="0" y="151540"/>
                  <a:pt x="0" y="133155"/>
                </a:cubicBezTo>
                <a:lnTo>
                  <a:pt x="0" y="33289"/>
                </a:lnTo>
                <a:cubicBezTo>
                  <a:pt x="0" y="14904"/>
                  <a:pt x="14904" y="0"/>
                  <a:pt x="33289" y="0"/>
                </a:cubicBezTo>
                <a:close/>
              </a:path>
            </a:pathLst>
          </a:custGeom>
          <a:solidFill>
            <a:srgbClr val="3A5F7F">
              <a:alpha val="40000"/>
            </a:srgbClr>
          </a:solidFill>
          <a:ln/>
        </p:spPr>
      </p:sp>
      <p:sp>
        <p:nvSpPr>
          <p:cNvPr id="57" name="Text 55"/>
          <p:cNvSpPr/>
          <p:nvPr/>
        </p:nvSpPr>
        <p:spPr>
          <a:xfrm>
            <a:off x="10846147" y="3204041"/>
            <a:ext cx="823896" cy="166444"/>
          </a:xfrm>
          <a:prstGeom prst="rect">
            <a:avLst/>
          </a:prstGeom>
          <a:noFill/>
          <a:ln/>
        </p:spPr>
        <p:txBody>
          <a:bodyPr wrap="square" lIns="66577" tIns="16644" rIns="66577" bIns="16644" rtlCol="0" anchor="ctr"/>
          <a:lstStyle/>
          <a:p>
            <a:pPr>
              <a:lnSpc>
                <a:spcPct val="110000"/>
              </a:lnSpc>
            </a:pPr>
            <a:r>
              <a:rPr lang="en-US" sz="786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多 Agent 协作</a:t>
            </a:r>
            <a:endParaRPr lang="en-US" sz="1600" dirty="0"/>
          </a:p>
        </p:txBody>
      </p:sp>
      <p:sp>
        <p:nvSpPr>
          <p:cNvPr id="58" name="Text 56"/>
          <p:cNvSpPr/>
          <p:nvPr/>
        </p:nvSpPr>
        <p:spPr>
          <a:xfrm>
            <a:off x="6420045" y="3437062"/>
            <a:ext cx="2613166" cy="1331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86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优势</a:t>
            </a:r>
            <a:endParaRPr lang="en-US" sz="1600" dirty="0"/>
          </a:p>
        </p:txBody>
      </p:sp>
      <p:sp>
        <p:nvSpPr>
          <p:cNvPr id="59" name="Text 57"/>
          <p:cNvSpPr/>
          <p:nvPr/>
        </p:nvSpPr>
        <p:spPr>
          <a:xfrm>
            <a:off x="6420045" y="3603506"/>
            <a:ext cx="2613166" cy="1331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86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对话式编程,灵活</a:t>
            </a:r>
            <a:endParaRPr lang="en-US" sz="1600" dirty="0"/>
          </a:p>
        </p:txBody>
      </p:sp>
      <p:sp>
        <p:nvSpPr>
          <p:cNvPr id="60" name="Text 58"/>
          <p:cNvSpPr/>
          <p:nvPr/>
        </p:nvSpPr>
        <p:spPr>
          <a:xfrm>
            <a:off x="9051676" y="3437062"/>
            <a:ext cx="2613166" cy="1331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86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劣势</a:t>
            </a:r>
            <a:endParaRPr lang="en-US" sz="1600" dirty="0"/>
          </a:p>
        </p:txBody>
      </p:sp>
      <p:sp>
        <p:nvSpPr>
          <p:cNvPr id="61" name="Text 59"/>
          <p:cNvSpPr/>
          <p:nvPr/>
        </p:nvSpPr>
        <p:spPr>
          <a:xfrm>
            <a:off x="9051676" y="3603506"/>
            <a:ext cx="2613166" cy="1331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86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生产化程度待验证</a:t>
            </a:r>
            <a:endParaRPr lang="en-US" sz="1600" dirty="0"/>
          </a:p>
        </p:txBody>
      </p:sp>
      <p:sp>
        <p:nvSpPr>
          <p:cNvPr id="62" name="Shape 60"/>
          <p:cNvSpPr/>
          <p:nvPr/>
        </p:nvSpPr>
        <p:spPr>
          <a:xfrm>
            <a:off x="6320179" y="3903104"/>
            <a:ext cx="5392775" cy="732352"/>
          </a:xfrm>
          <a:custGeom>
            <a:avLst/>
            <a:gdLst/>
            <a:ahLst/>
            <a:cxnLst/>
            <a:rect l="l" t="t" r="r" b="b"/>
            <a:pathLst>
              <a:path w="5392775" h="732352">
                <a:moveTo>
                  <a:pt x="66578" y="0"/>
                </a:moveTo>
                <a:lnTo>
                  <a:pt x="5326197" y="0"/>
                </a:lnTo>
                <a:cubicBezTo>
                  <a:pt x="5362967" y="0"/>
                  <a:pt x="5392775" y="29808"/>
                  <a:pt x="5392775" y="66578"/>
                </a:cubicBezTo>
                <a:lnTo>
                  <a:pt x="5392775" y="665774"/>
                </a:lnTo>
                <a:cubicBezTo>
                  <a:pt x="5392775" y="702544"/>
                  <a:pt x="5362967" y="732352"/>
                  <a:pt x="5326197" y="732352"/>
                </a:cubicBezTo>
                <a:lnTo>
                  <a:pt x="66578" y="732352"/>
                </a:lnTo>
                <a:cubicBezTo>
                  <a:pt x="29808" y="732352"/>
                  <a:pt x="0" y="702544"/>
                  <a:pt x="0" y="665774"/>
                </a:cubicBezTo>
                <a:lnTo>
                  <a:pt x="0" y="66578"/>
                </a:lnTo>
                <a:cubicBezTo>
                  <a:pt x="0" y="29833"/>
                  <a:pt x="29833" y="0"/>
                  <a:pt x="66578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63" name="Text 61"/>
          <p:cNvSpPr/>
          <p:nvPr/>
        </p:nvSpPr>
        <p:spPr>
          <a:xfrm>
            <a:off x="6420045" y="4002971"/>
            <a:ext cx="973696" cy="1664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17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Semantic Kernel</a:t>
            </a:r>
            <a:endParaRPr lang="en-US" sz="1600" dirty="0"/>
          </a:p>
        </p:txBody>
      </p:sp>
      <p:sp>
        <p:nvSpPr>
          <p:cNvPr id="64" name="Shape 62"/>
          <p:cNvSpPr/>
          <p:nvPr/>
        </p:nvSpPr>
        <p:spPr>
          <a:xfrm>
            <a:off x="11084174" y="4002971"/>
            <a:ext cx="532620" cy="166444"/>
          </a:xfrm>
          <a:custGeom>
            <a:avLst/>
            <a:gdLst/>
            <a:ahLst/>
            <a:cxnLst/>
            <a:rect l="l" t="t" r="r" b="b"/>
            <a:pathLst>
              <a:path w="532620" h="166444">
                <a:moveTo>
                  <a:pt x="33289" y="0"/>
                </a:moveTo>
                <a:lnTo>
                  <a:pt x="499331" y="0"/>
                </a:lnTo>
                <a:cubicBezTo>
                  <a:pt x="517716" y="0"/>
                  <a:pt x="532620" y="14904"/>
                  <a:pt x="532620" y="33289"/>
                </a:cubicBezTo>
                <a:lnTo>
                  <a:pt x="532620" y="133155"/>
                </a:lnTo>
                <a:cubicBezTo>
                  <a:pt x="532620" y="151540"/>
                  <a:pt x="517716" y="166444"/>
                  <a:pt x="499331" y="166444"/>
                </a:cubicBezTo>
                <a:lnTo>
                  <a:pt x="33289" y="166444"/>
                </a:lnTo>
                <a:cubicBezTo>
                  <a:pt x="14904" y="166444"/>
                  <a:pt x="0" y="151540"/>
                  <a:pt x="0" y="133155"/>
                </a:cubicBezTo>
                <a:lnTo>
                  <a:pt x="0" y="33289"/>
                </a:lnTo>
                <a:cubicBezTo>
                  <a:pt x="0" y="14904"/>
                  <a:pt x="14904" y="0"/>
                  <a:pt x="33289" y="0"/>
                </a:cubicBezTo>
                <a:close/>
              </a:path>
            </a:pathLst>
          </a:custGeom>
          <a:solidFill>
            <a:srgbClr val="3A5F7F">
              <a:alpha val="40000"/>
            </a:srgbClr>
          </a:solidFill>
          <a:ln/>
        </p:spPr>
      </p:sp>
      <p:sp>
        <p:nvSpPr>
          <p:cNvPr id="65" name="Text 63"/>
          <p:cNvSpPr/>
          <p:nvPr/>
        </p:nvSpPr>
        <p:spPr>
          <a:xfrm>
            <a:off x="11084174" y="4002971"/>
            <a:ext cx="582553" cy="166444"/>
          </a:xfrm>
          <a:prstGeom prst="rect">
            <a:avLst/>
          </a:prstGeom>
          <a:noFill/>
          <a:ln/>
        </p:spPr>
        <p:txBody>
          <a:bodyPr wrap="square" lIns="66577" tIns="16644" rIns="66577" bIns="16644" rtlCol="0" anchor="ctr"/>
          <a:lstStyle/>
          <a:p>
            <a:pPr>
              <a:lnSpc>
                <a:spcPct val="110000"/>
              </a:lnSpc>
            </a:pPr>
            <a:r>
              <a:rPr lang="en-US" sz="786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微软生态</a:t>
            </a:r>
            <a:endParaRPr lang="en-US" sz="1600" dirty="0"/>
          </a:p>
        </p:txBody>
      </p:sp>
      <p:sp>
        <p:nvSpPr>
          <p:cNvPr id="66" name="Text 64"/>
          <p:cNvSpPr/>
          <p:nvPr/>
        </p:nvSpPr>
        <p:spPr>
          <a:xfrm>
            <a:off x="6420045" y="4235992"/>
            <a:ext cx="2613166" cy="1331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86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优势</a:t>
            </a:r>
            <a:endParaRPr lang="en-US" sz="1600" dirty="0"/>
          </a:p>
        </p:txBody>
      </p:sp>
      <p:sp>
        <p:nvSpPr>
          <p:cNvPr id="67" name="Text 65"/>
          <p:cNvSpPr/>
          <p:nvPr/>
        </p:nvSpPr>
        <p:spPr>
          <a:xfrm>
            <a:off x="6420045" y="4402435"/>
            <a:ext cx="2613166" cy="1331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86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与 Azure 集成好</a:t>
            </a:r>
            <a:endParaRPr lang="en-US" sz="1600" dirty="0"/>
          </a:p>
        </p:txBody>
      </p:sp>
      <p:sp>
        <p:nvSpPr>
          <p:cNvPr id="68" name="Text 66"/>
          <p:cNvSpPr/>
          <p:nvPr/>
        </p:nvSpPr>
        <p:spPr>
          <a:xfrm>
            <a:off x="9051676" y="4235992"/>
            <a:ext cx="2613166" cy="1331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86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劣势</a:t>
            </a:r>
            <a:endParaRPr lang="en-US" sz="1600" dirty="0"/>
          </a:p>
        </p:txBody>
      </p:sp>
      <p:sp>
        <p:nvSpPr>
          <p:cNvPr id="69" name="Text 67"/>
          <p:cNvSpPr/>
          <p:nvPr/>
        </p:nvSpPr>
        <p:spPr>
          <a:xfrm>
            <a:off x="9051676" y="4402435"/>
            <a:ext cx="2613166" cy="1331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86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跨平台支持有限</a:t>
            </a:r>
            <a:endParaRPr lang="en-US" sz="1600" dirty="0"/>
          </a:p>
        </p:txBody>
      </p:sp>
      <p:sp>
        <p:nvSpPr>
          <p:cNvPr id="70" name="Shape 68"/>
          <p:cNvSpPr/>
          <p:nvPr/>
        </p:nvSpPr>
        <p:spPr>
          <a:xfrm>
            <a:off x="337048" y="5580025"/>
            <a:ext cx="11517903" cy="940407"/>
          </a:xfrm>
          <a:custGeom>
            <a:avLst/>
            <a:gdLst/>
            <a:ahLst/>
            <a:cxnLst/>
            <a:rect l="l" t="t" r="r" b="b"/>
            <a:pathLst>
              <a:path w="11517903" h="940407">
                <a:moveTo>
                  <a:pt x="66581" y="0"/>
                </a:moveTo>
                <a:lnTo>
                  <a:pt x="11451322" y="0"/>
                </a:lnTo>
                <a:cubicBezTo>
                  <a:pt x="11488094" y="0"/>
                  <a:pt x="11517903" y="29809"/>
                  <a:pt x="11517903" y="66581"/>
                </a:cubicBezTo>
                <a:lnTo>
                  <a:pt x="11517903" y="873826"/>
                </a:lnTo>
                <a:cubicBezTo>
                  <a:pt x="11517903" y="910598"/>
                  <a:pt x="11488094" y="940407"/>
                  <a:pt x="11451322" y="940407"/>
                </a:cubicBezTo>
                <a:lnTo>
                  <a:pt x="66581" y="940407"/>
                </a:lnTo>
                <a:cubicBezTo>
                  <a:pt x="29809" y="940407"/>
                  <a:pt x="0" y="910598"/>
                  <a:pt x="0" y="873826"/>
                </a:cubicBezTo>
                <a:lnTo>
                  <a:pt x="0" y="66581"/>
                </a:lnTo>
                <a:cubicBezTo>
                  <a:pt x="0" y="29834"/>
                  <a:pt x="29834" y="0"/>
                  <a:pt x="66581" y="0"/>
                </a:cubicBezTo>
                <a:close/>
              </a:path>
            </a:pathLst>
          </a:custGeom>
          <a:gradFill rotWithShape="1" flip="none">
            <a:gsLst>
              <a:gs pos="0">
                <a:srgbClr val="3A5F7F">
                  <a:alpha val="20000"/>
                </a:srgbClr>
              </a:gs>
              <a:gs pos="100000">
                <a:srgbClr val="D8A14F">
                  <a:alpha val="10000"/>
                </a:srgbClr>
              </a:gs>
            </a:gsLst>
            <a:lin ang="0" scaled="1"/>
          </a:gradFill>
          <a:ln w="12700">
            <a:solidFill>
              <a:srgbClr val="3A5F7F">
                <a:alpha val="40000"/>
              </a:srgbClr>
            </a:solidFill>
            <a:prstDash val="solid"/>
          </a:ln>
        </p:spPr>
      </p:sp>
      <p:sp>
        <p:nvSpPr>
          <p:cNvPr id="71" name="Shape 69"/>
          <p:cNvSpPr/>
          <p:nvPr/>
        </p:nvSpPr>
        <p:spPr>
          <a:xfrm>
            <a:off x="482687" y="5950362"/>
            <a:ext cx="199732" cy="199732"/>
          </a:xfrm>
          <a:custGeom>
            <a:avLst/>
            <a:gdLst/>
            <a:ahLst/>
            <a:cxnLst/>
            <a:rect l="l" t="t" r="r" b="b"/>
            <a:pathLst>
              <a:path w="199732" h="199732">
                <a:moveTo>
                  <a:pt x="99866" y="199732"/>
                </a:moveTo>
                <a:cubicBezTo>
                  <a:pt x="154984" y="199732"/>
                  <a:pt x="199732" y="154984"/>
                  <a:pt x="199732" y="99866"/>
                </a:cubicBezTo>
                <a:cubicBezTo>
                  <a:pt x="199732" y="44749"/>
                  <a:pt x="154984" y="0"/>
                  <a:pt x="99866" y="0"/>
                </a:cubicBezTo>
                <a:cubicBezTo>
                  <a:pt x="44749" y="0"/>
                  <a:pt x="0" y="44749"/>
                  <a:pt x="0" y="99866"/>
                </a:cubicBezTo>
                <a:cubicBezTo>
                  <a:pt x="0" y="154984"/>
                  <a:pt x="44749" y="199732"/>
                  <a:pt x="99866" y="199732"/>
                </a:cubicBezTo>
                <a:close/>
                <a:moveTo>
                  <a:pt x="119644" y="126822"/>
                </a:moveTo>
                <a:lnTo>
                  <a:pt x="63353" y="148473"/>
                </a:lnTo>
                <a:cubicBezTo>
                  <a:pt x="55785" y="151399"/>
                  <a:pt x="48334" y="143948"/>
                  <a:pt x="51259" y="136380"/>
                </a:cubicBezTo>
                <a:lnTo>
                  <a:pt x="72910" y="80088"/>
                </a:lnTo>
                <a:cubicBezTo>
                  <a:pt x="74197" y="76772"/>
                  <a:pt x="76772" y="74197"/>
                  <a:pt x="80088" y="72910"/>
                </a:cubicBezTo>
                <a:lnTo>
                  <a:pt x="136380" y="51259"/>
                </a:lnTo>
                <a:cubicBezTo>
                  <a:pt x="143948" y="48334"/>
                  <a:pt x="151399" y="55785"/>
                  <a:pt x="148473" y="63353"/>
                </a:cubicBezTo>
                <a:lnTo>
                  <a:pt x="126822" y="119644"/>
                </a:lnTo>
                <a:cubicBezTo>
                  <a:pt x="125574" y="122960"/>
                  <a:pt x="122960" y="125535"/>
                  <a:pt x="119644" y="126822"/>
                </a:cubicBezTo>
                <a:close/>
                <a:moveTo>
                  <a:pt x="112349" y="99866"/>
                </a:moveTo>
                <a:cubicBezTo>
                  <a:pt x="112349" y="92977"/>
                  <a:pt x="106756" y="87383"/>
                  <a:pt x="99866" y="87383"/>
                </a:cubicBezTo>
                <a:cubicBezTo>
                  <a:pt x="92977" y="87383"/>
                  <a:pt x="87383" y="92977"/>
                  <a:pt x="87383" y="99866"/>
                </a:cubicBezTo>
                <a:cubicBezTo>
                  <a:pt x="87383" y="106756"/>
                  <a:pt x="92977" y="112349"/>
                  <a:pt x="99866" y="112349"/>
                </a:cubicBezTo>
                <a:cubicBezTo>
                  <a:pt x="106756" y="112349"/>
                  <a:pt x="112349" y="106756"/>
                  <a:pt x="112349" y="99866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72" name="Text 70"/>
          <p:cNvSpPr/>
          <p:nvPr/>
        </p:nvSpPr>
        <p:spPr>
          <a:xfrm>
            <a:off x="789567" y="5717341"/>
            <a:ext cx="11001928" cy="2330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8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选型原则</a:t>
            </a:r>
            <a:endParaRPr lang="en-US" sz="1600" dirty="0"/>
          </a:p>
        </p:txBody>
      </p:sp>
      <p:sp>
        <p:nvSpPr>
          <p:cNvPr id="73" name="Text 71"/>
          <p:cNvSpPr/>
          <p:nvPr/>
        </p:nvSpPr>
        <p:spPr>
          <a:xfrm>
            <a:off x="789567" y="5983651"/>
            <a:ext cx="10993605" cy="3994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48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解耦性高、不绑定单一公有云厂商的开放生态组件,整合高性能的本地沙箱引擎(如 DuckDB)、标准化的语义层工具(如 dbt/Cube),搭配可插拔的异构大语言模型(闭源高精度/开源低成本),兼顾成本与性能的最佳实践组合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49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spc="53" kern="0" dirty="0">
                <a:solidFill>
                  <a:srgbClr val="D8A14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SEMANTIC LAYER, EXECUTION ENGINE &amp; GOVERNANCE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477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语义层、执行引擎与数据治理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5763" y="1185863"/>
            <a:ext cx="2733675" cy="2867025"/>
          </a:xfrm>
          <a:custGeom>
            <a:avLst/>
            <a:gdLst/>
            <a:ahLst/>
            <a:cxnLst/>
            <a:rect l="l" t="t" r="r" b="b"/>
            <a:pathLst>
              <a:path w="2733675" h="2867025">
                <a:moveTo>
                  <a:pt x="76188" y="0"/>
                </a:moveTo>
                <a:lnTo>
                  <a:pt x="2657487" y="0"/>
                </a:lnTo>
                <a:cubicBezTo>
                  <a:pt x="2699565" y="0"/>
                  <a:pt x="2733675" y="34110"/>
                  <a:pt x="2733675" y="76188"/>
                </a:cubicBezTo>
                <a:lnTo>
                  <a:pt x="2733675" y="2790837"/>
                </a:lnTo>
                <a:cubicBezTo>
                  <a:pt x="2733675" y="2832915"/>
                  <a:pt x="2699565" y="2867025"/>
                  <a:pt x="2657487" y="2867025"/>
                </a:cubicBezTo>
                <a:lnTo>
                  <a:pt x="76188" y="2867025"/>
                </a:lnTo>
                <a:cubicBezTo>
                  <a:pt x="34110" y="2867025"/>
                  <a:pt x="0" y="2832915"/>
                  <a:pt x="0" y="2790837"/>
                </a:cubicBezTo>
                <a:lnTo>
                  <a:pt x="0" y="76188"/>
                </a:lnTo>
                <a:cubicBezTo>
                  <a:pt x="0" y="34138"/>
                  <a:pt x="34138" y="0"/>
                  <a:pt x="76188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66738" y="1362075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86506" y="1935"/>
                </a:moveTo>
                <a:cubicBezTo>
                  <a:pt x="92050" y="-633"/>
                  <a:pt x="98450" y="-633"/>
                  <a:pt x="103994" y="1935"/>
                </a:cubicBezTo>
                <a:lnTo>
                  <a:pt x="185328" y="39514"/>
                </a:lnTo>
                <a:cubicBezTo>
                  <a:pt x="188491" y="40965"/>
                  <a:pt x="190500" y="44128"/>
                  <a:pt x="190500" y="47625"/>
                </a:cubicBezTo>
                <a:cubicBezTo>
                  <a:pt x="190500" y="51122"/>
                  <a:pt x="188491" y="54285"/>
                  <a:pt x="185328" y="55736"/>
                </a:cubicBezTo>
                <a:lnTo>
                  <a:pt x="103994" y="93315"/>
                </a:lnTo>
                <a:cubicBezTo>
                  <a:pt x="98450" y="95883"/>
                  <a:pt x="92050" y="95883"/>
                  <a:pt x="86506" y="93315"/>
                </a:cubicBezTo>
                <a:lnTo>
                  <a:pt x="5172" y="55736"/>
                </a:lnTo>
                <a:cubicBezTo>
                  <a:pt x="2009" y="54248"/>
                  <a:pt x="0" y="51085"/>
                  <a:pt x="0" y="47625"/>
                </a:cubicBezTo>
                <a:cubicBezTo>
                  <a:pt x="0" y="44165"/>
                  <a:pt x="2009" y="40965"/>
                  <a:pt x="5172" y="39514"/>
                </a:cubicBezTo>
                <a:lnTo>
                  <a:pt x="86506" y="1935"/>
                </a:lnTo>
                <a:close/>
                <a:moveTo>
                  <a:pt x="17897" y="81260"/>
                </a:moveTo>
                <a:lnTo>
                  <a:pt x="79028" y="109500"/>
                </a:lnTo>
                <a:cubicBezTo>
                  <a:pt x="89334" y="114263"/>
                  <a:pt x="101203" y="114263"/>
                  <a:pt x="111509" y="109500"/>
                </a:cubicBezTo>
                <a:lnTo>
                  <a:pt x="172641" y="81260"/>
                </a:lnTo>
                <a:lnTo>
                  <a:pt x="185328" y="87139"/>
                </a:lnTo>
                <a:cubicBezTo>
                  <a:pt x="188491" y="88590"/>
                  <a:pt x="190500" y="91753"/>
                  <a:pt x="190500" y="95250"/>
                </a:cubicBezTo>
                <a:cubicBezTo>
                  <a:pt x="190500" y="98747"/>
                  <a:pt x="188491" y="101910"/>
                  <a:pt x="185328" y="103361"/>
                </a:cubicBezTo>
                <a:lnTo>
                  <a:pt x="103994" y="140940"/>
                </a:lnTo>
                <a:cubicBezTo>
                  <a:pt x="98450" y="143508"/>
                  <a:pt x="92050" y="143508"/>
                  <a:pt x="86506" y="140940"/>
                </a:cubicBezTo>
                <a:lnTo>
                  <a:pt x="5172" y="103361"/>
                </a:lnTo>
                <a:cubicBezTo>
                  <a:pt x="2009" y="101873"/>
                  <a:pt x="0" y="98710"/>
                  <a:pt x="0" y="95250"/>
                </a:cubicBezTo>
                <a:cubicBezTo>
                  <a:pt x="0" y="91790"/>
                  <a:pt x="2009" y="88590"/>
                  <a:pt x="5172" y="87139"/>
                </a:cubicBezTo>
                <a:lnTo>
                  <a:pt x="17859" y="81260"/>
                </a:lnTo>
                <a:close/>
                <a:moveTo>
                  <a:pt x="5172" y="134764"/>
                </a:moveTo>
                <a:lnTo>
                  <a:pt x="17859" y="128885"/>
                </a:lnTo>
                <a:lnTo>
                  <a:pt x="78991" y="157125"/>
                </a:lnTo>
                <a:cubicBezTo>
                  <a:pt x="89297" y="161888"/>
                  <a:pt x="101166" y="161888"/>
                  <a:pt x="111472" y="157125"/>
                </a:cubicBezTo>
                <a:lnTo>
                  <a:pt x="172603" y="128885"/>
                </a:lnTo>
                <a:lnTo>
                  <a:pt x="185291" y="134764"/>
                </a:lnTo>
                <a:cubicBezTo>
                  <a:pt x="188454" y="136215"/>
                  <a:pt x="190463" y="139378"/>
                  <a:pt x="190463" y="142875"/>
                </a:cubicBezTo>
                <a:cubicBezTo>
                  <a:pt x="190463" y="146372"/>
                  <a:pt x="188454" y="149535"/>
                  <a:pt x="185291" y="150986"/>
                </a:cubicBezTo>
                <a:lnTo>
                  <a:pt x="103956" y="188565"/>
                </a:lnTo>
                <a:cubicBezTo>
                  <a:pt x="98413" y="191133"/>
                  <a:pt x="92013" y="191133"/>
                  <a:pt x="86469" y="188565"/>
                </a:cubicBezTo>
                <a:lnTo>
                  <a:pt x="5172" y="150986"/>
                </a:lnTo>
                <a:cubicBezTo>
                  <a:pt x="2009" y="149498"/>
                  <a:pt x="0" y="146335"/>
                  <a:pt x="0" y="142875"/>
                </a:cubicBezTo>
                <a:cubicBezTo>
                  <a:pt x="0" y="139415"/>
                  <a:pt x="2009" y="136215"/>
                  <a:pt x="5172" y="134764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6" name="Text 4"/>
          <p:cNvSpPr/>
          <p:nvPr/>
        </p:nvSpPr>
        <p:spPr>
          <a:xfrm>
            <a:off x="895350" y="1343025"/>
            <a:ext cx="533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语义层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2925" y="1685925"/>
            <a:ext cx="2419350" cy="495300"/>
          </a:xfrm>
          <a:custGeom>
            <a:avLst/>
            <a:gdLst/>
            <a:ahLst/>
            <a:cxnLst/>
            <a:rect l="l" t="t" r="r" b="b"/>
            <a:pathLst>
              <a:path w="2419350" h="495300">
                <a:moveTo>
                  <a:pt x="76202" y="0"/>
                </a:moveTo>
                <a:lnTo>
                  <a:pt x="2343148" y="0"/>
                </a:lnTo>
                <a:cubicBezTo>
                  <a:pt x="2385233" y="0"/>
                  <a:pt x="2419350" y="34117"/>
                  <a:pt x="2419350" y="76202"/>
                </a:cubicBezTo>
                <a:lnTo>
                  <a:pt x="2419350" y="419098"/>
                </a:lnTo>
                <a:cubicBezTo>
                  <a:pt x="2419350" y="461183"/>
                  <a:pt x="2385233" y="495300"/>
                  <a:pt x="2343148" y="495300"/>
                </a:cubicBezTo>
                <a:lnTo>
                  <a:pt x="76202" y="495300"/>
                </a:lnTo>
                <a:cubicBezTo>
                  <a:pt x="34117" y="495300"/>
                  <a:pt x="0" y="461183"/>
                  <a:pt x="0" y="419098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8" name="Text 6"/>
          <p:cNvSpPr/>
          <p:nvPr/>
        </p:nvSpPr>
        <p:spPr>
          <a:xfrm>
            <a:off x="619125" y="1762125"/>
            <a:ext cx="23241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dbt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19125" y="1952625"/>
            <a:ext cx="23241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数据转换和建模,已有 dbt 生态的企业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42925" y="2257425"/>
            <a:ext cx="2419350" cy="495300"/>
          </a:xfrm>
          <a:custGeom>
            <a:avLst/>
            <a:gdLst/>
            <a:ahLst/>
            <a:cxnLst/>
            <a:rect l="l" t="t" r="r" b="b"/>
            <a:pathLst>
              <a:path w="2419350" h="495300">
                <a:moveTo>
                  <a:pt x="76202" y="0"/>
                </a:moveTo>
                <a:lnTo>
                  <a:pt x="2343148" y="0"/>
                </a:lnTo>
                <a:cubicBezTo>
                  <a:pt x="2385233" y="0"/>
                  <a:pt x="2419350" y="34117"/>
                  <a:pt x="2419350" y="76202"/>
                </a:cubicBezTo>
                <a:lnTo>
                  <a:pt x="2419350" y="419098"/>
                </a:lnTo>
                <a:cubicBezTo>
                  <a:pt x="2419350" y="461183"/>
                  <a:pt x="2385233" y="495300"/>
                  <a:pt x="2343148" y="495300"/>
                </a:cubicBezTo>
                <a:lnTo>
                  <a:pt x="76202" y="495300"/>
                </a:lnTo>
                <a:cubicBezTo>
                  <a:pt x="34117" y="495300"/>
                  <a:pt x="0" y="461183"/>
                  <a:pt x="0" y="419098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11" name="Text 9"/>
          <p:cNvSpPr/>
          <p:nvPr/>
        </p:nvSpPr>
        <p:spPr>
          <a:xfrm>
            <a:off x="619125" y="2333625"/>
            <a:ext cx="23241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Apache Iceberg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19125" y="2524125"/>
            <a:ext cx="23241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表格式管理,数据湖场景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42925" y="2828925"/>
            <a:ext cx="2419350" cy="495300"/>
          </a:xfrm>
          <a:custGeom>
            <a:avLst/>
            <a:gdLst/>
            <a:ahLst/>
            <a:cxnLst/>
            <a:rect l="l" t="t" r="r" b="b"/>
            <a:pathLst>
              <a:path w="2419350" h="495300">
                <a:moveTo>
                  <a:pt x="76202" y="0"/>
                </a:moveTo>
                <a:lnTo>
                  <a:pt x="2343148" y="0"/>
                </a:lnTo>
                <a:cubicBezTo>
                  <a:pt x="2385233" y="0"/>
                  <a:pt x="2419350" y="34117"/>
                  <a:pt x="2419350" y="76202"/>
                </a:cubicBezTo>
                <a:lnTo>
                  <a:pt x="2419350" y="419098"/>
                </a:lnTo>
                <a:cubicBezTo>
                  <a:pt x="2419350" y="461183"/>
                  <a:pt x="2385233" y="495300"/>
                  <a:pt x="2343148" y="495300"/>
                </a:cubicBezTo>
                <a:lnTo>
                  <a:pt x="76202" y="495300"/>
                </a:lnTo>
                <a:cubicBezTo>
                  <a:pt x="34117" y="495300"/>
                  <a:pt x="0" y="461183"/>
                  <a:pt x="0" y="419098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14" name="Text 12"/>
          <p:cNvSpPr/>
          <p:nvPr/>
        </p:nvSpPr>
        <p:spPr>
          <a:xfrm>
            <a:off x="619125" y="2905125"/>
            <a:ext cx="23241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Cube.js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19125" y="3095625"/>
            <a:ext cx="23241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语义层和 API 层,需要统一指标服务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42925" y="3400425"/>
            <a:ext cx="2419350" cy="495300"/>
          </a:xfrm>
          <a:custGeom>
            <a:avLst/>
            <a:gdLst/>
            <a:ahLst/>
            <a:cxnLst/>
            <a:rect l="l" t="t" r="r" b="b"/>
            <a:pathLst>
              <a:path w="2419350" h="495300">
                <a:moveTo>
                  <a:pt x="76202" y="0"/>
                </a:moveTo>
                <a:lnTo>
                  <a:pt x="2343148" y="0"/>
                </a:lnTo>
                <a:cubicBezTo>
                  <a:pt x="2385233" y="0"/>
                  <a:pt x="2419350" y="34117"/>
                  <a:pt x="2419350" y="76202"/>
                </a:cubicBezTo>
                <a:lnTo>
                  <a:pt x="2419350" y="419098"/>
                </a:lnTo>
                <a:cubicBezTo>
                  <a:pt x="2419350" y="461183"/>
                  <a:pt x="2385233" y="495300"/>
                  <a:pt x="2343148" y="495300"/>
                </a:cubicBezTo>
                <a:lnTo>
                  <a:pt x="76202" y="495300"/>
                </a:lnTo>
                <a:cubicBezTo>
                  <a:pt x="34117" y="495300"/>
                  <a:pt x="0" y="461183"/>
                  <a:pt x="0" y="419098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17" name="Text 15"/>
          <p:cNvSpPr/>
          <p:nvPr/>
        </p:nvSpPr>
        <p:spPr>
          <a:xfrm>
            <a:off x="619125" y="3476625"/>
            <a:ext cx="23241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LookML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19125" y="3667125"/>
            <a:ext cx="23241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语义建模,已有 Looker 投资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3281363" y="1185863"/>
            <a:ext cx="2733675" cy="2867025"/>
          </a:xfrm>
          <a:custGeom>
            <a:avLst/>
            <a:gdLst/>
            <a:ahLst/>
            <a:cxnLst/>
            <a:rect l="l" t="t" r="r" b="b"/>
            <a:pathLst>
              <a:path w="2733675" h="2867025">
                <a:moveTo>
                  <a:pt x="76188" y="0"/>
                </a:moveTo>
                <a:lnTo>
                  <a:pt x="2657487" y="0"/>
                </a:lnTo>
                <a:cubicBezTo>
                  <a:pt x="2699565" y="0"/>
                  <a:pt x="2733675" y="34110"/>
                  <a:pt x="2733675" y="76188"/>
                </a:cubicBezTo>
                <a:lnTo>
                  <a:pt x="2733675" y="2790837"/>
                </a:lnTo>
                <a:cubicBezTo>
                  <a:pt x="2733675" y="2832915"/>
                  <a:pt x="2699565" y="2867025"/>
                  <a:pt x="2657487" y="2867025"/>
                </a:cubicBezTo>
                <a:lnTo>
                  <a:pt x="76188" y="2867025"/>
                </a:lnTo>
                <a:cubicBezTo>
                  <a:pt x="34110" y="2867025"/>
                  <a:pt x="0" y="2832915"/>
                  <a:pt x="0" y="2790837"/>
                </a:cubicBezTo>
                <a:lnTo>
                  <a:pt x="0" y="76188"/>
                </a:lnTo>
                <a:cubicBezTo>
                  <a:pt x="0" y="34138"/>
                  <a:pt x="34138" y="0"/>
                  <a:pt x="76188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462338" y="1362075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72591" y="3535"/>
                </a:moveTo>
                <a:cubicBezTo>
                  <a:pt x="73707" y="-1972"/>
                  <a:pt x="78581" y="-5953"/>
                  <a:pt x="84237" y="-5953"/>
                </a:cubicBezTo>
                <a:lnTo>
                  <a:pt x="106487" y="-5953"/>
                </a:lnTo>
                <a:cubicBezTo>
                  <a:pt x="112142" y="-5953"/>
                  <a:pt x="117016" y="-1972"/>
                  <a:pt x="118132" y="3535"/>
                </a:cubicBezTo>
                <a:lnTo>
                  <a:pt x="123527" y="29580"/>
                </a:lnTo>
                <a:cubicBezTo>
                  <a:pt x="128774" y="31812"/>
                  <a:pt x="133685" y="34677"/>
                  <a:pt x="138150" y="38063"/>
                </a:cubicBezTo>
                <a:lnTo>
                  <a:pt x="163376" y="29691"/>
                </a:lnTo>
                <a:cubicBezTo>
                  <a:pt x="168734" y="27905"/>
                  <a:pt x="174613" y="30138"/>
                  <a:pt x="177440" y="35049"/>
                </a:cubicBezTo>
                <a:lnTo>
                  <a:pt x="188565" y="54322"/>
                </a:lnTo>
                <a:cubicBezTo>
                  <a:pt x="191393" y="59234"/>
                  <a:pt x="190388" y="65410"/>
                  <a:pt x="186147" y="69168"/>
                </a:cubicBezTo>
                <a:lnTo>
                  <a:pt x="166315" y="86804"/>
                </a:lnTo>
                <a:cubicBezTo>
                  <a:pt x="166650" y="89557"/>
                  <a:pt x="166799" y="92385"/>
                  <a:pt x="166799" y="95250"/>
                </a:cubicBezTo>
                <a:cubicBezTo>
                  <a:pt x="166799" y="98115"/>
                  <a:pt x="166613" y="100943"/>
                  <a:pt x="166315" y="103696"/>
                </a:cubicBezTo>
                <a:lnTo>
                  <a:pt x="186184" y="121369"/>
                </a:lnTo>
                <a:cubicBezTo>
                  <a:pt x="190426" y="125127"/>
                  <a:pt x="191393" y="131341"/>
                  <a:pt x="188602" y="136215"/>
                </a:cubicBezTo>
                <a:lnTo>
                  <a:pt x="177478" y="155488"/>
                </a:lnTo>
                <a:cubicBezTo>
                  <a:pt x="174650" y="160362"/>
                  <a:pt x="168771" y="162632"/>
                  <a:pt x="163413" y="160846"/>
                </a:cubicBezTo>
                <a:lnTo>
                  <a:pt x="138187" y="152474"/>
                </a:lnTo>
                <a:cubicBezTo>
                  <a:pt x="133685" y="155860"/>
                  <a:pt x="128774" y="158688"/>
                  <a:pt x="123565" y="160958"/>
                </a:cubicBezTo>
                <a:lnTo>
                  <a:pt x="118207" y="186965"/>
                </a:lnTo>
                <a:cubicBezTo>
                  <a:pt x="117053" y="192509"/>
                  <a:pt x="112179" y="196453"/>
                  <a:pt x="106561" y="196453"/>
                </a:cubicBezTo>
                <a:lnTo>
                  <a:pt x="84311" y="196453"/>
                </a:lnTo>
                <a:cubicBezTo>
                  <a:pt x="78656" y="196453"/>
                  <a:pt x="73782" y="192472"/>
                  <a:pt x="72665" y="186965"/>
                </a:cubicBezTo>
                <a:lnTo>
                  <a:pt x="67308" y="160958"/>
                </a:lnTo>
                <a:cubicBezTo>
                  <a:pt x="62061" y="158725"/>
                  <a:pt x="57187" y="155860"/>
                  <a:pt x="52685" y="152474"/>
                </a:cubicBezTo>
                <a:lnTo>
                  <a:pt x="27347" y="160846"/>
                </a:lnTo>
                <a:cubicBezTo>
                  <a:pt x="21989" y="162632"/>
                  <a:pt x="16111" y="160400"/>
                  <a:pt x="13283" y="155488"/>
                </a:cubicBezTo>
                <a:lnTo>
                  <a:pt x="2158" y="136215"/>
                </a:lnTo>
                <a:cubicBezTo>
                  <a:pt x="-670" y="131304"/>
                  <a:pt x="335" y="125127"/>
                  <a:pt x="4576" y="121369"/>
                </a:cubicBezTo>
                <a:lnTo>
                  <a:pt x="24445" y="103696"/>
                </a:lnTo>
                <a:cubicBezTo>
                  <a:pt x="24110" y="100943"/>
                  <a:pt x="23961" y="98115"/>
                  <a:pt x="23961" y="95250"/>
                </a:cubicBezTo>
                <a:cubicBezTo>
                  <a:pt x="23961" y="92385"/>
                  <a:pt x="24147" y="89557"/>
                  <a:pt x="24445" y="86804"/>
                </a:cubicBezTo>
                <a:lnTo>
                  <a:pt x="4576" y="69131"/>
                </a:lnTo>
                <a:cubicBezTo>
                  <a:pt x="335" y="65373"/>
                  <a:pt x="-633" y="59159"/>
                  <a:pt x="2158" y="54285"/>
                </a:cubicBezTo>
                <a:lnTo>
                  <a:pt x="13283" y="35012"/>
                </a:lnTo>
                <a:cubicBezTo>
                  <a:pt x="16111" y="30100"/>
                  <a:pt x="21989" y="27868"/>
                  <a:pt x="27347" y="29654"/>
                </a:cubicBezTo>
                <a:lnTo>
                  <a:pt x="52574" y="38026"/>
                </a:lnTo>
                <a:cubicBezTo>
                  <a:pt x="57076" y="34640"/>
                  <a:pt x="61987" y="31812"/>
                  <a:pt x="67196" y="29542"/>
                </a:cubicBezTo>
                <a:lnTo>
                  <a:pt x="72591" y="3535"/>
                </a:lnTo>
                <a:close/>
                <a:moveTo>
                  <a:pt x="95362" y="125016"/>
                </a:moveTo>
                <a:cubicBezTo>
                  <a:pt x="105996" y="124976"/>
                  <a:pt x="115801" y="119266"/>
                  <a:pt x="121084" y="110036"/>
                </a:cubicBezTo>
                <a:cubicBezTo>
                  <a:pt x="126366" y="100807"/>
                  <a:pt x="126324" y="89460"/>
                  <a:pt x="120972" y="80271"/>
                </a:cubicBezTo>
                <a:cubicBezTo>
                  <a:pt x="115620" y="71081"/>
                  <a:pt x="105773" y="65444"/>
                  <a:pt x="95138" y="65484"/>
                </a:cubicBezTo>
                <a:cubicBezTo>
                  <a:pt x="84504" y="65524"/>
                  <a:pt x="74699" y="71234"/>
                  <a:pt x="69416" y="80464"/>
                </a:cubicBezTo>
                <a:cubicBezTo>
                  <a:pt x="64134" y="89693"/>
                  <a:pt x="64176" y="101040"/>
                  <a:pt x="69528" y="110229"/>
                </a:cubicBezTo>
                <a:cubicBezTo>
                  <a:pt x="74880" y="119419"/>
                  <a:pt x="84727" y="125056"/>
                  <a:pt x="95362" y="125016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21" name="Text 19"/>
          <p:cNvSpPr/>
          <p:nvPr/>
        </p:nvSpPr>
        <p:spPr>
          <a:xfrm>
            <a:off x="3790950" y="1343025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执行引擎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3438525" y="1685925"/>
            <a:ext cx="2419350" cy="495300"/>
          </a:xfrm>
          <a:custGeom>
            <a:avLst/>
            <a:gdLst/>
            <a:ahLst/>
            <a:cxnLst/>
            <a:rect l="l" t="t" r="r" b="b"/>
            <a:pathLst>
              <a:path w="2419350" h="495300">
                <a:moveTo>
                  <a:pt x="76202" y="0"/>
                </a:moveTo>
                <a:lnTo>
                  <a:pt x="2343148" y="0"/>
                </a:lnTo>
                <a:cubicBezTo>
                  <a:pt x="2385233" y="0"/>
                  <a:pt x="2419350" y="34117"/>
                  <a:pt x="2419350" y="76202"/>
                </a:cubicBezTo>
                <a:lnTo>
                  <a:pt x="2419350" y="419098"/>
                </a:lnTo>
                <a:cubicBezTo>
                  <a:pt x="2419350" y="461183"/>
                  <a:pt x="2385233" y="495300"/>
                  <a:pt x="2343148" y="495300"/>
                </a:cubicBezTo>
                <a:lnTo>
                  <a:pt x="76202" y="495300"/>
                </a:lnTo>
                <a:cubicBezTo>
                  <a:pt x="34117" y="495300"/>
                  <a:pt x="0" y="461183"/>
                  <a:pt x="0" y="419098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23" name="Text 21"/>
          <p:cNvSpPr/>
          <p:nvPr/>
        </p:nvSpPr>
        <p:spPr>
          <a:xfrm>
            <a:off x="3514725" y="1762125"/>
            <a:ext cx="23241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DuckDB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3514725" y="1952625"/>
            <a:ext cx="23241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中小规模分析,本地执行,轻量高性能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3438525" y="2257425"/>
            <a:ext cx="2419350" cy="495300"/>
          </a:xfrm>
          <a:custGeom>
            <a:avLst/>
            <a:gdLst/>
            <a:ahLst/>
            <a:cxnLst/>
            <a:rect l="l" t="t" r="r" b="b"/>
            <a:pathLst>
              <a:path w="2419350" h="495300">
                <a:moveTo>
                  <a:pt x="76202" y="0"/>
                </a:moveTo>
                <a:lnTo>
                  <a:pt x="2343148" y="0"/>
                </a:lnTo>
                <a:cubicBezTo>
                  <a:pt x="2385233" y="0"/>
                  <a:pt x="2419350" y="34117"/>
                  <a:pt x="2419350" y="76202"/>
                </a:cubicBezTo>
                <a:lnTo>
                  <a:pt x="2419350" y="419098"/>
                </a:lnTo>
                <a:cubicBezTo>
                  <a:pt x="2419350" y="461183"/>
                  <a:pt x="2385233" y="495300"/>
                  <a:pt x="2343148" y="495300"/>
                </a:cubicBezTo>
                <a:lnTo>
                  <a:pt x="76202" y="495300"/>
                </a:lnTo>
                <a:cubicBezTo>
                  <a:pt x="34117" y="495300"/>
                  <a:pt x="0" y="461183"/>
                  <a:pt x="0" y="419098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26" name="Text 24"/>
          <p:cNvSpPr/>
          <p:nvPr/>
        </p:nvSpPr>
        <p:spPr>
          <a:xfrm>
            <a:off x="3514725" y="2333625"/>
            <a:ext cx="23241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Apache Spark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3514725" y="2524125"/>
            <a:ext cx="23241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大规模数据处理,分布式,生态丰富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3438525" y="2828925"/>
            <a:ext cx="2419350" cy="495300"/>
          </a:xfrm>
          <a:custGeom>
            <a:avLst/>
            <a:gdLst/>
            <a:ahLst/>
            <a:cxnLst/>
            <a:rect l="l" t="t" r="r" b="b"/>
            <a:pathLst>
              <a:path w="2419350" h="495300">
                <a:moveTo>
                  <a:pt x="76202" y="0"/>
                </a:moveTo>
                <a:lnTo>
                  <a:pt x="2343148" y="0"/>
                </a:lnTo>
                <a:cubicBezTo>
                  <a:pt x="2385233" y="0"/>
                  <a:pt x="2419350" y="34117"/>
                  <a:pt x="2419350" y="76202"/>
                </a:cubicBezTo>
                <a:lnTo>
                  <a:pt x="2419350" y="419098"/>
                </a:lnTo>
                <a:cubicBezTo>
                  <a:pt x="2419350" y="461183"/>
                  <a:pt x="2385233" y="495300"/>
                  <a:pt x="2343148" y="495300"/>
                </a:cubicBezTo>
                <a:lnTo>
                  <a:pt x="76202" y="495300"/>
                </a:lnTo>
                <a:cubicBezTo>
                  <a:pt x="34117" y="495300"/>
                  <a:pt x="0" y="461183"/>
                  <a:pt x="0" y="419098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29" name="Text 27"/>
          <p:cNvSpPr/>
          <p:nvPr/>
        </p:nvSpPr>
        <p:spPr>
          <a:xfrm>
            <a:off x="3514725" y="2905125"/>
            <a:ext cx="23241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Presto/Trino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3514725" y="3095625"/>
            <a:ext cx="23241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联邦查询,跨源查询,低延迟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3438525" y="3400425"/>
            <a:ext cx="2419350" cy="495300"/>
          </a:xfrm>
          <a:custGeom>
            <a:avLst/>
            <a:gdLst/>
            <a:ahLst/>
            <a:cxnLst/>
            <a:rect l="l" t="t" r="r" b="b"/>
            <a:pathLst>
              <a:path w="2419350" h="495300">
                <a:moveTo>
                  <a:pt x="76202" y="0"/>
                </a:moveTo>
                <a:lnTo>
                  <a:pt x="2343148" y="0"/>
                </a:lnTo>
                <a:cubicBezTo>
                  <a:pt x="2385233" y="0"/>
                  <a:pt x="2419350" y="34117"/>
                  <a:pt x="2419350" y="76202"/>
                </a:cubicBezTo>
                <a:lnTo>
                  <a:pt x="2419350" y="419098"/>
                </a:lnTo>
                <a:cubicBezTo>
                  <a:pt x="2419350" y="461183"/>
                  <a:pt x="2385233" y="495300"/>
                  <a:pt x="2343148" y="495300"/>
                </a:cubicBezTo>
                <a:lnTo>
                  <a:pt x="76202" y="495300"/>
                </a:lnTo>
                <a:cubicBezTo>
                  <a:pt x="34117" y="495300"/>
                  <a:pt x="0" y="461183"/>
                  <a:pt x="0" y="419098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32" name="Text 30"/>
          <p:cNvSpPr/>
          <p:nvPr/>
        </p:nvSpPr>
        <p:spPr>
          <a:xfrm>
            <a:off x="3514725" y="3476625"/>
            <a:ext cx="23241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Apache Arrow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3514725" y="3667125"/>
            <a:ext cx="23241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内存计算,列式存储,向量化执行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6176963" y="1185863"/>
            <a:ext cx="2733675" cy="2867025"/>
          </a:xfrm>
          <a:custGeom>
            <a:avLst/>
            <a:gdLst/>
            <a:ahLst/>
            <a:cxnLst/>
            <a:rect l="l" t="t" r="r" b="b"/>
            <a:pathLst>
              <a:path w="2733675" h="2867025">
                <a:moveTo>
                  <a:pt x="76188" y="0"/>
                </a:moveTo>
                <a:lnTo>
                  <a:pt x="2657487" y="0"/>
                </a:lnTo>
                <a:cubicBezTo>
                  <a:pt x="2699565" y="0"/>
                  <a:pt x="2733675" y="34110"/>
                  <a:pt x="2733675" y="76188"/>
                </a:cubicBezTo>
                <a:lnTo>
                  <a:pt x="2733675" y="2790837"/>
                </a:lnTo>
                <a:cubicBezTo>
                  <a:pt x="2733675" y="2832915"/>
                  <a:pt x="2699565" y="2867025"/>
                  <a:pt x="2657487" y="2867025"/>
                </a:cubicBezTo>
                <a:lnTo>
                  <a:pt x="76188" y="2867025"/>
                </a:lnTo>
                <a:cubicBezTo>
                  <a:pt x="34110" y="2867025"/>
                  <a:pt x="0" y="2832915"/>
                  <a:pt x="0" y="2790837"/>
                </a:cubicBezTo>
                <a:lnTo>
                  <a:pt x="0" y="76188"/>
                </a:lnTo>
                <a:cubicBezTo>
                  <a:pt x="0" y="34138"/>
                  <a:pt x="34138" y="0"/>
                  <a:pt x="76188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6357938" y="1362075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25016" y="130969"/>
                </a:moveTo>
                <a:cubicBezTo>
                  <a:pt x="161181" y="130969"/>
                  <a:pt x="190500" y="101650"/>
                  <a:pt x="190500" y="65484"/>
                </a:cubicBezTo>
                <a:cubicBezTo>
                  <a:pt x="190500" y="29319"/>
                  <a:pt x="161181" y="0"/>
                  <a:pt x="125016" y="0"/>
                </a:cubicBezTo>
                <a:cubicBezTo>
                  <a:pt x="88850" y="0"/>
                  <a:pt x="59531" y="29319"/>
                  <a:pt x="59531" y="65484"/>
                </a:cubicBezTo>
                <a:cubicBezTo>
                  <a:pt x="59531" y="72442"/>
                  <a:pt x="60610" y="79177"/>
                  <a:pt x="62619" y="85465"/>
                </a:cubicBezTo>
                <a:lnTo>
                  <a:pt x="2604" y="145479"/>
                </a:lnTo>
                <a:cubicBezTo>
                  <a:pt x="930" y="147154"/>
                  <a:pt x="0" y="149423"/>
                  <a:pt x="0" y="151805"/>
                </a:cubicBezTo>
                <a:lnTo>
                  <a:pt x="0" y="181570"/>
                </a:lnTo>
                <a:cubicBezTo>
                  <a:pt x="0" y="186519"/>
                  <a:pt x="3981" y="190500"/>
                  <a:pt x="8930" y="190500"/>
                </a:cubicBezTo>
                <a:lnTo>
                  <a:pt x="38695" y="190500"/>
                </a:lnTo>
                <a:cubicBezTo>
                  <a:pt x="43644" y="190500"/>
                  <a:pt x="47625" y="186519"/>
                  <a:pt x="47625" y="181570"/>
                </a:cubicBezTo>
                <a:lnTo>
                  <a:pt x="47625" y="166688"/>
                </a:lnTo>
                <a:lnTo>
                  <a:pt x="62508" y="166688"/>
                </a:lnTo>
                <a:cubicBezTo>
                  <a:pt x="67456" y="166688"/>
                  <a:pt x="71438" y="162706"/>
                  <a:pt x="71438" y="157758"/>
                </a:cubicBezTo>
                <a:lnTo>
                  <a:pt x="71438" y="142875"/>
                </a:lnTo>
                <a:lnTo>
                  <a:pt x="86320" y="142875"/>
                </a:lnTo>
                <a:cubicBezTo>
                  <a:pt x="88702" y="142875"/>
                  <a:pt x="90971" y="141945"/>
                  <a:pt x="92646" y="140271"/>
                </a:cubicBezTo>
                <a:lnTo>
                  <a:pt x="105035" y="127881"/>
                </a:lnTo>
                <a:cubicBezTo>
                  <a:pt x="111323" y="129890"/>
                  <a:pt x="118058" y="130969"/>
                  <a:pt x="125016" y="130969"/>
                </a:cubicBezTo>
                <a:close/>
                <a:moveTo>
                  <a:pt x="139898" y="35719"/>
                </a:moveTo>
                <a:cubicBezTo>
                  <a:pt x="148112" y="35719"/>
                  <a:pt x="154781" y="42388"/>
                  <a:pt x="154781" y="50602"/>
                </a:cubicBezTo>
                <a:cubicBezTo>
                  <a:pt x="154781" y="58816"/>
                  <a:pt x="148112" y="65484"/>
                  <a:pt x="139898" y="65484"/>
                </a:cubicBezTo>
                <a:cubicBezTo>
                  <a:pt x="131684" y="65484"/>
                  <a:pt x="125016" y="58816"/>
                  <a:pt x="125016" y="50602"/>
                </a:cubicBezTo>
                <a:cubicBezTo>
                  <a:pt x="125016" y="42388"/>
                  <a:pt x="131684" y="35719"/>
                  <a:pt x="139898" y="35719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36" name="Text 34"/>
          <p:cNvSpPr/>
          <p:nvPr/>
        </p:nvSpPr>
        <p:spPr>
          <a:xfrm>
            <a:off x="6686550" y="1343025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身份认证与授权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6334125" y="1685925"/>
            <a:ext cx="2419350" cy="495300"/>
          </a:xfrm>
          <a:custGeom>
            <a:avLst/>
            <a:gdLst/>
            <a:ahLst/>
            <a:cxnLst/>
            <a:rect l="l" t="t" r="r" b="b"/>
            <a:pathLst>
              <a:path w="2419350" h="495300">
                <a:moveTo>
                  <a:pt x="76202" y="0"/>
                </a:moveTo>
                <a:lnTo>
                  <a:pt x="2343148" y="0"/>
                </a:lnTo>
                <a:cubicBezTo>
                  <a:pt x="2385233" y="0"/>
                  <a:pt x="2419350" y="34117"/>
                  <a:pt x="2419350" y="76202"/>
                </a:cubicBezTo>
                <a:lnTo>
                  <a:pt x="2419350" y="419098"/>
                </a:lnTo>
                <a:cubicBezTo>
                  <a:pt x="2419350" y="461183"/>
                  <a:pt x="2385233" y="495300"/>
                  <a:pt x="2343148" y="495300"/>
                </a:cubicBezTo>
                <a:lnTo>
                  <a:pt x="76202" y="495300"/>
                </a:lnTo>
                <a:cubicBezTo>
                  <a:pt x="34117" y="495300"/>
                  <a:pt x="0" y="461183"/>
                  <a:pt x="0" y="419098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38" name="Text 36"/>
          <p:cNvSpPr/>
          <p:nvPr/>
        </p:nvSpPr>
        <p:spPr>
          <a:xfrm>
            <a:off x="6410325" y="1762125"/>
            <a:ext cx="23241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身份提供商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6410325" y="1952625"/>
            <a:ext cx="23241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Okta / Azure AD / Keycloak (SSO 集成)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6334125" y="2257425"/>
            <a:ext cx="2419350" cy="647700"/>
          </a:xfrm>
          <a:custGeom>
            <a:avLst/>
            <a:gdLst/>
            <a:ahLst/>
            <a:cxnLst/>
            <a:rect l="l" t="t" r="r" b="b"/>
            <a:pathLst>
              <a:path w="2419350" h="647700">
                <a:moveTo>
                  <a:pt x="76202" y="0"/>
                </a:moveTo>
                <a:lnTo>
                  <a:pt x="2343148" y="0"/>
                </a:lnTo>
                <a:cubicBezTo>
                  <a:pt x="2385233" y="0"/>
                  <a:pt x="2419350" y="34117"/>
                  <a:pt x="2419350" y="76202"/>
                </a:cubicBezTo>
                <a:lnTo>
                  <a:pt x="2419350" y="571498"/>
                </a:lnTo>
                <a:cubicBezTo>
                  <a:pt x="2419350" y="613583"/>
                  <a:pt x="2385233" y="647700"/>
                  <a:pt x="2343148" y="647700"/>
                </a:cubicBezTo>
                <a:lnTo>
                  <a:pt x="76202" y="647700"/>
                </a:lnTo>
                <a:cubicBezTo>
                  <a:pt x="34117" y="647700"/>
                  <a:pt x="0" y="613583"/>
                  <a:pt x="0" y="571498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41" name="Text 39"/>
          <p:cNvSpPr/>
          <p:nvPr/>
        </p:nvSpPr>
        <p:spPr>
          <a:xfrm>
            <a:off x="6410325" y="2333625"/>
            <a:ext cx="23241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授权框架</a:t>
            </a:r>
            <a:endParaRPr lang="en-US" sz="1600" dirty="0"/>
          </a:p>
        </p:txBody>
      </p:sp>
      <p:sp>
        <p:nvSpPr>
          <p:cNvPr id="42" name="Text 40"/>
          <p:cNvSpPr/>
          <p:nvPr/>
        </p:nvSpPr>
        <p:spPr>
          <a:xfrm>
            <a:off x="6410325" y="2524125"/>
            <a:ext cx="23241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Casbin / Open Policy Agent (细粒度权限控制)</a:t>
            </a:r>
            <a:endParaRPr lang="en-US" sz="1600" dirty="0"/>
          </a:p>
        </p:txBody>
      </p:sp>
      <p:sp>
        <p:nvSpPr>
          <p:cNvPr id="43" name="Shape 41"/>
          <p:cNvSpPr/>
          <p:nvPr/>
        </p:nvSpPr>
        <p:spPr>
          <a:xfrm>
            <a:off x="6334125" y="2981325"/>
            <a:ext cx="2419350" cy="495300"/>
          </a:xfrm>
          <a:custGeom>
            <a:avLst/>
            <a:gdLst/>
            <a:ahLst/>
            <a:cxnLst/>
            <a:rect l="l" t="t" r="r" b="b"/>
            <a:pathLst>
              <a:path w="2419350" h="495300">
                <a:moveTo>
                  <a:pt x="76202" y="0"/>
                </a:moveTo>
                <a:lnTo>
                  <a:pt x="2343148" y="0"/>
                </a:lnTo>
                <a:cubicBezTo>
                  <a:pt x="2385233" y="0"/>
                  <a:pt x="2419350" y="34117"/>
                  <a:pt x="2419350" y="76202"/>
                </a:cubicBezTo>
                <a:lnTo>
                  <a:pt x="2419350" y="419098"/>
                </a:lnTo>
                <a:cubicBezTo>
                  <a:pt x="2419350" y="461183"/>
                  <a:pt x="2385233" y="495300"/>
                  <a:pt x="2343148" y="495300"/>
                </a:cubicBezTo>
                <a:lnTo>
                  <a:pt x="76202" y="495300"/>
                </a:lnTo>
                <a:cubicBezTo>
                  <a:pt x="34117" y="495300"/>
                  <a:pt x="0" y="461183"/>
                  <a:pt x="0" y="419098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44" name="Text 42"/>
          <p:cNvSpPr/>
          <p:nvPr/>
        </p:nvSpPr>
        <p:spPr>
          <a:xfrm>
            <a:off x="6410325" y="3057525"/>
            <a:ext cx="23241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数据库 RBAC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6410325" y="3248025"/>
            <a:ext cx="23241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原生 RBAC + 代理层检查 (双重保险)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9072563" y="1185863"/>
            <a:ext cx="2733675" cy="2867025"/>
          </a:xfrm>
          <a:custGeom>
            <a:avLst/>
            <a:gdLst/>
            <a:ahLst/>
            <a:cxnLst/>
            <a:rect l="l" t="t" r="r" b="b"/>
            <a:pathLst>
              <a:path w="2733675" h="2867025">
                <a:moveTo>
                  <a:pt x="76188" y="0"/>
                </a:moveTo>
                <a:lnTo>
                  <a:pt x="2657487" y="0"/>
                </a:lnTo>
                <a:cubicBezTo>
                  <a:pt x="2699565" y="0"/>
                  <a:pt x="2733675" y="34110"/>
                  <a:pt x="2733675" y="76188"/>
                </a:cubicBezTo>
                <a:lnTo>
                  <a:pt x="2733675" y="2790837"/>
                </a:lnTo>
                <a:cubicBezTo>
                  <a:pt x="2733675" y="2832915"/>
                  <a:pt x="2699565" y="2867025"/>
                  <a:pt x="2657487" y="2867025"/>
                </a:cubicBezTo>
                <a:lnTo>
                  <a:pt x="76188" y="2867025"/>
                </a:lnTo>
                <a:cubicBezTo>
                  <a:pt x="34110" y="2867025"/>
                  <a:pt x="0" y="2832915"/>
                  <a:pt x="0" y="2790837"/>
                </a:cubicBezTo>
                <a:lnTo>
                  <a:pt x="0" y="76188"/>
                </a:lnTo>
                <a:cubicBezTo>
                  <a:pt x="0" y="34138"/>
                  <a:pt x="34138" y="0"/>
                  <a:pt x="76188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9253538" y="1362075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95250" y="0"/>
                </a:moveTo>
                <a:cubicBezTo>
                  <a:pt x="96962" y="0"/>
                  <a:pt x="98673" y="372"/>
                  <a:pt x="100236" y="1079"/>
                </a:cubicBezTo>
                <a:lnTo>
                  <a:pt x="170334" y="30807"/>
                </a:lnTo>
                <a:cubicBezTo>
                  <a:pt x="178519" y="34268"/>
                  <a:pt x="184621" y="42342"/>
                  <a:pt x="184584" y="52090"/>
                </a:cubicBezTo>
                <a:cubicBezTo>
                  <a:pt x="184398" y="88999"/>
                  <a:pt x="169218" y="156530"/>
                  <a:pt x="105110" y="187226"/>
                </a:cubicBezTo>
                <a:cubicBezTo>
                  <a:pt x="98896" y="190202"/>
                  <a:pt x="91678" y="190202"/>
                  <a:pt x="85465" y="187226"/>
                </a:cubicBezTo>
                <a:cubicBezTo>
                  <a:pt x="21320" y="156530"/>
                  <a:pt x="6176" y="88999"/>
                  <a:pt x="5990" y="52090"/>
                </a:cubicBezTo>
                <a:cubicBezTo>
                  <a:pt x="5953" y="42342"/>
                  <a:pt x="12055" y="34268"/>
                  <a:pt x="20241" y="30807"/>
                </a:cubicBezTo>
                <a:lnTo>
                  <a:pt x="90301" y="1079"/>
                </a:lnTo>
                <a:cubicBezTo>
                  <a:pt x="91864" y="372"/>
                  <a:pt x="93538" y="0"/>
                  <a:pt x="95250" y="0"/>
                </a:cubicBezTo>
                <a:close/>
                <a:moveTo>
                  <a:pt x="95250" y="24854"/>
                </a:moveTo>
                <a:lnTo>
                  <a:pt x="95250" y="165534"/>
                </a:lnTo>
                <a:cubicBezTo>
                  <a:pt x="146596" y="140680"/>
                  <a:pt x="160400" y="85613"/>
                  <a:pt x="160734" y="52648"/>
                </a:cubicBezTo>
                <a:lnTo>
                  <a:pt x="95250" y="24892"/>
                </a:lnTo>
                <a:lnTo>
                  <a:pt x="95250" y="24892"/>
                </a:ln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48" name="Text 46"/>
          <p:cNvSpPr/>
          <p:nvPr/>
        </p:nvSpPr>
        <p:spPr>
          <a:xfrm>
            <a:off x="9582150" y="1343025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数据治理</a:t>
            </a:r>
            <a:endParaRPr lang="en-US" sz="1600" dirty="0"/>
          </a:p>
        </p:txBody>
      </p:sp>
      <p:sp>
        <p:nvSpPr>
          <p:cNvPr id="49" name="Shape 47"/>
          <p:cNvSpPr/>
          <p:nvPr/>
        </p:nvSpPr>
        <p:spPr>
          <a:xfrm>
            <a:off x="9229725" y="1685925"/>
            <a:ext cx="2419350" cy="647700"/>
          </a:xfrm>
          <a:custGeom>
            <a:avLst/>
            <a:gdLst/>
            <a:ahLst/>
            <a:cxnLst/>
            <a:rect l="l" t="t" r="r" b="b"/>
            <a:pathLst>
              <a:path w="2419350" h="647700">
                <a:moveTo>
                  <a:pt x="76202" y="0"/>
                </a:moveTo>
                <a:lnTo>
                  <a:pt x="2343148" y="0"/>
                </a:lnTo>
                <a:cubicBezTo>
                  <a:pt x="2385233" y="0"/>
                  <a:pt x="2419350" y="34117"/>
                  <a:pt x="2419350" y="76202"/>
                </a:cubicBezTo>
                <a:lnTo>
                  <a:pt x="2419350" y="571498"/>
                </a:lnTo>
                <a:cubicBezTo>
                  <a:pt x="2419350" y="613583"/>
                  <a:pt x="2385233" y="647700"/>
                  <a:pt x="2343148" y="647700"/>
                </a:cubicBezTo>
                <a:lnTo>
                  <a:pt x="76202" y="647700"/>
                </a:lnTo>
                <a:cubicBezTo>
                  <a:pt x="34117" y="647700"/>
                  <a:pt x="0" y="613583"/>
                  <a:pt x="0" y="571498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50" name="Text 48"/>
          <p:cNvSpPr/>
          <p:nvPr/>
        </p:nvSpPr>
        <p:spPr>
          <a:xfrm>
            <a:off x="9305925" y="1762125"/>
            <a:ext cx="23241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元数据管理</a:t>
            </a:r>
            <a:endParaRPr lang="en-US" sz="1600" dirty="0"/>
          </a:p>
        </p:txBody>
      </p:sp>
      <p:sp>
        <p:nvSpPr>
          <p:cNvPr id="51" name="Text 49"/>
          <p:cNvSpPr/>
          <p:nvPr/>
        </p:nvSpPr>
        <p:spPr>
          <a:xfrm>
            <a:off x="9305925" y="1952625"/>
            <a:ext cx="23241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OpenMetadata / DataHub (数据目录和血缘)</a:t>
            </a:r>
            <a:endParaRPr lang="en-US" sz="1600" dirty="0"/>
          </a:p>
        </p:txBody>
      </p:sp>
      <p:sp>
        <p:nvSpPr>
          <p:cNvPr id="52" name="Shape 50"/>
          <p:cNvSpPr/>
          <p:nvPr/>
        </p:nvSpPr>
        <p:spPr>
          <a:xfrm>
            <a:off x="9229725" y="2409825"/>
            <a:ext cx="2419350" cy="647700"/>
          </a:xfrm>
          <a:custGeom>
            <a:avLst/>
            <a:gdLst/>
            <a:ahLst/>
            <a:cxnLst/>
            <a:rect l="l" t="t" r="r" b="b"/>
            <a:pathLst>
              <a:path w="2419350" h="647700">
                <a:moveTo>
                  <a:pt x="76202" y="0"/>
                </a:moveTo>
                <a:lnTo>
                  <a:pt x="2343148" y="0"/>
                </a:lnTo>
                <a:cubicBezTo>
                  <a:pt x="2385233" y="0"/>
                  <a:pt x="2419350" y="34117"/>
                  <a:pt x="2419350" y="76202"/>
                </a:cubicBezTo>
                <a:lnTo>
                  <a:pt x="2419350" y="571498"/>
                </a:lnTo>
                <a:cubicBezTo>
                  <a:pt x="2419350" y="613583"/>
                  <a:pt x="2385233" y="647700"/>
                  <a:pt x="2343148" y="647700"/>
                </a:cubicBezTo>
                <a:lnTo>
                  <a:pt x="76202" y="647700"/>
                </a:lnTo>
                <a:cubicBezTo>
                  <a:pt x="34117" y="647700"/>
                  <a:pt x="0" y="613583"/>
                  <a:pt x="0" y="571498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53" name="Text 51"/>
          <p:cNvSpPr/>
          <p:nvPr/>
        </p:nvSpPr>
        <p:spPr>
          <a:xfrm>
            <a:off x="9305925" y="2486025"/>
            <a:ext cx="23241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数据质量</a:t>
            </a:r>
            <a:endParaRPr lang="en-US" sz="1600" dirty="0"/>
          </a:p>
        </p:txBody>
      </p:sp>
      <p:sp>
        <p:nvSpPr>
          <p:cNvPr id="54" name="Text 52"/>
          <p:cNvSpPr/>
          <p:nvPr/>
        </p:nvSpPr>
        <p:spPr>
          <a:xfrm>
            <a:off x="9305925" y="2676525"/>
            <a:ext cx="23241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Great Expectations / Soda (质量规则和执行)</a:t>
            </a:r>
            <a:endParaRPr lang="en-US" sz="1600" dirty="0"/>
          </a:p>
        </p:txBody>
      </p:sp>
      <p:sp>
        <p:nvSpPr>
          <p:cNvPr id="55" name="Shape 53"/>
          <p:cNvSpPr/>
          <p:nvPr/>
        </p:nvSpPr>
        <p:spPr>
          <a:xfrm>
            <a:off x="9229725" y="3133725"/>
            <a:ext cx="2419350" cy="495300"/>
          </a:xfrm>
          <a:custGeom>
            <a:avLst/>
            <a:gdLst/>
            <a:ahLst/>
            <a:cxnLst/>
            <a:rect l="l" t="t" r="r" b="b"/>
            <a:pathLst>
              <a:path w="2419350" h="495300">
                <a:moveTo>
                  <a:pt x="76202" y="0"/>
                </a:moveTo>
                <a:lnTo>
                  <a:pt x="2343148" y="0"/>
                </a:lnTo>
                <a:cubicBezTo>
                  <a:pt x="2385233" y="0"/>
                  <a:pt x="2419350" y="34117"/>
                  <a:pt x="2419350" y="76202"/>
                </a:cubicBezTo>
                <a:lnTo>
                  <a:pt x="2419350" y="419098"/>
                </a:lnTo>
                <a:cubicBezTo>
                  <a:pt x="2419350" y="461183"/>
                  <a:pt x="2385233" y="495300"/>
                  <a:pt x="2343148" y="495300"/>
                </a:cubicBezTo>
                <a:lnTo>
                  <a:pt x="76202" y="495300"/>
                </a:lnTo>
                <a:cubicBezTo>
                  <a:pt x="34117" y="495300"/>
                  <a:pt x="0" y="461183"/>
                  <a:pt x="0" y="419098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56" name="Text 54"/>
          <p:cNvSpPr/>
          <p:nvPr/>
        </p:nvSpPr>
        <p:spPr>
          <a:xfrm>
            <a:off x="9305925" y="3209925"/>
            <a:ext cx="23241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主数据管理</a:t>
            </a:r>
            <a:endParaRPr lang="en-US" sz="1600" dirty="0"/>
          </a:p>
        </p:txBody>
      </p:sp>
      <p:sp>
        <p:nvSpPr>
          <p:cNvPr id="57" name="Text 55"/>
          <p:cNvSpPr/>
          <p:nvPr/>
        </p:nvSpPr>
        <p:spPr>
          <a:xfrm>
            <a:off x="9305925" y="3400425"/>
            <a:ext cx="23241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Collibra / Informatica (企业级治理)</a:t>
            </a:r>
            <a:endParaRPr lang="en-US" sz="1600" dirty="0"/>
          </a:p>
        </p:txBody>
      </p:sp>
      <p:sp>
        <p:nvSpPr>
          <p:cNvPr id="58" name="Shape 56"/>
          <p:cNvSpPr/>
          <p:nvPr/>
        </p:nvSpPr>
        <p:spPr>
          <a:xfrm>
            <a:off x="385763" y="4214813"/>
            <a:ext cx="11420475" cy="1533525"/>
          </a:xfrm>
          <a:custGeom>
            <a:avLst/>
            <a:gdLst/>
            <a:ahLst/>
            <a:cxnLst/>
            <a:rect l="l" t="t" r="r" b="b"/>
            <a:pathLst>
              <a:path w="11420475" h="1533525">
                <a:moveTo>
                  <a:pt x="76201" y="0"/>
                </a:moveTo>
                <a:lnTo>
                  <a:pt x="11344274" y="0"/>
                </a:lnTo>
                <a:cubicBezTo>
                  <a:pt x="11386331" y="0"/>
                  <a:pt x="11420475" y="34144"/>
                  <a:pt x="11420475" y="76201"/>
                </a:cubicBezTo>
                <a:lnTo>
                  <a:pt x="11420475" y="1457324"/>
                </a:lnTo>
                <a:cubicBezTo>
                  <a:pt x="11420475" y="1499381"/>
                  <a:pt x="11386331" y="1533525"/>
                  <a:pt x="11344274" y="1533525"/>
                </a:cubicBezTo>
                <a:lnTo>
                  <a:pt x="76201" y="1533525"/>
                </a:lnTo>
                <a:cubicBezTo>
                  <a:pt x="34144" y="1533525"/>
                  <a:pt x="0" y="1499381"/>
                  <a:pt x="0" y="1457324"/>
                </a:cubicBezTo>
                <a:lnTo>
                  <a:pt x="0" y="76201"/>
                </a:lnTo>
                <a:cubicBezTo>
                  <a:pt x="0" y="34144"/>
                  <a:pt x="34144" y="0"/>
                  <a:pt x="76201" y="0"/>
                </a:cubicBezTo>
                <a:close/>
              </a:path>
            </a:pathLst>
          </a:custGeom>
          <a:gradFill rotWithShape="1" flip="none">
            <a:gsLst>
              <a:gs pos="0">
                <a:srgbClr val="3A5F7F">
                  <a:alpha val="20000"/>
                </a:srgbClr>
              </a:gs>
              <a:gs pos="100000">
                <a:srgbClr val="D8A14F">
                  <a:alpha val="10000"/>
                </a:srgbClr>
              </a:gs>
            </a:gsLst>
            <a:lin ang="0" scaled="1"/>
          </a:gradFill>
          <a:ln w="12700">
            <a:solidFill>
              <a:srgbClr val="3A5F7F">
                <a:alpha val="40000"/>
              </a:srgbClr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566738" y="4410075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23812" y="23812"/>
                </a:moveTo>
                <a:cubicBezTo>
                  <a:pt x="23812" y="17227"/>
                  <a:pt x="18492" y="11906"/>
                  <a:pt x="11906" y="11906"/>
                </a:cubicBezTo>
                <a:cubicBezTo>
                  <a:pt x="5321" y="11906"/>
                  <a:pt x="0" y="17227"/>
                  <a:pt x="0" y="23812"/>
                </a:cubicBezTo>
                <a:lnTo>
                  <a:pt x="0" y="148828"/>
                </a:lnTo>
                <a:cubicBezTo>
                  <a:pt x="0" y="165274"/>
                  <a:pt x="13320" y="178594"/>
                  <a:pt x="29766" y="178594"/>
                </a:cubicBezTo>
                <a:lnTo>
                  <a:pt x="178594" y="178594"/>
                </a:lnTo>
                <a:cubicBezTo>
                  <a:pt x="185179" y="178594"/>
                  <a:pt x="190500" y="173273"/>
                  <a:pt x="190500" y="166688"/>
                </a:cubicBezTo>
                <a:cubicBezTo>
                  <a:pt x="190500" y="160102"/>
                  <a:pt x="185179" y="154781"/>
                  <a:pt x="178594" y="154781"/>
                </a:cubicBezTo>
                <a:lnTo>
                  <a:pt x="29766" y="154781"/>
                </a:lnTo>
                <a:cubicBezTo>
                  <a:pt x="26491" y="154781"/>
                  <a:pt x="23812" y="152102"/>
                  <a:pt x="23812" y="148828"/>
                </a:cubicBezTo>
                <a:lnTo>
                  <a:pt x="23812" y="23812"/>
                </a:lnTo>
                <a:close/>
                <a:moveTo>
                  <a:pt x="175096" y="56034"/>
                </a:moveTo>
                <a:cubicBezTo>
                  <a:pt x="179747" y="51383"/>
                  <a:pt x="179747" y="43830"/>
                  <a:pt x="175096" y="39179"/>
                </a:cubicBezTo>
                <a:cubicBezTo>
                  <a:pt x="170445" y="34528"/>
                  <a:pt x="162892" y="34528"/>
                  <a:pt x="158242" y="39179"/>
                </a:cubicBezTo>
                <a:lnTo>
                  <a:pt x="119063" y="78395"/>
                </a:lnTo>
                <a:lnTo>
                  <a:pt x="97706" y="57076"/>
                </a:lnTo>
                <a:cubicBezTo>
                  <a:pt x="93055" y="52425"/>
                  <a:pt x="85502" y="52425"/>
                  <a:pt x="80851" y="57076"/>
                </a:cubicBezTo>
                <a:lnTo>
                  <a:pt x="45132" y="92794"/>
                </a:lnTo>
                <a:cubicBezTo>
                  <a:pt x="40481" y="97445"/>
                  <a:pt x="40481" y="104998"/>
                  <a:pt x="45132" y="109649"/>
                </a:cubicBezTo>
                <a:cubicBezTo>
                  <a:pt x="49783" y="114300"/>
                  <a:pt x="57336" y="114300"/>
                  <a:pt x="61987" y="109649"/>
                </a:cubicBezTo>
                <a:lnTo>
                  <a:pt x="89297" y="82339"/>
                </a:lnTo>
                <a:lnTo>
                  <a:pt x="110654" y="103696"/>
                </a:lnTo>
                <a:cubicBezTo>
                  <a:pt x="115305" y="108347"/>
                  <a:pt x="122858" y="108347"/>
                  <a:pt x="127508" y="103696"/>
                </a:cubicBezTo>
                <a:lnTo>
                  <a:pt x="175133" y="56071"/>
                </a:ln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60" name="Text 58"/>
          <p:cNvSpPr/>
          <p:nvPr/>
        </p:nvSpPr>
        <p:spPr>
          <a:xfrm>
            <a:off x="895350" y="4371975"/>
            <a:ext cx="12858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监控与可观测性</a:t>
            </a:r>
            <a:endParaRPr lang="en-US" sz="1600" dirty="0"/>
          </a:p>
        </p:txBody>
      </p:sp>
      <p:sp>
        <p:nvSpPr>
          <p:cNvPr id="61" name="Shape 59"/>
          <p:cNvSpPr/>
          <p:nvPr/>
        </p:nvSpPr>
        <p:spPr>
          <a:xfrm>
            <a:off x="542925" y="4752975"/>
            <a:ext cx="2667000" cy="838200"/>
          </a:xfrm>
          <a:custGeom>
            <a:avLst/>
            <a:gdLst/>
            <a:ahLst/>
            <a:cxnLst/>
            <a:rect l="l" t="t" r="r" b="b"/>
            <a:pathLst>
              <a:path w="2667000" h="838200">
                <a:moveTo>
                  <a:pt x="76201" y="0"/>
                </a:moveTo>
                <a:lnTo>
                  <a:pt x="2590799" y="0"/>
                </a:lnTo>
                <a:cubicBezTo>
                  <a:pt x="2632884" y="0"/>
                  <a:pt x="2667000" y="34116"/>
                  <a:pt x="2667000" y="76201"/>
                </a:cubicBezTo>
                <a:lnTo>
                  <a:pt x="2667000" y="761999"/>
                </a:lnTo>
                <a:cubicBezTo>
                  <a:pt x="2667000" y="804084"/>
                  <a:pt x="2632884" y="838200"/>
                  <a:pt x="2590799" y="838200"/>
                </a:cubicBezTo>
                <a:lnTo>
                  <a:pt x="76201" y="838200"/>
                </a:lnTo>
                <a:cubicBezTo>
                  <a:pt x="34116" y="838200"/>
                  <a:pt x="0" y="804084"/>
                  <a:pt x="0" y="761999"/>
                </a:cubicBezTo>
                <a:lnTo>
                  <a:pt x="0" y="76201"/>
                </a:lnTo>
                <a:cubicBezTo>
                  <a:pt x="0" y="34144"/>
                  <a:pt x="34144" y="0"/>
                  <a:pt x="76201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62" name="Text 60"/>
          <p:cNvSpPr/>
          <p:nvPr/>
        </p:nvSpPr>
        <p:spPr>
          <a:xfrm>
            <a:off x="657225" y="4867275"/>
            <a:ext cx="2505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APM</a:t>
            </a:r>
            <a:endParaRPr lang="en-US" sz="1600" dirty="0"/>
          </a:p>
        </p:txBody>
      </p:sp>
      <p:sp>
        <p:nvSpPr>
          <p:cNvPr id="63" name="Text 61"/>
          <p:cNvSpPr/>
          <p:nvPr/>
        </p:nvSpPr>
        <p:spPr>
          <a:xfrm>
            <a:off x="657225" y="5133975"/>
            <a:ext cx="2505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DataDog / New Relic</a:t>
            </a:r>
            <a:endParaRPr lang="en-US" sz="1600" dirty="0"/>
          </a:p>
        </p:txBody>
      </p:sp>
      <p:sp>
        <p:nvSpPr>
          <p:cNvPr id="64" name="Text 62"/>
          <p:cNvSpPr/>
          <p:nvPr/>
        </p:nvSpPr>
        <p:spPr>
          <a:xfrm>
            <a:off x="657225" y="5324475"/>
            <a:ext cx="24955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应用性能监控</a:t>
            </a:r>
            <a:endParaRPr lang="en-US" sz="1600" dirty="0"/>
          </a:p>
        </p:txBody>
      </p:sp>
      <p:sp>
        <p:nvSpPr>
          <p:cNvPr id="65" name="Shape 63"/>
          <p:cNvSpPr/>
          <p:nvPr/>
        </p:nvSpPr>
        <p:spPr>
          <a:xfrm>
            <a:off x="3357563" y="4752975"/>
            <a:ext cx="2667000" cy="838200"/>
          </a:xfrm>
          <a:custGeom>
            <a:avLst/>
            <a:gdLst/>
            <a:ahLst/>
            <a:cxnLst/>
            <a:rect l="l" t="t" r="r" b="b"/>
            <a:pathLst>
              <a:path w="2667000" h="838200">
                <a:moveTo>
                  <a:pt x="76201" y="0"/>
                </a:moveTo>
                <a:lnTo>
                  <a:pt x="2590799" y="0"/>
                </a:lnTo>
                <a:cubicBezTo>
                  <a:pt x="2632884" y="0"/>
                  <a:pt x="2667000" y="34116"/>
                  <a:pt x="2667000" y="76201"/>
                </a:cubicBezTo>
                <a:lnTo>
                  <a:pt x="2667000" y="761999"/>
                </a:lnTo>
                <a:cubicBezTo>
                  <a:pt x="2667000" y="804084"/>
                  <a:pt x="2632884" y="838200"/>
                  <a:pt x="2590799" y="838200"/>
                </a:cubicBezTo>
                <a:lnTo>
                  <a:pt x="76201" y="838200"/>
                </a:lnTo>
                <a:cubicBezTo>
                  <a:pt x="34116" y="838200"/>
                  <a:pt x="0" y="804084"/>
                  <a:pt x="0" y="761999"/>
                </a:cubicBezTo>
                <a:lnTo>
                  <a:pt x="0" y="76201"/>
                </a:lnTo>
                <a:cubicBezTo>
                  <a:pt x="0" y="34144"/>
                  <a:pt x="34144" y="0"/>
                  <a:pt x="76201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66" name="Text 64"/>
          <p:cNvSpPr/>
          <p:nvPr/>
        </p:nvSpPr>
        <p:spPr>
          <a:xfrm>
            <a:off x="3471863" y="4867275"/>
            <a:ext cx="2505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日志</a:t>
            </a:r>
            <a:endParaRPr lang="en-US" sz="1600" dirty="0"/>
          </a:p>
        </p:txBody>
      </p:sp>
      <p:sp>
        <p:nvSpPr>
          <p:cNvPr id="67" name="Text 65"/>
          <p:cNvSpPr/>
          <p:nvPr/>
        </p:nvSpPr>
        <p:spPr>
          <a:xfrm>
            <a:off x="3471863" y="5133975"/>
            <a:ext cx="2505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ELK Stack / Loki</a:t>
            </a:r>
            <a:endParaRPr lang="en-US" sz="1600" dirty="0"/>
          </a:p>
        </p:txBody>
      </p:sp>
      <p:sp>
        <p:nvSpPr>
          <p:cNvPr id="68" name="Text 66"/>
          <p:cNvSpPr/>
          <p:nvPr/>
        </p:nvSpPr>
        <p:spPr>
          <a:xfrm>
            <a:off x="3471863" y="5324475"/>
            <a:ext cx="24955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日志收集和分析</a:t>
            </a:r>
            <a:endParaRPr lang="en-US" sz="1600" dirty="0"/>
          </a:p>
        </p:txBody>
      </p:sp>
      <p:sp>
        <p:nvSpPr>
          <p:cNvPr id="69" name="Shape 67"/>
          <p:cNvSpPr/>
          <p:nvPr/>
        </p:nvSpPr>
        <p:spPr>
          <a:xfrm>
            <a:off x="6172200" y="4752975"/>
            <a:ext cx="2667000" cy="838200"/>
          </a:xfrm>
          <a:custGeom>
            <a:avLst/>
            <a:gdLst/>
            <a:ahLst/>
            <a:cxnLst/>
            <a:rect l="l" t="t" r="r" b="b"/>
            <a:pathLst>
              <a:path w="2667000" h="838200">
                <a:moveTo>
                  <a:pt x="76201" y="0"/>
                </a:moveTo>
                <a:lnTo>
                  <a:pt x="2590799" y="0"/>
                </a:lnTo>
                <a:cubicBezTo>
                  <a:pt x="2632884" y="0"/>
                  <a:pt x="2667000" y="34116"/>
                  <a:pt x="2667000" y="76201"/>
                </a:cubicBezTo>
                <a:lnTo>
                  <a:pt x="2667000" y="761999"/>
                </a:lnTo>
                <a:cubicBezTo>
                  <a:pt x="2667000" y="804084"/>
                  <a:pt x="2632884" y="838200"/>
                  <a:pt x="2590799" y="838200"/>
                </a:cubicBezTo>
                <a:lnTo>
                  <a:pt x="76201" y="838200"/>
                </a:lnTo>
                <a:cubicBezTo>
                  <a:pt x="34116" y="838200"/>
                  <a:pt x="0" y="804084"/>
                  <a:pt x="0" y="761999"/>
                </a:cubicBezTo>
                <a:lnTo>
                  <a:pt x="0" y="76201"/>
                </a:lnTo>
                <a:cubicBezTo>
                  <a:pt x="0" y="34144"/>
                  <a:pt x="34144" y="0"/>
                  <a:pt x="76201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70" name="Text 68"/>
          <p:cNvSpPr/>
          <p:nvPr/>
        </p:nvSpPr>
        <p:spPr>
          <a:xfrm>
            <a:off x="6286500" y="4867275"/>
            <a:ext cx="2505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指标</a:t>
            </a:r>
            <a:endParaRPr lang="en-US" sz="1600" dirty="0"/>
          </a:p>
        </p:txBody>
      </p:sp>
      <p:sp>
        <p:nvSpPr>
          <p:cNvPr id="71" name="Text 69"/>
          <p:cNvSpPr/>
          <p:nvPr/>
        </p:nvSpPr>
        <p:spPr>
          <a:xfrm>
            <a:off x="6286500" y="5133975"/>
            <a:ext cx="2505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Prometheus + Grafana</a:t>
            </a:r>
            <a:endParaRPr lang="en-US" sz="1600" dirty="0"/>
          </a:p>
        </p:txBody>
      </p:sp>
      <p:sp>
        <p:nvSpPr>
          <p:cNvPr id="72" name="Text 70"/>
          <p:cNvSpPr/>
          <p:nvPr/>
        </p:nvSpPr>
        <p:spPr>
          <a:xfrm>
            <a:off x="6286500" y="5324475"/>
            <a:ext cx="24955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指标监控和告警</a:t>
            </a:r>
            <a:endParaRPr lang="en-US" sz="1600" dirty="0"/>
          </a:p>
        </p:txBody>
      </p:sp>
      <p:sp>
        <p:nvSpPr>
          <p:cNvPr id="73" name="Shape 71"/>
          <p:cNvSpPr/>
          <p:nvPr/>
        </p:nvSpPr>
        <p:spPr>
          <a:xfrm>
            <a:off x="8986838" y="4752975"/>
            <a:ext cx="2667000" cy="838200"/>
          </a:xfrm>
          <a:custGeom>
            <a:avLst/>
            <a:gdLst/>
            <a:ahLst/>
            <a:cxnLst/>
            <a:rect l="l" t="t" r="r" b="b"/>
            <a:pathLst>
              <a:path w="2667000" h="838200">
                <a:moveTo>
                  <a:pt x="76201" y="0"/>
                </a:moveTo>
                <a:lnTo>
                  <a:pt x="2590799" y="0"/>
                </a:lnTo>
                <a:cubicBezTo>
                  <a:pt x="2632884" y="0"/>
                  <a:pt x="2667000" y="34116"/>
                  <a:pt x="2667000" y="76201"/>
                </a:cubicBezTo>
                <a:lnTo>
                  <a:pt x="2667000" y="761999"/>
                </a:lnTo>
                <a:cubicBezTo>
                  <a:pt x="2667000" y="804084"/>
                  <a:pt x="2632884" y="838200"/>
                  <a:pt x="2590799" y="838200"/>
                </a:cubicBezTo>
                <a:lnTo>
                  <a:pt x="76201" y="838200"/>
                </a:lnTo>
                <a:cubicBezTo>
                  <a:pt x="34116" y="838200"/>
                  <a:pt x="0" y="804084"/>
                  <a:pt x="0" y="761999"/>
                </a:cubicBezTo>
                <a:lnTo>
                  <a:pt x="0" y="76201"/>
                </a:lnTo>
                <a:cubicBezTo>
                  <a:pt x="0" y="34144"/>
                  <a:pt x="34144" y="0"/>
                  <a:pt x="76201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74" name="Text 72"/>
          <p:cNvSpPr/>
          <p:nvPr/>
        </p:nvSpPr>
        <p:spPr>
          <a:xfrm>
            <a:off x="9101138" y="4867275"/>
            <a:ext cx="2505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链路追踪</a:t>
            </a:r>
            <a:endParaRPr lang="en-US" sz="1600" dirty="0"/>
          </a:p>
        </p:txBody>
      </p:sp>
      <p:sp>
        <p:nvSpPr>
          <p:cNvPr id="75" name="Text 73"/>
          <p:cNvSpPr/>
          <p:nvPr/>
        </p:nvSpPr>
        <p:spPr>
          <a:xfrm>
            <a:off x="9101138" y="5133975"/>
            <a:ext cx="2505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Jaeger / Zipkin</a:t>
            </a:r>
            <a:endParaRPr lang="en-US" sz="1600" dirty="0"/>
          </a:p>
        </p:txBody>
      </p:sp>
      <p:sp>
        <p:nvSpPr>
          <p:cNvPr id="76" name="Text 74"/>
          <p:cNvSpPr/>
          <p:nvPr/>
        </p:nvSpPr>
        <p:spPr>
          <a:xfrm>
            <a:off x="9101138" y="5324475"/>
            <a:ext cx="24955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分布式追踪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267200" y="1143000"/>
            <a:ext cx="5181600" cy="45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24000" b="1" dirty="0">
                <a:solidFill>
                  <a:srgbClr val="3A5F7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09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2419350"/>
            <a:ext cx="11525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spc="75" kern="0" dirty="0">
                <a:solidFill>
                  <a:srgbClr val="D8A14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CHAPTER NINE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2838450"/>
            <a:ext cx="1171575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45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演进路线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81000" y="3638550"/>
            <a:ext cx="115443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从 MVP 到 L3 的务实演进策略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381000" y="4400550"/>
            <a:ext cx="1219200" cy="38100"/>
          </a:xfrm>
          <a:custGeom>
            <a:avLst/>
            <a:gdLst/>
            <a:ahLst/>
            <a:cxnLst/>
            <a:rect l="l" t="t" r="r" b="b"/>
            <a:pathLst>
              <a:path w="1219200" h="38100">
                <a:moveTo>
                  <a:pt x="0" y="0"/>
                </a:moveTo>
                <a:lnTo>
                  <a:pt x="1219200" y="0"/>
                </a:lnTo>
                <a:lnTo>
                  <a:pt x="12192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D8A14F"/>
          </a:solidFill>
          <a:ln/>
        </p:spPr>
      </p:sp>
    </p:spTree>
  </p:cSld>
  <p:clrMapOvr>
    <a:masterClrMapping/>
  </p:clrMapOvr>
  <p:transition>
    <p:fade/>
    <p:spd val="med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9911" y="359911"/>
            <a:ext cx="11535162" cy="1799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2" b="1" spc="50" kern="0" dirty="0">
                <a:solidFill>
                  <a:srgbClr val="D8A14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EVOLUTION ROADMAP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59911" y="611849"/>
            <a:ext cx="11634137" cy="3599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551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三阶段演进路线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68909" y="1124723"/>
            <a:ext cx="3689092" cy="4444906"/>
          </a:xfrm>
          <a:custGeom>
            <a:avLst/>
            <a:gdLst/>
            <a:ahLst/>
            <a:cxnLst/>
            <a:rect l="l" t="t" r="r" b="b"/>
            <a:pathLst>
              <a:path w="3689092" h="4444906">
                <a:moveTo>
                  <a:pt x="71974" y="0"/>
                </a:moveTo>
                <a:lnTo>
                  <a:pt x="3617118" y="0"/>
                </a:lnTo>
                <a:cubicBezTo>
                  <a:pt x="3656868" y="0"/>
                  <a:pt x="3689092" y="32224"/>
                  <a:pt x="3689092" y="71974"/>
                </a:cubicBezTo>
                <a:lnTo>
                  <a:pt x="3689092" y="4372932"/>
                </a:lnTo>
                <a:cubicBezTo>
                  <a:pt x="3689092" y="4412682"/>
                  <a:pt x="3656868" y="4444906"/>
                  <a:pt x="3617118" y="4444906"/>
                </a:cubicBezTo>
                <a:lnTo>
                  <a:pt x="71974" y="4444906"/>
                </a:lnTo>
                <a:cubicBezTo>
                  <a:pt x="32224" y="4444906"/>
                  <a:pt x="0" y="4412682"/>
                  <a:pt x="0" y="4372932"/>
                </a:cubicBezTo>
                <a:lnTo>
                  <a:pt x="0" y="71974"/>
                </a:lnTo>
                <a:cubicBezTo>
                  <a:pt x="0" y="32251"/>
                  <a:pt x="32251" y="0"/>
                  <a:pt x="71974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25400">
            <a:solidFill>
              <a:srgbClr val="3A5F7F">
                <a:alpha val="50196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21872" y="1277686"/>
            <a:ext cx="431894" cy="431894"/>
          </a:xfrm>
          <a:custGeom>
            <a:avLst/>
            <a:gdLst/>
            <a:ahLst/>
            <a:cxnLst/>
            <a:rect l="l" t="t" r="r" b="b"/>
            <a:pathLst>
              <a:path w="431894" h="431894">
                <a:moveTo>
                  <a:pt x="215947" y="0"/>
                </a:moveTo>
                <a:lnTo>
                  <a:pt x="215947" y="0"/>
                </a:lnTo>
                <a:cubicBezTo>
                  <a:pt x="335131" y="0"/>
                  <a:pt x="431894" y="96763"/>
                  <a:pt x="431894" y="215947"/>
                </a:cubicBezTo>
                <a:lnTo>
                  <a:pt x="431894" y="215947"/>
                </a:lnTo>
                <a:cubicBezTo>
                  <a:pt x="431894" y="335131"/>
                  <a:pt x="335131" y="431894"/>
                  <a:pt x="215947" y="431894"/>
                </a:cubicBezTo>
                <a:lnTo>
                  <a:pt x="215947" y="431894"/>
                </a:lnTo>
                <a:cubicBezTo>
                  <a:pt x="96763" y="431894"/>
                  <a:pt x="0" y="335131"/>
                  <a:pt x="0" y="215947"/>
                </a:cubicBezTo>
                <a:lnTo>
                  <a:pt x="0" y="215947"/>
                </a:lnTo>
                <a:cubicBezTo>
                  <a:pt x="0" y="96763"/>
                  <a:pt x="96763" y="0"/>
                  <a:pt x="215947" y="0"/>
                </a:cubicBezTo>
                <a:close/>
              </a:path>
            </a:pathLst>
          </a:custGeom>
          <a:solidFill>
            <a:srgbClr val="3A5F7F">
              <a:alpha val="50196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655995" y="1367663"/>
            <a:ext cx="242940" cy="2519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75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61739" y="1277686"/>
            <a:ext cx="818799" cy="2519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75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MVP 阶段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061739" y="1529624"/>
            <a:ext cx="800803" cy="1799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2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3-6 个月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21872" y="1817553"/>
            <a:ext cx="3446152" cy="1799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2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目标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21872" y="2069491"/>
            <a:ext cx="3446152" cy="1799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2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验证核心能力,获取早期用户反馈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21872" y="2357420"/>
            <a:ext cx="3446152" cy="1799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2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核心功能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42117" y="2627354"/>
            <a:ext cx="94477" cy="107973"/>
          </a:xfrm>
          <a:custGeom>
            <a:avLst/>
            <a:gdLst/>
            <a:ahLst/>
            <a:cxnLst/>
            <a:rect l="l" t="t" r="r" b="b"/>
            <a:pathLst>
              <a:path w="94477" h="107973">
                <a:moveTo>
                  <a:pt x="91693" y="14783"/>
                </a:moveTo>
                <a:cubicBezTo>
                  <a:pt x="94709" y="16976"/>
                  <a:pt x="95384" y="21194"/>
                  <a:pt x="93190" y="24210"/>
                </a:cubicBezTo>
                <a:lnTo>
                  <a:pt x="39204" y="98441"/>
                </a:lnTo>
                <a:cubicBezTo>
                  <a:pt x="38044" y="100044"/>
                  <a:pt x="36251" y="101035"/>
                  <a:pt x="34269" y="101204"/>
                </a:cubicBezTo>
                <a:cubicBezTo>
                  <a:pt x="32287" y="101373"/>
                  <a:pt x="30368" y="100635"/>
                  <a:pt x="28976" y="99243"/>
                </a:cubicBezTo>
                <a:lnTo>
                  <a:pt x="1982" y="72249"/>
                </a:lnTo>
                <a:cubicBezTo>
                  <a:pt x="-654" y="69613"/>
                  <a:pt x="-654" y="65332"/>
                  <a:pt x="1982" y="62696"/>
                </a:cubicBezTo>
                <a:cubicBezTo>
                  <a:pt x="4618" y="60060"/>
                  <a:pt x="8899" y="60060"/>
                  <a:pt x="11535" y="62696"/>
                </a:cubicBezTo>
                <a:lnTo>
                  <a:pt x="32940" y="84101"/>
                </a:lnTo>
                <a:lnTo>
                  <a:pt x="82288" y="16259"/>
                </a:lnTo>
                <a:cubicBezTo>
                  <a:pt x="84481" y="13244"/>
                  <a:pt x="88698" y="12569"/>
                  <a:pt x="91714" y="14762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13" name="Text 11"/>
          <p:cNvSpPr/>
          <p:nvPr/>
        </p:nvSpPr>
        <p:spPr>
          <a:xfrm>
            <a:off x="728821" y="2609358"/>
            <a:ext cx="2051495" cy="1439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NL2SQL 基础能力(单表查询、简单 JOIN)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42117" y="2807309"/>
            <a:ext cx="94477" cy="107973"/>
          </a:xfrm>
          <a:custGeom>
            <a:avLst/>
            <a:gdLst/>
            <a:ahLst/>
            <a:cxnLst/>
            <a:rect l="l" t="t" r="r" b="b"/>
            <a:pathLst>
              <a:path w="94477" h="107973">
                <a:moveTo>
                  <a:pt x="91693" y="14783"/>
                </a:moveTo>
                <a:cubicBezTo>
                  <a:pt x="94709" y="16976"/>
                  <a:pt x="95384" y="21194"/>
                  <a:pt x="93190" y="24210"/>
                </a:cubicBezTo>
                <a:lnTo>
                  <a:pt x="39204" y="98441"/>
                </a:lnTo>
                <a:cubicBezTo>
                  <a:pt x="38044" y="100044"/>
                  <a:pt x="36251" y="101035"/>
                  <a:pt x="34269" y="101204"/>
                </a:cubicBezTo>
                <a:cubicBezTo>
                  <a:pt x="32287" y="101373"/>
                  <a:pt x="30368" y="100635"/>
                  <a:pt x="28976" y="99243"/>
                </a:cubicBezTo>
                <a:lnTo>
                  <a:pt x="1982" y="72249"/>
                </a:lnTo>
                <a:cubicBezTo>
                  <a:pt x="-654" y="69613"/>
                  <a:pt x="-654" y="65332"/>
                  <a:pt x="1982" y="62696"/>
                </a:cubicBezTo>
                <a:cubicBezTo>
                  <a:pt x="4618" y="60060"/>
                  <a:pt x="8899" y="60060"/>
                  <a:pt x="11535" y="62696"/>
                </a:cubicBezTo>
                <a:lnTo>
                  <a:pt x="32940" y="84101"/>
                </a:lnTo>
                <a:lnTo>
                  <a:pt x="82288" y="16259"/>
                </a:lnTo>
                <a:cubicBezTo>
                  <a:pt x="84481" y="13244"/>
                  <a:pt x="88698" y="12569"/>
                  <a:pt x="91714" y="14762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15" name="Text 13"/>
          <p:cNvSpPr/>
          <p:nvPr/>
        </p:nvSpPr>
        <p:spPr>
          <a:xfrm>
            <a:off x="728821" y="2789314"/>
            <a:ext cx="1313677" cy="1439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基础可视化(自动图表推荐)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42117" y="2987265"/>
            <a:ext cx="94477" cy="107973"/>
          </a:xfrm>
          <a:custGeom>
            <a:avLst/>
            <a:gdLst/>
            <a:ahLst/>
            <a:cxnLst/>
            <a:rect l="l" t="t" r="r" b="b"/>
            <a:pathLst>
              <a:path w="94477" h="107973">
                <a:moveTo>
                  <a:pt x="91693" y="14783"/>
                </a:moveTo>
                <a:cubicBezTo>
                  <a:pt x="94709" y="16976"/>
                  <a:pt x="95384" y="21194"/>
                  <a:pt x="93190" y="24210"/>
                </a:cubicBezTo>
                <a:lnTo>
                  <a:pt x="39204" y="98441"/>
                </a:lnTo>
                <a:cubicBezTo>
                  <a:pt x="38044" y="100044"/>
                  <a:pt x="36251" y="101035"/>
                  <a:pt x="34269" y="101204"/>
                </a:cubicBezTo>
                <a:cubicBezTo>
                  <a:pt x="32287" y="101373"/>
                  <a:pt x="30368" y="100635"/>
                  <a:pt x="28976" y="99243"/>
                </a:cubicBezTo>
                <a:lnTo>
                  <a:pt x="1982" y="72249"/>
                </a:lnTo>
                <a:cubicBezTo>
                  <a:pt x="-654" y="69613"/>
                  <a:pt x="-654" y="65332"/>
                  <a:pt x="1982" y="62696"/>
                </a:cubicBezTo>
                <a:cubicBezTo>
                  <a:pt x="4618" y="60060"/>
                  <a:pt x="8899" y="60060"/>
                  <a:pt x="11535" y="62696"/>
                </a:cubicBezTo>
                <a:lnTo>
                  <a:pt x="32940" y="84101"/>
                </a:lnTo>
                <a:lnTo>
                  <a:pt x="82288" y="16259"/>
                </a:lnTo>
                <a:cubicBezTo>
                  <a:pt x="84481" y="13244"/>
                  <a:pt x="88698" y="12569"/>
                  <a:pt x="91714" y="14762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17" name="Text 15"/>
          <p:cNvSpPr/>
          <p:nvPr/>
        </p:nvSpPr>
        <p:spPr>
          <a:xfrm>
            <a:off x="728821" y="2969269"/>
            <a:ext cx="1025748" cy="1439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基础身份认证和审计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42117" y="3167221"/>
            <a:ext cx="94477" cy="107973"/>
          </a:xfrm>
          <a:custGeom>
            <a:avLst/>
            <a:gdLst/>
            <a:ahLst/>
            <a:cxnLst/>
            <a:rect l="l" t="t" r="r" b="b"/>
            <a:pathLst>
              <a:path w="94477" h="107973">
                <a:moveTo>
                  <a:pt x="91693" y="14783"/>
                </a:moveTo>
                <a:cubicBezTo>
                  <a:pt x="94709" y="16976"/>
                  <a:pt x="95384" y="21194"/>
                  <a:pt x="93190" y="24210"/>
                </a:cubicBezTo>
                <a:lnTo>
                  <a:pt x="39204" y="98441"/>
                </a:lnTo>
                <a:cubicBezTo>
                  <a:pt x="38044" y="100044"/>
                  <a:pt x="36251" y="101035"/>
                  <a:pt x="34269" y="101204"/>
                </a:cubicBezTo>
                <a:cubicBezTo>
                  <a:pt x="32287" y="101373"/>
                  <a:pt x="30368" y="100635"/>
                  <a:pt x="28976" y="99243"/>
                </a:cubicBezTo>
                <a:lnTo>
                  <a:pt x="1982" y="72249"/>
                </a:lnTo>
                <a:cubicBezTo>
                  <a:pt x="-654" y="69613"/>
                  <a:pt x="-654" y="65332"/>
                  <a:pt x="1982" y="62696"/>
                </a:cubicBezTo>
                <a:cubicBezTo>
                  <a:pt x="4618" y="60060"/>
                  <a:pt x="8899" y="60060"/>
                  <a:pt x="11535" y="62696"/>
                </a:cubicBezTo>
                <a:lnTo>
                  <a:pt x="32940" y="84101"/>
                </a:lnTo>
                <a:lnTo>
                  <a:pt x="82288" y="16259"/>
                </a:lnTo>
                <a:cubicBezTo>
                  <a:pt x="84481" y="13244"/>
                  <a:pt x="88698" y="12569"/>
                  <a:pt x="91714" y="14762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19" name="Text 17"/>
          <p:cNvSpPr/>
          <p:nvPr/>
        </p:nvSpPr>
        <p:spPr>
          <a:xfrm>
            <a:off x="728821" y="3149225"/>
            <a:ext cx="1187708" cy="1439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支持 2-3 种主流数据源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521872" y="3401163"/>
            <a:ext cx="3446152" cy="1799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2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技术重点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530869" y="3707088"/>
            <a:ext cx="53987" cy="53987"/>
          </a:xfrm>
          <a:custGeom>
            <a:avLst/>
            <a:gdLst/>
            <a:ahLst/>
            <a:cxnLst/>
            <a:rect l="l" t="t" r="r" b="b"/>
            <a:pathLst>
              <a:path w="53987" h="53987">
                <a:moveTo>
                  <a:pt x="0" y="26993"/>
                </a:moveTo>
                <a:cubicBezTo>
                  <a:pt x="0" y="12095"/>
                  <a:pt x="12095" y="0"/>
                  <a:pt x="26993" y="0"/>
                </a:cubicBezTo>
                <a:cubicBezTo>
                  <a:pt x="41891" y="0"/>
                  <a:pt x="53987" y="12095"/>
                  <a:pt x="53987" y="26993"/>
                </a:cubicBezTo>
                <a:cubicBezTo>
                  <a:pt x="53987" y="41891"/>
                  <a:pt x="41891" y="53987"/>
                  <a:pt x="26993" y="53987"/>
                </a:cubicBezTo>
                <a:cubicBezTo>
                  <a:pt x="12095" y="53987"/>
                  <a:pt x="0" y="41891"/>
                  <a:pt x="0" y="26993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22" name="Text 20"/>
          <p:cNvSpPr/>
          <p:nvPr/>
        </p:nvSpPr>
        <p:spPr>
          <a:xfrm>
            <a:off x="661337" y="3653101"/>
            <a:ext cx="917774" cy="1439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语义模型基础框架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530869" y="3887044"/>
            <a:ext cx="53987" cy="53987"/>
          </a:xfrm>
          <a:custGeom>
            <a:avLst/>
            <a:gdLst/>
            <a:ahLst/>
            <a:cxnLst/>
            <a:rect l="l" t="t" r="r" b="b"/>
            <a:pathLst>
              <a:path w="53987" h="53987">
                <a:moveTo>
                  <a:pt x="0" y="26993"/>
                </a:moveTo>
                <a:cubicBezTo>
                  <a:pt x="0" y="12095"/>
                  <a:pt x="12095" y="0"/>
                  <a:pt x="26993" y="0"/>
                </a:cubicBezTo>
                <a:cubicBezTo>
                  <a:pt x="41891" y="0"/>
                  <a:pt x="53987" y="12095"/>
                  <a:pt x="53987" y="26993"/>
                </a:cubicBezTo>
                <a:cubicBezTo>
                  <a:pt x="53987" y="41891"/>
                  <a:pt x="41891" y="53987"/>
                  <a:pt x="26993" y="53987"/>
                </a:cubicBezTo>
                <a:cubicBezTo>
                  <a:pt x="12095" y="53987"/>
                  <a:pt x="0" y="41891"/>
                  <a:pt x="0" y="26993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24" name="Text 22"/>
          <p:cNvSpPr/>
          <p:nvPr/>
        </p:nvSpPr>
        <p:spPr>
          <a:xfrm>
            <a:off x="661337" y="3833057"/>
            <a:ext cx="701827" cy="1439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查询缓存机制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530869" y="4066999"/>
            <a:ext cx="53987" cy="53987"/>
          </a:xfrm>
          <a:custGeom>
            <a:avLst/>
            <a:gdLst/>
            <a:ahLst/>
            <a:cxnLst/>
            <a:rect l="l" t="t" r="r" b="b"/>
            <a:pathLst>
              <a:path w="53987" h="53987">
                <a:moveTo>
                  <a:pt x="0" y="26993"/>
                </a:moveTo>
                <a:cubicBezTo>
                  <a:pt x="0" y="12095"/>
                  <a:pt x="12095" y="0"/>
                  <a:pt x="26993" y="0"/>
                </a:cubicBezTo>
                <a:cubicBezTo>
                  <a:pt x="41891" y="0"/>
                  <a:pt x="53987" y="12095"/>
                  <a:pt x="53987" y="26993"/>
                </a:cubicBezTo>
                <a:cubicBezTo>
                  <a:pt x="53987" y="41891"/>
                  <a:pt x="41891" y="53987"/>
                  <a:pt x="26993" y="53987"/>
                </a:cubicBezTo>
                <a:cubicBezTo>
                  <a:pt x="12095" y="53987"/>
                  <a:pt x="0" y="41891"/>
                  <a:pt x="0" y="26993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26" name="Text 24"/>
          <p:cNvSpPr/>
          <p:nvPr/>
        </p:nvSpPr>
        <p:spPr>
          <a:xfrm>
            <a:off x="661337" y="4013013"/>
            <a:ext cx="809801" cy="1439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基础审批工作流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521872" y="4264951"/>
            <a:ext cx="3383168" cy="971761"/>
          </a:xfrm>
          <a:custGeom>
            <a:avLst/>
            <a:gdLst/>
            <a:ahLst/>
            <a:cxnLst/>
            <a:rect l="l" t="t" r="r" b="b"/>
            <a:pathLst>
              <a:path w="3383168" h="971761">
                <a:moveTo>
                  <a:pt x="71978" y="0"/>
                </a:moveTo>
                <a:lnTo>
                  <a:pt x="3311189" y="0"/>
                </a:lnTo>
                <a:cubicBezTo>
                  <a:pt x="3350942" y="0"/>
                  <a:pt x="3383168" y="32226"/>
                  <a:pt x="3383168" y="71978"/>
                </a:cubicBezTo>
                <a:lnTo>
                  <a:pt x="3383168" y="899783"/>
                </a:lnTo>
                <a:cubicBezTo>
                  <a:pt x="3383168" y="939535"/>
                  <a:pt x="3350942" y="971761"/>
                  <a:pt x="3311189" y="971761"/>
                </a:cubicBezTo>
                <a:lnTo>
                  <a:pt x="71978" y="971761"/>
                </a:lnTo>
                <a:cubicBezTo>
                  <a:pt x="32226" y="971761"/>
                  <a:pt x="0" y="939535"/>
                  <a:pt x="0" y="899783"/>
                </a:cubicBezTo>
                <a:lnTo>
                  <a:pt x="0" y="71978"/>
                </a:lnTo>
                <a:cubicBezTo>
                  <a:pt x="0" y="32252"/>
                  <a:pt x="32252" y="0"/>
                  <a:pt x="71978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28" name="Text 26"/>
          <p:cNvSpPr/>
          <p:nvPr/>
        </p:nvSpPr>
        <p:spPr>
          <a:xfrm>
            <a:off x="629845" y="4372924"/>
            <a:ext cx="3230205" cy="1799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2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成功标准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629845" y="4624862"/>
            <a:ext cx="836794" cy="1439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NL2SQL 准确率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3459719" y="4624862"/>
            <a:ext cx="386905" cy="1439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5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&gt; 75%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629845" y="4804818"/>
            <a:ext cx="935770" cy="1439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查询响应时间 P50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3570293" y="4804818"/>
            <a:ext cx="278931" cy="1439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5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&lt; 5s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629845" y="4984773"/>
            <a:ext cx="593854" cy="1439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用户满意度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3319269" y="4984773"/>
            <a:ext cx="530869" cy="1439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5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&gt; 4.0/5.0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4251946" y="1124723"/>
            <a:ext cx="3689092" cy="4444906"/>
          </a:xfrm>
          <a:custGeom>
            <a:avLst/>
            <a:gdLst/>
            <a:ahLst/>
            <a:cxnLst/>
            <a:rect l="l" t="t" r="r" b="b"/>
            <a:pathLst>
              <a:path w="3689092" h="4444906">
                <a:moveTo>
                  <a:pt x="71974" y="0"/>
                </a:moveTo>
                <a:lnTo>
                  <a:pt x="3617118" y="0"/>
                </a:lnTo>
                <a:cubicBezTo>
                  <a:pt x="3656868" y="0"/>
                  <a:pt x="3689092" y="32224"/>
                  <a:pt x="3689092" y="71974"/>
                </a:cubicBezTo>
                <a:lnTo>
                  <a:pt x="3689092" y="4372932"/>
                </a:lnTo>
                <a:cubicBezTo>
                  <a:pt x="3689092" y="4412682"/>
                  <a:pt x="3656868" y="4444906"/>
                  <a:pt x="3617118" y="4444906"/>
                </a:cubicBezTo>
                <a:lnTo>
                  <a:pt x="71974" y="4444906"/>
                </a:lnTo>
                <a:cubicBezTo>
                  <a:pt x="32224" y="4444906"/>
                  <a:pt x="0" y="4412682"/>
                  <a:pt x="0" y="4372932"/>
                </a:cubicBezTo>
                <a:lnTo>
                  <a:pt x="0" y="71974"/>
                </a:lnTo>
                <a:cubicBezTo>
                  <a:pt x="0" y="32251"/>
                  <a:pt x="32251" y="0"/>
                  <a:pt x="71974" y="0"/>
                </a:cubicBezTo>
                <a:close/>
              </a:path>
            </a:pathLst>
          </a:custGeom>
          <a:solidFill>
            <a:srgbClr val="D8A14F">
              <a:alpha val="10196"/>
            </a:srgbClr>
          </a:solidFill>
          <a:ln w="25400">
            <a:solidFill>
              <a:srgbClr val="D8A14F">
                <a:alpha val="50196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4404908" y="1277686"/>
            <a:ext cx="431894" cy="431894"/>
          </a:xfrm>
          <a:custGeom>
            <a:avLst/>
            <a:gdLst/>
            <a:ahLst/>
            <a:cxnLst/>
            <a:rect l="l" t="t" r="r" b="b"/>
            <a:pathLst>
              <a:path w="431894" h="431894">
                <a:moveTo>
                  <a:pt x="215947" y="0"/>
                </a:moveTo>
                <a:lnTo>
                  <a:pt x="215947" y="0"/>
                </a:lnTo>
                <a:cubicBezTo>
                  <a:pt x="335131" y="0"/>
                  <a:pt x="431894" y="96763"/>
                  <a:pt x="431894" y="215947"/>
                </a:cubicBezTo>
                <a:lnTo>
                  <a:pt x="431894" y="215947"/>
                </a:lnTo>
                <a:cubicBezTo>
                  <a:pt x="431894" y="335131"/>
                  <a:pt x="335131" y="431894"/>
                  <a:pt x="215947" y="431894"/>
                </a:cubicBezTo>
                <a:lnTo>
                  <a:pt x="215947" y="431894"/>
                </a:lnTo>
                <a:cubicBezTo>
                  <a:pt x="96763" y="431894"/>
                  <a:pt x="0" y="335131"/>
                  <a:pt x="0" y="215947"/>
                </a:cubicBezTo>
                <a:lnTo>
                  <a:pt x="0" y="215947"/>
                </a:lnTo>
                <a:cubicBezTo>
                  <a:pt x="0" y="96763"/>
                  <a:pt x="96763" y="0"/>
                  <a:pt x="215947" y="0"/>
                </a:cubicBezTo>
                <a:close/>
              </a:path>
            </a:pathLst>
          </a:custGeom>
          <a:solidFill>
            <a:srgbClr val="D8A14F">
              <a:alpha val="50196"/>
            </a:srgbClr>
          </a:solidFill>
          <a:ln/>
        </p:spPr>
      </p:sp>
      <p:sp>
        <p:nvSpPr>
          <p:cNvPr id="37" name="Text 35"/>
          <p:cNvSpPr/>
          <p:nvPr/>
        </p:nvSpPr>
        <p:spPr>
          <a:xfrm>
            <a:off x="4523637" y="1367663"/>
            <a:ext cx="278931" cy="2519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75" b="1" dirty="0">
                <a:solidFill>
                  <a:srgbClr val="1A1D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02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4944775" y="1277686"/>
            <a:ext cx="1052741" cy="2519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75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企业就绪阶段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4944775" y="1529624"/>
            <a:ext cx="1034745" cy="1799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2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6-12 个月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4404908" y="1817553"/>
            <a:ext cx="3446152" cy="1799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2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目标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4404908" y="2069491"/>
            <a:ext cx="3446152" cy="1799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2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满足企业级部署要求</a:t>
            </a:r>
            <a:endParaRPr lang="en-US" sz="1600" dirty="0"/>
          </a:p>
        </p:txBody>
      </p:sp>
      <p:sp>
        <p:nvSpPr>
          <p:cNvPr id="42" name="Text 40"/>
          <p:cNvSpPr/>
          <p:nvPr/>
        </p:nvSpPr>
        <p:spPr>
          <a:xfrm>
            <a:off x="4404908" y="2357420"/>
            <a:ext cx="3446152" cy="1799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2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核心功能</a:t>
            </a:r>
            <a:endParaRPr lang="en-US" sz="1600" dirty="0"/>
          </a:p>
        </p:txBody>
      </p:sp>
      <p:sp>
        <p:nvSpPr>
          <p:cNvPr id="43" name="Shape 41"/>
          <p:cNvSpPr/>
          <p:nvPr/>
        </p:nvSpPr>
        <p:spPr>
          <a:xfrm>
            <a:off x="4425153" y="2627354"/>
            <a:ext cx="94477" cy="107973"/>
          </a:xfrm>
          <a:custGeom>
            <a:avLst/>
            <a:gdLst/>
            <a:ahLst/>
            <a:cxnLst/>
            <a:rect l="l" t="t" r="r" b="b"/>
            <a:pathLst>
              <a:path w="94477" h="107973">
                <a:moveTo>
                  <a:pt x="91693" y="14783"/>
                </a:moveTo>
                <a:cubicBezTo>
                  <a:pt x="94709" y="16976"/>
                  <a:pt x="95384" y="21194"/>
                  <a:pt x="93190" y="24210"/>
                </a:cubicBezTo>
                <a:lnTo>
                  <a:pt x="39204" y="98441"/>
                </a:lnTo>
                <a:cubicBezTo>
                  <a:pt x="38044" y="100044"/>
                  <a:pt x="36251" y="101035"/>
                  <a:pt x="34269" y="101204"/>
                </a:cubicBezTo>
                <a:cubicBezTo>
                  <a:pt x="32287" y="101373"/>
                  <a:pt x="30368" y="100635"/>
                  <a:pt x="28976" y="99243"/>
                </a:cubicBezTo>
                <a:lnTo>
                  <a:pt x="1982" y="72249"/>
                </a:lnTo>
                <a:cubicBezTo>
                  <a:pt x="-654" y="69613"/>
                  <a:pt x="-654" y="65332"/>
                  <a:pt x="1982" y="62696"/>
                </a:cubicBezTo>
                <a:cubicBezTo>
                  <a:pt x="4618" y="60060"/>
                  <a:pt x="8899" y="60060"/>
                  <a:pt x="11535" y="62696"/>
                </a:cubicBezTo>
                <a:lnTo>
                  <a:pt x="32940" y="84101"/>
                </a:lnTo>
                <a:lnTo>
                  <a:pt x="82288" y="16259"/>
                </a:lnTo>
                <a:cubicBezTo>
                  <a:pt x="84481" y="13244"/>
                  <a:pt x="88698" y="12569"/>
                  <a:pt x="91714" y="14762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44" name="Text 42"/>
          <p:cNvSpPr/>
          <p:nvPr/>
        </p:nvSpPr>
        <p:spPr>
          <a:xfrm>
            <a:off x="4611857" y="2609358"/>
            <a:ext cx="593854" cy="1439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多租户架构</a:t>
            </a:r>
            <a:endParaRPr lang="en-US" sz="1600" dirty="0"/>
          </a:p>
        </p:txBody>
      </p:sp>
      <p:sp>
        <p:nvSpPr>
          <p:cNvPr id="45" name="Shape 43"/>
          <p:cNvSpPr/>
          <p:nvPr/>
        </p:nvSpPr>
        <p:spPr>
          <a:xfrm>
            <a:off x="4425153" y="2807309"/>
            <a:ext cx="94477" cy="107973"/>
          </a:xfrm>
          <a:custGeom>
            <a:avLst/>
            <a:gdLst/>
            <a:ahLst/>
            <a:cxnLst/>
            <a:rect l="l" t="t" r="r" b="b"/>
            <a:pathLst>
              <a:path w="94477" h="107973">
                <a:moveTo>
                  <a:pt x="91693" y="14783"/>
                </a:moveTo>
                <a:cubicBezTo>
                  <a:pt x="94709" y="16976"/>
                  <a:pt x="95384" y="21194"/>
                  <a:pt x="93190" y="24210"/>
                </a:cubicBezTo>
                <a:lnTo>
                  <a:pt x="39204" y="98441"/>
                </a:lnTo>
                <a:cubicBezTo>
                  <a:pt x="38044" y="100044"/>
                  <a:pt x="36251" y="101035"/>
                  <a:pt x="34269" y="101204"/>
                </a:cubicBezTo>
                <a:cubicBezTo>
                  <a:pt x="32287" y="101373"/>
                  <a:pt x="30368" y="100635"/>
                  <a:pt x="28976" y="99243"/>
                </a:cubicBezTo>
                <a:lnTo>
                  <a:pt x="1982" y="72249"/>
                </a:lnTo>
                <a:cubicBezTo>
                  <a:pt x="-654" y="69613"/>
                  <a:pt x="-654" y="65332"/>
                  <a:pt x="1982" y="62696"/>
                </a:cubicBezTo>
                <a:cubicBezTo>
                  <a:pt x="4618" y="60060"/>
                  <a:pt x="8899" y="60060"/>
                  <a:pt x="11535" y="62696"/>
                </a:cubicBezTo>
                <a:lnTo>
                  <a:pt x="32940" y="84101"/>
                </a:lnTo>
                <a:lnTo>
                  <a:pt x="82288" y="16259"/>
                </a:lnTo>
                <a:cubicBezTo>
                  <a:pt x="84481" y="13244"/>
                  <a:pt x="88698" y="12569"/>
                  <a:pt x="91714" y="14762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46" name="Text 44"/>
          <p:cNvSpPr/>
          <p:nvPr/>
        </p:nvSpPr>
        <p:spPr>
          <a:xfrm>
            <a:off x="4611857" y="2789314"/>
            <a:ext cx="1025748" cy="1439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完整审计和数据血缘</a:t>
            </a:r>
            <a:endParaRPr lang="en-US" sz="1600" dirty="0"/>
          </a:p>
        </p:txBody>
      </p:sp>
      <p:sp>
        <p:nvSpPr>
          <p:cNvPr id="47" name="Shape 45"/>
          <p:cNvSpPr/>
          <p:nvPr/>
        </p:nvSpPr>
        <p:spPr>
          <a:xfrm>
            <a:off x="4425153" y="2987265"/>
            <a:ext cx="94477" cy="107973"/>
          </a:xfrm>
          <a:custGeom>
            <a:avLst/>
            <a:gdLst/>
            <a:ahLst/>
            <a:cxnLst/>
            <a:rect l="l" t="t" r="r" b="b"/>
            <a:pathLst>
              <a:path w="94477" h="107973">
                <a:moveTo>
                  <a:pt x="91693" y="14783"/>
                </a:moveTo>
                <a:cubicBezTo>
                  <a:pt x="94709" y="16976"/>
                  <a:pt x="95384" y="21194"/>
                  <a:pt x="93190" y="24210"/>
                </a:cubicBezTo>
                <a:lnTo>
                  <a:pt x="39204" y="98441"/>
                </a:lnTo>
                <a:cubicBezTo>
                  <a:pt x="38044" y="100044"/>
                  <a:pt x="36251" y="101035"/>
                  <a:pt x="34269" y="101204"/>
                </a:cubicBezTo>
                <a:cubicBezTo>
                  <a:pt x="32287" y="101373"/>
                  <a:pt x="30368" y="100635"/>
                  <a:pt x="28976" y="99243"/>
                </a:cubicBezTo>
                <a:lnTo>
                  <a:pt x="1982" y="72249"/>
                </a:lnTo>
                <a:cubicBezTo>
                  <a:pt x="-654" y="69613"/>
                  <a:pt x="-654" y="65332"/>
                  <a:pt x="1982" y="62696"/>
                </a:cubicBezTo>
                <a:cubicBezTo>
                  <a:pt x="4618" y="60060"/>
                  <a:pt x="8899" y="60060"/>
                  <a:pt x="11535" y="62696"/>
                </a:cubicBezTo>
                <a:lnTo>
                  <a:pt x="32940" y="84101"/>
                </a:lnTo>
                <a:lnTo>
                  <a:pt x="82288" y="16259"/>
                </a:lnTo>
                <a:cubicBezTo>
                  <a:pt x="84481" y="13244"/>
                  <a:pt x="88698" y="12569"/>
                  <a:pt x="91714" y="14762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48" name="Text 46"/>
          <p:cNvSpPr/>
          <p:nvPr/>
        </p:nvSpPr>
        <p:spPr>
          <a:xfrm>
            <a:off x="4611857" y="2969269"/>
            <a:ext cx="1511628" cy="1439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高级安全特性(RLS/CLS/脱敏)</a:t>
            </a:r>
            <a:endParaRPr lang="en-US" sz="1600" dirty="0"/>
          </a:p>
        </p:txBody>
      </p:sp>
      <p:sp>
        <p:nvSpPr>
          <p:cNvPr id="49" name="Shape 47"/>
          <p:cNvSpPr/>
          <p:nvPr/>
        </p:nvSpPr>
        <p:spPr>
          <a:xfrm>
            <a:off x="4425153" y="3167221"/>
            <a:ext cx="94477" cy="107973"/>
          </a:xfrm>
          <a:custGeom>
            <a:avLst/>
            <a:gdLst/>
            <a:ahLst/>
            <a:cxnLst/>
            <a:rect l="l" t="t" r="r" b="b"/>
            <a:pathLst>
              <a:path w="94477" h="107973">
                <a:moveTo>
                  <a:pt x="91693" y="14783"/>
                </a:moveTo>
                <a:cubicBezTo>
                  <a:pt x="94709" y="16976"/>
                  <a:pt x="95384" y="21194"/>
                  <a:pt x="93190" y="24210"/>
                </a:cubicBezTo>
                <a:lnTo>
                  <a:pt x="39204" y="98441"/>
                </a:lnTo>
                <a:cubicBezTo>
                  <a:pt x="38044" y="100044"/>
                  <a:pt x="36251" y="101035"/>
                  <a:pt x="34269" y="101204"/>
                </a:cubicBezTo>
                <a:cubicBezTo>
                  <a:pt x="32287" y="101373"/>
                  <a:pt x="30368" y="100635"/>
                  <a:pt x="28976" y="99243"/>
                </a:cubicBezTo>
                <a:lnTo>
                  <a:pt x="1982" y="72249"/>
                </a:lnTo>
                <a:cubicBezTo>
                  <a:pt x="-654" y="69613"/>
                  <a:pt x="-654" y="65332"/>
                  <a:pt x="1982" y="62696"/>
                </a:cubicBezTo>
                <a:cubicBezTo>
                  <a:pt x="4618" y="60060"/>
                  <a:pt x="8899" y="60060"/>
                  <a:pt x="11535" y="62696"/>
                </a:cubicBezTo>
                <a:lnTo>
                  <a:pt x="32940" y="84101"/>
                </a:lnTo>
                <a:lnTo>
                  <a:pt x="82288" y="16259"/>
                </a:lnTo>
                <a:cubicBezTo>
                  <a:pt x="84481" y="13244"/>
                  <a:pt x="88698" y="12569"/>
                  <a:pt x="91714" y="14762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50" name="Text 48"/>
          <p:cNvSpPr/>
          <p:nvPr/>
        </p:nvSpPr>
        <p:spPr>
          <a:xfrm>
            <a:off x="4611857" y="3149225"/>
            <a:ext cx="809801" cy="1439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扩展数据源支持</a:t>
            </a:r>
            <a:endParaRPr lang="en-US" sz="1600" dirty="0"/>
          </a:p>
        </p:txBody>
      </p:sp>
      <p:sp>
        <p:nvSpPr>
          <p:cNvPr id="51" name="Shape 49"/>
          <p:cNvSpPr/>
          <p:nvPr/>
        </p:nvSpPr>
        <p:spPr>
          <a:xfrm>
            <a:off x="4425153" y="3347176"/>
            <a:ext cx="94477" cy="107973"/>
          </a:xfrm>
          <a:custGeom>
            <a:avLst/>
            <a:gdLst/>
            <a:ahLst/>
            <a:cxnLst/>
            <a:rect l="l" t="t" r="r" b="b"/>
            <a:pathLst>
              <a:path w="94477" h="107973">
                <a:moveTo>
                  <a:pt x="91693" y="14783"/>
                </a:moveTo>
                <a:cubicBezTo>
                  <a:pt x="94709" y="16976"/>
                  <a:pt x="95384" y="21194"/>
                  <a:pt x="93190" y="24210"/>
                </a:cubicBezTo>
                <a:lnTo>
                  <a:pt x="39204" y="98441"/>
                </a:lnTo>
                <a:cubicBezTo>
                  <a:pt x="38044" y="100044"/>
                  <a:pt x="36251" y="101035"/>
                  <a:pt x="34269" y="101204"/>
                </a:cubicBezTo>
                <a:cubicBezTo>
                  <a:pt x="32287" y="101373"/>
                  <a:pt x="30368" y="100635"/>
                  <a:pt x="28976" y="99243"/>
                </a:cubicBezTo>
                <a:lnTo>
                  <a:pt x="1982" y="72249"/>
                </a:lnTo>
                <a:cubicBezTo>
                  <a:pt x="-654" y="69613"/>
                  <a:pt x="-654" y="65332"/>
                  <a:pt x="1982" y="62696"/>
                </a:cubicBezTo>
                <a:cubicBezTo>
                  <a:pt x="4618" y="60060"/>
                  <a:pt x="8899" y="60060"/>
                  <a:pt x="11535" y="62696"/>
                </a:cubicBezTo>
                <a:lnTo>
                  <a:pt x="32940" y="84101"/>
                </a:lnTo>
                <a:lnTo>
                  <a:pt x="82288" y="16259"/>
                </a:lnTo>
                <a:cubicBezTo>
                  <a:pt x="84481" y="13244"/>
                  <a:pt x="88698" y="12569"/>
                  <a:pt x="91714" y="14762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52" name="Text 50"/>
          <p:cNvSpPr/>
          <p:nvPr/>
        </p:nvSpPr>
        <p:spPr>
          <a:xfrm>
            <a:off x="4611857" y="3329181"/>
            <a:ext cx="1025748" cy="1439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报告自动生成和调度</a:t>
            </a:r>
            <a:endParaRPr lang="en-US" sz="1600" dirty="0"/>
          </a:p>
        </p:txBody>
      </p:sp>
      <p:sp>
        <p:nvSpPr>
          <p:cNvPr id="53" name="Text 51"/>
          <p:cNvSpPr/>
          <p:nvPr/>
        </p:nvSpPr>
        <p:spPr>
          <a:xfrm>
            <a:off x="4404908" y="3581119"/>
            <a:ext cx="3446152" cy="1799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2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技术重点</a:t>
            </a:r>
            <a:endParaRPr lang="en-US" sz="1600" dirty="0"/>
          </a:p>
        </p:txBody>
      </p:sp>
      <p:sp>
        <p:nvSpPr>
          <p:cNvPr id="54" name="Shape 52"/>
          <p:cNvSpPr/>
          <p:nvPr/>
        </p:nvSpPr>
        <p:spPr>
          <a:xfrm>
            <a:off x="4413906" y="3887044"/>
            <a:ext cx="53987" cy="53987"/>
          </a:xfrm>
          <a:custGeom>
            <a:avLst/>
            <a:gdLst/>
            <a:ahLst/>
            <a:cxnLst/>
            <a:rect l="l" t="t" r="r" b="b"/>
            <a:pathLst>
              <a:path w="53987" h="53987">
                <a:moveTo>
                  <a:pt x="0" y="26993"/>
                </a:moveTo>
                <a:cubicBezTo>
                  <a:pt x="0" y="12095"/>
                  <a:pt x="12095" y="0"/>
                  <a:pt x="26993" y="0"/>
                </a:cubicBezTo>
                <a:cubicBezTo>
                  <a:pt x="41891" y="0"/>
                  <a:pt x="53987" y="12095"/>
                  <a:pt x="53987" y="26993"/>
                </a:cubicBezTo>
                <a:cubicBezTo>
                  <a:pt x="53987" y="41891"/>
                  <a:pt x="41891" y="53987"/>
                  <a:pt x="26993" y="53987"/>
                </a:cubicBezTo>
                <a:cubicBezTo>
                  <a:pt x="12095" y="53987"/>
                  <a:pt x="0" y="41891"/>
                  <a:pt x="0" y="26993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55" name="Text 53"/>
          <p:cNvSpPr/>
          <p:nvPr/>
        </p:nvSpPr>
        <p:spPr>
          <a:xfrm>
            <a:off x="4544374" y="3833057"/>
            <a:ext cx="1529624" cy="1439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性能优化(查询优化、缓存策略)</a:t>
            </a:r>
            <a:endParaRPr lang="en-US" sz="1600" dirty="0"/>
          </a:p>
        </p:txBody>
      </p:sp>
      <p:sp>
        <p:nvSpPr>
          <p:cNvPr id="56" name="Shape 54"/>
          <p:cNvSpPr/>
          <p:nvPr/>
        </p:nvSpPr>
        <p:spPr>
          <a:xfrm>
            <a:off x="4413906" y="4066999"/>
            <a:ext cx="53987" cy="53987"/>
          </a:xfrm>
          <a:custGeom>
            <a:avLst/>
            <a:gdLst/>
            <a:ahLst/>
            <a:cxnLst/>
            <a:rect l="l" t="t" r="r" b="b"/>
            <a:pathLst>
              <a:path w="53987" h="53987">
                <a:moveTo>
                  <a:pt x="0" y="26993"/>
                </a:moveTo>
                <a:cubicBezTo>
                  <a:pt x="0" y="12095"/>
                  <a:pt x="12095" y="0"/>
                  <a:pt x="26993" y="0"/>
                </a:cubicBezTo>
                <a:cubicBezTo>
                  <a:pt x="41891" y="0"/>
                  <a:pt x="53987" y="12095"/>
                  <a:pt x="53987" y="26993"/>
                </a:cubicBezTo>
                <a:cubicBezTo>
                  <a:pt x="53987" y="41891"/>
                  <a:pt x="41891" y="53987"/>
                  <a:pt x="26993" y="53987"/>
                </a:cubicBezTo>
                <a:cubicBezTo>
                  <a:pt x="12095" y="53987"/>
                  <a:pt x="0" y="41891"/>
                  <a:pt x="0" y="26993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57" name="Text 55"/>
          <p:cNvSpPr/>
          <p:nvPr/>
        </p:nvSpPr>
        <p:spPr>
          <a:xfrm>
            <a:off x="4544374" y="4013013"/>
            <a:ext cx="593854" cy="1439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高可用架构</a:t>
            </a:r>
            <a:endParaRPr lang="en-US" sz="1600" dirty="0"/>
          </a:p>
        </p:txBody>
      </p:sp>
      <p:sp>
        <p:nvSpPr>
          <p:cNvPr id="58" name="Shape 56"/>
          <p:cNvSpPr/>
          <p:nvPr/>
        </p:nvSpPr>
        <p:spPr>
          <a:xfrm>
            <a:off x="4413906" y="4246955"/>
            <a:ext cx="53987" cy="53987"/>
          </a:xfrm>
          <a:custGeom>
            <a:avLst/>
            <a:gdLst/>
            <a:ahLst/>
            <a:cxnLst/>
            <a:rect l="l" t="t" r="r" b="b"/>
            <a:pathLst>
              <a:path w="53987" h="53987">
                <a:moveTo>
                  <a:pt x="0" y="26993"/>
                </a:moveTo>
                <a:cubicBezTo>
                  <a:pt x="0" y="12095"/>
                  <a:pt x="12095" y="0"/>
                  <a:pt x="26993" y="0"/>
                </a:cubicBezTo>
                <a:cubicBezTo>
                  <a:pt x="41891" y="0"/>
                  <a:pt x="53987" y="12095"/>
                  <a:pt x="53987" y="26993"/>
                </a:cubicBezTo>
                <a:cubicBezTo>
                  <a:pt x="53987" y="41891"/>
                  <a:pt x="41891" y="53987"/>
                  <a:pt x="26993" y="53987"/>
                </a:cubicBezTo>
                <a:cubicBezTo>
                  <a:pt x="12095" y="53987"/>
                  <a:pt x="0" y="41891"/>
                  <a:pt x="0" y="26993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59" name="Text 57"/>
          <p:cNvSpPr/>
          <p:nvPr/>
        </p:nvSpPr>
        <p:spPr>
          <a:xfrm>
            <a:off x="4544374" y="4192968"/>
            <a:ext cx="1457641" cy="1439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企业集成(SSO、ERP 连接器)</a:t>
            </a:r>
            <a:endParaRPr lang="en-US" sz="1600" dirty="0"/>
          </a:p>
        </p:txBody>
      </p:sp>
      <p:sp>
        <p:nvSpPr>
          <p:cNvPr id="60" name="Shape 58"/>
          <p:cNvSpPr/>
          <p:nvPr/>
        </p:nvSpPr>
        <p:spPr>
          <a:xfrm>
            <a:off x="4404908" y="4444906"/>
            <a:ext cx="3383168" cy="971761"/>
          </a:xfrm>
          <a:custGeom>
            <a:avLst/>
            <a:gdLst/>
            <a:ahLst/>
            <a:cxnLst/>
            <a:rect l="l" t="t" r="r" b="b"/>
            <a:pathLst>
              <a:path w="3383168" h="971761">
                <a:moveTo>
                  <a:pt x="71978" y="0"/>
                </a:moveTo>
                <a:lnTo>
                  <a:pt x="3311189" y="0"/>
                </a:lnTo>
                <a:cubicBezTo>
                  <a:pt x="3350942" y="0"/>
                  <a:pt x="3383168" y="32226"/>
                  <a:pt x="3383168" y="71978"/>
                </a:cubicBezTo>
                <a:lnTo>
                  <a:pt x="3383168" y="899783"/>
                </a:lnTo>
                <a:cubicBezTo>
                  <a:pt x="3383168" y="939535"/>
                  <a:pt x="3350942" y="971761"/>
                  <a:pt x="3311189" y="971761"/>
                </a:cubicBezTo>
                <a:lnTo>
                  <a:pt x="71978" y="971761"/>
                </a:lnTo>
                <a:cubicBezTo>
                  <a:pt x="32226" y="971761"/>
                  <a:pt x="0" y="939535"/>
                  <a:pt x="0" y="899783"/>
                </a:cubicBezTo>
                <a:lnTo>
                  <a:pt x="0" y="71978"/>
                </a:lnTo>
                <a:cubicBezTo>
                  <a:pt x="0" y="32252"/>
                  <a:pt x="32252" y="0"/>
                  <a:pt x="71978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61" name="Text 59"/>
          <p:cNvSpPr/>
          <p:nvPr/>
        </p:nvSpPr>
        <p:spPr>
          <a:xfrm>
            <a:off x="4512882" y="4552880"/>
            <a:ext cx="3230205" cy="1799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2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成功标准</a:t>
            </a:r>
            <a:endParaRPr lang="en-US" sz="1600" dirty="0"/>
          </a:p>
        </p:txBody>
      </p:sp>
      <p:sp>
        <p:nvSpPr>
          <p:cNvPr id="62" name="Text 60"/>
          <p:cNvSpPr/>
          <p:nvPr/>
        </p:nvSpPr>
        <p:spPr>
          <a:xfrm>
            <a:off x="4512882" y="4804818"/>
            <a:ext cx="593854" cy="1439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系统可用性</a:t>
            </a:r>
            <a:endParaRPr lang="en-US" sz="1600" dirty="0"/>
          </a:p>
        </p:txBody>
      </p:sp>
      <p:sp>
        <p:nvSpPr>
          <p:cNvPr id="63" name="Text 61"/>
          <p:cNvSpPr/>
          <p:nvPr/>
        </p:nvSpPr>
        <p:spPr>
          <a:xfrm>
            <a:off x="7243218" y="4804818"/>
            <a:ext cx="485880" cy="1439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5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&gt; 99.5%</a:t>
            </a:r>
            <a:endParaRPr lang="en-US" sz="1600" dirty="0"/>
          </a:p>
        </p:txBody>
      </p:sp>
      <p:sp>
        <p:nvSpPr>
          <p:cNvPr id="64" name="Text 62"/>
          <p:cNvSpPr/>
          <p:nvPr/>
        </p:nvSpPr>
        <p:spPr>
          <a:xfrm>
            <a:off x="4512882" y="4984773"/>
            <a:ext cx="485880" cy="1439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并发用户</a:t>
            </a:r>
            <a:endParaRPr lang="en-US" sz="1600" dirty="0"/>
          </a:p>
        </p:txBody>
      </p:sp>
      <p:sp>
        <p:nvSpPr>
          <p:cNvPr id="65" name="Text 63"/>
          <p:cNvSpPr/>
          <p:nvPr/>
        </p:nvSpPr>
        <p:spPr>
          <a:xfrm>
            <a:off x="7416355" y="4984773"/>
            <a:ext cx="314923" cy="1439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5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500+</a:t>
            </a:r>
            <a:endParaRPr lang="en-US" sz="1600" dirty="0"/>
          </a:p>
        </p:txBody>
      </p:sp>
      <p:sp>
        <p:nvSpPr>
          <p:cNvPr id="66" name="Text 64"/>
          <p:cNvSpPr/>
          <p:nvPr/>
        </p:nvSpPr>
        <p:spPr>
          <a:xfrm>
            <a:off x="4512882" y="5164729"/>
            <a:ext cx="485880" cy="1439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审计认证</a:t>
            </a:r>
            <a:endParaRPr lang="en-US" sz="1600" dirty="0"/>
          </a:p>
        </p:txBody>
      </p:sp>
      <p:sp>
        <p:nvSpPr>
          <p:cNvPr id="67" name="Text 65"/>
          <p:cNvSpPr/>
          <p:nvPr/>
        </p:nvSpPr>
        <p:spPr>
          <a:xfrm>
            <a:off x="7001473" y="5164729"/>
            <a:ext cx="728821" cy="1439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5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SOC2 Type II</a:t>
            </a:r>
            <a:endParaRPr lang="en-US" sz="1600" dirty="0"/>
          </a:p>
        </p:txBody>
      </p:sp>
      <p:sp>
        <p:nvSpPr>
          <p:cNvPr id="68" name="Shape 66"/>
          <p:cNvSpPr/>
          <p:nvPr/>
        </p:nvSpPr>
        <p:spPr>
          <a:xfrm>
            <a:off x="8134983" y="1124723"/>
            <a:ext cx="3689092" cy="4444906"/>
          </a:xfrm>
          <a:custGeom>
            <a:avLst/>
            <a:gdLst/>
            <a:ahLst/>
            <a:cxnLst/>
            <a:rect l="l" t="t" r="r" b="b"/>
            <a:pathLst>
              <a:path w="3689092" h="4444906">
                <a:moveTo>
                  <a:pt x="71974" y="0"/>
                </a:moveTo>
                <a:lnTo>
                  <a:pt x="3617118" y="0"/>
                </a:lnTo>
                <a:cubicBezTo>
                  <a:pt x="3656868" y="0"/>
                  <a:pt x="3689092" y="32224"/>
                  <a:pt x="3689092" y="71974"/>
                </a:cubicBezTo>
                <a:lnTo>
                  <a:pt x="3689092" y="4372932"/>
                </a:lnTo>
                <a:cubicBezTo>
                  <a:pt x="3689092" y="4412682"/>
                  <a:pt x="3656868" y="4444906"/>
                  <a:pt x="3617118" y="4444906"/>
                </a:cubicBezTo>
                <a:lnTo>
                  <a:pt x="71974" y="4444906"/>
                </a:lnTo>
                <a:cubicBezTo>
                  <a:pt x="32224" y="4444906"/>
                  <a:pt x="0" y="4412682"/>
                  <a:pt x="0" y="4372932"/>
                </a:cubicBezTo>
                <a:lnTo>
                  <a:pt x="0" y="71974"/>
                </a:lnTo>
                <a:cubicBezTo>
                  <a:pt x="0" y="32251"/>
                  <a:pt x="32251" y="0"/>
                  <a:pt x="71974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25400">
            <a:solidFill>
              <a:srgbClr val="3A5F7F">
                <a:alpha val="50196"/>
              </a:srgbClr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8287945" y="1277686"/>
            <a:ext cx="431894" cy="431894"/>
          </a:xfrm>
          <a:custGeom>
            <a:avLst/>
            <a:gdLst/>
            <a:ahLst/>
            <a:cxnLst/>
            <a:rect l="l" t="t" r="r" b="b"/>
            <a:pathLst>
              <a:path w="431894" h="431894">
                <a:moveTo>
                  <a:pt x="215947" y="0"/>
                </a:moveTo>
                <a:lnTo>
                  <a:pt x="215947" y="0"/>
                </a:lnTo>
                <a:cubicBezTo>
                  <a:pt x="335131" y="0"/>
                  <a:pt x="431894" y="96763"/>
                  <a:pt x="431894" y="215947"/>
                </a:cubicBezTo>
                <a:lnTo>
                  <a:pt x="431894" y="215947"/>
                </a:lnTo>
                <a:cubicBezTo>
                  <a:pt x="431894" y="335131"/>
                  <a:pt x="335131" y="431894"/>
                  <a:pt x="215947" y="431894"/>
                </a:cubicBezTo>
                <a:lnTo>
                  <a:pt x="215947" y="431894"/>
                </a:lnTo>
                <a:cubicBezTo>
                  <a:pt x="96763" y="431894"/>
                  <a:pt x="0" y="335131"/>
                  <a:pt x="0" y="215947"/>
                </a:cubicBezTo>
                <a:lnTo>
                  <a:pt x="0" y="215947"/>
                </a:lnTo>
                <a:cubicBezTo>
                  <a:pt x="0" y="96763"/>
                  <a:pt x="96763" y="0"/>
                  <a:pt x="215947" y="0"/>
                </a:cubicBezTo>
                <a:close/>
              </a:path>
            </a:pathLst>
          </a:custGeom>
          <a:solidFill>
            <a:srgbClr val="3A5F7F">
              <a:alpha val="50196"/>
            </a:srgbClr>
          </a:solidFill>
          <a:ln/>
        </p:spPr>
      </p:sp>
      <p:sp>
        <p:nvSpPr>
          <p:cNvPr id="70" name="Text 68"/>
          <p:cNvSpPr/>
          <p:nvPr/>
        </p:nvSpPr>
        <p:spPr>
          <a:xfrm>
            <a:off x="8406674" y="1367663"/>
            <a:ext cx="278931" cy="2519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75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03</a:t>
            </a:r>
            <a:endParaRPr lang="en-US" sz="1600" dirty="0"/>
          </a:p>
        </p:txBody>
      </p:sp>
      <p:sp>
        <p:nvSpPr>
          <p:cNvPr id="71" name="Text 69"/>
          <p:cNvSpPr/>
          <p:nvPr/>
        </p:nvSpPr>
        <p:spPr>
          <a:xfrm>
            <a:off x="8827812" y="1277686"/>
            <a:ext cx="1511628" cy="2519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75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高级能力与 L3 过渡</a:t>
            </a:r>
            <a:endParaRPr lang="en-US" sz="1600" dirty="0"/>
          </a:p>
        </p:txBody>
      </p:sp>
      <p:sp>
        <p:nvSpPr>
          <p:cNvPr id="72" name="Text 70"/>
          <p:cNvSpPr/>
          <p:nvPr/>
        </p:nvSpPr>
        <p:spPr>
          <a:xfrm>
            <a:off x="8827812" y="1529624"/>
            <a:ext cx="1493632" cy="1799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2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12+ 个月</a:t>
            </a:r>
            <a:endParaRPr lang="en-US" sz="1600" dirty="0"/>
          </a:p>
        </p:txBody>
      </p:sp>
      <p:sp>
        <p:nvSpPr>
          <p:cNvPr id="73" name="Text 71"/>
          <p:cNvSpPr/>
          <p:nvPr/>
        </p:nvSpPr>
        <p:spPr>
          <a:xfrm>
            <a:off x="8287945" y="1817553"/>
            <a:ext cx="3446152" cy="1799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2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目标</a:t>
            </a:r>
            <a:endParaRPr lang="en-US" sz="1600" dirty="0"/>
          </a:p>
        </p:txBody>
      </p:sp>
      <p:sp>
        <p:nvSpPr>
          <p:cNvPr id="74" name="Text 72"/>
          <p:cNvSpPr/>
          <p:nvPr/>
        </p:nvSpPr>
        <p:spPr>
          <a:xfrm>
            <a:off x="8287945" y="2069491"/>
            <a:ext cx="3446152" cy="1799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2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实现高级分析能力,向 L3 演进</a:t>
            </a:r>
            <a:endParaRPr lang="en-US" sz="1600" dirty="0"/>
          </a:p>
        </p:txBody>
      </p:sp>
      <p:sp>
        <p:nvSpPr>
          <p:cNvPr id="75" name="Text 73"/>
          <p:cNvSpPr/>
          <p:nvPr/>
        </p:nvSpPr>
        <p:spPr>
          <a:xfrm>
            <a:off x="8287945" y="2357420"/>
            <a:ext cx="3446152" cy="1799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2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核心功能</a:t>
            </a:r>
            <a:endParaRPr lang="en-US" sz="1600" dirty="0"/>
          </a:p>
        </p:txBody>
      </p:sp>
      <p:sp>
        <p:nvSpPr>
          <p:cNvPr id="76" name="Shape 74"/>
          <p:cNvSpPr/>
          <p:nvPr/>
        </p:nvSpPr>
        <p:spPr>
          <a:xfrm>
            <a:off x="8308190" y="2627354"/>
            <a:ext cx="94477" cy="107973"/>
          </a:xfrm>
          <a:custGeom>
            <a:avLst/>
            <a:gdLst/>
            <a:ahLst/>
            <a:cxnLst/>
            <a:rect l="l" t="t" r="r" b="b"/>
            <a:pathLst>
              <a:path w="94477" h="107973">
                <a:moveTo>
                  <a:pt x="91693" y="14783"/>
                </a:moveTo>
                <a:cubicBezTo>
                  <a:pt x="94709" y="16976"/>
                  <a:pt x="95384" y="21194"/>
                  <a:pt x="93190" y="24210"/>
                </a:cubicBezTo>
                <a:lnTo>
                  <a:pt x="39204" y="98441"/>
                </a:lnTo>
                <a:cubicBezTo>
                  <a:pt x="38044" y="100044"/>
                  <a:pt x="36251" y="101035"/>
                  <a:pt x="34269" y="101204"/>
                </a:cubicBezTo>
                <a:cubicBezTo>
                  <a:pt x="32287" y="101373"/>
                  <a:pt x="30368" y="100635"/>
                  <a:pt x="28976" y="99243"/>
                </a:cubicBezTo>
                <a:lnTo>
                  <a:pt x="1982" y="72249"/>
                </a:lnTo>
                <a:cubicBezTo>
                  <a:pt x="-654" y="69613"/>
                  <a:pt x="-654" y="65332"/>
                  <a:pt x="1982" y="62696"/>
                </a:cubicBezTo>
                <a:cubicBezTo>
                  <a:pt x="4618" y="60060"/>
                  <a:pt x="8899" y="60060"/>
                  <a:pt x="11535" y="62696"/>
                </a:cubicBezTo>
                <a:lnTo>
                  <a:pt x="32940" y="84101"/>
                </a:lnTo>
                <a:lnTo>
                  <a:pt x="82288" y="16259"/>
                </a:lnTo>
                <a:cubicBezTo>
                  <a:pt x="84481" y="13244"/>
                  <a:pt x="88698" y="12569"/>
                  <a:pt x="91714" y="14762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77" name="Text 75"/>
          <p:cNvSpPr/>
          <p:nvPr/>
        </p:nvSpPr>
        <p:spPr>
          <a:xfrm>
            <a:off x="8494894" y="2609358"/>
            <a:ext cx="1529624" cy="1439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工作流编排(多步骤分析自动化)</a:t>
            </a:r>
            <a:endParaRPr lang="en-US" sz="1600" dirty="0"/>
          </a:p>
        </p:txBody>
      </p:sp>
      <p:sp>
        <p:nvSpPr>
          <p:cNvPr id="78" name="Shape 76"/>
          <p:cNvSpPr/>
          <p:nvPr/>
        </p:nvSpPr>
        <p:spPr>
          <a:xfrm>
            <a:off x="8308190" y="2807309"/>
            <a:ext cx="94477" cy="107973"/>
          </a:xfrm>
          <a:custGeom>
            <a:avLst/>
            <a:gdLst/>
            <a:ahLst/>
            <a:cxnLst/>
            <a:rect l="l" t="t" r="r" b="b"/>
            <a:pathLst>
              <a:path w="94477" h="107973">
                <a:moveTo>
                  <a:pt x="91693" y="14783"/>
                </a:moveTo>
                <a:cubicBezTo>
                  <a:pt x="94709" y="16976"/>
                  <a:pt x="95384" y="21194"/>
                  <a:pt x="93190" y="24210"/>
                </a:cubicBezTo>
                <a:lnTo>
                  <a:pt x="39204" y="98441"/>
                </a:lnTo>
                <a:cubicBezTo>
                  <a:pt x="38044" y="100044"/>
                  <a:pt x="36251" y="101035"/>
                  <a:pt x="34269" y="101204"/>
                </a:cubicBezTo>
                <a:cubicBezTo>
                  <a:pt x="32287" y="101373"/>
                  <a:pt x="30368" y="100635"/>
                  <a:pt x="28976" y="99243"/>
                </a:cubicBezTo>
                <a:lnTo>
                  <a:pt x="1982" y="72249"/>
                </a:lnTo>
                <a:cubicBezTo>
                  <a:pt x="-654" y="69613"/>
                  <a:pt x="-654" y="65332"/>
                  <a:pt x="1982" y="62696"/>
                </a:cubicBezTo>
                <a:cubicBezTo>
                  <a:pt x="4618" y="60060"/>
                  <a:pt x="8899" y="60060"/>
                  <a:pt x="11535" y="62696"/>
                </a:cubicBezTo>
                <a:lnTo>
                  <a:pt x="32940" y="84101"/>
                </a:lnTo>
                <a:lnTo>
                  <a:pt x="82288" y="16259"/>
                </a:lnTo>
                <a:cubicBezTo>
                  <a:pt x="84481" y="13244"/>
                  <a:pt x="88698" y="12569"/>
                  <a:pt x="91714" y="14762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79" name="Text 77"/>
          <p:cNvSpPr/>
          <p:nvPr/>
        </p:nvSpPr>
        <p:spPr>
          <a:xfrm>
            <a:off x="8494894" y="2789314"/>
            <a:ext cx="1529624" cy="1439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自动数据准备(智能清洗、集成)</a:t>
            </a:r>
            <a:endParaRPr lang="en-US" sz="1600" dirty="0"/>
          </a:p>
        </p:txBody>
      </p:sp>
      <p:sp>
        <p:nvSpPr>
          <p:cNvPr id="80" name="Shape 78"/>
          <p:cNvSpPr/>
          <p:nvPr/>
        </p:nvSpPr>
        <p:spPr>
          <a:xfrm>
            <a:off x="8308190" y="2987265"/>
            <a:ext cx="94477" cy="107973"/>
          </a:xfrm>
          <a:custGeom>
            <a:avLst/>
            <a:gdLst/>
            <a:ahLst/>
            <a:cxnLst/>
            <a:rect l="l" t="t" r="r" b="b"/>
            <a:pathLst>
              <a:path w="94477" h="107973">
                <a:moveTo>
                  <a:pt x="91693" y="14783"/>
                </a:moveTo>
                <a:cubicBezTo>
                  <a:pt x="94709" y="16976"/>
                  <a:pt x="95384" y="21194"/>
                  <a:pt x="93190" y="24210"/>
                </a:cubicBezTo>
                <a:lnTo>
                  <a:pt x="39204" y="98441"/>
                </a:lnTo>
                <a:cubicBezTo>
                  <a:pt x="38044" y="100044"/>
                  <a:pt x="36251" y="101035"/>
                  <a:pt x="34269" y="101204"/>
                </a:cubicBezTo>
                <a:cubicBezTo>
                  <a:pt x="32287" y="101373"/>
                  <a:pt x="30368" y="100635"/>
                  <a:pt x="28976" y="99243"/>
                </a:cubicBezTo>
                <a:lnTo>
                  <a:pt x="1982" y="72249"/>
                </a:lnTo>
                <a:cubicBezTo>
                  <a:pt x="-654" y="69613"/>
                  <a:pt x="-654" y="65332"/>
                  <a:pt x="1982" y="62696"/>
                </a:cubicBezTo>
                <a:cubicBezTo>
                  <a:pt x="4618" y="60060"/>
                  <a:pt x="8899" y="60060"/>
                  <a:pt x="11535" y="62696"/>
                </a:cubicBezTo>
                <a:lnTo>
                  <a:pt x="32940" y="84101"/>
                </a:lnTo>
                <a:lnTo>
                  <a:pt x="82288" y="16259"/>
                </a:lnTo>
                <a:cubicBezTo>
                  <a:pt x="84481" y="13244"/>
                  <a:pt x="88698" y="12569"/>
                  <a:pt x="91714" y="14762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81" name="Text 79"/>
          <p:cNvSpPr/>
          <p:nvPr/>
        </p:nvSpPr>
        <p:spPr>
          <a:xfrm>
            <a:off x="8494894" y="2969269"/>
            <a:ext cx="593854" cy="1439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预测性分析</a:t>
            </a:r>
            <a:endParaRPr lang="en-US" sz="1600" dirty="0"/>
          </a:p>
        </p:txBody>
      </p:sp>
      <p:sp>
        <p:nvSpPr>
          <p:cNvPr id="82" name="Shape 80"/>
          <p:cNvSpPr/>
          <p:nvPr/>
        </p:nvSpPr>
        <p:spPr>
          <a:xfrm>
            <a:off x="8308190" y="3167221"/>
            <a:ext cx="94477" cy="107973"/>
          </a:xfrm>
          <a:custGeom>
            <a:avLst/>
            <a:gdLst/>
            <a:ahLst/>
            <a:cxnLst/>
            <a:rect l="l" t="t" r="r" b="b"/>
            <a:pathLst>
              <a:path w="94477" h="107973">
                <a:moveTo>
                  <a:pt x="91693" y="14783"/>
                </a:moveTo>
                <a:cubicBezTo>
                  <a:pt x="94709" y="16976"/>
                  <a:pt x="95384" y="21194"/>
                  <a:pt x="93190" y="24210"/>
                </a:cubicBezTo>
                <a:lnTo>
                  <a:pt x="39204" y="98441"/>
                </a:lnTo>
                <a:cubicBezTo>
                  <a:pt x="38044" y="100044"/>
                  <a:pt x="36251" y="101035"/>
                  <a:pt x="34269" y="101204"/>
                </a:cubicBezTo>
                <a:cubicBezTo>
                  <a:pt x="32287" y="101373"/>
                  <a:pt x="30368" y="100635"/>
                  <a:pt x="28976" y="99243"/>
                </a:cubicBezTo>
                <a:lnTo>
                  <a:pt x="1982" y="72249"/>
                </a:lnTo>
                <a:cubicBezTo>
                  <a:pt x="-654" y="69613"/>
                  <a:pt x="-654" y="65332"/>
                  <a:pt x="1982" y="62696"/>
                </a:cubicBezTo>
                <a:cubicBezTo>
                  <a:pt x="4618" y="60060"/>
                  <a:pt x="8899" y="60060"/>
                  <a:pt x="11535" y="62696"/>
                </a:cubicBezTo>
                <a:lnTo>
                  <a:pt x="32940" y="84101"/>
                </a:lnTo>
                <a:lnTo>
                  <a:pt x="82288" y="16259"/>
                </a:lnTo>
                <a:cubicBezTo>
                  <a:pt x="84481" y="13244"/>
                  <a:pt x="88698" y="12569"/>
                  <a:pt x="91714" y="14762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83" name="Text 81"/>
          <p:cNvSpPr/>
          <p:nvPr/>
        </p:nvSpPr>
        <p:spPr>
          <a:xfrm>
            <a:off x="8494894" y="3149225"/>
            <a:ext cx="1313677" cy="1439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主动式洞察(异常自动发现)</a:t>
            </a:r>
            <a:endParaRPr lang="en-US" sz="1600" dirty="0"/>
          </a:p>
        </p:txBody>
      </p:sp>
      <p:sp>
        <p:nvSpPr>
          <p:cNvPr id="84" name="Shape 82"/>
          <p:cNvSpPr/>
          <p:nvPr/>
        </p:nvSpPr>
        <p:spPr>
          <a:xfrm>
            <a:off x="8308190" y="3347176"/>
            <a:ext cx="94477" cy="107973"/>
          </a:xfrm>
          <a:custGeom>
            <a:avLst/>
            <a:gdLst/>
            <a:ahLst/>
            <a:cxnLst/>
            <a:rect l="l" t="t" r="r" b="b"/>
            <a:pathLst>
              <a:path w="94477" h="107973">
                <a:moveTo>
                  <a:pt x="91693" y="14783"/>
                </a:moveTo>
                <a:cubicBezTo>
                  <a:pt x="94709" y="16976"/>
                  <a:pt x="95384" y="21194"/>
                  <a:pt x="93190" y="24210"/>
                </a:cubicBezTo>
                <a:lnTo>
                  <a:pt x="39204" y="98441"/>
                </a:lnTo>
                <a:cubicBezTo>
                  <a:pt x="38044" y="100044"/>
                  <a:pt x="36251" y="101035"/>
                  <a:pt x="34269" y="101204"/>
                </a:cubicBezTo>
                <a:cubicBezTo>
                  <a:pt x="32287" y="101373"/>
                  <a:pt x="30368" y="100635"/>
                  <a:pt x="28976" y="99243"/>
                </a:cubicBezTo>
                <a:lnTo>
                  <a:pt x="1982" y="72249"/>
                </a:lnTo>
                <a:cubicBezTo>
                  <a:pt x="-654" y="69613"/>
                  <a:pt x="-654" y="65332"/>
                  <a:pt x="1982" y="62696"/>
                </a:cubicBezTo>
                <a:cubicBezTo>
                  <a:pt x="4618" y="60060"/>
                  <a:pt x="8899" y="60060"/>
                  <a:pt x="11535" y="62696"/>
                </a:cubicBezTo>
                <a:lnTo>
                  <a:pt x="32940" y="84101"/>
                </a:lnTo>
                <a:lnTo>
                  <a:pt x="82288" y="16259"/>
                </a:lnTo>
                <a:cubicBezTo>
                  <a:pt x="84481" y="13244"/>
                  <a:pt x="88698" y="12569"/>
                  <a:pt x="91714" y="14762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85" name="Text 83"/>
          <p:cNvSpPr/>
          <p:nvPr/>
        </p:nvSpPr>
        <p:spPr>
          <a:xfrm>
            <a:off x="8494894" y="3329181"/>
            <a:ext cx="917774" cy="1439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自然语言数据探索</a:t>
            </a:r>
            <a:endParaRPr lang="en-US" sz="1600" dirty="0"/>
          </a:p>
        </p:txBody>
      </p:sp>
      <p:sp>
        <p:nvSpPr>
          <p:cNvPr id="86" name="Text 84"/>
          <p:cNvSpPr/>
          <p:nvPr/>
        </p:nvSpPr>
        <p:spPr>
          <a:xfrm>
            <a:off x="8287945" y="3581119"/>
            <a:ext cx="3446152" cy="1799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2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技术重点</a:t>
            </a:r>
            <a:endParaRPr lang="en-US" sz="1600" dirty="0"/>
          </a:p>
        </p:txBody>
      </p:sp>
      <p:sp>
        <p:nvSpPr>
          <p:cNvPr id="87" name="Shape 85"/>
          <p:cNvSpPr/>
          <p:nvPr/>
        </p:nvSpPr>
        <p:spPr>
          <a:xfrm>
            <a:off x="8296943" y="3887044"/>
            <a:ext cx="53987" cy="53987"/>
          </a:xfrm>
          <a:custGeom>
            <a:avLst/>
            <a:gdLst/>
            <a:ahLst/>
            <a:cxnLst/>
            <a:rect l="l" t="t" r="r" b="b"/>
            <a:pathLst>
              <a:path w="53987" h="53987">
                <a:moveTo>
                  <a:pt x="0" y="26993"/>
                </a:moveTo>
                <a:cubicBezTo>
                  <a:pt x="0" y="12095"/>
                  <a:pt x="12095" y="0"/>
                  <a:pt x="26993" y="0"/>
                </a:cubicBezTo>
                <a:cubicBezTo>
                  <a:pt x="41891" y="0"/>
                  <a:pt x="53987" y="12095"/>
                  <a:pt x="53987" y="26993"/>
                </a:cubicBezTo>
                <a:cubicBezTo>
                  <a:pt x="53987" y="41891"/>
                  <a:pt x="41891" y="53987"/>
                  <a:pt x="26993" y="53987"/>
                </a:cubicBezTo>
                <a:cubicBezTo>
                  <a:pt x="12095" y="53987"/>
                  <a:pt x="0" y="41891"/>
                  <a:pt x="0" y="26993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88" name="Text 86"/>
          <p:cNvSpPr/>
          <p:nvPr/>
        </p:nvSpPr>
        <p:spPr>
          <a:xfrm>
            <a:off x="8427411" y="3833057"/>
            <a:ext cx="818799" cy="1439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Agent 协作框架</a:t>
            </a:r>
            <a:endParaRPr lang="en-US" sz="1600" dirty="0"/>
          </a:p>
        </p:txBody>
      </p:sp>
      <p:sp>
        <p:nvSpPr>
          <p:cNvPr id="89" name="Shape 87"/>
          <p:cNvSpPr/>
          <p:nvPr/>
        </p:nvSpPr>
        <p:spPr>
          <a:xfrm>
            <a:off x="8296943" y="4066999"/>
            <a:ext cx="53987" cy="53987"/>
          </a:xfrm>
          <a:custGeom>
            <a:avLst/>
            <a:gdLst/>
            <a:ahLst/>
            <a:cxnLst/>
            <a:rect l="l" t="t" r="r" b="b"/>
            <a:pathLst>
              <a:path w="53987" h="53987">
                <a:moveTo>
                  <a:pt x="0" y="26993"/>
                </a:moveTo>
                <a:cubicBezTo>
                  <a:pt x="0" y="12095"/>
                  <a:pt x="12095" y="0"/>
                  <a:pt x="26993" y="0"/>
                </a:cubicBezTo>
                <a:cubicBezTo>
                  <a:pt x="41891" y="0"/>
                  <a:pt x="53987" y="12095"/>
                  <a:pt x="53987" y="26993"/>
                </a:cubicBezTo>
                <a:cubicBezTo>
                  <a:pt x="53987" y="41891"/>
                  <a:pt x="41891" y="53987"/>
                  <a:pt x="26993" y="53987"/>
                </a:cubicBezTo>
                <a:cubicBezTo>
                  <a:pt x="12095" y="53987"/>
                  <a:pt x="0" y="41891"/>
                  <a:pt x="0" y="26993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90" name="Text 88"/>
          <p:cNvSpPr/>
          <p:nvPr/>
        </p:nvSpPr>
        <p:spPr>
          <a:xfrm>
            <a:off x="8427411" y="4013013"/>
            <a:ext cx="701827" cy="1439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因果推理能力</a:t>
            </a:r>
            <a:endParaRPr lang="en-US" sz="1600" dirty="0"/>
          </a:p>
        </p:txBody>
      </p:sp>
      <p:sp>
        <p:nvSpPr>
          <p:cNvPr id="91" name="Shape 89"/>
          <p:cNvSpPr/>
          <p:nvPr/>
        </p:nvSpPr>
        <p:spPr>
          <a:xfrm>
            <a:off x="8296943" y="4246955"/>
            <a:ext cx="53987" cy="53987"/>
          </a:xfrm>
          <a:custGeom>
            <a:avLst/>
            <a:gdLst/>
            <a:ahLst/>
            <a:cxnLst/>
            <a:rect l="l" t="t" r="r" b="b"/>
            <a:pathLst>
              <a:path w="53987" h="53987">
                <a:moveTo>
                  <a:pt x="0" y="26993"/>
                </a:moveTo>
                <a:cubicBezTo>
                  <a:pt x="0" y="12095"/>
                  <a:pt x="12095" y="0"/>
                  <a:pt x="26993" y="0"/>
                </a:cubicBezTo>
                <a:cubicBezTo>
                  <a:pt x="41891" y="0"/>
                  <a:pt x="53987" y="12095"/>
                  <a:pt x="53987" y="26993"/>
                </a:cubicBezTo>
                <a:cubicBezTo>
                  <a:pt x="53987" y="41891"/>
                  <a:pt x="41891" y="53987"/>
                  <a:pt x="26993" y="53987"/>
                </a:cubicBezTo>
                <a:cubicBezTo>
                  <a:pt x="12095" y="53987"/>
                  <a:pt x="0" y="41891"/>
                  <a:pt x="0" y="26993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92" name="Text 90"/>
          <p:cNvSpPr/>
          <p:nvPr/>
        </p:nvSpPr>
        <p:spPr>
          <a:xfrm>
            <a:off x="8427411" y="4192968"/>
            <a:ext cx="701827" cy="1439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持续学习系统</a:t>
            </a:r>
            <a:endParaRPr lang="en-US" sz="1600" dirty="0"/>
          </a:p>
        </p:txBody>
      </p:sp>
      <p:sp>
        <p:nvSpPr>
          <p:cNvPr id="93" name="Shape 91"/>
          <p:cNvSpPr/>
          <p:nvPr/>
        </p:nvSpPr>
        <p:spPr>
          <a:xfrm>
            <a:off x="8287945" y="4444906"/>
            <a:ext cx="3383168" cy="971761"/>
          </a:xfrm>
          <a:custGeom>
            <a:avLst/>
            <a:gdLst/>
            <a:ahLst/>
            <a:cxnLst/>
            <a:rect l="l" t="t" r="r" b="b"/>
            <a:pathLst>
              <a:path w="3383168" h="971761">
                <a:moveTo>
                  <a:pt x="71978" y="0"/>
                </a:moveTo>
                <a:lnTo>
                  <a:pt x="3311189" y="0"/>
                </a:lnTo>
                <a:cubicBezTo>
                  <a:pt x="3350942" y="0"/>
                  <a:pt x="3383168" y="32226"/>
                  <a:pt x="3383168" y="71978"/>
                </a:cubicBezTo>
                <a:lnTo>
                  <a:pt x="3383168" y="899783"/>
                </a:lnTo>
                <a:cubicBezTo>
                  <a:pt x="3383168" y="939535"/>
                  <a:pt x="3350942" y="971761"/>
                  <a:pt x="3311189" y="971761"/>
                </a:cubicBezTo>
                <a:lnTo>
                  <a:pt x="71978" y="971761"/>
                </a:lnTo>
                <a:cubicBezTo>
                  <a:pt x="32226" y="971761"/>
                  <a:pt x="0" y="939535"/>
                  <a:pt x="0" y="899783"/>
                </a:cubicBezTo>
                <a:lnTo>
                  <a:pt x="0" y="71978"/>
                </a:lnTo>
                <a:cubicBezTo>
                  <a:pt x="0" y="32252"/>
                  <a:pt x="32252" y="0"/>
                  <a:pt x="71978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94" name="Text 92"/>
          <p:cNvSpPr/>
          <p:nvPr/>
        </p:nvSpPr>
        <p:spPr>
          <a:xfrm>
            <a:off x="8395918" y="4552880"/>
            <a:ext cx="3230205" cy="1799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2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成功标准</a:t>
            </a:r>
            <a:endParaRPr lang="en-US" sz="1600" dirty="0"/>
          </a:p>
        </p:txBody>
      </p:sp>
      <p:sp>
        <p:nvSpPr>
          <p:cNvPr id="95" name="Text 93"/>
          <p:cNvSpPr/>
          <p:nvPr/>
        </p:nvSpPr>
        <p:spPr>
          <a:xfrm>
            <a:off x="8395918" y="4804818"/>
            <a:ext cx="917774" cy="1439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复杂任务自动化率</a:t>
            </a:r>
            <a:endParaRPr lang="en-US" sz="1600" dirty="0"/>
          </a:p>
        </p:txBody>
      </p:sp>
      <p:sp>
        <p:nvSpPr>
          <p:cNvPr id="96" name="Text 94"/>
          <p:cNvSpPr/>
          <p:nvPr/>
        </p:nvSpPr>
        <p:spPr>
          <a:xfrm>
            <a:off x="11220731" y="4804818"/>
            <a:ext cx="395903" cy="1439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5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&gt; 50%</a:t>
            </a:r>
            <a:endParaRPr lang="en-US" sz="1600" dirty="0"/>
          </a:p>
        </p:txBody>
      </p:sp>
      <p:sp>
        <p:nvSpPr>
          <p:cNvPr id="97" name="Text 95"/>
          <p:cNvSpPr/>
          <p:nvPr/>
        </p:nvSpPr>
        <p:spPr>
          <a:xfrm>
            <a:off x="8395918" y="4984773"/>
            <a:ext cx="593854" cy="1439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用户自助率</a:t>
            </a:r>
            <a:endParaRPr lang="en-US" sz="1600" dirty="0"/>
          </a:p>
        </p:txBody>
      </p:sp>
      <p:sp>
        <p:nvSpPr>
          <p:cNvPr id="98" name="Text 96"/>
          <p:cNvSpPr/>
          <p:nvPr/>
        </p:nvSpPr>
        <p:spPr>
          <a:xfrm>
            <a:off x="11220731" y="4984773"/>
            <a:ext cx="395903" cy="1439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5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&gt; 80%</a:t>
            </a:r>
            <a:endParaRPr lang="en-US" sz="1600" dirty="0"/>
          </a:p>
        </p:txBody>
      </p:sp>
      <p:sp>
        <p:nvSpPr>
          <p:cNvPr id="99" name="Text 97"/>
          <p:cNvSpPr/>
          <p:nvPr/>
        </p:nvSpPr>
        <p:spPr>
          <a:xfrm>
            <a:off x="8395918" y="5164729"/>
            <a:ext cx="917774" cy="1439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5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数据准备时间减少</a:t>
            </a:r>
            <a:endParaRPr lang="en-US" sz="1600" dirty="0"/>
          </a:p>
        </p:txBody>
      </p:sp>
      <p:sp>
        <p:nvSpPr>
          <p:cNvPr id="100" name="Text 98"/>
          <p:cNvSpPr/>
          <p:nvPr/>
        </p:nvSpPr>
        <p:spPr>
          <a:xfrm>
            <a:off x="11327088" y="5164729"/>
            <a:ext cx="287929" cy="1439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5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70%</a:t>
            </a:r>
            <a:endParaRPr lang="en-US" sz="1600" dirty="0"/>
          </a:p>
        </p:txBody>
      </p:sp>
      <p:sp>
        <p:nvSpPr>
          <p:cNvPr id="101" name="Shape 99"/>
          <p:cNvSpPr/>
          <p:nvPr/>
        </p:nvSpPr>
        <p:spPr>
          <a:xfrm>
            <a:off x="364410" y="5727091"/>
            <a:ext cx="11463179" cy="764812"/>
          </a:xfrm>
          <a:custGeom>
            <a:avLst/>
            <a:gdLst/>
            <a:ahLst/>
            <a:cxnLst/>
            <a:rect l="l" t="t" r="r" b="b"/>
            <a:pathLst>
              <a:path w="11463179" h="764812">
                <a:moveTo>
                  <a:pt x="71984" y="0"/>
                </a:moveTo>
                <a:lnTo>
                  <a:pt x="11391195" y="0"/>
                </a:lnTo>
                <a:cubicBezTo>
                  <a:pt x="11430951" y="0"/>
                  <a:pt x="11463179" y="32228"/>
                  <a:pt x="11463179" y="71984"/>
                </a:cubicBezTo>
                <a:lnTo>
                  <a:pt x="11463179" y="692828"/>
                </a:lnTo>
                <a:cubicBezTo>
                  <a:pt x="11463179" y="732583"/>
                  <a:pt x="11430951" y="764812"/>
                  <a:pt x="11391195" y="764812"/>
                </a:cubicBezTo>
                <a:lnTo>
                  <a:pt x="71984" y="764812"/>
                </a:lnTo>
                <a:cubicBezTo>
                  <a:pt x="32255" y="764812"/>
                  <a:pt x="0" y="732557"/>
                  <a:pt x="0" y="692828"/>
                </a:cubicBezTo>
                <a:lnTo>
                  <a:pt x="0" y="71984"/>
                </a:lnTo>
                <a:cubicBezTo>
                  <a:pt x="0" y="32228"/>
                  <a:pt x="32228" y="0"/>
                  <a:pt x="71984" y="0"/>
                </a:cubicBezTo>
                <a:close/>
              </a:path>
            </a:pathLst>
          </a:custGeom>
          <a:gradFill rotWithShape="1" flip="none">
            <a:gsLst>
              <a:gs pos="0">
                <a:srgbClr val="3A5F7F">
                  <a:alpha val="20000"/>
                </a:srgbClr>
              </a:gs>
              <a:gs pos="100000">
                <a:srgbClr val="D8A14F">
                  <a:alpha val="10000"/>
                </a:srgbClr>
              </a:gs>
            </a:gsLst>
            <a:lin ang="0" scaled="1"/>
          </a:gradFill>
          <a:ln w="12700">
            <a:solidFill>
              <a:srgbClr val="3A5F7F">
                <a:alpha val="40000"/>
              </a:srgbClr>
            </a:solidFill>
            <a:prstDash val="solid"/>
          </a:ln>
        </p:spPr>
      </p:sp>
      <p:sp>
        <p:nvSpPr>
          <p:cNvPr id="102" name="Shape 100"/>
          <p:cNvSpPr/>
          <p:nvPr/>
        </p:nvSpPr>
        <p:spPr>
          <a:xfrm>
            <a:off x="539867" y="6001523"/>
            <a:ext cx="215947" cy="215947"/>
          </a:xfrm>
          <a:custGeom>
            <a:avLst/>
            <a:gdLst/>
            <a:ahLst/>
            <a:cxnLst/>
            <a:rect l="l" t="t" r="r" b="b"/>
            <a:pathLst>
              <a:path w="215947" h="215947">
                <a:moveTo>
                  <a:pt x="215947" y="40490"/>
                </a:moveTo>
                <a:cubicBezTo>
                  <a:pt x="215947" y="61663"/>
                  <a:pt x="191020" y="93254"/>
                  <a:pt x="180265" y="105865"/>
                </a:cubicBezTo>
                <a:cubicBezTo>
                  <a:pt x="178662" y="107720"/>
                  <a:pt x="176300" y="108437"/>
                  <a:pt x="174149" y="107973"/>
                </a:cubicBezTo>
                <a:lnTo>
                  <a:pt x="134967" y="107973"/>
                </a:lnTo>
                <a:cubicBezTo>
                  <a:pt x="127501" y="107973"/>
                  <a:pt x="121470" y="114005"/>
                  <a:pt x="121470" y="121470"/>
                </a:cubicBezTo>
                <a:cubicBezTo>
                  <a:pt x="121470" y="128935"/>
                  <a:pt x="127501" y="134967"/>
                  <a:pt x="134967" y="134967"/>
                </a:cubicBezTo>
                <a:lnTo>
                  <a:pt x="175457" y="134967"/>
                </a:lnTo>
                <a:cubicBezTo>
                  <a:pt x="197811" y="134967"/>
                  <a:pt x="215947" y="153103"/>
                  <a:pt x="215947" y="175457"/>
                </a:cubicBezTo>
                <a:cubicBezTo>
                  <a:pt x="215947" y="197811"/>
                  <a:pt x="197811" y="215947"/>
                  <a:pt x="175457" y="215947"/>
                </a:cubicBezTo>
                <a:lnTo>
                  <a:pt x="58879" y="215947"/>
                </a:lnTo>
                <a:cubicBezTo>
                  <a:pt x="62549" y="211771"/>
                  <a:pt x="67019" y="206415"/>
                  <a:pt x="71532" y="200426"/>
                </a:cubicBezTo>
                <a:cubicBezTo>
                  <a:pt x="74190" y="196883"/>
                  <a:pt x="76931" y="193003"/>
                  <a:pt x="79546" y="188954"/>
                </a:cubicBezTo>
                <a:lnTo>
                  <a:pt x="175457" y="188954"/>
                </a:lnTo>
                <a:cubicBezTo>
                  <a:pt x="182922" y="188954"/>
                  <a:pt x="188954" y="182922"/>
                  <a:pt x="188954" y="175457"/>
                </a:cubicBezTo>
                <a:cubicBezTo>
                  <a:pt x="188954" y="167991"/>
                  <a:pt x="182922" y="161960"/>
                  <a:pt x="175457" y="161960"/>
                </a:cubicBezTo>
                <a:lnTo>
                  <a:pt x="134967" y="161960"/>
                </a:lnTo>
                <a:cubicBezTo>
                  <a:pt x="112613" y="161960"/>
                  <a:pt x="94477" y="143824"/>
                  <a:pt x="94477" y="121470"/>
                </a:cubicBezTo>
                <a:cubicBezTo>
                  <a:pt x="94477" y="99116"/>
                  <a:pt x="112613" y="80980"/>
                  <a:pt x="134967" y="80980"/>
                </a:cubicBezTo>
                <a:lnTo>
                  <a:pt x="151753" y="80980"/>
                </a:lnTo>
                <a:cubicBezTo>
                  <a:pt x="142896" y="67694"/>
                  <a:pt x="134967" y="52426"/>
                  <a:pt x="134967" y="40490"/>
                </a:cubicBezTo>
                <a:cubicBezTo>
                  <a:pt x="134967" y="18136"/>
                  <a:pt x="153103" y="0"/>
                  <a:pt x="175457" y="0"/>
                </a:cubicBezTo>
                <a:cubicBezTo>
                  <a:pt x="197811" y="0"/>
                  <a:pt x="215947" y="18136"/>
                  <a:pt x="215947" y="40490"/>
                </a:cubicBezTo>
                <a:close/>
                <a:moveTo>
                  <a:pt x="49389" y="206288"/>
                </a:moveTo>
                <a:cubicBezTo>
                  <a:pt x="47787" y="208102"/>
                  <a:pt x="46353" y="209705"/>
                  <a:pt x="45130" y="211054"/>
                </a:cubicBezTo>
                <a:lnTo>
                  <a:pt x="44370" y="211898"/>
                </a:lnTo>
                <a:lnTo>
                  <a:pt x="44286" y="211814"/>
                </a:lnTo>
                <a:cubicBezTo>
                  <a:pt x="41755" y="213754"/>
                  <a:pt x="38128" y="213501"/>
                  <a:pt x="35851" y="211054"/>
                </a:cubicBezTo>
                <a:cubicBezTo>
                  <a:pt x="25222" y="199498"/>
                  <a:pt x="0" y="169763"/>
                  <a:pt x="0" y="148463"/>
                </a:cubicBezTo>
                <a:cubicBezTo>
                  <a:pt x="0" y="126110"/>
                  <a:pt x="18136" y="107973"/>
                  <a:pt x="40490" y="107973"/>
                </a:cubicBezTo>
                <a:cubicBezTo>
                  <a:pt x="62844" y="107973"/>
                  <a:pt x="80980" y="126110"/>
                  <a:pt x="80980" y="148463"/>
                </a:cubicBezTo>
                <a:cubicBezTo>
                  <a:pt x="80980" y="161117"/>
                  <a:pt x="72081" y="176722"/>
                  <a:pt x="62633" y="189755"/>
                </a:cubicBezTo>
                <a:cubicBezTo>
                  <a:pt x="58120" y="195955"/>
                  <a:pt x="53481" y="201564"/>
                  <a:pt x="49642" y="205993"/>
                </a:cubicBezTo>
                <a:lnTo>
                  <a:pt x="49389" y="206288"/>
                </a:lnTo>
                <a:close/>
                <a:moveTo>
                  <a:pt x="53987" y="148463"/>
                </a:moveTo>
                <a:cubicBezTo>
                  <a:pt x="53987" y="141014"/>
                  <a:pt x="47939" y="134967"/>
                  <a:pt x="40490" y="134967"/>
                </a:cubicBezTo>
                <a:cubicBezTo>
                  <a:pt x="33041" y="134967"/>
                  <a:pt x="26993" y="141014"/>
                  <a:pt x="26993" y="148463"/>
                </a:cubicBezTo>
                <a:cubicBezTo>
                  <a:pt x="26993" y="155912"/>
                  <a:pt x="33041" y="161960"/>
                  <a:pt x="40490" y="161960"/>
                </a:cubicBezTo>
                <a:cubicBezTo>
                  <a:pt x="47939" y="161960"/>
                  <a:pt x="53987" y="155912"/>
                  <a:pt x="53987" y="148463"/>
                </a:cubicBezTo>
                <a:close/>
                <a:moveTo>
                  <a:pt x="175457" y="53987"/>
                </a:moveTo>
                <a:cubicBezTo>
                  <a:pt x="182906" y="53987"/>
                  <a:pt x="188954" y="47939"/>
                  <a:pt x="188954" y="40490"/>
                </a:cubicBezTo>
                <a:cubicBezTo>
                  <a:pt x="188954" y="33041"/>
                  <a:pt x="182906" y="26993"/>
                  <a:pt x="175457" y="26993"/>
                </a:cubicBezTo>
                <a:cubicBezTo>
                  <a:pt x="168008" y="26993"/>
                  <a:pt x="161960" y="33041"/>
                  <a:pt x="161960" y="40490"/>
                </a:cubicBezTo>
                <a:cubicBezTo>
                  <a:pt x="161960" y="47939"/>
                  <a:pt x="168008" y="53987"/>
                  <a:pt x="175457" y="53987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103" name="Text 101"/>
          <p:cNvSpPr/>
          <p:nvPr/>
        </p:nvSpPr>
        <p:spPr>
          <a:xfrm>
            <a:off x="890781" y="5893550"/>
            <a:ext cx="3302187" cy="2519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75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演进策略</a:t>
            </a:r>
            <a:endParaRPr lang="en-US" sz="1600" dirty="0"/>
          </a:p>
        </p:txBody>
      </p:sp>
      <p:sp>
        <p:nvSpPr>
          <p:cNvPr id="104" name="Text 102"/>
          <p:cNvSpPr/>
          <p:nvPr/>
        </p:nvSpPr>
        <p:spPr>
          <a:xfrm>
            <a:off x="890781" y="6145488"/>
            <a:ext cx="3284192" cy="1799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2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采取"敏捷验证 -&gt; 企业就绪 -&gt; 自主升维"的务实演进策略</a:t>
            </a:r>
            <a:endParaRPr lang="en-US" sz="1600" dirty="0"/>
          </a:p>
        </p:txBody>
      </p:sp>
      <p:sp>
        <p:nvSpPr>
          <p:cNvPr id="105" name="Text 103"/>
          <p:cNvSpPr/>
          <p:nvPr/>
        </p:nvSpPr>
        <p:spPr>
          <a:xfrm>
            <a:off x="9325432" y="5875554"/>
            <a:ext cx="710825" cy="2879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70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3-6月</a:t>
            </a:r>
            <a:endParaRPr lang="en-US" sz="1600" dirty="0"/>
          </a:p>
        </p:txBody>
      </p:sp>
      <p:sp>
        <p:nvSpPr>
          <p:cNvPr id="106" name="Text 104"/>
          <p:cNvSpPr/>
          <p:nvPr/>
        </p:nvSpPr>
        <p:spPr>
          <a:xfrm>
            <a:off x="9352425" y="6199475"/>
            <a:ext cx="656838" cy="1439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5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MVP 阶段</a:t>
            </a:r>
            <a:endParaRPr lang="en-US" sz="1600" dirty="0"/>
          </a:p>
        </p:txBody>
      </p:sp>
      <p:sp>
        <p:nvSpPr>
          <p:cNvPr id="107" name="Text 105"/>
          <p:cNvSpPr/>
          <p:nvPr/>
        </p:nvSpPr>
        <p:spPr>
          <a:xfrm>
            <a:off x="10147113" y="5875554"/>
            <a:ext cx="800803" cy="2879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70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6-12月</a:t>
            </a:r>
            <a:endParaRPr lang="en-US" sz="1600" dirty="0"/>
          </a:p>
        </p:txBody>
      </p:sp>
      <p:sp>
        <p:nvSpPr>
          <p:cNvPr id="108" name="Text 106"/>
          <p:cNvSpPr/>
          <p:nvPr/>
        </p:nvSpPr>
        <p:spPr>
          <a:xfrm>
            <a:off x="10174106" y="6199475"/>
            <a:ext cx="746816" cy="1439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5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企业就绪</a:t>
            </a:r>
            <a:endParaRPr lang="en-US" sz="1600" dirty="0"/>
          </a:p>
        </p:txBody>
      </p:sp>
      <p:sp>
        <p:nvSpPr>
          <p:cNvPr id="109" name="Text 107"/>
          <p:cNvSpPr/>
          <p:nvPr/>
        </p:nvSpPr>
        <p:spPr>
          <a:xfrm>
            <a:off x="11057365" y="5875554"/>
            <a:ext cx="674834" cy="2879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70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12+月</a:t>
            </a:r>
            <a:endParaRPr lang="en-US" sz="1600" dirty="0"/>
          </a:p>
        </p:txBody>
      </p:sp>
      <p:sp>
        <p:nvSpPr>
          <p:cNvPr id="110" name="Text 108"/>
          <p:cNvSpPr/>
          <p:nvPr/>
        </p:nvSpPr>
        <p:spPr>
          <a:xfrm>
            <a:off x="11084358" y="6199475"/>
            <a:ext cx="620847" cy="1439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5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L3 过渡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56745" y="1143000"/>
            <a:ext cx="4600575" cy="45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24000" b="1" dirty="0">
                <a:solidFill>
                  <a:srgbClr val="3A5F7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10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2419350"/>
            <a:ext cx="11525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spc="75" kern="0" dirty="0">
                <a:solidFill>
                  <a:srgbClr val="D8A14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CHAPTER TEN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2838450"/>
            <a:ext cx="1171575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45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风险与缓解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81000" y="3638550"/>
            <a:ext cx="115443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技术、治理与运营风险矩阵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381000" y="4400550"/>
            <a:ext cx="1219200" cy="38100"/>
          </a:xfrm>
          <a:custGeom>
            <a:avLst/>
            <a:gdLst/>
            <a:ahLst/>
            <a:cxnLst/>
            <a:rect l="l" t="t" r="r" b="b"/>
            <a:pathLst>
              <a:path w="1219200" h="38100">
                <a:moveTo>
                  <a:pt x="0" y="0"/>
                </a:moveTo>
                <a:lnTo>
                  <a:pt x="1219200" y="0"/>
                </a:lnTo>
                <a:lnTo>
                  <a:pt x="12192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D8A14F"/>
          </a:solidFill>
          <a:ln/>
        </p:spPr>
      </p:sp>
    </p:spTree>
  </p:cSld>
  <p:clrMapOvr>
    <a:masterClrMapping/>
  </p:clrMapOvr>
  <p:transition>
    <p:fade/>
    <p:spd val="med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49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spc="53" kern="0" dirty="0">
                <a:solidFill>
                  <a:srgbClr val="D8A14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RISK MATRIX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477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风险矩阵与缓解措施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5763" y="1185863"/>
            <a:ext cx="3695700" cy="3667125"/>
          </a:xfrm>
          <a:custGeom>
            <a:avLst/>
            <a:gdLst/>
            <a:ahLst/>
            <a:cxnLst/>
            <a:rect l="l" t="t" r="r" b="b"/>
            <a:pathLst>
              <a:path w="3695700" h="3667125">
                <a:moveTo>
                  <a:pt x="76203" y="0"/>
                </a:moveTo>
                <a:lnTo>
                  <a:pt x="3619497" y="0"/>
                </a:lnTo>
                <a:cubicBezTo>
                  <a:pt x="3661555" y="0"/>
                  <a:pt x="3695700" y="34145"/>
                  <a:pt x="3695700" y="76203"/>
                </a:cubicBezTo>
                <a:lnTo>
                  <a:pt x="3695700" y="3590922"/>
                </a:lnTo>
                <a:cubicBezTo>
                  <a:pt x="3695700" y="3632980"/>
                  <a:pt x="3661555" y="3667125"/>
                  <a:pt x="3619497" y="3667125"/>
                </a:cubicBezTo>
                <a:lnTo>
                  <a:pt x="76203" y="3667125"/>
                </a:lnTo>
                <a:cubicBezTo>
                  <a:pt x="34145" y="3667125"/>
                  <a:pt x="0" y="3632980"/>
                  <a:pt x="0" y="3590922"/>
                </a:cubicBezTo>
                <a:lnTo>
                  <a:pt x="0" y="76203"/>
                </a:lnTo>
                <a:cubicBezTo>
                  <a:pt x="0" y="34145"/>
                  <a:pt x="34145" y="0"/>
                  <a:pt x="76203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54831" y="1381125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71438" y="35719"/>
                </a:moveTo>
                <a:cubicBezTo>
                  <a:pt x="71438" y="15999"/>
                  <a:pt x="87437" y="0"/>
                  <a:pt x="107156" y="0"/>
                </a:cubicBezTo>
                <a:cubicBezTo>
                  <a:pt x="126876" y="0"/>
                  <a:pt x="142875" y="15999"/>
                  <a:pt x="142875" y="35719"/>
                </a:cubicBezTo>
                <a:lnTo>
                  <a:pt x="142875" y="37058"/>
                </a:lnTo>
                <a:cubicBezTo>
                  <a:pt x="142875" y="42900"/>
                  <a:pt x="138150" y="47625"/>
                  <a:pt x="132308" y="47625"/>
                </a:cubicBezTo>
                <a:lnTo>
                  <a:pt x="82042" y="47625"/>
                </a:lnTo>
                <a:cubicBezTo>
                  <a:pt x="76200" y="47625"/>
                  <a:pt x="71475" y="42900"/>
                  <a:pt x="71475" y="37058"/>
                </a:cubicBezTo>
                <a:lnTo>
                  <a:pt x="71475" y="35719"/>
                </a:lnTo>
                <a:close/>
                <a:moveTo>
                  <a:pt x="200025" y="40481"/>
                </a:moveTo>
                <a:cubicBezTo>
                  <a:pt x="203969" y="45727"/>
                  <a:pt x="202890" y="53206"/>
                  <a:pt x="197644" y="57150"/>
                </a:cubicBezTo>
                <a:lnTo>
                  <a:pt x="161255" y="84423"/>
                </a:lnTo>
                <a:cubicBezTo>
                  <a:pt x="163227" y="87734"/>
                  <a:pt x="164716" y="91380"/>
                  <a:pt x="165646" y="95250"/>
                </a:cubicBezTo>
                <a:lnTo>
                  <a:pt x="202406" y="95250"/>
                </a:lnTo>
                <a:cubicBezTo>
                  <a:pt x="208992" y="95250"/>
                  <a:pt x="214313" y="100571"/>
                  <a:pt x="214313" y="107156"/>
                </a:cubicBezTo>
                <a:cubicBezTo>
                  <a:pt x="214313" y="113742"/>
                  <a:pt x="208992" y="119063"/>
                  <a:pt x="202406" y="119063"/>
                </a:cubicBezTo>
                <a:lnTo>
                  <a:pt x="166688" y="119063"/>
                </a:lnTo>
                <a:lnTo>
                  <a:pt x="166688" y="130969"/>
                </a:lnTo>
                <a:cubicBezTo>
                  <a:pt x="166688" y="131936"/>
                  <a:pt x="166650" y="132941"/>
                  <a:pt x="166613" y="133908"/>
                </a:cubicBezTo>
                <a:lnTo>
                  <a:pt x="197644" y="157163"/>
                </a:lnTo>
                <a:cubicBezTo>
                  <a:pt x="202890" y="161106"/>
                  <a:pt x="203969" y="168585"/>
                  <a:pt x="200025" y="173831"/>
                </a:cubicBezTo>
                <a:cubicBezTo>
                  <a:pt x="196081" y="179077"/>
                  <a:pt x="188602" y="180156"/>
                  <a:pt x="183356" y="176212"/>
                </a:cubicBezTo>
                <a:lnTo>
                  <a:pt x="159879" y="158614"/>
                </a:lnTo>
                <a:cubicBezTo>
                  <a:pt x="151247" y="175059"/>
                  <a:pt x="135136" y="186965"/>
                  <a:pt x="116086" y="189830"/>
                </a:cubicBezTo>
                <a:lnTo>
                  <a:pt x="116086" y="104180"/>
                </a:lnTo>
                <a:cubicBezTo>
                  <a:pt x="116086" y="99231"/>
                  <a:pt x="112105" y="95250"/>
                  <a:pt x="107156" y="95250"/>
                </a:cubicBezTo>
                <a:cubicBezTo>
                  <a:pt x="102208" y="95250"/>
                  <a:pt x="98227" y="99231"/>
                  <a:pt x="98227" y="104180"/>
                </a:cubicBezTo>
                <a:lnTo>
                  <a:pt x="98227" y="189830"/>
                </a:lnTo>
                <a:cubicBezTo>
                  <a:pt x="79177" y="186965"/>
                  <a:pt x="63066" y="175059"/>
                  <a:pt x="54434" y="158614"/>
                </a:cubicBezTo>
                <a:lnTo>
                  <a:pt x="30956" y="176213"/>
                </a:lnTo>
                <a:cubicBezTo>
                  <a:pt x="25710" y="180156"/>
                  <a:pt x="18231" y="179077"/>
                  <a:pt x="14288" y="173831"/>
                </a:cubicBezTo>
                <a:cubicBezTo>
                  <a:pt x="10344" y="168585"/>
                  <a:pt x="11423" y="161106"/>
                  <a:pt x="16669" y="157163"/>
                </a:cubicBezTo>
                <a:lnTo>
                  <a:pt x="47699" y="133908"/>
                </a:lnTo>
                <a:cubicBezTo>
                  <a:pt x="47662" y="132941"/>
                  <a:pt x="47625" y="131973"/>
                  <a:pt x="47625" y="130969"/>
                </a:cubicBezTo>
                <a:lnTo>
                  <a:pt x="47625" y="119063"/>
                </a:lnTo>
                <a:lnTo>
                  <a:pt x="11906" y="119063"/>
                </a:lnTo>
                <a:cubicBezTo>
                  <a:pt x="5321" y="119063"/>
                  <a:pt x="0" y="113742"/>
                  <a:pt x="0" y="107156"/>
                </a:cubicBezTo>
                <a:cubicBezTo>
                  <a:pt x="0" y="100571"/>
                  <a:pt x="5321" y="95250"/>
                  <a:pt x="11906" y="95250"/>
                </a:cubicBezTo>
                <a:lnTo>
                  <a:pt x="48667" y="95250"/>
                </a:lnTo>
                <a:cubicBezTo>
                  <a:pt x="49597" y="91380"/>
                  <a:pt x="51085" y="87734"/>
                  <a:pt x="53057" y="84423"/>
                </a:cubicBezTo>
                <a:lnTo>
                  <a:pt x="16669" y="57150"/>
                </a:lnTo>
                <a:cubicBezTo>
                  <a:pt x="11423" y="53206"/>
                  <a:pt x="10344" y="45727"/>
                  <a:pt x="14288" y="40481"/>
                </a:cubicBezTo>
                <a:cubicBezTo>
                  <a:pt x="18231" y="35235"/>
                  <a:pt x="25710" y="34156"/>
                  <a:pt x="30956" y="38100"/>
                </a:cubicBezTo>
                <a:lnTo>
                  <a:pt x="71438" y="68461"/>
                </a:lnTo>
                <a:cubicBezTo>
                  <a:pt x="76014" y="66563"/>
                  <a:pt x="81037" y="65484"/>
                  <a:pt x="86320" y="65484"/>
                </a:cubicBezTo>
                <a:lnTo>
                  <a:pt x="127992" y="65484"/>
                </a:lnTo>
                <a:cubicBezTo>
                  <a:pt x="133276" y="65484"/>
                  <a:pt x="138299" y="66526"/>
                  <a:pt x="142875" y="68461"/>
                </a:cubicBezTo>
                <a:lnTo>
                  <a:pt x="183356" y="38100"/>
                </a:lnTo>
                <a:cubicBezTo>
                  <a:pt x="188602" y="34156"/>
                  <a:pt x="196081" y="35235"/>
                  <a:pt x="200025" y="40481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6" name="Text 4"/>
          <p:cNvSpPr/>
          <p:nvPr/>
        </p:nvSpPr>
        <p:spPr>
          <a:xfrm>
            <a:off x="895350" y="1343025"/>
            <a:ext cx="7715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技术风险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2925" y="1724025"/>
            <a:ext cx="3381375" cy="533400"/>
          </a:xfrm>
          <a:custGeom>
            <a:avLst/>
            <a:gdLst/>
            <a:ahLst/>
            <a:cxnLst/>
            <a:rect l="l" t="t" r="r" b="b"/>
            <a:pathLst>
              <a:path w="3381375" h="533400">
                <a:moveTo>
                  <a:pt x="76202" y="0"/>
                </a:moveTo>
                <a:lnTo>
                  <a:pt x="3305173" y="0"/>
                </a:lnTo>
                <a:cubicBezTo>
                  <a:pt x="3347258" y="0"/>
                  <a:pt x="3381375" y="34117"/>
                  <a:pt x="3381375" y="76202"/>
                </a:cubicBezTo>
                <a:lnTo>
                  <a:pt x="3381375" y="457198"/>
                </a:lnTo>
                <a:cubicBezTo>
                  <a:pt x="3381375" y="499283"/>
                  <a:pt x="3347258" y="533400"/>
                  <a:pt x="3305173" y="533400"/>
                </a:cubicBezTo>
                <a:lnTo>
                  <a:pt x="76202" y="533400"/>
                </a:lnTo>
                <a:cubicBezTo>
                  <a:pt x="34117" y="533400"/>
                  <a:pt x="0" y="499283"/>
                  <a:pt x="0" y="4571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8" name="Text 6"/>
          <p:cNvSpPr/>
          <p:nvPr/>
        </p:nvSpPr>
        <p:spPr>
          <a:xfrm>
            <a:off x="619125" y="1819275"/>
            <a:ext cx="11144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NL2SQL 准确性不足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3622625" y="1800225"/>
            <a:ext cx="228600" cy="190500"/>
          </a:xfrm>
          <a:custGeom>
            <a:avLst/>
            <a:gdLst/>
            <a:ahLst/>
            <a:cxnLst/>
            <a:rect l="l" t="t" r="r" b="b"/>
            <a:pathLst>
              <a:path w="228600" h="190500">
                <a:moveTo>
                  <a:pt x="38100" y="0"/>
                </a:moveTo>
                <a:lnTo>
                  <a:pt x="190500" y="0"/>
                </a:lnTo>
                <a:cubicBezTo>
                  <a:pt x="211528" y="0"/>
                  <a:pt x="228600" y="17072"/>
                  <a:pt x="228600" y="38100"/>
                </a:cubicBezTo>
                <a:lnTo>
                  <a:pt x="228600" y="152400"/>
                </a:lnTo>
                <a:cubicBezTo>
                  <a:pt x="228600" y="173428"/>
                  <a:pt x="211528" y="190500"/>
                  <a:pt x="190500" y="190500"/>
                </a:cubicBezTo>
                <a:lnTo>
                  <a:pt x="38100" y="190500"/>
                </a:lnTo>
                <a:cubicBezTo>
                  <a:pt x="17072" y="190500"/>
                  <a:pt x="0" y="173428"/>
                  <a:pt x="0" y="152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B2C36">
              <a:alpha val="20000"/>
            </a:srgbClr>
          </a:solidFill>
          <a:ln/>
        </p:spPr>
      </p:sp>
      <p:sp>
        <p:nvSpPr>
          <p:cNvPr id="10" name="Text 8"/>
          <p:cNvSpPr/>
          <p:nvPr/>
        </p:nvSpPr>
        <p:spPr>
          <a:xfrm>
            <a:off x="3622625" y="1800225"/>
            <a:ext cx="285750" cy="190500"/>
          </a:xfrm>
          <a:prstGeom prst="rect">
            <a:avLst/>
          </a:prstGeom>
          <a:noFill/>
          <a:ln/>
        </p:spPr>
        <p:txBody>
          <a:bodyPr wrap="square" lIns="57150" tIns="19050" rIns="57150" bIns="1905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FF6467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高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19125" y="2028825"/>
            <a:ext cx="32861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查询验证和人工确认机制 / 白名单 SQL 模式 / 持续微调优化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42925" y="2333625"/>
            <a:ext cx="3381375" cy="533400"/>
          </a:xfrm>
          <a:custGeom>
            <a:avLst/>
            <a:gdLst/>
            <a:ahLst/>
            <a:cxnLst/>
            <a:rect l="l" t="t" r="r" b="b"/>
            <a:pathLst>
              <a:path w="3381375" h="533400">
                <a:moveTo>
                  <a:pt x="76202" y="0"/>
                </a:moveTo>
                <a:lnTo>
                  <a:pt x="3305173" y="0"/>
                </a:lnTo>
                <a:cubicBezTo>
                  <a:pt x="3347258" y="0"/>
                  <a:pt x="3381375" y="34117"/>
                  <a:pt x="3381375" y="76202"/>
                </a:cubicBezTo>
                <a:lnTo>
                  <a:pt x="3381375" y="457198"/>
                </a:lnTo>
                <a:cubicBezTo>
                  <a:pt x="3381375" y="499283"/>
                  <a:pt x="3347258" y="533400"/>
                  <a:pt x="3305173" y="533400"/>
                </a:cubicBezTo>
                <a:lnTo>
                  <a:pt x="76202" y="533400"/>
                </a:lnTo>
                <a:cubicBezTo>
                  <a:pt x="34117" y="533400"/>
                  <a:pt x="0" y="499283"/>
                  <a:pt x="0" y="4571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13" name="Text 11"/>
          <p:cNvSpPr/>
          <p:nvPr/>
        </p:nvSpPr>
        <p:spPr>
          <a:xfrm>
            <a:off x="619125" y="2428875"/>
            <a:ext cx="5143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权限绕过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3622625" y="2409825"/>
            <a:ext cx="228600" cy="190500"/>
          </a:xfrm>
          <a:custGeom>
            <a:avLst/>
            <a:gdLst/>
            <a:ahLst/>
            <a:cxnLst/>
            <a:rect l="l" t="t" r="r" b="b"/>
            <a:pathLst>
              <a:path w="228600" h="190500">
                <a:moveTo>
                  <a:pt x="38100" y="0"/>
                </a:moveTo>
                <a:lnTo>
                  <a:pt x="190500" y="0"/>
                </a:lnTo>
                <a:cubicBezTo>
                  <a:pt x="211528" y="0"/>
                  <a:pt x="228600" y="17072"/>
                  <a:pt x="228600" y="38100"/>
                </a:cubicBezTo>
                <a:lnTo>
                  <a:pt x="228600" y="152400"/>
                </a:lnTo>
                <a:cubicBezTo>
                  <a:pt x="228600" y="173428"/>
                  <a:pt x="211528" y="190500"/>
                  <a:pt x="190500" y="190500"/>
                </a:cubicBezTo>
                <a:lnTo>
                  <a:pt x="38100" y="190500"/>
                </a:lnTo>
                <a:cubicBezTo>
                  <a:pt x="17072" y="190500"/>
                  <a:pt x="0" y="173428"/>
                  <a:pt x="0" y="152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B2C36">
              <a:alpha val="20000"/>
            </a:srgbClr>
          </a:solidFill>
          <a:ln/>
        </p:spPr>
      </p:sp>
      <p:sp>
        <p:nvSpPr>
          <p:cNvPr id="15" name="Text 13"/>
          <p:cNvSpPr/>
          <p:nvPr/>
        </p:nvSpPr>
        <p:spPr>
          <a:xfrm>
            <a:off x="3622625" y="2409825"/>
            <a:ext cx="285750" cy="190500"/>
          </a:xfrm>
          <a:prstGeom prst="rect">
            <a:avLst/>
          </a:prstGeom>
          <a:noFill/>
          <a:ln/>
        </p:spPr>
        <p:txBody>
          <a:bodyPr wrap="square" lIns="57150" tIns="19050" rIns="57150" bIns="1905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FF6467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高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19125" y="2638425"/>
            <a:ext cx="32861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Agent 层独立权限检查 / 多重验证机制 / 渗透测试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542925" y="2943225"/>
            <a:ext cx="3381375" cy="533400"/>
          </a:xfrm>
          <a:custGeom>
            <a:avLst/>
            <a:gdLst/>
            <a:ahLst/>
            <a:cxnLst/>
            <a:rect l="l" t="t" r="r" b="b"/>
            <a:pathLst>
              <a:path w="3381375" h="533400">
                <a:moveTo>
                  <a:pt x="76202" y="0"/>
                </a:moveTo>
                <a:lnTo>
                  <a:pt x="3305173" y="0"/>
                </a:lnTo>
                <a:cubicBezTo>
                  <a:pt x="3347258" y="0"/>
                  <a:pt x="3381375" y="34117"/>
                  <a:pt x="3381375" y="76202"/>
                </a:cubicBezTo>
                <a:lnTo>
                  <a:pt x="3381375" y="457198"/>
                </a:lnTo>
                <a:cubicBezTo>
                  <a:pt x="3381375" y="499283"/>
                  <a:pt x="3347258" y="533400"/>
                  <a:pt x="3305173" y="533400"/>
                </a:cubicBezTo>
                <a:lnTo>
                  <a:pt x="76202" y="533400"/>
                </a:lnTo>
                <a:cubicBezTo>
                  <a:pt x="34117" y="533400"/>
                  <a:pt x="0" y="499283"/>
                  <a:pt x="0" y="4571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18" name="Text 16"/>
          <p:cNvSpPr/>
          <p:nvPr/>
        </p:nvSpPr>
        <p:spPr>
          <a:xfrm>
            <a:off x="619125" y="3038475"/>
            <a:ext cx="5143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级联错误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3622625" y="3019425"/>
            <a:ext cx="228600" cy="190500"/>
          </a:xfrm>
          <a:custGeom>
            <a:avLst/>
            <a:gdLst/>
            <a:ahLst/>
            <a:cxnLst/>
            <a:rect l="l" t="t" r="r" b="b"/>
            <a:pathLst>
              <a:path w="228600" h="190500">
                <a:moveTo>
                  <a:pt x="38100" y="0"/>
                </a:moveTo>
                <a:lnTo>
                  <a:pt x="190500" y="0"/>
                </a:lnTo>
                <a:cubicBezTo>
                  <a:pt x="211528" y="0"/>
                  <a:pt x="228600" y="17072"/>
                  <a:pt x="228600" y="38100"/>
                </a:cubicBezTo>
                <a:lnTo>
                  <a:pt x="228600" y="152400"/>
                </a:lnTo>
                <a:cubicBezTo>
                  <a:pt x="228600" y="173428"/>
                  <a:pt x="211528" y="190500"/>
                  <a:pt x="190500" y="190500"/>
                </a:cubicBezTo>
                <a:lnTo>
                  <a:pt x="38100" y="190500"/>
                </a:lnTo>
                <a:cubicBezTo>
                  <a:pt x="17072" y="190500"/>
                  <a:pt x="0" y="173428"/>
                  <a:pt x="0" y="152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0B100">
              <a:alpha val="20000"/>
            </a:srgbClr>
          </a:solidFill>
          <a:ln/>
        </p:spPr>
      </p:sp>
      <p:sp>
        <p:nvSpPr>
          <p:cNvPr id="20" name="Text 18"/>
          <p:cNvSpPr/>
          <p:nvPr/>
        </p:nvSpPr>
        <p:spPr>
          <a:xfrm>
            <a:off x="3622625" y="3019425"/>
            <a:ext cx="285750" cy="190500"/>
          </a:xfrm>
          <a:prstGeom prst="rect">
            <a:avLst/>
          </a:prstGeom>
          <a:noFill/>
          <a:ln/>
        </p:spPr>
        <p:txBody>
          <a:bodyPr wrap="square" lIns="57150" tIns="19050" rIns="57150" bIns="1905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FDC7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中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619125" y="3248025"/>
            <a:ext cx="32861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PCS 原理验证 / 中间结果检查点 / 错误隔离机制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542925" y="3552825"/>
            <a:ext cx="3381375" cy="533400"/>
          </a:xfrm>
          <a:custGeom>
            <a:avLst/>
            <a:gdLst/>
            <a:ahLst/>
            <a:cxnLst/>
            <a:rect l="l" t="t" r="r" b="b"/>
            <a:pathLst>
              <a:path w="3381375" h="533400">
                <a:moveTo>
                  <a:pt x="76202" y="0"/>
                </a:moveTo>
                <a:lnTo>
                  <a:pt x="3305173" y="0"/>
                </a:lnTo>
                <a:cubicBezTo>
                  <a:pt x="3347258" y="0"/>
                  <a:pt x="3381375" y="34117"/>
                  <a:pt x="3381375" y="76202"/>
                </a:cubicBezTo>
                <a:lnTo>
                  <a:pt x="3381375" y="457198"/>
                </a:lnTo>
                <a:cubicBezTo>
                  <a:pt x="3381375" y="499283"/>
                  <a:pt x="3347258" y="533400"/>
                  <a:pt x="3305173" y="533400"/>
                </a:cubicBezTo>
                <a:lnTo>
                  <a:pt x="76202" y="533400"/>
                </a:lnTo>
                <a:cubicBezTo>
                  <a:pt x="34117" y="533400"/>
                  <a:pt x="0" y="499283"/>
                  <a:pt x="0" y="4571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23" name="Text 21"/>
          <p:cNvSpPr/>
          <p:nvPr/>
        </p:nvSpPr>
        <p:spPr>
          <a:xfrm>
            <a:off x="619125" y="3648075"/>
            <a:ext cx="5619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LLM 幻觉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3622625" y="3629025"/>
            <a:ext cx="228600" cy="190500"/>
          </a:xfrm>
          <a:custGeom>
            <a:avLst/>
            <a:gdLst/>
            <a:ahLst/>
            <a:cxnLst/>
            <a:rect l="l" t="t" r="r" b="b"/>
            <a:pathLst>
              <a:path w="228600" h="190500">
                <a:moveTo>
                  <a:pt x="38100" y="0"/>
                </a:moveTo>
                <a:lnTo>
                  <a:pt x="190500" y="0"/>
                </a:lnTo>
                <a:cubicBezTo>
                  <a:pt x="211528" y="0"/>
                  <a:pt x="228600" y="17072"/>
                  <a:pt x="228600" y="38100"/>
                </a:cubicBezTo>
                <a:lnTo>
                  <a:pt x="228600" y="152400"/>
                </a:lnTo>
                <a:cubicBezTo>
                  <a:pt x="228600" y="173428"/>
                  <a:pt x="211528" y="190500"/>
                  <a:pt x="190500" y="190500"/>
                </a:cubicBezTo>
                <a:lnTo>
                  <a:pt x="38100" y="190500"/>
                </a:lnTo>
                <a:cubicBezTo>
                  <a:pt x="17072" y="190500"/>
                  <a:pt x="0" y="173428"/>
                  <a:pt x="0" y="152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0B100">
              <a:alpha val="20000"/>
            </a:srgbClr>
          </a:solidFill>
          <a:ln/>
        </p:spPr>
      </p:sp>
      <p:sp>
        <p:nvSpPr>
          <p:cNvPr id="25" name="Text 23"/>
          <p:cNvSpPr/>
          <p:nvPr/>
        </p:nvSpPr>
        <p:spPr>
          <a:xfrm>
            <a:off x="3622625" y="3629025"/>
            <a:ext cx="285750" cy="190500"/>
          </a:xfrm>
          <a:prstGeom prst="rect">
            <a:avLst/>
          </a:prstGeom>
          <a:noFill/>
          <a:ln/>
        </p:spPr>
        <p:txBody>
          <a:bodyPr wrap="square" lIns="57150" tIns="19050" rIns="57150" bIns="1905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FDC7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中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619125" y="3857625"/>
            <a:ext cx="32861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结果可验证性设计 / 置信度评分 / 人工审核机制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542925" y="4162425"/>
            <a:ext cx="3381375" cy="533400"/>
          </a:xfrm>
          <a:custGeom>
            <a:avLst/>
            <a:gdLst/>
            <a:ahLst/>
            <a:cxnLst/>
            <a:rect l="l" t="t" r="r" b="b"/>
            <a:pathLst>
              <a:path w="3381375" h="533400">
                <a:moveTo>
                  <a:pt x="76202" y="0"/>
                </a:moveTo>
                <a:lnTo>
                  <a:pt x="3305173" y="0"/>
                </a:lnTo>
                <a:cubicBezTo>
                  <a:pt x="3347258" y="0"/>
                  <a:pt x="3381375" y="34117"/>
                  <a:pt x="3381375" y="76202"/>
                </a:cubicBezTo>
                <a:lnTo>
                  <a:pt x="3381375" y="457198"/>
                </a:lnTo>
                <a:cubicBezTo>
                  <a:pt x="3381375" y="499283"/>
                  <a:pt x="3347258" y="533400"/>
                  <a:pt x="3305173" y="533400"/>
                </a:cubicBezTo>
                <a:lnTo>
                  <a:pt x="76202" y="533400"/>
                </a:lnTo>
                <a:cubicBezTo>
                  <a:pt x="34117" y="533400"/>
                  <a:pt x="0" y="499283"/>
                  <a:pt x="0" y="4571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28" name="Text 26"/>
          <p:cNvSpPr/>
          <p:nvPr/>
        </p:nvSpPr>
        <p:spPr>
          <a:xfrm>
            <a:off x="619125" y="4257675"/>
            <a:ext cx="5143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性能瓶颈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3622625" y="4238625"/>
            <a:ext cx="228600" cy="190500"/>
          </a:xfrm>
          <a:custGeom>
            <a:avLst/>
            <a:gdLst/>
            <a:ahLst/>
            <a:cxnLst/>
            <a:rect l="l" t="t" r="r" b="b"/>
            <a:pathLst>
              <a:path w="228600" h="190500">
                <a:moveTo>
                  <a:pt x="38100" y="0"/>
                </a:moveTo>
                <a:lnTo>
                  <a:pt x="190500" y="0"/>
                </a:lnTo>
                <a:cubicBezTo>
                  <a:pt x="211528" y="0"/>
                  <a:pt x="228600" y="17072"/>
                  <a:pt x="228600" y="38100"/>
                </a:cubicBezTo>
                <a:lnTo>
                  <a:pt x="228600" y="152400"/>
                </a:lnTo>
                <a:cubicBezTo>
                  <a:pt x="228600" y="173428"/>
                  <a:pt x="211528" y="190500"/>
                  <a:pt x="190500" y="190500"/>
                </a:cubicBezTo>
                <a:lnTo>
                  <a:pt x="38100" y="190500"/>
                </a:lnTo>
                <a:cubicBezTo>
                  <a:pt x="17072" y="190500"/>
                  <a:pt x="0" y="173428"/>
                  <a:pt x="0" y="152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0B100">
              <a:alpha val="20000"/>
            </a:srgbClr>
          </a:solidFill>
          <a:ln/>
        </p:spPr>
      </p:sp>
      <p:sp>
        <p:nvSpPr>
          <p:cNvPr id="30" name="Text 28"/>
          <p:cNvSpPr/>
          <p:nvPr/>
        </p:nvSpPr>
        <p:spPr>
          <a:xfrm>
            <a:off x="3622625" y="4238625"/>
            <a:ext cx="285750" cy="190500"/>
          </a:xfrm>
          <a:prstGeom prst="rect">
            <a:avLst/>
          </a:prstGeom>
          <a:noFill/>
          <a:ln/>
        </p:spPr>
        <p:txBody>
          <a:bodyPr wrap="square" lIns="57150" tIns="19050" rIns="57150" bIns="1905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FDC7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中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619125" y="4467225"/>
            <a:ext cx="32861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查询优化和缓存 / 资源隔离和限流 / 水平扩展能力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4246513" y="1185863"/>
            <a:ext cx="3695700" cy="3667125"/>
          </a:xfrm>
          <a:custGeom>
            <a:avLst/>
            <a:gdLst/>
            <a:ahLst/>
            <a:cxnLst/>
            <a:rect l="l" t="t" r="r" b="b"/>
            <a:pathLst>
              <a:path w="3695700" h="3667125">
                <a:moveTo>
                  <a:pt x="76203" y="0"/>
                </a:moveTo>
                <a:lnTo>
                  <a:pt x="3619497" y="0"/>
                </a:lnTo>
                <a:cubicBezTo>
                  <a:pt x="3661555" y="0"/>
                  <a:pt x="3695700" y="34145"/>
                  <a:pt x="3695700" y="76203"/>
                </a:cubicBezTo>
                <a:lnTo>
                  <a:pt x="3695700" y="3590922"/>
                </a:lnTo>
                <a:cubicBezTo>
                  <a:pt x="3695700" y="3632980"/>
                  <a:pt x="3661555" y="3667125"/>
                  <a:pt x="3619497" y="3667125"/>
                </a:cubicBezTo>
                <a:lnTo>
                  <a:pt x="76203" y="3667125"/>
                </a:lnTo>
                <a:cubicBezTo>
                  <a:pt x="34145" y="3667125"/>
                  <a:pt x="0" y="3632980"/>
                  <a:pt x="0" y="3590922"/>
                </a:cubicBezTo>
                <a:lnTo>
                  <a:pt x="0" y="76203"/>
                </a:lnTo>
                <a:cubicBezTo>
                  <a:pt x="0" y="34145"/>
                  <a:pt x="34145" y="0"/>
                  <a:pt x="76203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403675" y="1381125"/>
            <a:ext cx="238125" cy="190500"/>
          </a:xfrm>
          <a:custGeom>
            <a:avLst/>
            <a:gdLst/>
            <a:ahLst/>
            <a:cxnLst/>
            <a:rect l="l" t="t" r="r" b="b"/>
            <a:pathLst>
              <a:path w="238125" h="190500">
                <a:moveTo>
                  <a:pt x="142875" y="11906"/>
                </a:moveTo>
                <a:lnTo>
                  <a:pt x="190500" y="11906"/>
                </a:lnTo>
                <a:cubicBezTo>
                  <a:pt x="197086" y="11906"/>
                  <a:pt x="202406" y="17227"/>
                  <a:pt x="202406" y="23812"/>
                </a:cubicBezTo>
                <a:cubicBezTo>
                  <a:pt x="202406" y="30398"/>
                  <a:pt x="197086" y="35719"/>
                  <a:pt x="190500" y="35719"/>
                </a:cubicBezTo>
                <a:lnTo>
                  <a:pt x="148233" y="35719"/>
                </a:lnTo>
                <a:cubicBezTo>
                  <a:pt x="146298" y="45318"/>
                  <a:pt x="139712" y="53243"/>
                  <a:pt x="130969" y="57038"/>
                </a:cubicBezTo>
                <a:lnTo>
                  <a:pt x="130969" y="166688"/>
                </a:lnTo>
                <a:lnTo>
                  <a:pt x="190500" y="166688"/>
                </a:lnTo>
                <a:cubicBezTo>
                  <a:pt x="197086" y="166688"/>
                  <a:pt x="202406" y="172008"/>
                  <a:pt x="202406" y="178594"/>
                </a:cubicBezTo>
                <a:cubicBezTo>
                  <a:pt x="202406" y="185179"/>
                  <a:pt x="197086" y="190500"/>
                  <a:pt x="190500" y="190500"/>
                </a:cubicBezTo>
                <a:lnTo>
                  <a:pt x="47625" y="190500"/>
                </a:lnTo>
                <a:cubicBezTo>
                  <a:pt x="41039" y="190500"/>
                  <a:pt x="35719" y="185179"/>
                  <a:pt x="35719" y="178594"/>
                </a:cubicBezTo>
                <a:cubicBezTo>
                  <a:pt x="35719" y="172008"/>
                  <a:pt x="41039" y="166688"/>
                  <a:pt x="47625" y="166688"/>
                </a:cubicBezTo>
                <a:lnTo>
                  <a:pt x="107156" y="166688"/>
                </a:lnTo>
                <a:lnTo>
                  <a:pt x="107156" y="57038"/>
                </a:lnTo>
                <a:cubicBezTo>
                  <a:pt x="98413" y="53206"/>
                  <a:pt x="91827" y="45281"/>
                  <a:pt x="89892" y="35719"/>
                </a:cubicBezTo>
                <a:lnTo>
                  <a:pt x="47625" y="35719"/>
                </a:lnTo>
                <a:cubicBezTo>
                  <a:pt x="41039" y="35719"/>
                  <a:pt x="35719" y="30398"/>
                  <a:pt x="35719" y="23812"/>
                </a:cubicBezTo>
                <a:cubicBezTo>
                  <a:pt x="35719" y="17227"/>
                  <a:pt x="41039" y="11906"/>
                  <a:pt x="47625" y="11906"/>
                </a:cubicBezTo>
                <a:lnTo>
                  <a:pt x="95250" y="11906"/>
                </a:lnTo>
                <a:cubicBezTo>
                  <a:pt x="100682" y="4688"/>
                  <a:pt x="109314" y="0"/>
                  <a:pt x="119063" y="0"/>
                </a:cubicBezTo>
                <a:cubicBezTo>
                  <a:pt x="128811" y="0"/>
                  <a:pt x="137443" y="4688"/>
                  <a:pt x="142875" y="11906"/>
                </a:cubicBezTo>
                <a:close/>
                <a:moveTo>
                  <a:pt x="163562" y="119063"/>
                </a:moveTo>
                <a:lnTo>
                  <a:pt x="217438" y="119063"/>
                </a:lnTo>
                <a:lnTo>
                  <a:pt x="190500" y="72851"/>
                </a:lnTo>
                <a:lnTo>
                  <a:pt x="163562" y="119063"/>
                </a:lnTo>
                <a:close/>
                <a:moveTo>
                  <a:pt x="190500" y="154781"/>
                </a:moveTo>
                <a:cubicBezTo>
                  <a:pt x="167097" y="154781"/>
                  <a:pt x="147638" y="142131"/>
                  <a:pt x="143619" y="125425"/>
                </a:cubicBezTo>
                <a:cubicBezTo>
                  <a:pt x="142652" y="121332"/>
                  <a:pt x="143991" y="117128"/>
                  <a:pt x="146112" y="113481"/>
                </a:cubicBezTo>
                <a:lnTo>
                  <a:pt x="181533" y="52760"/>
                </a:lnTo>
                <a:cubicBezTo>
                  <a:pt x="183393" y="49560"/>
                  <a:pt x="186817" y="47625"/>
                  <a:pt x="190500" y="47625"/>
                </a:cubicBezTo>
                <a:cubicBezTo>
                  <a:pt x="194183" y="47625"/>
                  <a:pt x="197607" y="49597"/>
                  <a:pt x="199467" y="52760"/>
                </a:cubicBezTo>
                <a:lnTo>
                  <a:pt x="234888" y="113481"/>
                </a:lnTo>
                <a:cubicBezTo>
                  <a:pt x="237009" y="117128"/>
                  <a:pt x="238348" y="121332"/>
                  <a:pt x="237381" y="125425"/>
                </a:cubicBezTo>
                <a:cubicBezTo>
                  <a:pt x="233363" y="142094"/>
                  <a:pt x="213903" y="154781"/>
                  <a:pt x="190500" y="154781"/>
                </a:cubicBezTo>
                <a:close/>
                <a:moveTo>
                  <a:pt x="47179" y="72851"/>
                </a:moveTo>
                <a:lnTo>
                  <a:pt x="20241" y="119063"/>
                </a:lnTo>
                <a:lnTo>
                  <a:pt x="74154" y="119063"/>
                </a:lnTo>
                <a:lnTo>
                  <a:pt x="47179" y="72851"/>
                </a:lnTo>
                <a:close/>
                <a:moveTo>
                  <a:pt x="335" y="125425"/>
                </a:moveTo>
                <a:cubicBezTo>
                  <a:pt x="-633" y="121332"/>
                  <a:pt x="707" y="117128"/>
                  <a:pt x="2828" y="113481"/>
                </a:cubicBezTo>
                <a:lnTo>
                  <a:pt x="38249" y="52760"/>
                </a:lnTo>
                <a:cubicBezTo>
                  <a:pt x="40109" y="49560"/>
                  <a:pt x="43532" y="47625"/>
                  <a:pt x="47216" y="47625"/>
                </a:cubicBezTo>
                <a:cubicBezTo>
                  <a:pt x="50899" y="47625"/>
                  <a:pt x="54322" y="49597"/>
                  <a:pt x="56183" y="52760"/>
                </a:cubicBezTo>
                <a:lnTo>
                  <a:pt x="91604" y="113481"/>
                </a:lnTo>
                <a:cubicBezTo>
                  <a:pt x="93725" y="117128"/>
                  <a:pt x="95064" y="121332"/>
                  <a:pt x="94097" y="125425"/>
                </a:cubicBezTo>
                <a:cubicBezTo>
                  <a:pt x="90078" y="142094"/>
                  <a:pt x="70619" y="154781"/>
                  <a:pt x="47216" y="154781"/>
                </a:cubicBezTo>
                <a:cubicBezTo>
                  <a:pt x="23812" y="154781"/>
                  <a:pt x="4353" y="142131"/>
                  <a:pt x="335" y="125425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34" name="Text 32"/>
          <p:cNvSpPr/>
          <p:nvPr/>
        </p:nvSpPr>
        <p:spPr>
          <a:xfrm>
            <a:off x="4756100" y="1343025"/>
            <a:ext cx="7715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治理风险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4403675" y="1724025"/>
            <a:ext cx="3381375" cy="533400"/>
          </a:xfrm>
          <a:custGeom>
            <a:avLst/>
            <a:gdLst/>
            <a:ahLst/>
            <a:cxnLst/>
            <a:rect l="l" t="t" r="r" b="b"/>
            <a:pathLst>
              <a:path w="3381375" h="533400">
                <a:moveTo>
                  <a:pt x="76202" y="0"/>
                </a:moveTo>
                <a:lnTo>
                  <a:pt x="3305173" y="0"/>
                </a:lnTo>
                <a:cubicBezTo>
                  <a:pt x="3347258" y="0"/>
                  <a:pt x="3381375" y="34117"/>
                  <a:pt x="3381375" y="76202"/>
                </a:cubicBezTo>
                <a:lnTo>
                  <a:pt x="3381375" y="457198"/>
                </a:lnTo>
                <a:cubicBezTo>
                  <a:pt x="3381375" y="499283"/>
                  <a:pt x="3347258" y="533400"/>
                  <a:pt x="3305173" y="533400"/>
                </a:cubicBezTo>
                <a:lnTo>
                  <a:pt x="76202" y="533400"/>
                </a:lnTo>
                <a:cubicBezTo>
                  <a:pt x="34117" y="533400"/>
                  <a:pt x="0" y="499283"/>
                  <a:pt x="0" y="4571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36" name="Text 34"/>
          <p:cNvSpPr/>
          <p:nvPr/>
        </p:nvSpPr>
        <p:spPr>
          <a:xfrm>
            <a:off x="4479875" y="1819275"/>
            <a:ext cx="5143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数据泄露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7483450" y="1800225"/>
            <a:ext cx="228600" cy="190500"/>
          </a:xfrm>
          <a:custGeom>
            <a:avLst/>
            <a:gdLst/>
            <a:ahLst/>
            <a:cxnLst/>
            <a:rect l="l" t="t" r="r" b="b"/>
            <a:pathLst>
              <a:path w="228600" h="190500">
                <a:moveTo>
                  <a:pt x="38100" y="0"/>
                </a:moveTo>
                <a:lnTo>
                  <a:pt x="190500" y="0"/>
                </a:lnTo>
                <a:cubicBezTo>
                  <a:pt x="211528" y="0"/>
                  <a:pt x="228600" y="17072"/>
                  <a:pt x="228600" y="38100"/>
                </a:cubicBezTo>
                <a:lnTo>
                  <a:pt x="228600" y="152400"/>
                </a:lnTo>
                <a:cubicBezTo>
                  <a:pt x="228600" y="173428"/>
                  <a:pt x="211528" y="190500"/>
                  <a:pt x="190500" y="190500"/>
                </a:cubicBezTo>
                <a:lnTo>
                  <a:pt x="38100" y="190500"/>
                </a:lnTo>
                <a:cubicBezTo>
                  <a:pt x="17072" y="190500"/>
                  <a:pt x="0" y="173428"/>
                  <a:pt x="0" y="152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B2C36">
              <a:alpha val="20000"/>
            </a:srgbClr>
          </a:solidFill>
          <a:ln/>
        </p:spPr>
      </p:sp>
      <p:sp>
        <p:nvSpPr>
          <p:cNvPr id="38" name="Text 36"/>
          <p:cNvSpPr/>
          <p:nvPr/>
        </p:nvSpPr>
        <p:spPr>
          <a:xfrm>
            <a:off x="7483450" y="1800225"/>
            <a:ext cx="285750" cy="190500"/>
          </a:xfrm>
          <a:prstGeom prst="rect">
            <a:avLst/>
          </a:prstGeom>
          <a:noFill/>
          <a:ln/>
        </p:spPr>
        <p:txBody>
          <a:bodyPr wrap="square" lIns="57150" tIns="19050" rIns="57150" bIns="1905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FF6467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高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4479875" y="2028825"/>
            <a:ext cx="32861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端到端加密 / VPC 隔离 / 数据脱敏 / 最小权限原则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4403675" y="2333625"/>
            <a:ext cx="3381375" cy="533400"/>
          </a:xfrm>
          <a:custGeom>
            <a:avLst/>
            <a:gdLst/>
            <a:ahLst/>
            <a:cxnLst/>
            <a:rect l="l" t="t" r="r" b="b"/>
            <a:pathLst>
              <a:path w="3381375" h="533400">
                <a:moveTo>
                  <a:pt x="76202" y="0"/>
                </a:moveTo>
                <a:lnTo>
                  <a:pt x="3305173" y="0"/>
                </a:lnTo>
                <a:cubicBezTo>
                  <a:pt x="3347258" y="0"/>
                  <a:pt x="3381375" y="34117"/>
                  <a:pt x="3381375" y="76202"/>
                </a:cubicBezTo>
                <a:lnTo>
                  <a:pt x="3381375" y="457198"/>
                </a:lnTo>
                <a:cubicBezTo>
                  <a:pt x="3381375" y="499283"/>
                  <a:pt x="3347258" y="533400"/>
                  <a:pt x="3305173" y="533400"/>
                </a:cubicBezTo>
                <a:lnTo>
                  <a:pt x="76202" y="533400"/>
                </a:lnTo>
                <a:cubicBezTo>
                  <a:pt x="34117" y="533400"/>
                  <a:pt x="0" y="499283"/>
                  <a:pt x="0" y="4571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41" name="Text 39"/>
          <p:cNvSpPr/>
          <p:nvPr/>
        </p:nvSpPr>
        <p:spPr>
          <a:xfrm>
            <a:off x="4479875" y="2428875"/>
            <a:ext cx="5143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合规违规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7483450" y="2409825"/>
            <a:ext cx="228600" cy="190500"/>
          </a:xfrm>
          <a:custGeom>
            <a:avLst/>
            <a:gdLst/>
            <a:ahLst/>
            <a:cxnLst/>
            <a:rect l="l" t="t" r="r" b="b"/>
            <a:pathLst>
              <a:path w="228600" h="190500">
                <a:moveTo>
                  <a:pt x="38100" y="0"/>
                </a:moveTo>
                <a:lnTo>
                  <a:pt x="190500" y="0"/>
                </a:lnTo>
                <a:cubicBezTo>
                  <a:pt x="211528" y="0"/>
                  <a:pt x="228600" y="17072"/>
                  <a:pt x="228600" y="38100"/>
                </a:cubicBezTo>
                <a:lnTo>
                  <a:pt x="228600" y="152400"/>
                </a:lnTo>
                <a:cubicBezTo>
                  <a:pt x="228600" y="173428"/>
                  <a:pt x="211528" y="190500"/>
                  <a:pt x="190500" y="190500"/>
                </a:cubicBezTo>
                <a:lnTo>
                  <a:pt x="38100" y="190500"/>
                </a:lnTo>
                <a:cubicBezTo>
                  <a:pt x="17072" y="190500"/>
                  <a:pt x="0" y="173428"/>
                  <a:pt x="0" y="152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B2C36">
              <a:alpha val="20000"/>
            </a:srgbClr>
          </a:solidFill>
          <a:ln/>
        </p:spPr>
      </p:sp>
      <p:sp>
        <p:nvSpPr>
          <p:cNvPr id="43" name="Text 41"/>
          <p:cNvSpPr/>
          <p:nvPr/>
        </p:nvSpPr>
        <p:spPr>
          <a:xfrm>
            <a:off x="7483450" y="2409825"/>
            <a:ext cx="285750" cy="190500"/>
          </a:xfrm>
          <a:prstGeom prst="rect">
            <a:avLst/>
          </a:prstGeom>
          <a:noFill/>
          <a:ln/>
        </p:spPr>
        <p:txBody>
          <a:bodyPr wrap="square" lIns="57150" tIns="19050" rIns="57150" bIns="1905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FF6467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高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4479875" y="2638425"/>
            <a:ext cx="32861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合规检查清单 / 定期审计 / 法务团队审核</a:t>
            </a:r>
            <a:endParaRPr lang="en-US" sz="1600" dirty="0"/>
          </a:p>
        </p:txBody>
      </p:sp>
      <p:sp>
        <p:nvSpPr>
          <p:cNvPr id="45" name="Shape 43"/>
          <p:cNvSpPr/>
          <p:nvPr/>
        </p:nvSpPr>
        <p:spPr>
          <a:xfrm>
            <a:off x="4403675" y="2943225"/>
            <a:ext cx="3381375" cy="533400"/>
          </a:xfrm>
          <a:custGeom>
            <a:avLst/>
            <a:gdLst/>
            <a:ahLst/>
            <a:cxnLst/>
            <a:rect l="l" t="t" r="r" b="b"/>
            <a:pathLst>
              <a:path w="3381375" h="533400">
                <a:moveTo>
                  <a:pt x="76202" y="0"/>
                </a:moveTo>
                <a:lnTo>
                  <a:pt x="3305173" y="0"/>
                </a:lnTo>
                <a:cubicBezTo>
                  <a:pt x="3347258" y="0"/>
                  <a:pt x="3381375" y="34117"/>
                  <a:pt x="3381375" y="76202"/>
                </a:cubicBezTo>
                <a:lnTo>
                  <a:pt x="3381375" y="457198"/>
                </a:lnTo>
                <a:cubicBezTo>
                  <a:pt x="3381375" y="499283"/>
                  <a:pt x="3347258" y="533400"/>
                  <a:pt x="3305173" y="533400"/>
                </a:cubicBezTo>
                <a:lnTo>
                  <a:pt x="76202" y="533400"/>
                </a:lnTo>
                <a:cubicBezTo>
                  <a:pt x="34117" y="533400"/>
                  <a:pt x="0" y="499283"/>
                  <a:pt x="0" y="4571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46" name="Text 44"/>
          <p:cNvSpPr/>
          <p:nvPr/>
        </p:nvSpPr>
        <p:spPr>
          <a:xfrm>
            <a:off x="4479875" y="3038475"/>
            <a:ext cx="5143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模型偏见</a:t>
            </a:r>
            <a:endParaRPr lang="en-US" sz="1600" dirty="0"/>
          </a:p>
        </p:txBody>
      </p:sp>
      <p:sp>
        <p:nvSpPr>
          <p:cNvPr id="47" name="Shape 45"/>
          <p:cNvSpPr/>
          <p:nvPr/>
        </p:nvSpPr>
        <p:spPr>
          <a:xfrm>
            <a:off x="7483450" y="3019425"/>
            <a:ext cx="228600" cy="190500"/>
          </a:xfrm>
          <a:custGeom>
            <a:avLst/>
            <a:gdLst/>
            <a:ahLst/>
            <a:cxnLst/>
            <a:rect l="l" t="t" r="r" b="b"/>
            <a:pathLst>
              <a:path w="228600" h="190500">
                <a:moveTo>
                  <a:pt x="38100" y="0"/>
                </a:moveTo>
                <a:lnTo>
                  <a:pt x="190500" y="0"/>
                </a:lnTo>
                <a:cubicBezTo>
                  <a:pt x="211528" y="0"/>
                  <a:pt x="228600" y="17072"/>
                  <a:pt x="228600" y="38100"/>
                </a:cubicBezTo>
                <a:lnTo>
                  <a:pt x="228600" y="152400"/>
                </a:lnTo>
                <a:cubicBezTo>
                  <a:pt x="228600" y="173428"/>
                  <a:pt x="211528" y="190500"/>
                  <a:pt x="190500" y="190500"/>
                </a:cubicBezTo>
                <a:lnTo>
                  <a:pt x="38100" y="190500"/>
                </a:lnTo>
                <a:cubicBezTo>
                  <a:pt x="17072" y="190500"/>
                  <a:pt x="0" y="173428"/>
                  <a:pt x="0" y="152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0B100">
              <a:alpha val="20000"/>
            </a:srgbClr>
          </a:solidFill>
          <a:ln/>
        </p:spPr>
      </p:sp>
      <p:sp>
        <p:nvSpPr>
          <p:cNvPr id="48" name="Text 46"/>
          <p:cNvSpPr/>
          <p:nvPr/>
        </p:nvSpPr>
        <p:spPr>
          <a:xfrm>
            <a:off x="7483450" y="3019425"/>
            <a:ext cx="285750" cy="190500"/>
          </a:xfrm>
          <a:prstGeom prst="rect">
            <a:avLst/>
          </a:prstGeom>
          <a:noFill/>
          <a:ln/>
        </p:spPr>
        <p:txBody>
          <a:bodyPr wrap="square" lIns="57150" tIns="19050" rIns="57150" bIns="1905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FDC7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中</a:t>
            </a:r>
            <a:endParaRPr lang="en-US" sz="1600" dirty="0"/>
          </a:p>
        </p:txBody>
      </p:sp>
      <p:sp>
        <p:nvSpPr>
          <p:cNvPr id="49" name="Text 47"/>
          <p:cNvSpPr/>
          <p:nvPr/>
        </p:nvSpPr>
        <p:spPr>
          <a:xfrm>
            <a:off x="4479875" y="3248025"/>
            <a:ext cx="32861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多样化测试数据 / 偏见检测机制 / 公平性评估</a:t>
            </a:r>
            <a:endParaRPr lang="en-US" sz="1600" dirty="0"/>
          </a:p>
        </p:txBody>
      </p:sp>
      <p:sp>
        <p:nvSpPr>
          <p:cNvPr id="50" name="Shape 48"/>
          <p:cNvSpPr/>
          <p:nvPr/>
        </p:nvSpPr>
        <p:spPr>
          <a:xfrm>
            <a:off x="4403675" y="3552825"/>
            <a:ext cx="3381375" cy="533400"/>
          </a:xfrm>
          <a:custGeom>
            <a:avLst/>
            <a:gdLst/>
            <a:ahLst/>
            <a:cxnLst/>
            <a:rect l="l" t="t" r="r" b="b"/>
            <a:pathLst>
              <a:path w="3381375" h="533400">
                <a:moveTo>
                  <a:pt x="76202" y="0"/>
                </a:moveTo>
                <a:lnTo>
                  <a:pt x="3305173" y="0"/>
                </a:lnTo>
                <a:cubicBezTo>
                  <a:pt x="3347258" y="0"/>
                  <a:pt x="3381375" y="34117"/>
                  <a:pt x="3381375" y="76202"/>
                </a:cubicBezTo>
                <a:lnTo>
                  <a:pt x="3381375" y="457198"/>
                </a:lnTo>
                <a:cubicBezTo>
                  <a:pt x="3381375" y="499283"/>
                  <a:pt x="3347258" y="533400"/>
                  <a:pt x="3305173" y="533400"/>
                </a:cubicBezTo>
                <a:lnTo>
                  <a:pt x="76202" y="533400"/>
                </a:lnTo>
                <a:cubicBezTo>
                  <a:pt x="34117" y="533400"/>
                  <a:pt x="0" y="499283"/>
                  <a:pt x="0" y="4571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51" name="Text 49"/>
          <p:cNvSpPr/>
          <p:nvPr/>
        </p:nvSpPr>
        <p:spPr>
          <a:xfrm>
            <a:off x="4479875" y="3648075"/>
            <a:ext cx="7429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数据质量问题</a:t>
            </a:r>
            <a:endParaRPr lang="en-US" sz="1600" dirty="0"/>
          </a:p>
        </p:txBody>
      </p:sp>
      <p:sp>
        <p:nvSpPr>
          <p:cNvPr id="52" name="Shape 50"/>
          <p:cNvSpPr/>
          <p:nvPr/>
        </p:nvSpPr>
        <p:spPr>
          <a:xfrm>
            <a:off x="7483450" y="3629025"/>
            <a:ext cx="228600" cy="190500"/>
          </a:xfrm>
          <a:custGeom>
            <a:avLst/>
            <a:gdLst/>
            <a:ahLst/>
            <a:cxnLst/>
            <a:rect l="l" t="t" r="r" b="b"/>
            <a:pathLst>
              <a:path w="228600" h="190500">
                <a:moveTo>
                  <a:pt x="38100" y="0"/>
                </a:moveTo>
                <a:lnTo>
                  <a:pt x="190500" y="0"/>
                </a:lnTo>
                <a:cubicBezTo>
                  <a:pt x="211528" y="0"/>
                  <a:pt x="228600" y="17072"/>
                  <a:pt x="228600" y="38100"/>
                </a:cubicBezTo>
                <a:lnTo>
                  <a:pt x="228600" y="152400"/>
                </a:lnTo>
                <a:cubicBezTo>
                  <a:pt x="228600" y="173428"/>
                  <a:pt x="211528" y="190500"/>
                  <a:pt x="190500" y="190500"/>
                </a:cubicBezTo>
                <a:lnTo>
                  <a:pt x="38100" y="190500"/>
                </a:lnTo>
                <a:cubicBezTo>
                  <a:pt x="17072" y="190500"/>
                  <a:pt x="0" y="173428"/>
                  <a:pt x="0" y="152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0B100">
              <a:alpha val="20000"/>
            </a:srgbClr>
          </a:solidFill>
          <a:ln/>
        </p:spPr>
      </p:sp>
      <p:sp>
        <p:nvSpPr>
          <p:cNvPr id="53" name="Text 51"/>
          <p:cNvSpPr/>
          <p:nvPr/>
        </p:nvSpPr>
        <p:spPr>
          <a:xfrm>
            <a:off x="7483450" y="3629025"/>
            <a:ext cx="285750" cy="190500"/>
          </a:xfrm>
          <a:prstGeom prst="rect">
            <a:avLst/>
          </a:prstGeom>
          <a:noFill/>
          <a:ln/>
        </p:spPr>
        <p:txBody>
          <a:bodyPr wrap="square" lIns="57150" tIns="19050" rIns="57150" bIns="1905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FDC7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中</a:t>
            </a:r>
            <a:endParaRPr lang="en-US" sz="1600" dirty="0"/>
          </a:p>
        </p:txBody>
      </p:sp>
      <p:sp>
        <p:nvSpPr>
          <p:cNvPr id="54" name="Text 52"/>
          <p:cNvSpPr/>
          <p:nvPr/>
        </p:nvSpPr>
        <p:spPr>
          <a:xfrm>
            <a:off x="4479875" y="3857625"/>
            <a:ext cx="32861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数据质量监控 / 质量门禁 / 数据血缘追踪</a:t>
            </a:r>
            <a:endParaRPr lang="en-US" sz="1600" dirty="0"/>
          </a:p>
        </p:txBody>
      </p:sp>
      <p:sp>
        <p:nvSpPr>
          <p:cNvPr id="55" name="Shape 53"/>
          <p:cNvSpPr/>
          <p:nvPr/>
        </p:nvSpPr>
        <p:spPr>
          <a:xfrm>
            <a:off x="8107338" y="1185863"/>
            <a:ext cx="3695700" cy="3667125"/>
          </a:xfrm>
          <a:custGeom>
            <a:avLst/>
            <a:gdLst/>
            <a:ahLst/>
            <a:cxnLst/>
            <a:rect l="l" t="t" r="r" b="b"/>
            <a:pathLst>
              <a:path w="3695700" h="3667125">
                <a:moveTo>
                  <a:pt x="76203" y="0"/>
                </a:moveTo>
                <a:lnTo>
                  <a:pt x="3619497" y="0"/>
                </a:lnTo>
                <a:cubicBezTo>
                  <a:pt x="3661555" y="0"/>
                  <a:pt x="3695700" y="34145"/>
                  <a:pt x="3695700" y="76203"/>
                </a:cubicBezTo>
                <a:lnTo>
                  <a:pt x="3695700" y="3590922"/>
                </a:lnTo>
                <a:cubicBezTo>
                  <a:pt x="3695700" y="3632980"/>
                  <a:pt x="3661555" y="3667125"/>
                  <a:pt x="3619497" y="3667125"/>
                </a:cubicBezTo>
                <a:lnTo>
                  <a:pt x="76203" y="3667125"/>
                </a:lnTo>
                <a:cubicBezTo>
                  <a:pt x="34145" y="3667125"/>
                  <a:pt x="0" y="3632980"/>
                  <a:pt x="0" y="3590922"/>
                </a:cubicBezTo>
                <a:lnTo>
                  <a:pt x="0" y="76203"/>
                </a:lnTo>
                <a:cubicBezTo>
                  <a:pt x="0" y="34145"/>
                  <a:pt x="34145" y="0"/>
                  <a:pt x="76203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8264500" y="1381125"/>
            <a:ext cx="238125" cy="190500"/>
          </a:xfrm>
          <a:custGeom>
            <a:avLst/>
            <a:gdLst/>
            <a:ahLst/>
            <a:cxnLst/>
            <a:rect l="l" t="t" r="r" b="b"/>
            <a:pathLst>
              <a:path w="238125" h="190500">
                <a:moveTo>
                  <a:pt x="154744" y="78321"/>
                </a:moveTo>
                <a:cubicBezTo>
                  <a:pt x="159283" y="77093"/>
                  <a:pt x="164046" y="79251"/>
                  <a:pt x="166092" y="83455"/>
                </a:cubicBezTo>
                <a:lnTo>
                  <a:pt x="173013" y="97445"/>
                </a:lnTo>
                <a:cubicBezTo>
                  <a:pt x="176845" y="97966"/>
                  <a:pt x="180603" y="99008"/>
                  <a:pt x="184138" y="100459"/>
                </a:cubicBezTo>
                <a:lnTo>
                  <a:pt x="197160" y="91790"/>
                </a:lnTo>
                <a:cubicBezTo>
                  <a:pt x="201067" y="89185"/>
                  <a:pt x="206239" y="89706"/>
                  <a:pt x="209550" y="93018"/>
                </a:cubicBezTo>
                <a:lnTo>
                  <a:pt x="216694" y="100161"/>
                </a:lnTo>
                <a:cubicBezTo>
                  <a:pt x="220005" y="103473"/>
                  <a:pt x="220526" y="108682"/>
                  <a:pt x="217922" y="112551"/>
                </a:cubicBezTo>
                <a:lnTo>
                  <a:pt x="209252" y="125537"/>
                </a:lnTo>
                <a:cubicBezTo>
                  <a:pt x="209959" y="127285"/>
                  <a:pt x="210592" y="129108"/>
                  <a:pt x="211113" y="131006"/>
                </a:cubicBezTo>
                <a:cubicBezTo>
                  <a:pt x="211634" y="132904"/>
                  <a:pt x="211968" y="134764"/>
                  <a:pt x="212229" y="136661"/>
                </a:cubicBezTo>
                <a:lnTo>
                  <a:pt x="226256" y="143582"/>
                </a:lnTo>
                <a:cubicBezTo>
                  <a:pt x="230460" y="145666"/>
                  <a:pt x="232618" y="150428"/>
                  <a:pt x="231391" y="154930"/>
                </a:cubicBezTo>
                <a:lnTo>
                  <a:pt x="228786" y="164678"/>
                </a:lnTo>
                <a:cubicBezTo>
                  <a:pt x="227558" y="169180"/>
                  <a:pt x="223354" y="172231"/>
                  <a:pt x="218666" y="171934"/>
                </a:cubicBezTo>
                <a:lnTo>
                  <a:pt x="203039" y="170929"/>
                </a:lnTo>
                <a:cubicBezTo>
                  <a:pt x="200695" y="173943"/>
                  <a:pt x="197979" y="176733"/>
                  <a:pt x="194890" y="179115"/>
                </a:cubicBezTo>
                <a:lnTo>
                  <a:pt x="195895" y="194704"/>
                </a:lnTo>
                <a:cubicBezTo>
                  <a:pt x="196193" y="199392"/>
                  <a:pt x="193142" y="203634"/>
                  <a:pt x="188640" y="204825"/>
                </a:cubicBezTo>
                <a:lnTo>
                  <a:pt x="178891" y="207429"/>
                </a:lnTo>
                <a:cubicBezTo>
                  <a:pt x="174352" y="208657"/>
                  <a:pt x="169627" y="206499"/>
                  <a:pt x="167543" y="202295"/>
                </a:cubicBezTo>
                <a:lnTo>
                  <a:pt x="160623" y="188305"/>
                </a:lnTo>
                <a:cubicBezTo>
                  <a:pt x="156790" y="187784"/>
                  <a:pt x="153033" y="186742"/>
                  <a:pt x="149498" y="185291"/>
                </a:cubicBezTo>
                <a:lnTo>
                  <a:pt x="136475" y="193960"/>
                </a:lnTo>
                <a:cubicBezTo>
                  <a:pt x="132569" y="196565"/>
                  <a:pt x="127397" y="196044"/>
                  <a:pt x="124085" y="192732"/>
                </a:cubicBezTo>
                <a:lnTo>
                  <a:pt x="116942" y="185589"/>
                </a:lnTo>
                <a:cubicBezTo>
                  <a:pt x="113630" y="182277"/>
                  <a:pt x="113109" y="177105"/>
                  <a:pt x="115714" y="173199"/>
                </a:cubicBezTo>
                <a:lnTo>
                  <a:pt x="124383" y="160176"/>
                </a:lnTo>
                <a:cubicBezTo>
                  <a:pt x="123676" y="158428"/>
                  <a:pt x="123044" y="156604"/>
                  <a:pt x="122523" y="154707"/>
                </a:cubicBezTo>
                <a:cubicBezTo>
                  <a:pt x="122002" y="152809"/>
                  <a:pt x="121667" y="150912"/>
                  <a:pt x="121407" y="149051"/>
                </a:cubicBezTo>
                <a:lnTo>
                  <a:pt x="107379" y="142131"/>
                </a:lnTo>
                <a:cubicBezTo>
                  <a:pt x="103175" y="140047"/>
                  <a:pt x="101054" y="135285"/>
                  <a:pt x="102245" y="130783"/>
                </a:cubicBezTo>
                <a:lnTo>
                  <a:pt x="104849" y="121034"/>
                </a:lnTo>
                <a:cubicBezTo>
                  <a:pt x="106077" y="116532"/>
                  <a:pt x="110282" y="113481"/>
                  <a:pt x="114970" y="113779"/>
                </a:cubicBezTo>
                <a:lnTo>
                  <a:pt x="130559" y="114784"/>
                </a:lnTo>
                <a:cubicBezTo>
                  <a:pt x="132904" y="111770"/>
                  <a:pt x="135620" y="108979"/>
                  <a:pt x="138708" y="106598"/>
                </a:cubicBezTo>
                <a:lnTo>
                  <a:pt x="137703" y="91046"/>
                </a:lnTo>
                <a:cubicBezTo>
                  <a:pt x="137406" y="86358"/>
                  <a:pt x="140457" y="82116"/>
                  <a:pt x="144959" y="80925"/>
                </a:cubicBezTo>
                <a:lnTo>
                  <a:pt x="154707" y="78321"/>
                </a:lnTo>
                <a:close/>
                <a:moveTo>
                  <a:pt x="166836" y="126504"/>
                </a:moveTo>
                <a:cubicBezTo>
                  <a:pt x="157801" y="126514"/>
                  <a:pt x="150474" y="133858"/>
                  <a:pt x="150484" y="142894"/>
                </a:cubicBezTo>
                <a:cubicBezTo>
                  <a:pt x="150494" y="151929"/>
                  <a:pt x="157838" y="159256"/>
                  <a:pt x="166874" y="159246"/>
                </a:cubicBezTo>
                <a:cubicBezTo>
                  <a:pt x="175909" y="159236"/>
                  <a:pt x="183236" y="151892"/>
                  <a:pt x="183226" y="142856"/>
                </a:cubicBezTo>
                <a:cubicBezTo>
                  <a:pt x="183216" y="133821"/>
                  <a:pt x="175872" y="126494"/>
                  <a:pt x="166836" y="126504"/>
                </a:cubicBezTo>
                <a:close/>
                <a:moveTo>
                  <a:pt x="83679" y="-16929"/>
                </a:moveTo>
                <a:lnTo>
                  <a:pt x="93427" y="-14325"/>
                </a:lnTo>
                <a:cubicBezTo>
                  <a:pt x="97929" y="-13097"/>
                  <a:pt x="100980" y="-8855"/>
                  <a:pt x="100682" y="-4204"/>
                </a:cubicBezTo>
                <a:lnTo>
                  <a:pt x="99678" y="11348"/>
                </a:lnTo>
                <a:cubicBezTo>
                  <a:pt x="102766" y="13729"/>
                  <a:pt x="105482" y="16483"/>
                  <a:pt x="107826" y="19534"/>
                </a:cubicBezTo>
                <a:lnTo>
                  <a:pt x="123453" y="18529"/>
                </a:lnTo>
                <a:cubicBezTo>
                  <a:pt x="128104" y="18231"/>
                  <a:pt x="132345" y="21282"/>
                  <a:pt x="133573" y="25784"/>
                </a:cubicBezTo>
                <a:lnTo>
                  <a:pt x="136178" y="35533"/>
                </a:lnTo>
                <a:cubicBezTo>
                  <a:pt x="137368" y="40035"/>
                  <a:pt x="135248" y="44797"/>
                  <a:pt x="131043" y="46881"/>
                </a:cubicBezTo>
                <a:lnTo>
                  <a:pt x="117016" y="53801"/>
                </a:lnTo>
                <a:cubicBezTo>
                  <a:pt x="116756" y="55699"/>
                  <a:pt x="116384" y="57596"/>
                  <a:pt x="115900" y="59457"/>
                </a:cubicBezTo>
                <a:cubicBezTo>
                  <a:pt x="115416" y="61317"/>
                  <a:pt x="114746" y="63178"/>
                  <a:pt x="114040" y="64926"/>
                </a:cubicBezTo>
                <a:lnTo>
                  <a:pt x="122709" y="77949"/>
                </a:lnTo>
                <a:cubicBezTo>
                  <a:pt x="125313" y="81855"/>
                  <a:pt x="124792" y="87027"/>
                  <a:pt x="121481" y="90339"/>
                </a:cubicBezTo>
                <a:lnTo>
                  <a:pt x="114337" y="97482"/>
                </a:lnTo>
                <a:cubicBezTo>
                  <a:pt x="111026" y="100794"/>
                  <a:pt x="105854" y="101315"/>
                  <a:pt x="101947" y="98710"/>
                </a:cubicBezTo>
                <a:lnTo>
                  <a:pt x="88925" y="90041"/>
                </a:lnTo>
                <a:cubicBezTo>
                  <a:pt x="85390" y="91492"/>
                  <a:pt x="81632" y="92534"/>
                  <a:pt x="77800" y="93055"/>
                </a:cubicBezTo>
                <a:lnTo>
                  <a:pt x="70879" y="107045"/>
                </a:lnTo>
                <a:cubicBezTo>
                  <a:pt x="68796" y="111249"/>
                  <a:pt x="64033" y="113370"/>
                  <a:pt x="59531" y="112179"/>
                </a:cubicBezTo>
                <a:lnTo>
                  <a:pt x="49783" y="109575"/>
                </a:lnTo>
                <a:cubicBezTo>
                  <a:pt x="45244" y="108347"/>
                  <a:pt x="42230" y="104105"/>
                  <a:pt x="42528" y="99454"/>
                </a:cubicBezTo>
                <a:lnTo>
                  <a:pt x="43532" y="83865"/>
                </a:lnTo>
                <a:cubicBezTo>
                  <a:pt x="40444" y="81483"/>
                  <a:pt x="37728" y="78730"/>
                  <a:pt x="35384" y="75679"/>
                </a:cubicBezTo>
                <a:lnTo>
                  <a:pt x="19757" y="76684"/>
                </a:lnTo>
                <a:cubicBezTo>
                  <a:pt x="15106" y="76981"/>
                  <a:pt x="10864" y="73930"/>
                  <a:pt x="9637" y="69428"/>
                </a:cubicBezTo>
                <a:lnTo>
                  <a:pt x="7032" y="59680"/>
                </a:lnTo>
                <a:cubicBezTo>
                  <a:pt x="5842" y="55178"/>
                  <a:pt x="7962" y="50416"/>
                  <a:pt x="12167" y="48332"/>
                </a:cubicBezTo>
                <a:lnTo>
                  <a:pt x="26194" y="41411"/>
                </a:lnTo>
                <a:cubicBezTo>
                  <a:pt x="26454" y="39514"/>
                  <a:pt x="26826" y="37654"/>
                  <a:pt x="27310" y="35756"/>
                </a:cubicBezTo>
                <a:cubicBezTo>
                  <a:pt x="27831" y="33858"/>
                  <a:pt x="28426" y="32035"/>
                  <a:pt x="29170" y="30287"/>
                </a:cubicBezTo>
                <a:lnTo>
                  <a:pt x="20501" y="17301"/>
                </a:lnTo>
                <a:cubicBezTo>
                  <a:pt x="17897" y="13395"/>
                  <a:pt x="18417" y="8223"/>
                  <a:pt x="21729" y="4911"/>
                </a:cubicBezTo>
                <a:lnTo>
                  <a:pt x="28873" y="-2232"/>
                </a:lnTo>
                <a:cubicBezTo>
                  <a:pt x="32184" y="-5544"/>
                  <a:pt x="37356" y="-6065"/>
                  <a:pt x="41263" y="-3460"/>
                </a:cubicBezTo>
                <a:lnTo>
                  <a:pt x="54285" y="5209"/>
                </a:lnTo>
                <a:cubicBezTo>
                  <a:pt x="57820" y="3758"/>
                  <a:pt x="61578" y="2716"/>
                  <a:pt x="65410" y="2195"/>
                </a:cubicBezTo>
                <a:lnTo>
                  <a:pt x="72330" y="-11795"/>
                </a:lnTo>
                <a:cubicBezTo>
                  <a:pt x="74414" y="-15999"/>
                  <a:pt x="79139" y="-18120"/>
                  <a:pt x="83679" y="-16929"/>
                </a:cubicBezTo>
                <a:close/>
                <a:moveTo>
                  <a:pt x="71586" y="31254"/>
                </a:moveTo>
                <a:cubicBezTo>
                  <a:pt x="62551" y="31254"/>
                  <a:pt x="55215" y="38590"/>
                  <a:pt x="55215" y="47625"/>
                </a:cubicBezTo>
                <a:cubicBezTo>
                  <a:pt x="55215" y="56660"/>
                  <a:pt x="62551" y="63996"/>
                  <a:pt x="71586" y="63996"/>
                </a:cubicBezTo>
                <a:cubicBezTo>
                  <a:pt x="80622" y="63996"/>
                  <a:pt x="87957" y="56660"/>
                  <a:pt x="87957" y="47625"/>
                </a:cubicBezTo>
                <a:cubicBezTo>
                  <a:pt x="87957" y="38590"/>
                  <a:pt x="80622" y="31254"/>
                  <a:pt x="71586" y="31254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57" name="Text 55"/>
          <p:cNvSpPr/>
          <p:nvPr/>
        </p:nvSpPr>
        <p:spPr>
          <a:xfrm>
            <a:off x="8616925" y="1343025"/>
            <a:ext cx="7715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运营风险</a:t>
            </a:r>
            <a:endParaRPr lang="en-US" sz="1600" dirty="0"/>
          </a:p>
        </p:txBody>
      </p:sp>
      <p:sp>
        <p:nvSpPr>
          <p:cNvPr id="58" name="Shape 56"/>
          <p:cNvSpPr/>
          <p:nvPr/>
        </p:nvSpPr>
        <p:spPr>
          <a:xfrm>
            <a:off x="8264500" y="1724025"/>
            <a:ext cx="3381375" cy="533400"/>
          </a:xfrm>
          <a:custGeom>
            <a:avLst/>
            <a:gdLst/>
            <a:ahLst/>
            <a:cxnLst/>
            <a:rect l="l" t="t" r="r" b="b"/>
            <a:pathLst>
              <a:path w="3381375" h="533400">
                <a:moveTo>
                  <a:pt x="76202" y="0"/>
                </a:moveTo>
                <a:lnTo>
                  <a:pt x="3305173" y="0"/>
                </a:lnTo>
                <a:cubicBezTo>
                  <a:pt x="3347258" y="0"/>
                  <a:pt x="3381375" y="34117"/>
                  <a:pt x="3381375" y="76202"/>
                </a:cubicBezTo>
                <a:lnTo>
                  <a:pt x="3381375" y="457198"/>
                </a:lnTo>
                <a:cubicBezTo>
                  <a:pt x="3381375" y="499283"/>
                  <a:pt x="3347258" y="533400"/>
                  <a:pt x="3305173" y="533400"/>
                </a:cubicBezTo>
                <a:lnTo>
                  <a:pt x="76202" y="533400"/>
                </a:lnTo>
                <a:cubicBezTo>
                  <a:pt x="34117" y="533400"/>
                  <a:pt x="0" y="499283"/>
                  <a:pt x="0" y="4571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59" name="Text 57"/>
          <p:cNvSpPr/>
          <p:nvPr/>
        </p:nvSpPr>
        <p:spPr>
          <a:xfrm>
            <a:off x="8340700" y="1819275"/>
            <a:ext cx="7905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LLM 模型漂移</a:t>
            </a:r>
            <a:endParaRPr lang="en-US" sz="1600" dirty="0"/>
          </a:p>
        </p:txBody>
      </p:sp>
      <p:sp>
        <p:nvSpPr>
          <p:cNvPr id="60" name="Shape 58"/>
          <p:cNvSpPr/>
          <p:nvPr/>
        </p:nvSpPr>
        <p:spPr>
          <a:xfrm>
            <a:off x="11344275" y="1800225"/>
            <a:ext cx="228600" cy="190500"/>
          </a:xfrm>
          <a:custGeom>
            <a:avLst/>
            <a:gdLst/>
            <a:ahLst/>
            <a:cxnLst/>
            <a:rect l="l" t="t" r="r" b="b"/>
            <a:pathLst>
              <a:path w="228600" h="190500">
                <a:moveTo>
                  <a:pt x="38100" y="0"/>
                </a:moveTo>
                <a:lnTo>
                  <a:pt x="190500" y="0"/>
                </a:lnTo>
                <a:cubicBezTo>
                  <a:pt x="211528" y="0"/>
                  <a:pt x="228600" y="17072"/>
                  <a:pt x="228600" y="38100"/>
                </a:cubicBezTo>
                <a:lnTo>
                  <a:pt x="228600" y="152400"/>
                </a:lnTo>
                <a:cubicBezTo>
                  <a:pt x="228600" y="173428"/>
                  <a:pt x="211528" y="190500"/>
                  <a:pt x="190500" y="190500"/>
                </a:cubicBezTo>
                <a:lnTo>
                  <a:pt x="38100" y="190500"/>
                </a:lnTo>
                <a:cubicBezTo>
                  <a:pt x="17072" y="190500"/>
                  <a:pt x="0" y="173428"/>
                  <a:pt x="0" y="152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0B100">
              <a:alpha val="20000"/>
            </a:srgbClr>
          </a:solidFill>
          <a:ln/>
        </p:spPr>
      </p:sp>
      <p:sp>
        <p:nvSpPr>
          <p:cNvPr id="61" name="Text 59"/>
          <p:cNvSpPr/>
          <p:nvPr/>
        </p:nvSpPr>
        <p:spPr>
          <a:xfrm>
            <a:off x="11344275" y="1800225"/>
            <a:ext cx="285750" cy="190500"/>
          </a:xfrm>
          <a:prstGeom prst="rect">
            <a:avLst/>
          </a:prstGeom>
          <a:noFill/>
          <a:ln/>
        </p:spPr>
        <p:txBody>
          <a:bodyPr wrap="square" lIns="57150" tIns="19050" rIns="57150" bIns="1905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FDC7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中</a:t>
            </a:r>
            <a:endParaRPr lang="en-US" sz="1600" dirty="0"/>
          </a:p>
        </p:txBody>
      </p:sp>
      <p:sp>
        <p:nvSpPr>
          <p:cNvPr id="62" name="Text 60"/>
          <p:cNvSpPr/>
          <p:nvPr/>
        </p:nvSpPr>
        <p:spPr>
          <a:xfrm>
            <a:off x="8340700" y="2028825"/>
            <a:ext cx="32861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定期基准测试 / 模型版本管理 / A/B 测试验证</a:t>
            </a:r>
            <a:endParaRPr lang="en-US" sz="1600" dirty="0"/>
          </a:p>
        </p:txBody>
      </p:sp>
      <p:sp>
        <p:nvSpPr>
          <p:cNvPr id="63" name="Shape 61"/>
          <p:cNvSpPr/>
          <p:nvPr/>
        </p:nvSpPr>
        <p:spPr>
          <a:xfrm>
            <a:off x="8264500" y="2333625"/>
            <a:ext cx="3381375" cy="533400"/>
          </a:xfrm>
          <a:custGeom>
            <a:avLst/>
            <a:gdLst/>
            <a:ahLst/>
            <a:cxnLst/>
            <a:rect l="l" t="t" r="r" b="b"/>
            <a:pathLst>
              <a:path w="3381375" h="533400">
                <a:moveTo>
                  <a:pt x="76202" y="0"/>
                </a:moveTo>
                <a:lnTo>
                  <a:pt x="3305173" y="0"/>
                </a:lnTo>
                <a:cubicBezTo>
                  <a:pt x="3347258" y="0"/>
                  <a:pt x="3381375" y="34117"/>
                  <a:pt x="3381375" y="76202"/>
                </a:cubicBezTo>
                <a:lnTo>
                  <a:pt x="3381375" y="457198"/>
                </a:lnTo>
                <a:cubicBezTo>
                  <a:pt x="3381375" y="499283"/>
                  <a:pt x="3347258" y="533400"/>
                  <a:pt x="3305173" y="533400"/>
                </a:cubicBezTo>
                <a:lnTo>
                  <a:pt x="76202" y="533400"/>
                </a:lnTo>
                <a:cubicBezTo>
                  <a:pt x="34117" y="533400"/>
                  <a:pt x="0" y="499283"/>
                  <a:pt x="0" y="4571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64" name="Text 62"/>
          <p:cNvSpPr/>
          <p:nvPr/>
        </p:nvSpPr>
        <p:spPr>
          <a:xfrm>
            <a:off x="8340700" y="2428875"/>
            <a:ext cx="6286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供应商锁定</a:t>
            </a:r>
            <a:endParaRPr lang="en-US" sz="1600" dirty="0"/>
          </a:p>
        </p:txBody>
      </p:sp>
      <p:sp>
        <p:nvSpPr>
          <p:cNvPr id="65" name="Shape 63"/>
          <p:cNvSpPr/>
          <p:nvPr/>
        </p:nvSpPr>
        <p:spPr>
          <a:xfrm>
            <a:off x="11344275" y="2409825"/>
            <a:ext cx="228600" cy="190500"/>
          </a:xfrm>
          <a:custGeom>
            <a:avLst/>
            <a:gdLst/>
            <a:ahLst/>
            <a:cxnLst/>
            <a:rect l="l" t="t" r="r" b="b"/>
            <a:pathLst>
              <a:path w="228600" h="190500">
                <a:moveTo>
                  <a:pt x="38100" y="0"/>
                </a:moveTo>
                <a:lnTo>
                  <a:pt x="190500" y="0"/>
                </a:lnTo>
                <a:cubicBezTo>
                  <a:pt x="211528" y="0"/>
                  <a:pt x="228600" y="17072"/>
                  <a:pt x="228600" y="38100"/>
                </a:cubicBezTo>
                <a:lnTo>
                  <a:pt x="228600" y="152400"/>
                </a:lnTo>
                <a:cubicBezTo>
                  <a:pt x="228600" y="173428"/>
                  <a:pt x="211528" y="190500"/>
                  <a:pt x="190500" y="190500"/>
                </a:cubicBezTo>
                <a:lnTo>
                  <a:pt x="38100" y="190500"/>
                </a:lnTo>
                <a:cubicBezTo>
                  <a:pt x="17072" y="190500"/>
                  <a:pt x="0" y="173428"/>
                  <a:pt x="0" y="152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0B100">
              <a:alpha val="20000"/>
            </a:srgbClr>
          </a:solidFill>
          <a:ln/>
        </p:spPr>
      </p:sp>
      <p:sp>
        <p:nvSpPr>
          <p:cNvPr id="66" name="Text 64"/>
          <p:cNvSpPr/>
          <p:nvPr/>
        </p:nvSpPr>
        <p:spPr>
          <a:xfrm>
            <a:off x="11344275" y="2409825"/>
            <a:ext cx="285750" cy="190500"/>
          </a:xfrm>
          <a:prstGeom prst="rect">
            <a:avLst/>
          </a:prstGeom>
          <a:noFill/>
          <a:ln/>
        </p:spPr>
        <p:txBody>
          <a:bodyPr wrap="square" lIns="57150" tIns="19050" rIns="57150" bIns="1905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FDC7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中</a:t>
            </a:r>
            <a:endParaRPr lang="en-US" sz="1600" dirty="0"/>
          </a:p>
        </p:txBody>
      </p:sp>
      <p:sp>
        <p:nvSpPr>
          <p:cNvPr id="67" name="Text 65"/>
          <p:cNvSpPr/>
          <p:nvPr/>
        </p:nvSpPr>
        <p:spPr>
          <a:xfrm>
            <a:off x="8340700" y="2638425"/>
            <a:ext cx="32861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抽象层设计 / 多供应商策略 / 自研能力储备</a:t>
            </a:r>
            <a:endParaRPr lang="en-US" sz="1600" dirty="0"/>
          </a:p>
        </p:txBody>
      </p:sp>
      <p:sp>
        <p:nvSpPr>
          <p:cNvPr id="68" name="Shape 66"/>
          <p:cNvSpPr/>
          <p:nvPr/>
        </p:nvSpPr>
        <p:spPr>
          <a:xfrm>
            <a:off x="8264500" y="2943225"/>
            <a:ext cx="3381375" cy="533400"/>
          </a:xfrm>
          <a:custGeom>
            <a:avLst/>
            <a:gdLst/>
            <a:ahLst/>
            <a:cxnLst/>
            <a:rect l="l" t="t" r="r" b="b"/>
            <a:pathLst>
              <a:path w="3381375" h="533400">
                <a:moveTo>
                  <a:pt x="76202" y="0"/>
                </a:moveTo>
                <a:lnTo>
                  <a:pt x="3305173" y="0"/>
                </a:lnTo>
                <a:cubicBezTo>
                  <a:pt x="3347258" y="0"/>
                  <a:pt x="3381375" y="34117"/>
                  <a:pt x="3381375" y="76202"/>
                </a:cubicBezTo>
                <a:lnTo>
                  <a:pt x="3381375" y="457198"/>
                </a:lnTo>
                <a:cubicBezTo>
                  <a:pt x="3381375" y="499283"/>
                  <a:pt x="3347258" y="533400"/>
                  <a:pt x="3305173" y="533400"/>
                </a:cubicBezTo>
                <a:lnTo>
                  <a:pt x="76202" y="533400"/>
                </a:lnTo>
                <a:cubicBezTo>
                  <a:pt x="34117" y="533400"/>
                  <a:pt x="0" y="499283"/>
                  <a:pt x="0" y="4571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69" name="Text 67"/>
          <p:cNvSpPr/>
          <p:nvPr/>
        </p:nvSpPr>
        <p:spPr>
          <a:xfrm>
            <a:off x="8340700" y="3038475"/>
            <a:ext cx="5143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人才短缺</a:t>
            </a:r>
            <a:endParaRPr lang="en-US" sz="1600" dirty="0"/>
          </a:p>
        </p:txBody>
      </p:sp>
      <p:sp>
        <p:nvSpPr>
          <p:cNvPr id="70" name="Shape 68"/>
          <p:cNvSpPr/>
          <p:nvPr/>
        </p:nvSpPr>
        <p:spPr>
          <a:xfrm>
            <a:off x="11344275" y="3019425"/>
            <a:ext cx="228600" cy="190500"/>
          </a:xfrm>
          <a:custGeom>
            <a:avLst/>
            <a:gdLst/>
            <a:ahLst/>
            <a:cxnLst/>
            <a:rect l="l" t="t" r="r" b="b"/>
            <a:pathLst>
              <a:path w="228600" h="190500">
                <a:moveTo>
                  <a:pt x="38100" y="0"/>
                </a:moveTo>
                <a:lnTo>
                  <a:pt x="190500" y="0"/>
                </a:lnTo>
                <a:cubicBezTo>
                  <a:pt x="211528" y="0"/>
                  <a:pt x="228600" y="17072"/>
                  <a:pt x="228600" y="38100"/>
                </a:cubicBezTo>
                <a:lnTo>
                  <a:pt x="228600" y="152400"/>
                </a:lnTo>
                <a:cubicBezTo>
                  <a:pt x="228600" y="173428"/>
                  <a:pt x="211528" y="190500"/>
                  <a:pt x="190500" y="190500"/>
                </a:cubicBezTo>
                <a:lnTo>
                  <a:pt x="38100" y="190500"/>
                </a:lnTo>
                <a:cubicBezTo>
                  <a:pt x="17072" y="190500"/>
                  <a:pt x="0" y="173428"/>
                  <a:pt x="0" y="152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0B100">
              <a:alpha val="20000"/>
            </a:srgbClr>
          </a:solidFill>
          <a:ln/>
        </p:spPr>
      </p:sp>
      <p:sp>
        <p:nvSpPr>
          <p:cNvPr id="71" name="Text 69"/>
          <p:cNvSpPr/>
          <p:nvPr/>
        </p:nvSpPr>
        <p:spPr>
          <a:xfrm>
            <a:off x="11344275" y="3019425"/>
            <a:ext cx="285750" cy="190500"/>
          </a:xfrm>
          <a:prstGeom prst="rect">
            <a:avLst/>
          </a:prstGeom>
          <a:noFill/>
          <a:ln/>
        </p:spPr>
        <p:txBody>
          <a:bodyPr wrap="square" lIns="57150" tIns="19050" rIns="57150" bIns="1905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FDC7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中</a:t>
            </a:r>
            <a:endParaRPr lang="en-US" sz="1600" dirty="0"/>
          </a:p>
        </p:txBody>
      </p:sp>
      <p:sp>
        <p:nvSpPr>
          <p:cNvPr id="72" name="Text 70"/>
          <p:cNvSpPr/>
          <p:nvPr/>
        </p:nvSpPr>
        <p:spPr>
          <a:xfrm>
            <a:off x="8340700" y="3248025"/>
            <a:ext cx="32861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培训计划 / 文档和知识库 / 外部专家支持</a:t>
            </a:r>
            <a:endParaRPr lang="en-US" sz="1600" dirty="0"/>
          </a:p>
        </p:txBody>
      </p:sp>
      <p:sp>
        <p:nvSpPr>
          <p:cNvPr id="73" name="Shape 71"/>
          <p:cNvSpPr/>
          <p:nvPr/>
        </p:nvSpPr>
        <p:spPr>
          <a:xfrm>
            <a:off x="8264500" y="3552825"/>
            <a:ext cx="3381375" cy="533400"/>
          </a:xfrm>
          <a:custGeom>
            <a:avLst/>
            <a:gdLst/>
            <a:ahLst/>
            <a:cxnLst/>
            <a:rect l="l" t="t" r="r" b="b"/>
            <a:pathLst>
              <a:path w="3381375" h="533400">
                <a:moveTo>
                  <a:pt x="76202" y="0"/>
                </a:moveTo>
                <a:lnTo>
                  <a:pt x="3305173" y="0"/>
                </a:lnTo>
                <a:cubicBezTo>
                  <a:pt x="3347258" y="0"/>
                  <a:pt x="3381375" y="34117"/>
                  <a:pt x="3381375" y="76202"/>
                </a:cubicBezTo>
                <a:lnTo>
                  <a:pt x="3381375" y="457198"/>
                </a:lnTo>
                <a:cubicBezTo>
                  <a:pt x="3381375" y="499283"/>
                  <a:pt x="3347258" y="533400"/>
                  <a:pt x="3305173" y="533400"/>
                </a:cubicBezTo>
                <a:lnTo>
                  <a:pt x="76202" y="533400"/>
                </a:lnTo>
                <a:cubicBezTo>
                  <a:pt x="34117" y="533400"/>
                  <a:pt x="0" y="499283"/>
                  <a:pt x="0" y="4571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74" name="Text 72"/>
          <p:cNvSpPr/>
          <p:nvPr/>
        </p:nvSpPr>
        <p:spPr>
          <a:xfrm>
            <a:off x="8340700" y="3648075"/>
            <a:ext cx="7429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用户接受度低</a:t>
            </a:r>
            <a:endParaRPr lang="en-US" sz="1600" dirty="0"/>
          </a:p>
        </p:txBody>
      </p:sp>
      <p:sp>
        <p:nvSpPr>
          <p:cNvPr id="75" name="Shape 73"/>
          <p:cNvSpPr/>
          <p:nvPr/>
        </p:nvSpPr>
        <p:spPr>
          <a:xfrm>
            <a:off x="11344275" y="3629025"/>
            <a:ext cx="228600" cy="190500"/>
          </a:xfrm>
          <a:custGeom>
            <a:avLst/>
            <a:gdLst/>
            <a:ahLst/>
            <a:cxnLst/>
            <a:rect l="l" t="t" r="r" b="b"/>
            <a:pathLst>
              <a:path w="228600" h="190500">
                <a:moveTo>
                  <a:pt x="38100" y="0"/>
                </a:moveTo>
                <a:lnTo>
                  <a:pt x="190500" y="0"/>
                </a:lnTo>
                <a:cubicBezTo>
                  <a:pt x="211528" y="0"/>
                  <a:pt x="228600" y="17072"/>
                  <a:pt x="228600" y="38100"/>
                </a:cubicBezTo>
                <a:lnTo>
                  <a:pt x="228600" y="152400"/>
                </a:lnTo>
                <a:cubicBezTo>
                  <a:pt x="228600" y="173428"/>
                  <a:pt x="211528" y="190500"/>
                  <a:pt x="190500" y="190500"/>
                </a:cubicBezTo>
                <a:lnTo>
                  <a:pt x="38100" y="190500"/>
                </a:lnTo>
                <a:cubicBezTo>
                  <a:pt x="17072" y="190500"/>
                  <a:pt x="0" y="173428"/>
                  <a:pt x="0" y="1524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B2C36">
              <a:alpha val="20000"/>
            </a:srgbClr>
          </a:solidFill>
          <a:ln/>
        </p:spPr>
      </p:sp>
      <p:sp>
        <p:nvSpPr>
          <p:cNvPr id="76" name="Text 74"/>
          <p:cNvSpPr/>
          <p:nvPr/>
        </p:nvSpPr>
        <p:spPr>
          <a:xfrm>
            <a:off x="11344275" y="3629025"/>
            <a:ext cx="285750" cy="190500"/>
          </a:xfrm>
          <a:prstGeom prst="rect">
            <a:avLst/>
          </a:prstGeom>
          <a:noFill/>
          <a:ln/>
        </p:spPr>
        <p:txBody>
          <a:bodyPr wrap="square" lIns="57150" tIns="19050" rIns="57150" bIns="1905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FF6467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高</a:t>
            </a:r>
            <a:endParaRPr lang="en-US" sz="1600" dirty="0"/>
          </a:p>
        </p:txBody>
      </p:sp>
      <p:sp>
        <p:nvSpPr>
          <p:cNvPr id="77" name="Text 75"/>
          <p:cNvSpPr/>
          <p:nvPr/>
        </p:nvSpPr>
        <p:spPr>
          <a:xfrm>
            <a:off x="8340700" y="3857625"/>
            <a:ext cx="32861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渐进式推广 / 用户培训 / 反馈闭环优化</a:t>
            </a:r>
            <a:endParaRPr lang="en-US" sz="1600" dirty="0"/>
          </a:p>
        </p:txBody>
      </p:sp>
      <p:sp>
        <p:nvSpPr>
          <p:cNvPr id="78" name="Shape 76"/>
          <p:cNvSpPr/>
          <p:nvPr/>
        </p:nvSpPr>
        <p:spPr>
          <a:xfrm>
            <a:off x="385763" y="5014913"/>
            <a:ext cx="11420475" cy="1076325"/>
          </a:xfrm>
          <a:custGeom>
            <a:avLst/>
            <a:gdLst/>
            <a:ahLst/>
            <a:cxnLst/>
            <a:rect l="l" t="t" r="r" b="b"/>
            <a:pathLst>
              <a:path w="11420475" h="1076325">
                <a:moveTo>
                  <a:pt x="76204" y="0"/>
                </a:moveTo>
                <a:lnTo>
                  <a:pt x="11344271" y="0"/>
                </a:lnTo>
                <a:cubicBezTo>
                  <a:pt x="11386357" y="0"/>
                  <a:pt x="11420475" y="34118"/>
                  <a:pt x="11420475" y="76204"/>
                </a:cubicBezTo>
                <a:lnTo>
                  <a:pt x="11420475" y="1000121"/>
                </a:lnTo>
                <a:cubicBezTo>
                  <a:pt x="11420475" y="1042207"/>
                  <a:pt x="11386357" y="1076325"/>
                  <a:pt x="11344271" y="1076325"/>
                </a:cubicBezTo>
                <a:lnTo>
                  <a:pt x="76204" y="1076325"/>
                </a:lnTo>
                <a:cubicBezTo>
                  <a:pt x="34118" y="1076325"/>
                  <a:pt x="0" y="1042207"/>
                  <a:pt x="0" y="1000121"/>
                </a:cubicBezTo>
                <a:lnTo>
                  <a:pt x="0" y="76204"/>
                </a:lnTo>
                <a:cubicBezTo>
                  <a:pt x="0" y="34146"/>
                  <a:pt x="34146" y="0"/>
                  <a:pt x="76204" y="0"/>
                </a:cubicBezTo>
                <a:close/>
              </a:path>
            </a:pathLst>
          </a:custGeom>
          <a:gradFill rotWithShape="1" flip="none">
            <a:gsLst>
              <a:gs pos="0">
                <a:srgbClr val="D8A14F">
                  <a:alpha val="20000"/>
                </a:srgbClr>
              </a:gs>
              <a:gs pos="100000">
                <a:srgbClr val="D8A14F">
                  <a:alpha val="5000"/>
                </a:srgbClr>
              </a:gs>
            </a:gsLst>
            <a:lin ang="0" scaled="1"/>
          </a:gradFill>
          <a:ln w="12700">
            <a:solidFill>
              <a:srgbClr val="D8A14F">
                <a:alpha val="40000"/>
              </a:srgbClr>
            </a:solidFill>
            <a:prstDash val="solid"/>
          </a:ln>
        </p:spPr>
      </p:sp>
      <p:sp>
        <p:nvSpPr>
          <p:cNvPr id="79" name="Shape 77"/>
          <p:cNvSpPr/>
          <p:nvPr/>
        </p:nvSpPr>
        <p:spPr>
          <a:xfrm>
            <a:off x="542925" y="5438775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0"/>
                </a:moveTo>
                <a:cubicBezTo>
                  <a:pt x="116354" y="0"/>
                  <a:pt x="118408" y="446"/>
                  <a:pt x="120283" y="1295"/>
                </a:cubicBezTo>
                <a:lnTo>
                  <a:pt x="204401" y="36969"/>
                </a:lnTo>
                <a:cubicBezTo>
                  <a:pt x="214223" y="41121"/>
                  <a:pt x="221546" y="50810"/>
                  <a:pt x="221501" y="62508"/>
                </a:cubicBezTo>
                <a:cubicBezTo>
                  <a:pt x="221278" y="106799"/>
                  <a:pt x="203061" y="187836"/>
                  <a:pt x="126132" y="224671"/>
                </a:cubicBezTo>
                <a:cubicBezTo>
                  <a:pt x="118676" y="228243"/>
                  <a:pt x="110014" y="228243"/>
                  <a:pt x="102557" y="224671"/>
                </a:cubicBezTo>
                <a:cubicBezTo>
                  <a:pt x="25584" y="187836"/>
                  <a:pt x="7412" y="106799"/>
                  <a:pt x="7188" y="62508"/>
                </a:cubicBezTo>
                <a:cubicBezTo>
                  <a:pt x="7144" y="50810"/>
                  <a:pt x="14466" y="41121"/>
                  <a:pt x="24289" y="36969"/>
                </a:cubicBezTo>
                <a:lnTo>
                  <a:pt x="108362" y="1295"/>
                </a:lnTo>
                <a:cubicBezTo>
                  <a:pt x="110237" y="446"/>
                  <a:pt x="112246" y="0"/>
                  <a:pt x="114300" y="0"/>
                </a:cubicBezTo>
                <a:close/>
                <a:moveTo>
                  <a:pt x="114300" y="29825"/>
                </a:moveTo>
                <a:lnTo>
                  <a:pt x="114300" y="198641"/>
                </a:lnTo>
                <a:cubicBezTo>
                  <a:pt x="175915" y="168816"/>
                  <a:pt x="192479" y="102736"/>
                  <a:pt x="192881" y="63178"/>
                </a:cubicBezTo>
                <a:lnTo>
                  <a:pt x="114300" y="29870"/>
                </a:lnTo>
                <a:lnTo>
                  <a:pt x="114300" y="29870"/>
                </a:ln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80" name="Text 78"/>
          <p:cNvSpPr/>
          <p:nvPr/>
        </p:nvSpPr>
        <p:spPr>
          <a:xfrm>
            <a:off x="885825" y="5172075"/>
            <a:ext cx="108489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核心威胁矩阵干预熔断手段</a:t>
            </a:r>
            <a:endParaRPr lang="en-US" sz="1600" dirty="0"/>
          </a:p>
        </p:txBody>
      </p:sp>
      <p:sp>
        <p:nvSpPr>
          <p:cNvPr id="81" name="Text 79"/>
          <p:cNvSpPr/>
          <p:nvPr/>
        </p:nvSpPr>
        <p:spPr>
          <a:xfrm>
            <a:off x="885825" y="5476875"/>
            <a:ext cx="108394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作为前沿的 AI 数据基础设施项目,不仅要面对 LLM 幻觉与自然语言理解的固有多义性难题,还需要应对诸如企业数据安全合规、系统级联雪崩失效等重大工程和治理风险。本节为核心威胁矩阵设立了详尽的干预熔断手段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846290" y="1143000"/>
            <a:ext cx="4019550" cy="45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24000" b="1" dirty="0">
                <a:solidFill>
                  <a:srgbClr val="3A5F7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11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2419350"/>
            <a:ext cx="11525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spc="75" kern="0" dirty="0">
                <a:solidFill>
                  <a:srgbClr val="D8A14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CHAPTER ELEVEN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2838450"/>
            <a:ext cx="1171575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45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成功指标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81000" y="3638550"/>
            <a:ext cx="115443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技术指标、业务指标与安全合规指标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381000" y="4400550"/>
            <a:ext cx="1219200" cy="38100"/>
          </a:xfrm>
          <a:custGeom>
            <a:avLst/>
            <a:gdLst/>
            <a:ahLst/>
            <a:cxnLst/>
            <a:rect l="l" t="t" r="r" b="b"/>
            <a:pathLst>
              <a:path w="1219200" h="38100">
                <a:moveTo>
                  <a:pt x="0" y="0"/>
                </a:moveTo>
                <a:lnTo>
                  <a:pt x="1219200" y="0"/>
                </a:lnTo>
                <a:lnTo>
                  <a:pt x="12192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D8A14F"/>
          </a:solidFill>
          <a:ln/>
        </p:spPr>
      </p:sp>
    </p:spTree>
  </p:cSld>
  <p:clrMapOvr>
    <a:masterClrMapping/>
  </p:clrMapOvr>
  <p:transition>
    <p:fade/>
    <p:spd val="med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6364" y="346364"/>
            <a:ext cx="11559886" cy="1731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5" b="1" spc="48" kern="0" dirty="0">
                <a:solidFill>
                  <a:srgbClr val="D8A14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SUCCESS METRICS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46364" y="588818"/>
            <a:ext cx="11655136" cy="3463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455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技术指标与业务指标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50693" y="1078057"/>
            <a:ext cx="5654386" cy="4303568"/>
          </a:xfrm>
          <a:custGeom>
            <a:avLst/>
            <a:gdLst/>
            <a:ahLst/>
            <a:cxnLst/>
            <a:rect l="l" t="t" r="r" b="b"/>
            <a:pathLst>
              <a:path w="5654386" h="4303568">
                <a:moveTo>
                  <a:pt x="69287" y="0"/>
                </a:moveTo>
                <a:lnTo>
                  <a:pt x="5585099" y="0"/>
                </a:lnTo>
                <a:cubicBezTo>
                  <a:pt x="5623365" y="0"/>
                  <a:pt x="5654386" y="31021"/>
                  <a:pt x="5654386" y="69287"/>
                </a:cubicBezTo>
                <a:lnTo>
                  <a:pt x="5654386" y="4234281"/>
                </a:lnTo>
                <a:cubicBezTo>
                  <a:pt x="5654386" y="4272547"/>
                  <a:pt x="5623365" y="4303568"/>
                  <a:pt x="5585099" y="4303568"/>
                </a:cubicBezTo>
                <a:lnTo>
                  <a:pt x="69287" y="4303568"/>
                </a:lnTo>
                <a:cubicBezTo>
                  <a:pt x="31021" y="4303568"/>
                  <a:pt x="0" y="4272547"/>
                  <a:pt x="0" y="4234281"/>
                </a:cubicBezTo>
                <a:lnTo>
                  <a:pt x="0" y="69287"/>
                </a:lnTo>
                <a:cubicBezTo>
                  <a:pt x="0" y="31047"/>
                  <a:pt x="31047" y="0"/>
                  <a:pt x="69287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15216" y="1255568"/>
            <a:ext cx="173182" cy="173182"/>
          </a:xfrm>
          <a:custGeom>
            <a:avLst/>
            <a:gdLst/>
            <a:ahLst/>
            <a:cxnLst/>
            <a:rect l="l" t="t" r="r" b="b"/>
            <a:pathLst>
              <a:path w="173182" h="173182">
                <a:moveTo>
                  <a:pt x="21648" y="21648"/>
                </a:moveTo>
                <a:cubicBezTo>
                  <a:pt x="21648" y="15661"/>
                  <a:pt x="16811" y="10824"/>
                  <a:pt x="10824" y="10824"/>
                </a:cubicBezTo>
                <a:cubicBezTo>
                  <a:pt x="4837" y="10824"/>
                  <a:pt x="0" y="15661"/>
                  <a:pt x="0" y="21648"/>
                </a:cubicBezTo>
                <a:lnTo>
                  <a:pt x="0" y="135298"/>
                </a:lnTo>
                <a:cubicBezTo>
                  <a:pt x="0" y="150249"/>
                  <a:pt x="12109" y="162358"/>
                  <a:pt x="27060" y="162358"/>
                </a:cubicBezTo>
                <a:lnTo>
                  <a:pt x="162358" y="162358"/>
                </a:lnTo>
                <a:cubicBezTo>
                  <a:pt x="168345" y="162358"/>
                  <a:pt x="173182" y="157521"/>
                  <a:pt x="173182" y="151534"/>
                </a:cubicBezTo>
                <a:cubicBezTo>
                  <a:pt x="173182" y="145547"/>
                  <a:pt x="168345" y="140710"/>
                  <a:pt x="162358" y="140710"/>
                </a:cubicBezTo>
                <a:lnTo>
                  <a:pt x="27060" y="140710"/>
                </a:lnTo>
                <a:cubicBezTo>
                  <a:pt x="24083" y="140710"/>
                  <a:pt x="21648" y="138275"/>
                  <a:pt x="21648" y="135298"/>
                </a:cubicBezTo>
                <a:lnTo>
                  <a:pt x="21648" y="21648"/>
                </a:lnTo>
                <a:close/>
                <a:moveTo>
                  <a:pt x="159178" y="50940"/>
                </a:moveTo>
                <a:cubicBezTo>
                  <a:pt x="163407" y="46712"/>
                  <a:pt x="163407" y="39845"/>
                  <a:pt x="159178" y="35617"/>
                </a:cubicBezTo>
                <a:cubicBezTo>
                  <a:pt x="154950" y="31389"/>
                  <a:pt x="148084" y="31389"/>
                  <a:pt x="143856" y="35617"/>
                </a:cubicBezTo>
                <a:lnTo>
                  <a:pt x="108239" y="71268"/>
                </a:lnTo>
                <a:lnTo>
                  <a:pt x="88823" y="51887"/>
                </a:lnTo>
                <a:cubicBezTo>
                  <a:pt x="84595" y="47659"/>
                  <a:pt x="77729" y="47659"/>
                  <a:pt x="73501" y="51887"/>
                </a:cubicBezTo>
                <a:lnTo>
                  <a:pt x="41029" y="84358"/>
                </a:lnTo>
                <a:cubicBezTo>
                  <a:pt x="36801" y="88587"/>
                  <a:pt x="36801" y="95453"/>
                  <a:pt x="41029" y="99681"/>
                </a:cubicBezTo>
                <a:cubicBezTo>
                  <a:pt x="45257" y="103909"/>
                  <a:pt x="52124" y="103909"/>
                  <a:pt x="56352" y="99681"/>
                </a:cubicBezTo>
                <a:lnTo>
                  <a:pt x="81179" y="74854"/>
                </a:lnTo>
                <a:lnTo>
                  <a:pt x="100594" y="94269"/>
                </a:lnTo>
                <a:cubicBezTo>
                  <a:pt x="104822" y="98497"/>
                  <a:pt x="111689" y="98497"/>
                  <a:pt x="115917" y="94269"/>
                </a:cubicBezTo>
                <a:lnTo>
                  <a:pt x="159212" y="50974"/>
                </a:ln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6" name="Text 4"/>
          <p:cNvSpPr/>
          <p:nvPr/>
        </p:nvSpPr>
        <p:spPr>
          <a:xfrm>
            <a:off x="813955" y="1220932"/>
            <a:ext cx="701386" cy="2424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27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技术指标</a:t>
            </a:r>
            <a:endParaRPr lang="en-US" sz="1600" dirty="0"/>
          </a:p>
        </p:txBody>
      </p:sp>
      <p:graphicFrame>
        <p:nvGraphicFramePr>
          <p:cNvPr id="3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93568" y="1567295"/>
          <a:ext cx="5368636" cy="1991591"/>
        </p:xfrm>
        <a:graphic>
          <a:graphicData uri="http://schemas.openxmlformats.org/drawingml/2006/table">
            <a:tbl>
              <a:tblPr/>
              <a:tblGrid>
                <a:gridCol w="2052205"/>
                <a:gridCol w="1030432"/>
                <a:gridCol w="1143000"/>
                <a:gridCol w="1143000"/>
              </a:tblGrid>
              <a:tr h="284513">
                <a:tc>
                  <a:txBody>
                    <a:bodyPr/>
                    <a:lstStyle/>
                    <a:p>
                      <a:pPr algn="l"/>
                      <a:r>
                        <a:rPr lang="en-US" sz="800" b="1" u="none" dirty="0">
                          <a:solidFill>
                            <a:srgbClr val="D8A14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指标</a:t>
                      </a:r>
                      <a:endParaRPr lang="en-US" sz="8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69273" marB="6927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u="none" dirty="0">
                          <a:solidFill>
                            <a:srgbClr val="D8A14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Phase 1</a:t>
                      </a:r>
                      <a:endParaRPr lang="en-US" sz="8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69273" marB="6927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u="none" dirty="0">
                          <a:solidFill>
                            <a:srgbClr val="D8A14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Phase 2</a:t>
                      </a:r>
                      <a:endParaRPr lang="en-US" sz="8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69273" marB="6927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u="none" dirty="0">
                          <a:solidFill>
                            <a:srgbClr val="D8A14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Phase 3</a:t>
                      </a:r>
                      <a:endParaRPr lang="en-US" sz="8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69273" marB="6927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284513">
                <a:tc>
                  <a:txBody>
                    <a:bodyPr/>
                    <a:lstStyle/>
                    <a:p>
                      <a:r>
                        <a:rPr lang="en-US" sz="800" u="none" dirty="0">
                          <a:solidFill>
                            <a:srgbClr val="E0E2E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NL2SQL 准确率</a:t>
                      </a:r>
                      <a:endParaRPr lang="en-US" sz="8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69273" marB="6927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u="none" dirty="0">
                          <a:solidFill>
                            <a:srgbClr val="D8A14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&gt; 75%</a:t>
                      </a:r>
                      <a:endParaRPr lang="en-US" sz="8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69273" marB="6927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u="none" dirty="0">
                          <a:solidFill>
                            <a:srgbClr val="D8A14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&gt; 85%</a:t>
                      </a:r>
                      <a:endParaRPr lang="en-US" sz="8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69273" marB="6927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u="none" dirty="0">
                          <a:solidFill>
                            <a:srgbClr val="D8A14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&gt; 90%</a:t>
                      </a:r>
                      <a:endParaRPr lang="en-US" sz="8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69273" marB="6927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284513">
                <a:tc>
                  <a:txBody>
                    <a:bodyPr/>
                    <a:lstStyle/>
                    <a:p>
                      <a:r>
                        <a:rPr lang="en-US" sz="800" u="none" dirty="0">
                          <a:solidFill>
                            <a:srgbClr val="E0E2E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查询延迟 P50</a:t>
                      </a:r>
                      <a:endParaRPr lang="en-US" sz="8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69273" marB="6927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u="none" dirty="0">
                          <a:solidFill>
                            <a:srgbClr val="D8A14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&lt; 5s</a:t>
                      </a:r>
                      <a:endParaRPr lang="en-US" sz="8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69273" marB="6927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u="none" dirty="0">
                          <a:solidFill>
                            <a:srgbClr val="D8A14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&lt; 3s</a:t>
                      </a:r>
                      <a:endParaRPr lang="en-US" sz="8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69273" marB="6927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u="none" dirty="0">
                          <a:solidFill>
                            <a:srgbClr val="D8A14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&lt; 2s</a:t>
                      </a:r>
                      <a:endParaRPr lang="en-US" sz="8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69273" marB="6927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284513">
                <a:tc>
                  <a:txBody>
                    <a:bodyPr/>
                    <a:lstStyle/>
                    <a:p>
                      <a:r>
                        <a:rPr lang="en-US" sz="800" u="none" dirty="0">
                          <a:solidFill>
                            <a:srgbClr val="E0E2E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查询延迟 P99</a:t>
                      </a:r>
                      <a:endParaRPr lang="en-US" sz="8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69273" marB="6927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u="none" dirty="0">
                          <a:solidFill>
                            <a:srgbClr val="D8A14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&lt; 30s</a:t>
                      </a:r>
                      <a:endParaRPr lang="en-US" sz="8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69273" marB="6927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u="none" dirty="0">
                          <a:solidFill>
                            <a:srgbClr val="D8A14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&lt; 20s</a:t>
                      </a:r>
                      <a:endParaRPr lang="en-US" sz="8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69273" marB="6927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u="none" dirty="0">
                          <a:solidFill>
                            <a:srgbClr val="D8A14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&lt; 10s</a:t>
                      </a:r>
                      <a:endParaRPr lang="en-US" sz="8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69273" marB="6927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284513">
                <a:tc>
                  <a:txBody>
                    <a:bodyPr/>
                    <a:lstStyle/>
                    <a:p>
                      <a:r>
                        <a:rPr lang="en-US" sz="800" u="none" dirty="0">
                          <a:solidFill>
                            <a:srgbClr val="E0E2E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系统可用性</a:t>
                      </a:r>
                      <a:endParaRPr lang="en-US" sz="8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69273" marB="6927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u="none" dirty="0">
                          <a:solidFill>
                            <a:srgbClr val="D8A14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&gt; 99%</a:t>
                      </a:r>
                      <a:endParaRPr lang="en-US" sz="8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69273" marB="6927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u="none" dirty="0">
                          <a:solidFill>
                            <a:srgbClr val="D8A14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&gt; 99.5%</a:t>
                      </a:r>
                      <a:endParaRPr lang="en-US" sz="8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69273" marB="6927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u="none" dirty="0">
                          <a:solidFill>
                            <a:srgbClr val="D8A14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&gt; 99.9%</a:t>
                      </a:r>
                      <a:endParaRPr lang="en-US" sz="8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69273" marB="6927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284513">
                <a:tc>
                  <a:txBody>
                    <a:bodyPr/>
                    <a:lstStyle/>
                    <a:p>
                      <a:r>
                        <a:rPr lang="en-US" sz="800" u="none" dirty="0">
                          <a:solidFill>
                            <a:srgbClr val="E0E2E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缓存命中率</a:t>
                      </a:r>
                      <a:endParaRPr lang="en-US" sz="8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69273" marB="6927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u="none" dirty="0">
                          <a:solidFill>
                            <a:srgbClr val="D8A14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&gt; 40%</a:t>
                      </a:r>
                      <a:endParaRPr lang="en-US" sz="8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69273" marB="6927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u="none" dirty="0">
                          <a:solidFill>
                            <a:srgbClr val="D8A14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&gt; 60%</a:t>
                      </a:r>
                      <a:endParaRPr lang="en-US" sz="8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69273" marB="6927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u="none" dirty="0">
                          <a:solidFill>
                            <a:srgbClr val="D8A14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&gt; 70%</a:t>
                      </a:r>
                      <a:endParaRPr lang="en-US" sz="8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69273" marB="6927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284513">
                <a:tc>
                  <a:txBody>
                    <a:bodyPr/>
                    <a:lstStyle/>
                    <a:p>
                      <a:r>
                        <a:rPr lang="en-US" sz="800" u="none" dirty="0">
                          <a:solidFill>
                            <a:srgbClr val="E0E2E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用户满意度</a:t>
                      </a:r>
                      <a:endParaRPr lang="en-US" sz="8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69273" marB="6927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u="none" dirty="0">
                          <a:solidFill>
                            <a:srgbClr val="D8A14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&gt; 4.0/5</a:t>
                      </a:r>
                      <a:endParaRPr lang="en-US" sz="8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69273" marB="6927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u="none" dirty="0">
                          <a:solidFill>
                            <a:srgbClr val="D8A14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&gt; 4.2/5</a:t>
                      </a:r>
                      <a:endParaRPr lang="en-US" sz="8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69273" marB="6927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u="none" dirty="0">
                          <a:solidFill>
                            <a:srgbClr val="D8A14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&gt; 4.5/5</a:t>
                      </a:r>
                      <a:endParaRPr lang="en-US" sz="8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0" marR="0" marT="69273" marB="69273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8" name="Shape 5"/>
          <p:cNvSpPr/>
          <p:nvPr/>
        </p:nvSpPr>
        <p:spPr>
          <a:xfrm>
            <a:off x="6186920" y="1078057"/>
            <a:ext cx="5654386" cy="4303568"/>
          </a:xfrm>
          <a:custGeom>
            <a:avLst/>
            <a:gdLst/>
            <a:ahLst/>
            <a:cxnLst/>
            <a:rect l="l" t="t" r="r" b="b"/>
            <a:pathLst>
              <a:path w="5654386" h="4303568">
                <a:moveTo>
                  <a:pt x="69287" y="0"/>
                </a:moveTo>
                <a:lnTo>
                  <a:pt x="5585099" y="0"/>
                </a:lnTo>
                <a:cubicBezTo>
                  <a:pt x="5623365" y="0"/>
                  <a:pt x="5654386" y="31021"/>
                  <a:pt x="5654386" y="69287"/>
                </a:cubicBezTo>
                <a:lnTo>
                  <a:pt x="5654386" y="4234281"/>
                </a:lnTo>
                <a:cubicBezTo>
                  <a:pt x="5654386" y="4272547"/>
                  <a:pt x="5623365" y="4303568"/>
                  <a:pt x="5585099" y="4303568"/>
                </a:cubicBezTo>
                <a:lnTo>
                  <a:pt x="69287" y="4303568"/>
                </a:lnTo>
                <a:cubicBezTo>
                  <a:pt x="31021" y="4303568"/>
                  <a:pt x="0" y="4272547"/>
                  <a:pt x="0" y="4234281"/>
                </a:cubicBezTo>
                <a:lnTo>
                  <a:pt x="0" y="69287"/>
                </a:lnTo>
                <a:cubicBezTo>
                  <a:pt x="0" y="31047"/>
                  <a:pt x="31047" y="0"/>
                  <a:pt x="69287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6351443" y="1255568"/>
            <a:ext cx="173182" cy="173182"/>
          </a:xfrm>
          <a:custGeom>
            <a:avLst/>
            <a:gdLst/>
            <a:ahLst/>
            <a:cxnLst/>
            <a:rect l="l" t="t" r="r" b="b"/>
            <a:pathLst>
              <a:path w="173182" h="173182">
                <a:moveTo>
                  <a:pt x="151534" y="86591"/>
                </a:moveTo>
                <a:cubicBezTo>
                  <a:pt x="151534" y="50748"/>
                  <a:pt x="122434" y="21648"/>
                  <a:pt x="86591" y="21648"/>
                </a:cubicBezTo>
                <a:cubicBezTo>
                  <a:pt x="50748" y="21648"/>
                  <a:pt x="21648" y="50748"/>
                  <a:pt x="21648" y="86591"/>
                </a:cubicBezTo>
                <a:cubicBezTo>
                  <a:pt x="21648" y="122434"/>
                  <a:pt x="50748" y="151534"/>
                  <a:pt x="86591" y="151534"/>
                </a:cubicBezTo>
                <a:cubicBezTo>
                  <a:pt x="122434" y="151534"/>
                  <a:pt x="151534" y="122434"/>
                  <a:pt x="151534" y="86591"/>
                </a:cubicBezTo>
                <a:close/>
                <a:moveTo>
                  <a:pt x="0" y="86591"/>
                </a:moveTo>
                <a:cubicBezTo>
                  <a:pt x="0" y="38800"/>
                  <a:pt x="38800" y="0"/>
                  <a:pt x="86591" y="0"/>
                </a:cubicBezTo>
                <a:cubicBezTo>
                  <a:pt x="134382" y="0"/>
                  <a:pt x="173182" y="38800"/>
                  <a:pt x="173182" y="86591"/>
                </a:cubicBezTo>
                <a:cubicBezTo>
                  <a:pt x="173182" y="134382"/>
                  <a:pt x="134382" y="173182"/>
                  <a:pt x="86591" y="173182"/>
                </a:cubicBezTo>
                <a:cubicBezTo>
                  <a:pt x="38800" y="173182"/>
                  <a:pt x="0" y="134382"/>
                  <a:pt x="0" y="86591"/>
                </a:cubicBezTo>
                <a:close/>
                <a:moveTo>
                  <a:pt x="86591" y="113651"/>
                </a:moveTo>
                <a:cubicBezTo>
                  <a:pt x="101526" y="113651"/>
                  <a:pt x="113651" y="101526"/>
                  <a:pt x="113651" y="86591"/>
                </a:cubicBezTo>
                <a:cubicBezTo>
                  <a:pt x="113651" y="71656"/>
                  <a:pt x="101526" y="59531"/>
                  <a:pt x="86591" y="59531"/>
                </a:cubicBezTo>
                <a:cubicBezTo>
                  <a:pt x="71656" y="59531"/>
                  <a:pt x="59531" y="71656"/>
                  <a:pt x="59531" y="86591"/>
                </a:cubicBezTo>
                <a:cubicBezTo>
                  <a:pt x="59531" y="101526"/>
                  <a:pt x="71656" y="113651"/>
                  <a:pt x="86591" y="113651"/>
                </a:cubicBezTo>
                <a:close/>
                <a:moveTo>
                  <a:pt x="86591" y="37884"/>
                </a:moveTo>
                <a:cubicBezTo>
                  <a:pt x="113473" y="37884"/>
                  <a:pt x="135298" y="59709"/>
                  <a:pt x="135298" y="86591"/>
                </a:cubicBezTo>
                <a:cubicBezTo>
                  <a:pt x="135298" y="113473"/>
                  <a:pt x="113473" y="135298"/>
                  <a:pt x="86591" y="135298"/>
                </a:cubicBezTo>
                <a:cubicBezTo>
                  <a:pt x="59709" y="135298"/>
                  <a:pt x="37884" y="113473"/>
                  <a:pt x="37884" y="86591"/>
                </a:cubicBezTo>
                <a:cubicBezTo>
                  <a:pt x="37884" y="59709"/>
                  <a:pt x="59709" y="37884"/>
                  <a:pt x="86591" y="37884"/>
                </a:cubicBezTo>
                <a:close/>
                <a:moveTo>
                  <a:pt x="75767" y="86591"/>
                </a:moveTo>
                <a:cubicBezTo>
                  <a:pt x="75767" y="80617"/>
                  <a:pt x="80617" y="75767"/>
                  <a:pt x="86591" y="75767"/>
                </a:cubicBezTo>
                <a:cubicBezTo>
                  <a:pt x="92565" y="75767"/>
                  <a:pt x="97415" y="80617"/>
                  <a:pt x="97415" y="86591"/>
                </a:cubicBezTo>
                <a:cubicBezTo>
                  <a:pt x="97415" y="92565"/>
                  <a:pt x="92565" y="97415"/>
                  <a:pt x="86591" y="97415"/>
                </a:cubicBezTo>
                <a:cubicBezTo>
                  <a:pt x="80617" y="97415"/>
                  <a:pt x="75767" y="92565"/>
                  <a:pt x="75767" y="86591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10" name="Text 7"/>
          <p:cNvSpPr/>
          <p:nvPr/>
        </p:nvSpPr>
        <p:spPr>
          <a:xfrm>
            <a:off x="6650182" y="1220932"/>
            <a:ext cx="701386" cy="2424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27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业务指标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6329795" y="1567295"/>
            <a:ext cx="5368636" cy="554182"/>
          </a:xfrm>
          <a:custGeom>
            <a:avLst/>
            <a:gdLst/>
            <a:ahLst/>
            <a:cxnLst/>
            <a:rect l="l" t="t" r="r" b="b"/>
            <a:pathLst>
              <a:path w="5368636" h="554182">
                <a:moveTo>
                  <a:pt x="69273" y="0"/>
                </a:moveTo>
                <a:lnTo>
                  <a:pt x="5299364" y="0"/>
                </a:lnTo>
                <a:cubicBezTo>
                  <a:pt x="5337622" y="0"/>
                  <a:pt x="5368636" y="31014"/>
                  <a:pt x="5368636" y="69273"/>
                </a:cubicBezTo>
                <a:lnTo>
                  <a:pt x="5368636" y="484909"/>
                </a:lnTo>
                <a:cubicBezTo>
                  <a:pt x="5368636" y="523167"/>
                  <a:pt x="5337622" y="554182"/>
                  <a:pt x="5299364" y="554182"/>
                </a:cubicBezTo>
                <a:lnTo>
                  <a:pt x="69273" y="554182"/>
                </a:lnTo>
                <a:cubicBezTo>
                  <a:pt x="31040" y="554182"/>
                  <a:pt x="0" y="523142"/>
                  <a:pt x="0" y="484909"/>
                </a:cubicBezTo>
                <a:lnTo>
                  <a:pt x="0" y="69273"/>
                </a:lnTo>
                <a:cubicBezTo>
                  <a:pt x="0" y="31040"/>
                  <a:pt x="31040" y="0"/>
                  <a:pt x="69273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12" name="Text 9"/>
          <p:cNvSpPr/>
          <p:nvPr/>
        </p:nvSpPr>
        <p:spPr>
          <a:xfrm>
            <a:off x="6433705" y="1671205"/>
            <a:ext cx="666750" cy="1731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5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用户采用率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11214537" y="1671205"/>
            <a:ext cx="441614" cy="1731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5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&gt; 60%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6433705" y="1879023"/>
            <a:ext cx="5212773" cy="1385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18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月活跃用户数 / 目标用户总数 (Year 1)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6329795" y="2190750"/>
            <a:ext cx="5368636" cy="554182"/>
          </a:xfrm>
          <a:custGeom>
            <a:avLst/>
            <a:gdLst/>
            <a:ahLst/>
            <a:cxnLst/>
            <a:rect l="l" t="t" r="r" b="b"/>
            <a:pathLst>
              <a:path w="5368636" h="554182">
                <a:moveTo>
                  <a:pt x="69273" y="0"/>
                </a:moveTo>
                <a:lnTo>
                  <a:pt x="5299364" y="0"/>
                </a:lnTo>
                <a:cubicBezTo>
                  <a:pt x="5337622" y="0"/>
                  <a:pt x="5368636" y="31014"/>
                  <a:pt x="5368636" y="69273"/>
                </a:cubicBezTo>
                <a:lnTo>
                  <a:pt x="5368636" y="484909"/>
                </a:lnTo>
                <a:cubicBezTo>
                  <a:pt x="5368636" y="523167"/>
                  <a:pt x="5337622" y="554182"/>
                  <a:pt x="5299364" y="554182"/>
                </a:cubicBezTo>
                <a:lnTo>
                  <a:pt x="69273" y="554182"/>
                </a:lnTo>
                <a:cubicBezTo>
                  <a:pt x="31040" y="554182"/>
                  <a:pt x="0" y="523142"/>
                  <a:pt x="0" y="484909"/>
                </a:cubicBezTo>
                <a:lnTo>
                  <a:pt x="0" y="69273"/>
                </a:lnTo>
                <a:cubicBezTo>
                  <a:pt x="0" y="31040"/>
                  <a:pt x="31040" y="0"/>
                  <a:pt x="69273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16" name="Text 13"/>
          <p:cNvSpPr/>
          <p:nvPr/>
        </p:nvSpPr>
        <p:spPr>
          <a:xfrm>
            <a:off x="6433705" y="2294659"/>
            <a:ext cx="666750" cy="1731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5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日均查询量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10882786" y="2294659"/>
            <a:ext cx="770659" cy="1731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5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&gt; 5 次/人/天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6433705" y="2502477"/>
            <a:ext cx="5212773" cy="1385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18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平均每用户每天发起的查询数</a:t>
            </a:r>
            <a:endParaRPr lang="en-US" sz="1600" dirty="0"/>
          </a:p>
        </p:txBody>
      </p:sp>
      <p:sp>
        <p:nvSpPr>
          <p:cNvPr id="19" name="Shape 16"/>
          <p:cNvSpPr/>
          <p:nvPr/>
        </p:nvSpPr>
        <p:spPr>
          <a:xfrm>
            <a:off x="6329795" y="2814205"/>
            <a:ext cx="5368636" cy="554182"/>
          </a:xfrm>
          <a:custGeom>
            <a:avLst/>
            <a:gdLst/>
            <a:ahLst/>
            <a:cxnLst/>
            <a:rect l="l" t="t" r="r" b="b"/>
            <a:pathLst>
              <a:path w="5368636" h="554182">
                <a:moveTo>
                  <a:pt x="69273" y="0"/>
                </a:moveTo>
                <a:lnTo>
                  <a:pt x="5299364" y="0"/>
                </a:lnTo>
                <a:cubicBezTo>
                  <a:pt x="5337622" y="0"/>
                  <a:pt x="5368636" y="31014"/>
                  <a:pt x="5368636" y="69273"/>
                </a:cubicBezTo>
                <a:lnTo>
                  <a:pt x="5368636" y="484909"/>
                </a:lnTo>
                <a:cubicBezTo>
                  <a:pt x="5368636" y="523167"/>
                  <a:pt x="5337622" y="554182"/>
                  <a:pt x="5299364" y="554182"/>
                </a:cubicBezTo>
                <a:lnTo>
                  <a:pt x="69273" y="554182"/>
                </a:lnTo>
                <a:cubicBezTo>
                  <a:pt x="31040" y="554182"/>
                  <a:pt x="0" y="523142"/>
                  <a:pt x="0" y="484909"/>
                </a:cubicBezTo>
                <a:lnTo>
                  <a:pt x="0" y="69273"/>
                </a:lnTo>
                <a:cubicBezTo>
                  <a:pt x="0" y="31040"/>
                  <a:pt x="31040" y="0"/>
                  <a:pt x="69273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20" name="Text 17"/>
          <p:cNvSpPr/>
          <p:nvPr/>
        </p:nvSpPr>
        <p:spPr>
          <a:xfrm>
            <a:off x="6433705" y="2918114"/>
            <a:ext cx="1151659" cy="1731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5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数据请求工单减少率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11214537" y="2918114"/>
            <a:ext cx="441614" cy="1731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5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&gt; 50%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6433705" y="3125932"/>
            <a:ext cx="5212773" cy="1385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18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(原工单数 - 现工单数) / 原工单数</a:t>
            </a:r>
            <a:endParaRPr lang="en-US" sz="1600" dirty="0"/>
          </a:p>
        </p:txBody>
      </p:sp>
      <p:sp>
        <p:nvSpPr>
          <p:cNvPr id="23" name="Shape 20"/>
          <p:cNvSpPr/>
          <p:nvPr/>
        </p:nvSpPr>
        <p:spPr>
          <a:xfrm>
            <a:off x="6329795" y="3437659"/>
            <a:ext cx="5368636" cy="554182"/>
          </a:xfrm>
          <a:custGeom>
            <a:avLst/>
            <a:gdLst/>
            <a:ahLst/>
            <a:cxnLst/>
            <a:rect l="l" t="t" r="r" b="b"/>
            <a:pathLst>
              <a:path w="5368636" h="554182">
                <a:moveTo>
                  <a:pt x="69273" y="0"/>
                </a:moveTo>
                <a:lnTo>
                  <a:pt x="5299364" y="0"/>
                </a:lnTo>
                <a:cubicBezTo>
                  <a:pt x="5337622" y="0"/>
                  <a:pt x="5368636" y="31014"/>
                  <a:pt x="5368636" y="69273"/>
                </a:cubicBezTo>
                <a:lnTo>
                  <a:pt x="5368636" y="484909"/>
                </a:lnTo>
                <a:cubicBezTo>
                  <a:pt x="5368636" y="523167"/>
                  <a:pt x="5337622" y="554182"/>
                  <a:pt x="5299364" y="554182"/>
                </a:cubicBezTo>
                <a:lnTo>
                  <a:pt x="69273" y="554182"/>
                </a:lnTo>
                <a:cubicBezTo>
                  <a:pt x="31040" y="554182"/>
                  <a:pt x="0" y="523142"/>
                  <a:pt x="0" y="484909"/>
                </a:cubicBezTo>
                <a:lnTo>
                  <a:pt x="0" y="69273"/>
                </a:lnTo>
                <a:cubicBezTo>
                  <a:pt x="0" y="31040"/>
                  <a:pt x="31040" y="0"/>
                  <a:pt x="69273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24" name="Text 21"/>
          <p:cNvSpPr/>
          <p:nvPr/>
        </p:nvSpPr>
        <p:spPr>
          <a:xfrm>
            <a:off x="6433705" y="3541568"/>
            <a:ext cx="787977" cy="1731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5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洞察获取时间</a:t>
            </a:r>
            <a:endParaRPr lang="en-US" sz="1600" dirty="0"/>
          </a:p>
        </p:txBody>
      </p:sp>
      <p:sp>
        <p:nvSpPr>
          <p:cNvPr id="25" name="Text 22"/>
          <p:cNvSpPr/>
          <p:nvPr/>
        </p:nvSpPr>
        <p:spPr>
          <a:xfrm>
            <a:off x="10883395" y="3541568"/>
            <a:ext cx="770659" cy="1731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5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2天 → 5分钟</a:t>
            </a:r>
            <a:endParaRPr lang="en-US" sz="1600" dirty="0"/>
          </a:p>
        </p:txBody>
      </p:sp>
      <p:sp>
        <p:nvSpPr>
          <p:cNvPr id="26" name="Text 23"/>
          <p:cNvSpPr/>
          <p:nvPr/>
        </p:nvSpPr>
        <p:spPr>
          <a:xfrm>
            <a:off x="6433705" y="3749386"/>
            <a:ext cx="5212773" cy="1385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18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从提出问题到获得洞察的平均时间</a:t>
            </a:r>
            <a:endParaRPr lang="en-US" sz="1600" dirty="0"/>
          </a:p>
        </p:txBody>
      </p:sp>
      <p:sp>
        <p:nvSpPr>
          <p:cNvPr id="27" name="Shape 24"/>
          <p:cNvSpPr/>
          <p:nvPr/>
        </p:nvSpPr>
        <p:spPr>
          <a:xfrm>
            <a:off x="6329795" y="4061114"/>
            <a:ext cx="5368636" cy="554182"/>
          </a:xfrm>
          <a:custGeom>
            <a:avLst/>
            <a:gdLst/>
            <a:ahLst/>
            <a:cxnLst/>
            <a:rect l="l" t="t" r="r" b="b"/>
            <a:pathLst>
              <a:path w="5368636" h="554182">
                <a:moveTo>
                  <a:pt x="69273" y="0"/>
                </a:moveTo>
                <a:lnTo>
                  <a:pt x="5299364" y="0"/>
                </a:lnTo>
                <a:cubicBezTo>
                  <a:pt x="5337622" y="0"/>
                  <a:pt x="5368636" y="31014"/>
                  <a:pt x="5368636" y="69273"/>
                </a:cubicBezTo>
                <a:lnTo>
                  <a:pt x="5368636" y="484909"/>
                </a:lnTo>
                <a:cubicBezTo>
                  <a:pt x="5368636" y="523167"/>
                  <a:pt x="5337622" y="554182"/>
                  <a:pt x="5299364" y="554182"/>
                </a:cubicBezTo>
                <a:lnTo>
                  <a:pt x="69273" y="554182"/>
                </a:lnTo>
                <a:cubicBezTo>
                  <a:pt x="31040" y="554182"/>
                  <a:pt x="0" y="523142"/>
                  <a:pt x="0" y="484909"/>
                </a:cubicBezTo>
                <a:lnTo>
                  <a:pt x="0" y="69273"/>
                </a:lnTo>
                <a:cubicBezTo>
                  <a:pt x="0" y="31040"/>
                  <a:pt x="31040" y="0"/>
                  <a:pt x="69273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28" name="Text 25"/>
          <p:cNvSpPr/>
          <p:nvPr/>
        </p:nvSpPr>
        <p:spPr>
          <a:xfrm>
            <a:off x="6433705" y="4165023"/>
            <a:ext cx="666750" cy="1731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5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自助服务率</a:t>
            </a:r>
            <a:endParaRPr lang="en-US" sz="1600" dirty="0"/>
          </a:p>
        </p:txBody>
      </p:sp>
      <p:sp>
        <p:nvSpPr>
          <p:cNvPr id="29" name="Text 26"/>
          <p:cNvSpPr/>
          <p:nvPr/>
        </p:nvSpPr>
        <p:spPr>
          <a:xfrm>
            <a:off x="11214537" y="4165023"/>
            <a:ext cx="441614" cy="1731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5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&gt; 80%</a:t>
            </a:r>
            <a:endParaRPr lang="en-US" sz="1600" dirty="0"/>
          </a:p>
        </p:txBody>
      </p:sp>
      <p:sp>
        <p:nvSpPr>
          <p:cNvPr id="30" name="Text 27"/>
          <p:cNvSpPr/>
          <p:nvPr/>
        </p:nvSpPr>
        <p:spPr>
          <a:xfrm>
            <a:off x="6433705" y="4372841"/>
            <a:ext cx="5212773" cy="1385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18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无需人工介入完成的查询占比</a:t>
            </a:r>
            <a:endParaRPr lang="en-US" sz="1600" dirty="0"/>
          </a:p>
        </p:txBody>
      </p:sp>
      <p:sp>
        <p:nvSpPr>
          <p:cNvPr id="31" name="Shape 28"/>
          <p:cNvSpPr/>
          <p:nvPr/>
        </p:nvSpPr>
        <p:spPr>
          <a:xfrm>
            <a:off x="6329795" y="4684568"/>
            <a:ext cx="5368636" cy="554182"/>
          </a:xfrm>
          <a:custGeom>
            <a:avLst/>
            <a:gdLst/>
            <a:ahLst/>
            <a:cxnLst/>
            <a:rect l="l" t="t" r="r" b="b"/>
            <a:pathLst>
              <a:path w="5368636" h="554182">
                <a:moveTo>
                  <a:pt x="69273" y="0"/>
                </a:moveTo>
                <a:lnTo>
                  <a:pt x="5299364" y="0"/>
                </a:lnTo>
                <a:cubicBezTo>
                  <a:pt x="5337622" y="0"/>
                  <a:pt x="5368636" y="31014"/>
                  <a:pt x="5368636" y="69273"/>
                </a:cubicBezTo>
                <a:lnTo>
                  <a:pt x="5368636" y="484909"/>
                </a:lnTo>
                <a:cubicBezTo>
                  <a:pt x="5368636" y="523167"/>
                  <a:pt x="5337622" y="554182"/>
                  <a:pt x="5299364" y="554182"/>
                </a:cubicBezTo>
                <a:lnTo>
                  <a:pt x="69273" y="554182"/>
                </a:lnTo>
                <a:cubicBezTo>
                  <a:pt x="31040" y="554182"/>
                  <a:pt x="0" y="523142"/>
                  <a:pt x="0" y="484909"/>
                </a:cubicBezTo>
                <a:lnTo>
                  <a:pt x="0" y="69273"/>
                </a:lnTo>
                <a:cubicBezTo>
                  <a:pt x="0" y="31040"/>
                  <a:pt x="31040" y="0"/>
                  <a:pt x="69273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32" name="Text 29"/>
          <p:cNvSpPr/>
          <p:nvPr/>
        </p:nvSpPr>
        <p:spPr>
          <a:xfrm>
            <a:off x="6433705" y="4788477"/>
            <a:ext cx="787977" cy="1731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5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报告自动化率</a:t>
            </a:r>
            <a:endParaRPr lang="en-US" sz="1600" dirty="0"/>
          </a:p>
        </p:txBody>
      </p:sp>
      <p:sp>
        <p:nvSpPr>
          <p:cNvPr id="33" name="Text 30"/>
          <p:cNvSpPr/>
          <p:nvPr/>
        </p:nvSpPr>
        <p:spPr>
          <a:xfrm>
            <a:off x="11214537" y="4788477"/>
            <a:ext cx="441614" cy="1731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5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&gt; 60%</a:t>
            </a:r>
            <a:endParaRPr lang="en-US" sz="1600" dirty="0"/>
          </a:p>
        </p:txBody>
      </p:sp>
      <p:sp>
        <p:nvSpPr>
          <p:cNvPr id="34" name="Text 31"/>
          <p:cNvSpPr/>
          <p:nvPr/>
        </p:nvSpPr>
        <p:spPr>
          <a:xfrm>
            <a:off x="6433705" y="4996295"/>
            <a:ext cx="5212773" cy="1385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18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自动生成的报告占比</a:t>
            </a:r>
            <a:endParaRPr lang="en-US" sz="1600" dirty="0"/>
          </a:p>
        </p:txBody>
      </p:sp>
      <p:sp>
        <p:nvSpPr>
          <p:cNvPr id="35" name="Shape 32"/>
          <p:cNvSpPr/>
          <p:nvPr/>
        </p:nvSpPr>
        <p:spPr>
          <a:xfrm>
            <a:off x="350693" y="5528830"/>
            <a:ext cx="11490614" cy="978477"/>
          </a:xfrm>
          <a:custGeom>
            <a:avLst/>
            <a:gdLst/>
            <a:ahLst/>
            <a:cxnLst/>
            <a:rect l="l" t="t" r="r" b="b"/>
            <a:pathLst>
              <a:path w="11490614" h="978477">
                <a:moveTo>
                  <a:pt x="69276" y="0"/>
                </a:moveTo>
                <a:lnTo>
                  <a:pt x="11421337" y="0"/>
                </a:lnTo>
                <a:cubicBezTo>
                  <a:pt x="11459598" y="0"/>
                  <a:pt x="11490614" y="31016"/>
                  <a:pt x="11490614" y="69276"/>
                </a:cubicBezTo>
                <a:lnTo>
                  <a:pt x="11490614" y="909201"/>
                </a:lnTo>
                <a:cubicBezTo>
                  <a:pt x="11490614" y="947461"/>
                  <a:pt x="11459598" y="978477"/>
                  <a:pt x="11421337" y="978477"/>
                </a:cubicBezTo>
                <a:lnTo>
                  <a:pt x="69276" y="978477"/>
                </a:lnTo>
                <a:cubicBezTo>
                  <a:pt x="31016" y="978477"/>
                  <a:pt x="0" y="947461"/>
                  <a:pt x="0" y="909201"/>
                </a:cubicBezTo>
                <a:lnTo>
                  <a:pt x="0" y="69276"/>
                </a:lnTo>
                <a:cubicBezTo>
                  <a:pt x="0" y="31042"/>
                  <a:pt x="31042" y="0"/>
                  <a:pt x="69276" y="0"/>
                </a:cubicBezTo>
                <a:close/>
              </a:path>
            </a:pathLst>
          </a:custGeom>
          <a:gradFill rotWithShape="1" flip="none">
            <a:gsLst>
              <a:gs pos="0">
                <a:srgbClr val="3A5F7F">
                  <a:alpha val="20000"/>
                </a:srgbClr>
              </a:gs>
              <a:gs pos="100000">
                <a:srgbClr val="D8A14F">
                  <a:alpha val="10000"/>
                </a:srgbClr>
              </a:gs>
            </a:gsLst>
            <a:lin ang="0" scaled="1"/>
          </a:gradFill>
          <a:ln w="12700">
            <a:solidFill>
              <a:srgbClr val="3A5F7F">
                <a:alpha val="40000"/>
              </a:srgbClr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510886" y="5914159"/>
            <a:ext cx="207818" cy="207818"/>
          </a:xfrm>
          <a:custGeom>
            <a:avLst/>
            <a:gdLst/>
            <a:ahLst/>
            <a:cxnLst/>
            <a:rect l="l" t="t" r="r" b="b"/>
            <a:pathLst>
              <a:path w="207818" h="207818">
                <a:moveTo>
                  <a:pt x="103909" y="207818"/>
                </a:moveTo>
                <a:cubicBezTo>
                  <a:pt x="161258" y="207818"/>
                  <a:pt x="207818" y="161258"/>
                  <a:pt x="207818" y="103909"/>
                </a:cubicBezTo>
                <a:cubicBezTo>
                  <a:pt x="207818" y="46560"/>
                  <a:pt x="161258" y="0"/>
                  <a:pt x="103909" y="0"/>
                </a:cubicBezTo>
                <a:cubicBezTo>
                  <a:pt x="46560" y="0"/>
                  <a:pt x="0" y="46560"/>
                  <a:pt x="0" y="103909"/>
                </a:cubicBezTo>
                <a:cubicBezTo>
                  <a:pt x="0" y="161258"/>
                  <a:pt x="46560" y="207818"/>
                  <a:pt x="103909" y="207818"/>
                </a:cubicBezTo>
                <a:close/>
                <a:moveTo>
                  <a:pt x="124488" y="131956"/>
                </a:moveTo>
                <a:lnTo>
                  <a:pt x="65917" y="154484"/>
                </a:lnTo>
                <a:cubicBezTo>
                  <a:pt x="58043" y="157528"/>
                  <a:pt x="50290" y="149775"/>
                  <a:pt x="53335" y="141901"/>
                </a:cubicBezTo>
                <a:lnTo>
                  <a:pt x="75862" y="83330"/>
                </a:lnTo>
                <a:cubicBezTo>
                  <a:pt x="77201" y="79880"/>
                  <a:pt x="79880" y="77201"/>
                  <a:pt x="83330" y="75862"/>
                </a:cubicBezTo>
                <a:lnTo>
                  <a:pt x="141901" y="53335"/>
                </a:lnTo>
                <a:cubicBezTo>
                  <a:pt x="149775" y="50290"/>
                  <a:pt x="157528" y="58043"/>
                  <a:pt x="154484" y="65917"/>
                </a:cubicBezTo>
                <a:lnTo>
                  <a:pt x="131956" y="124488"/>
                </a:lnTo>
                <a:cubicBezTo>
                  <a:pt x="130658" y="127938"/>
                  <a:pt x="127938" y="130617"/>
                  <a:pt x="124488" y="131956"/>
                </a:cubicBezTo>
                <a:close/>
                <a:moveTo>
                  <a:pt x="116898" y="103909"/>
                </a:moveTo>
                <a:cubicBezTo>
                  <a:pt x="116898" y="96740"/>
                  <a:pt x="111078" y="90920"/>
                  <a:pt x="103909" y="90920"/>
                </a:cubicBezTo>
                <a:cubicBezTo>
                  <a:pt x="96740" y="90920"/>
                  <a:pt x="90920" y="96740"/>
                  <a:pt x="90920" y="103909"/>
                </a:cubicBezTo>
                <a:cubicBezTo>
                  <a:pt x="90920" y="111078"/>
                  <a:pt x="96740" y="116898"/>
                  <a:pt x="103909" y="116898"/>
                </a:cubicBezTo>
                <a:cubicBezTo>
                  <a:pt x="111078" y="116898"/>
                  <a:pt x="116898" y="111078"/>
                  <a:pt x="116898" y="103909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37" name="Text 34"/>
          <p:cNvSpPr/>
          <p:nvPr/>
        </p:nvSpPr>
        <p:spPr>
          <a:xfrm>
            <a:off x="837226" y="5671705"/>
            <a:ext cx="10936432" cy="2424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27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北极星指标对齐</a:t>
            </a:r>
            <a:endParaRPr lang="en-US" sz="1600" dirty="0"/>
          </a:p>
        </p:txBody>
      </p:sp>
      <p:sp>
        <p:nvSpPr>
          <p:cNvPr id="38" name="Text 35"/>
          <p:cNvSpPr/>
          <p:nvPr/>
        </p:nvSpPr>
        <p:spPr>
          <a:xfrm>
            <a:off x="837226" y="5948795"/>
            <a:ext cx="10927773" cy="4156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9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通过对工程系统的 APM 时延约束(如 P50 延迟要求、多级缓存命中率)与业务团队的使用深度(如每日单兵调用量、工单缩减率)进行对齐,确保数据中台建设最终能够转化为实打实的企业人效杠杆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1780" y="361780"/>
            <a:ext cx="11531751" cy="1808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7" b="1" spc="50" kern="0" dirty="0">
                <a:solidFill>
                  <a:srgbClr val="D8A14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SECURITY &amp; DATA QUALITY METRICS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61780" y="615027"/>
            <a:ext cx="11631240" cy="3617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564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安全与数据质量指标</a:t>
            </a:r>
            <a:endParaRPr lang="en-US" sz="1600" dirty="0"/>
          </a:p>
        </p:txBody>
      </p:sp>
      <p:graphicFrame>
        <p:nvGraphicFramePr>
          <p:cNvPr id="4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61780" y="1121519"/>
          <a:ext cx="11468439" cy="2659086"/>
        </p:xfrm>
        <a:graphic>
          <a:graphicData uri="http://schemas.openxmlformats.org/drawingml/2006/table">
            <a:tbl>
              <a:tblPr/>
              <a:tblGrid>
                <a:gridCol w="3439627"/>
                <a:gridCol w="4589186"/>
                <a:gridCol w="1719813"/>
                <a:gridCol w="1719813"/>
              </a:tblGrid>
              <a:tr h="443181">
                <a:tc>
                  <a:txBody>
                    <a:bodyPr/>
                    <a:lstStyle/>
                    <a:p>
                      <a:pPr algn="l"/>
                      <a:r>
                        <a:rPr lang="en-US" sz="1100" b="1" u="none" dirty="0">
                          <a:solidFill>
                            <a:srgbClr val="D8A14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指标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08534" marR="108534" marT="108534" marB="108534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3A5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b="1" u="none" dirty="0">
                          <a:solidFill>
                            <a:srgbClr val="D8A14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定义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08534" marR="108534" marT="108534" marB="108534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3A5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u="none" dirty="0">
                          <a:solidFill>
                            <a:srgbClr val="D8A14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目标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08534" marR="108534" marT="108534" marB="108534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3A5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u="none" dirty="0">
                          <a:solidFill>
                            <a:srgbClr val="D8A14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测量方法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08534" marR="108534" marT="108534" marB="108534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3A5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443181">
                <a:tc>
                  <a:txBody>
                    <a:bodyPr/>
                    <a:lstStyle/>
                    <a:p>
                      <a:r>
                        <a:rPr lang="en-US" sz="1100" b="1" u="none" dirty="0">
                          <a:solidFill>
                            <a:srgbClr val="E0E2E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权限绕过事件数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08534" marR="108534" marT="108534" marB="108534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u="none" dirty="0">
                          <a:solidFill>
                            <a:srgbClr val="6F7D8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经审计确认的权限绕过成功事件数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08534" marR="108534" marT="108534" marB="108534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none" dirty="0">
                          <a:solidFill>
                            <a:srgbClr val="E0E2E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0 次/年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08534" marR="108534" marT="108534" marB="108534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none" dirty="0">
                          <a:solidFill>
                            <a:srgbClr val="6F7D8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安全审计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08534" marR="108534" marT="108534" marB="108534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443181">
                <a:tc>
                  <a:txBody>
                    <a:bodyPr/>
                    <a:lstStyle/>
                    <a:p>
                      <a:r>
                        <a:rPr lang="en-US" sz="1100" b="1" u="none" dirty="0">
                          <a:solidFill>
                            <a:srgbClr val="E0E2E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数据泄露事件数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08534" marR="108534" marT="108534" marB="108534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u="none" dirty="0">
                          <a:solidFill>
                            <a:srgbClr val="6F7D8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未授权数据访问或外泄事件数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08534" marR="108534" marT="108534" marB="108534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none" dirty="0">
                          <a:solidFill>
                            <a:srgbClr val="E0E2E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0 次/年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08534" marR="108534" marT="108534" marB="108534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none" dirty="0">
                          <a:solidFill>
                            <a:srgbClr val="6F7D8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安全监控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08534" marR="108534" marT="108534" marB="108534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443181">
                <a:tc>
                  <a:txBody>
                    <a:bodyPr/>
                    <a:lstStyle/>
                    <a:p>
                      <a:r>
                        <a:rPr lang="en-US" sz="1100" b="1" u="none" dirty="0">
                          <a:solidFill>
                            <a:srgbClr val="E0E2E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审计日志完整率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08534" marR="108534" marT="108534" marB="108534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u="none" dirty="0">
                          <a:solidFill>
                            <a:srgbClr val="6F7D8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审计日志覆盖的操作占比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08534" marR="108534" marT="108534" marB="108534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none" dirty="0">
                          <a:solidFill>
                            <a:srgbClr val="E0E2E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100%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08534" marR="108534" marT="108534" marB="108534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none" dirty="0">
                          <a:solidFill>
                            <a:srgbClr val="6F7D8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日志分析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08534" marR="108534" marT="108534" marB="108534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443181">
                <a:tc>
                  <a:txBody>
                    <a:bodyPr/>
                    <a:lstStyle/>
                    <a:p>
                      <a:r>
                        <a:rPr lang="en-US" sz="1100" b="1" u="none" dirty="0">
                          <a:solidFill>
                            <a:srgbClr val="E0E2E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数据准确性评分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08534" marR="108534" marT="108534" marB="108534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u="none" dirty="0">
                          <a:solidFill>
                            <a:srgbClr val="6F7D8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查询结果与人工验证结果的一致率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08534" marR="108534" marT="108534" marB="108534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none" dirty="0">
                          <a:solidFill>
                            <a:srgbClr val="E0E2E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&gt; 95%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08534" marR="108534" marT="108534" marB="108534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none" dirty="0">
                          <a:solidFill>
                            <a:srgbClr val="6F7D8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抽样人工验证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08534" marR="108534" marT="108534" marB="108534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443181">
                <a:tc>
                  <a:txBody>
                    <a:bodyPr/>
                    <a:lstStyle/>
                    <a:p>
                      <a:r>
                        <a:rPr lang="en-US" sz="1100" b="1" u="none" dirty="0">
                          <a:solidFill>
                            <a:srgbClr val="E0E2E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敏感数据脱敏覆盖率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08534" marR="108534" marT="108534" marB="108534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u="none" dirty="0">
                          <a:solidFill>
                            <a:srgbClr val="6F7D8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已配置脱敏规则的敏感字段占比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08534" marR="108534" marT="108534" marB="108534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none" dirty="0">
                          <a:solidFill>
                            <a:srgbClr val="E0E2E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100%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08534" marR="108534" marT="108534" marB="108534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none" dirty="0">
                          <a:solidFill>
                            <a:srgbClr val="6F7D8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元数据扫描</a:t>
                      </a:r>
                      <a:endParaRPr lang="en-US" sz="11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08534" marR="108534" marT="108534" marB="108534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366303" y="3929840"/>
            <a:ext cx="5634730" cy="1600878"/>
          </a:xfrm>
          <a:custGeom>
            <a:avLst/>
            <a:gdLst/>
            <a:ahLst/>
            <a:cxnLst/>
            <a:rect l="l" t="t" r="r" b="b"/>
            <a:pathLst>
              <a:path w="5634730" h="1600878">
                <a:moveTo>
                  <a:pt x="72360" y="0"/>
                </a:moveTo>
                <a:lnTo>
                  <a:pt x="5562370" y="0"/>
                </a:lnTo>
                <a:cubicBezTo>
                  <a:pt x="5602333" y="0"/>
                  <a:pt x="5634730" y="32397"/>
                  <a:pt x="5634730" y="72360"/>
                </a:cubicBezTo>
                <a:lnTo>
                  <a:pt x="5634730" y="1528519"/>
                </a:lnTo>
                <a:cubicBezTo>
                  <a:pt x="5634730" y="1568482"/>
                  <a:pt x="5602333" y="1600878"/>
                  <a:pt x="5562370" y="1600878"/>
                </a:cubicBezTo>
                <a:lnTo>
                  <a:pt x="72360" y="1600878"/>
                </a:lnTo>
                <a:cubicBezTo>
                  <a:pt x="32397" y="1600878"/>
                  <a:pt x="0" y="1568482"/>
                  <a:pt x="0" y="1528519"/>
                </a:cubicBezTo>
                <a:lnTo>
                  <a:pt x="0" y="72360"/>
                </a:lnTo>
                <a:cubicBezTo>
                  <a:pt x="0" y="32423"/>
                  <a:pt x="32423" y="0"/>
                  <a:pt x="72360" y="0"/>
                </a:cubicBezTo>
                <a:close/>
              </a:path>
            </a:pathLst>
          </a:custGeom>
          <a:solidFill>
            <a:srgbClr val="D8A14F">
              <a:alpha val="10196"/>
            </a:srgbClr>
          </a:solidFill>
          <a:ln w="12700">
            <a:solidFill>
              <a:srgbClr val="D8A14F">
                <a:alpha val="30196"/>
              </a:srgbClr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538148" y="4115252"/>
            <a:ext cx="180890" cy="180890"/>
          </a:xfrm>
          <a:custGeom>
            <a:avLst/>
            <a:gdLst/>
            <a:ahLst/>
            <a:cxnLst/>
            <a:rect l="l" t="t" r="r" b="b"/>
            <a:pathLst>
              <a:path w="180890" h="180890">
                <a:moveTo>
                  <a:pt x="90445" y="0"/>
                </a:moveTo>
                <a:cubicBezTo>
                  <a:pt x="92070" y="0"/>
                  <a:pt x="93695" y="353"/>
                  <a:pt x="95179" y="1025"/>
                </a:cubicBezTo>
                <a:lnTo>
                  <a:pt x="161741" y="29253"/>
                </a:lnTo>
                <a:cubicBezTo>
                  <a:pt x="169514" y="32539"/>
                  <a:pt x="175308" y="40206"/>
                  <a:pt x="175273" y="49462"/>
                </a:cubicBezTo>
                <a:cubicBezTo>
                  <a:pt x="175096" y="84510"/>
                  <a:pt x="160681" y="148634"/>
                  <a:pt x="99808" y="177781"/>
                </a:cubicBezTo>
                <a:cubicBezTo>
                  <a:pt x="93907" y="180608"/>
                  <a:pt x="87053" y="180608"/>
                  <a:pt x="81153" y="177781"/>
                </a:cubicBezTo>
                <a:cubicBezTo>
                  <a:pt x="20244" y="148634"/>
                  <a:pt x="5865" y="84510"/>
                  <a:pt x="5688" y="49462"/>
                </a:cubicBezTo>
                <a:cubicBezTo>
                  <a:pt x="5653" y="40206"/>
                  <a:pt x="11447" y="32539"/>
                  <a:pt x="19220" y="29253"/>
                </a:cubicBezTo>
                <a:lnTo>
                  <a:pt x="85746" y="1025"/>
                </a:lnTo>
                <a:cubicBezTo>
                  <a:pt x="87230" y="353"/>
                  <a:pt x="88820" y="0"/>
                  <a:pt x="90445" y="0"/>
                </a:cubicBezTo>
                <a:close/>
                <a:moveTo>
                  <a:pt x="90445" y="23601"/>
                </a:moveTo>
                <a:lnTo>
                  <a:pt x="90445" y="157184"/>
                </a:lnTo>
                <a:cubicBezTo>
                  <a:pt x="139201" y="133583"/>
                  <a:pt x="152308" y="81295"/>
                  <a:pt x="152626" y="49992"/>
                </a:cubicBezTo>
                <a:lnTo>
                  <a:pt x="90445" y="23636"/>
                </a:lnTo>
                <a:lnTo>
                  <a:pt x="90445" y="23636"/>
                </a:ln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7" name="Text 4"/>
          <p:cNvSpPr/>
          <p:nvPr/>
        </p:nvSpPr>
        <p:spPr>
          <a:xfrm>
            <a:off x="850184" y="4079074"/>
            <a:ext cx="1709412" cy="2532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82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红线合规与数据置信度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533626" y="4477033"/>
            <a:ext cx="126623" cy="126623"/>
          </a:xfrm>
          <a:custGeom>
            <a:avLst/>
            <a:gdLst/>
            <a:ahLst/>
            <a:cxnLst/>
            <a:rect l="l" t="t" r="r" b="b"/>
            <a:pathLst>
              <a:path w="126623" h="126623">
                <a:moveTo>
                  <a:pt x="63312" y="126623"/>
                </a:moveTo>
                <a:cubicBezTo>
                  <a:pt x="98254" y="126623"/>
                  <a:pt x="126623" y="98254"/>
                  <a:pt x="126623" y="63312"/>
                </a:cubicBezTo>
                <a:cubicBezTo>
                  <a:pt x="126623" y="28369"/>
                  <a:pt x="98254" y="0"/>
                  <a:pt x="63312" y="0"/>
                </a:cubicBezTo>
                <a:cubicBezTo>
                  <a:pt x="28369" y="0"/>
                  <a:pt x="0" y="28369"/>
                  <a:pt x="0" y="63312"/>
                </a:cubicBezTo>
                <a:cubicBezTo>
                  <a:pt x="0" y="98254"/>
                  <a:pt x="28369" y="126623"/>
                  <a:pt x="63312" y="126623"/>
                </a:cubicBezTo>
                <a:close/>
                <a:moveTo>
                  <a:pt x="84185" y="52603"/>
                </a:moveTo>
                <a:lnTo>
                  <a:pt x="64400" y="84259"/>
                </a:lnTo>
                <a:cubicBezTo>
                  <a:pt x="63361" y="85916"/>
                  <a:pt x="61580" y="86954"/>
                  <a:pt x="59627" y="87053"/>
                </a:cubicBezTo>
                <a:cubicBezTo>
                  <a:pt x="57673" y="87152"/>
                  <a:pt x="55793" y="86262"/>
                  <a:pt x="54631" y="84679"/>
                </a:cubicBezTo>
                <a:lnTo>
                  <a:pt x="42760" y="68851"/>
                </a:lnTo>
                <a:cubicBezTo>
                  <a:pt x="40782" y="66230"/>
                  <a:pt x="41326" y="62520"/>
                  <a:pt x="43947" y="60542"/>
                </a:cubicBezTo>
                <a:cubicBezTo>
                  <a:pt x="46569" y="58563"/>
                  <a:pt x="50278" y="59107"/>
                  <a:pt x="52257" y="61729"/>
                </a:cubicBezTo>
                <a:lnTo>
                  <a:pt x="58934" y="70632"/>
                </a:lnTo>
                <a:lnTo>
                  <a:pt x="74119" y="46321"/>
                </a:lnTo>
                <a:cubicBezTo>
                  <a:pt x="75850" y="43551"/>
                  <a:pt x="79510" y="42686"/>
                  <a:pt x="82305" y="44442"/>
                </a:cubicBezTo>
                <a:cubicBezTo>
                  <a:pt x="85100" y="46198"/>
                  <a:pt x="85941" y="49833"/>
                  <a:pt x="84185" y="52628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9" name="Text 6"/>
          <p:cNvSpPr/>
          <p:nvPr/>
        </p:nvSpPr>
        <p:spPr>
          <a:xfrm>
            <a:off x="746172" y="4440855"/>
            <a:ext cx="3355513" cy="1808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7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系统在红线合规与数据置信度方面必须达到</a:t>
            </a:r>
            <a:pPr>
              <a:lnSpc>
                <a:spcPct val="120000"/>
              </a:lnSpc>
            </a:pPr>
            <a:r>
              <a:rPr lang="en-US" sz="997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强制性达成标准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533626" y="4730279"/>
            <a:ext cx="126623" cy="126623"/>
          </a:xfrm>
          <a:custGeom>
            <a:avLst/>
            <a:gdLst/>
            <a:ahLst/>
            <a:cxnLst/>
            <a:rect l="l" t="t" r="r" b="b"/>
            <a:pathLst>
              <a:path w="126623" h="126623">
                <a:moveTo>
                  <a:pt x="63312" y="126623"/>
                </a:moveTo>
                <a:cubicBezTo>
                  <a:pt x="98254" y="126623"/>
                  <a:pt x="126623" y="98254"/>
                  <a:pt x="126623" y="63312"/>
                </a:cubicBezTo>
                <a:cubicBezTo>
                  <a:pt x="126623" y="28369"/>
                  <a:pt x="98254" y="0"/>
                  <a:pt x="63312" y="0"/>
                </a:cubicBezTo>
                <a:cubicBezTo>
                  <a:pt x="28369" y="0"/>
                  <a:pt x="0" y="28369"/>
                  <a:pt x="0" y="63312"/>
                </a:cubicBezTo>
                <a:cubicBezTo>
                  <a:pt x="0" y="98254"/>
                  <a:pt x="28369" y="126623"/>
                  <a:pt x="63312" y="126623"/>
                </a:cubicBezTo>
                <a:close/>
                <a:moveTo>
                  <a:pt x="84185" y="52603"/>
                </a:moveTo>
                <a:lnTo>
                  <a:pt x="64400" y="84259"/>
                </a:lnTo>
                <a:cubicBezTo>
                  <a:pt x="63361" y="85916"/>
                  <a:pt x="61580" y="86954"/>
                  <a:pt x="59627" y="87053"/>
                </a:cubicBezTo>
                <a:cubicBezTo>
                  <a:pt x="57673" y="87152"/>
                  <a:pt x="55793" y="86262"/>
                  <a:pt x="54631" y="84679"/>
                </a:cubicBezTo>
                <a:lnTo>
                  <a:pt x="42760" y="68851"/>
                </a:lnTo>
                <a:cubicBezTo>
                  <a:pt x="40782" y="66230"/>
                  <a:pt x="41326" y="62520"/>
                  <a:pt x="43947" y="60542"/>
                </a:cubicBezTo>
                <a:cubicBezTo>
                  <a:pt x="46569" y="58563"/>
                  <a:pt x="50278" y="59107"/>
                  <a:pt x="52257" y="61729"/>
                </a:cubicBezTo>
                <a:lnTo>
                  <a:pt x="58934" y="70632"/>
                </a:lnTo>
                <a:lnTo>
                  <a:pt x="74119" y="46321"/>
                </a:lnTo>
                <a:cubicBezTo>
                  <a:pt x="75850" y="43551"/>
                  <a:pt x="79510" y="42686"/>
                  <a:pt x="82305" y="44442"/>
                </a:cubicBezTo>
                <a:cubicBezTo>
                  <a:pt x="85100" y="46198"/>
                  <a:pt x="85941" y="49833"/>
                  <a:pt x="84185" y="52628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11" name="Text 8"/>
          <p:cNvSpPr/>
          <p:nvPr/>
        </p:nvSpPr>
        <p:spPr>
          <a:xfrm>
            <a:off x="746172" y="4694101"/>
            <a:ext cx="2469151" cy="1808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7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权限绕过事件数和数据泄露事件数必须为</a:t>
            </a:r>
            <a:pPr>
              <a:lnSpc>
                <a:spcPct val="120000"/>
              </a:lnSpc>
            </a:pPr>
            <a:r>
              <a:rPr lang="en-US" sz="997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零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533626" y="4983525"/>
            <a:ext cx="126623" cy="126623"/>
          </a:xfrm>
          <a:custGeom>
            <a:avLst/>
            <a:gdLst/>
            <a:ahLst/>
            <a:cxnLst/>
            <a:rect l="l" t="t" r="r" b="b"/>
            <a:pathLst>
              <a:path w="126623" h="126623">
                <a:moveTo>
                  <a:pt x="63312" y="126623"/>
                </a:moveTo>
                <a:cubicBezTo>
                  <a:pt x="98254" y="126623"/>
                  <a:pt x="126623" y="98254"/>
                  <a:pt x="126623" y="63312"/>
                </a:cubicBezTo>
                <a:cubicBezTo>
                  <a:pt x="126623" y="28369"/>
                  <a:pt x="98254" y="0"/>
                  <a:pt x="63312" y="0"/>
                </a:cubicBezTo>
                <a:cubicBezTo>
                  <a:pt x="28369" y="0"/>
                  <a:pt x="0" y="28369"/>
                  <a:pt x="0" y="63312"/>
                </a:cubicBezTo>
                <a:cubicBezTo>
                  <a:pt x="0" y="98254"/>
                  <a:pt x="28369" y="126623"/>
                  <a:pt x="63312" y="126623"/>
                </a:cubicBezTo>
                <a:close/>
                <a:moveTo>
                  <a:pt x="84185" y="52603"/>
                </a:moveTo>
                <a:lnTo>
                  <a:pt x="64400" y="84259"/>
                </a:lnTo>
                <a:cubicBezTo>
                  <a:pt x="63361" y="85916"/>
                  <a:pt x="61580" y="86954"/>
                  <a:pt x="59627" y="87053"/>
                </a:cubicBezTo>
                <a:cubicBezTo>
                  <a:pt x="57673" y="87152"/>
                  <a:pt x="55793" y="86262"/>
                  <a:pt x="54631" y="84679"/>
                </a:cubicBezTo>
                <a:lnTo>
                  <a:pt x="42760" y="68851"/>
                </a:lnTo>
                <a:cubicBezTo>
                  <a:pt x="40782" y="66230"/>
                  <a:pt x="41326" y="62520"/>
                  <a:pt x="43947" y="60542"/>
                </a:cubicBezTo>
                <a:cubicBezTo>
                  <a:pt x="46569" y="58563"/>
                  <a:pt x="50278" y="59107"/>
                  <a:pt x="52257" y="61729"/>
                </a:cubicBezTo>
                <a:lnTo>
                  <a:pt x="58934" y="70632"/>
                </a:lnTo>
                <a:lnTo>
                  <a:pt x="74119" y="46321"/>
                </a:lnTo>
                <a:cubicBezTo>
                  <a:pt x="75850" y="43551"/>
                  <a:pt x="79510" y="42686"/>
                  <a:pt x="82305" y="44442"/>
                </a:cubicBezTo>
                <a:cubicBezTo>
                  <a:pt x="85100" y="46198"/>
                  <a:pt x="85941" y="49833"/>
                  <a:pt x="84185" y="52628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13" name="Text 10"/>
          <p:cNvSpPr/>
          <p:nvPr/>
        </p:nvSpPr>
        <p:spPr>
          <a:xfrm>
            <a:off x="746172" y="4947347"/>
            <a:ext cx="1781769" cy="1808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7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审计日志完整率必须达到</a:t>
            </a:r>
            <a:pPr>
              <a:lnSpc>
                <a:spcPct val="120000"/>
              </a:lnSpc>
            </a:pPr>
            <a:r>
              <a:rPr lang="en-US" sz="997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100%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533626" y="5236772"/>
            <a:ext cx="126623" cy="126623"/>
          </a:xfrm>
          <a:custGeom>
            <a:avLst/>
            <a:gdLst/>
            <a:ahLst/>
            <a:cxnLst/>
            <a:rect l="l" t="t" r="r" b="b"/>
            <a:pathLst>
              <a:path w="126623" h="126623">
                <a:moveTo>
                  <a:pt x="63312" y="126623"/>
                </a:moveTo>
                <a:cubicBezTo>
                  <a:pt x="98254" y="126623"/>
                  <a:pt x="126623" y="98254"/>
                  <a:pt x="126623" y="63312"/>
                </a:cubicBezTo>
                <a:cubicBezTo>
                  <a:pt x="126623" y="28369"/>
                  <a:pt x="98254" y="0"/>
                  <a:pt x="63312" y="0"/>
                </a:cubicBezTo>
                <a:cubicBezTo>
                  <a:pt x="28369" y="0"/>
                  <a:pt x="0" y="28369"/>
                  <a:pt x="0" y="63312"/>
                </a:cubicBezTo>
                <a:cubicBezTo>
                  <a:pt x="0" y="98254"/>
                  <a:pt x="28369" y="126623"/>
                  <a:pt x="63312" y="126623"/>
                </a:cubicBezTo>
                <a:close/>
                <a:moveTo>
                  <a:pt x="84185" y="52603"/>
                </a:moveTo>
                <a:lnTo>
                  <a:pt x="64400" y="84259"/>
                </a:lnTo>
                <a:cubicBezTo>
                  <a:pt x="63361" y="85916"/>
                  <a:pt x="61580" y="86954"/>
                  <a:pt x="59627" y="87053"/>
                </a:cubicBezTo>
                <a:cubicBezTo>
                  <a:pt x="57673" y="87152"/>
                  <a:pt x="55793" y="86262"/>
                  <a:pt x="54631" y="84679"/>
                </a:cubicBezTo>
                <a:lnTo>
                  <a:pt x="42760" y="68851"/>
                </a:lnTo>
                <a:cubicBezTo>
                  <a:pt x="40782" y="66230"/>
                  <a:pt x="41326" y="62520"/>
                  <a:pt x="43947" y="60542"/>
                </a:cubicBezTo>
                <a:cubicBezTo>
                  <a:pt x="46569" y="58563"/>
                  <a:pt x="50278" y="59107"/>
                  <a:pt x="52257" y="61729"/>
                </a:cubicBezTo>
                <a:lnTo>
                  <a:pt x="58934" y="70632"/>
                </a:lnTo>
                <a:lnTo>
                  <a:pt x="74119" y="46321"/>
                </a:lnTo>
                <a:cubicBezTo>
                  <a:pt x="75850" y="43551"/>
                  <a:pt x="79510" y="42686"/>
                  <a:pt x="82305" y="44442"/>
                </a:cubicBezTo>
                <a:cubicBezTo>
                  <a:pt x="85100" y="46198"/>
                  <a:pt x="85941" y="49833"/>
                  <a:pt x="84185" y="52628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15" name="Text 12"/>
          <p:cNvSpPr/>
          <p:nvPr/>
        </p:nvSpPr>
        <p:spPr>
          <a:xfrm>
            <a:off x="746172" y="5200593"/>
            <a:ext cx="2035015" cy="1808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7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敏感数据脱敏覆盖率必须达到</a:t>
            </a:r>
            <a:pPr>
              <a:lnSpc>
                <a:spcPct val="120000"/>
              </a:lnSpc>
            </a:pPr>
            <a:r>
              <a:rPr lang="en-US" sz="997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100%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6188918" y="3929840"/>
            <a:ext cx="5634730" cy="1600878"/>
          </a:xfrm>
          <a:custGeom>
            <a:avLst/>
            <a:gdLst/>
            <a:ahLst/>
            <a:cxnLst/>
            <a:rect l="l" t="t" r="r" b="b"/>
            <a:pathLst>
              <a:path w="5634730" h="1600878">
                <a:moveTo>
                  <a:pt x="72360" y="0"/>
                </a:moveTo>
                <a:lnTo>
                  <a:pt x="5562370" y="0"/>
                </a:lnTo>
                <a:cubicBezTo>
                  <a:pt x="5602333" y="0"/>
                  <a:pt x="5634730" y="32397"/>
                  <a:pt x="5634730" y="72360"/>
                </a:cubicBezTo>
                <a:lnTo>
                  <a:pt x="5634730" y="1528519"/>
                </a:lnTo>
                <a:cubicBezTo>
                  <a:pt x="5634730" y="1568482"/>
                  <a:pt x="5602333" y="1600878"/>
                  <a:pt x="5562370" y="1600878"/>
                </a:cubicBezTo>
                <a:lnTo>
                  <a:pt x="72360" y="1600878"/>
                </a:lnTo>
                <a:cubicBezTo>
                  <a:pt x="32397" y="1600878"/>
                  <a:pt x="0" y="1568482"/>
                  <a:pt x="0" y="1528519"/>
                </a:cubicBezTo>
                <a:lnTo>
                  <a:pt x="0" y="72360"/>
                </a:lnTo>
                <a:cubicBezTo>
                  <a:pt x="0" y="32423"/>
                  <a:pt x="32423" y="0"/>
                  <a:pt x="72360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6360764" y="4115252"/>
            <a:ext cx="180890" cy="180890"/>
          </a:xfrm>
          <a:custGeom>
            <a:avLst/>
            <a:gdLst/>
            <a:ahLst/>
            <a:cxnLst/>
            <a:rect l="l" t="t" r="r" b="b"/>
            <a:pathLst>
              <a:path w="180890" h="180890">
                <a:moveTo>
                  <a:pt x="169620" y="67834"/>
                </a:moveTo>
                <a:lnTo>
                  <a:pt x="172411" y="67834"/>
                </a:lnTo>
                <a:cubicBezTo>
                  <a:pt x="177110" y="67834"/>
                  <a:pt x="180890" y="64054"/>
                  <a:pt x="180890" y="59355"/>
                </a:cubicBezTo>
                <a:lnTo>
                  <a:pt x="180890" y="8479"/>
                </a:lnTo>
                <a:cubicBezTo>
                  <a:pt x="180890" y="5052"/>
                  <a:pt x="178841" y="1943"/>
                  <a:pt x="175661" y="636"/>
                </a:cubicBezTo>
                <a:cubicBezTo>
                  <a:pt x="172482" y="-671"/>
                  <a:pt x="168843" y="71"/>
                  <a:pt x="166405" y="2473"/>
                </a:cubicBezTo>
                <a:lnTo>
                  <a:pt x="148139" y="20774"/>
                </a:lnTo>
                <a:cubicBezTo>
                  <a:pt x="132488" y="7808"/>
                  <a:pt x="112350" y="0"/>
                  <a:pt x="90445" y="0"/>
                </a:cubicBezTo>
                <a:cubicBezTo>
                  <a:pt x="44869" y="0"/>
                  <a:pt x="7172" y="33705"/>
                  <a:pt x="919" y="77550"/>
                </a:cubicBezTo>
                <a:cubicBezTo>
                  <a:pt x="35" y="83732"/>
                  <a:pt x="4310" y="89456"/>
                  <a:pt x="10493" y="90339"/>
                </a:cubicBezTo>
                <a:cubicBezTo>
                  <a:pt x="16676" y="91222"/>
                  <a:pt x="22399" y="86912"/>
                  <a:pt x="23283" y="80765"/>
                </a:cubicBezTo>
                <a:cubicBezTo>
                  <a:pt x="27981" y="47872"/>
                  <a:pt x="56281" y="22611"/>
                  <a:pt x="90445" y="22611"/>
                </a:cubicBezTo>
                <a:cubicBezTo>
                  <a:pt x="106132" y="22611"/>
                  <a:pt x="120546" y="27911"/>
                  <a:pt x="132029" y="36849"/>
                </a:cubicBezTo>
                <a:lnTo>
                  <a:pt x="115529" y="53348"/>
                </a:lnTo>
                <a:cubicBezTo>
                  <a:pt x="113092" y="55786"/>
                  <a:pt x="112385" y="59425"/>
                  <a:pt x="113692" y="62605"/>
                </a:cubicBezTo>
                <a:cubicBezTo>
                  <a:pt x="115000" y="65785"/>
                  <a:pt x="118109" y="67834"/>
                  <a:pt x="121536" y="67834"/>
                </a:cubicBezTo>
                <a:lnTo>
                  <a:pt x="169620" y="67834"/>
                </a:lnTo>
                <a:close/>
                <a:moveTo>
                  <a:pt x="180007" y="103341"/>
                </a:moveTo>
                <a:cubicBezTo>
                  <a:pt x="180890" y="97158"/>
                  <a:pt x="176580" y="91434"/>
                  <a:pt x="170432" y="90551"/>
                </a:cubicBezTo>
                <a:cubicBezTo>
                  <a:pt x="164285" y="89668"/>
                  <a:pt x="158526" y="93978"/>
                  <a:pt x="157643" y="100126"/>
                </a:cubicBezTo>
                <a:cubicBezTo>
                  <a:pt x="152944" y="132983"/>
                  <a:pt x="124645" y="158244"/>
                  <a:pt x="90480" y="158244"/>
                </a:cubicBezTo>
                <a:cubicBezTo>
                  <a:pt x="74794" y="158244"/>
                  <a:pt x="60379" y="152944"/>
                  <a:pt x="48897" y="144006"/>
                </a:cubicBezTo>
                <a:lnTo>
                  <a:pt x="65361" y="127542"/>
                </a:lnTo>
                <a:cubicBezTo>
                  <a:pt x="67798" y="125104"/>
                  <a:pt x="68505" y="121465"/>
                  <a:pt x="67198" y="118285"/>
                </a:cubicBezTo>
                <a:cubicBezTo>
                  <a:pt x="65891" y="115106"/>
                  <a:pt x="62782" y="113056"/>
                  <a:pt x="59355" y="113056"/>
                </a:cubicBezTo>
                <a:lnTo>
                  <a:pt x="8479" y="113056"/>
                </a:lnTo>
                <a:cubicBezTo>
                  <a:pt x="3780" y="113056"/>
                  <a:pt x="0" y="116837"/>
                  <a:pt x="0" y="121536"/>
                </a:cubicBezTo>
                <a:lnTo>
                  <a:pt x="0" y="172411"/>
                </a:lnTo>
                <a:cubicBezTo>
                  <a:pt x="0" y="175838"/>
                  <a:pt x="2049" y="178947"/>
                  <a:pt x="5229" y="180254"/>
                </a:cubicBezTo>
                <a:cubicBezTo>
                  <a:pt x="8409" y="181561"/>
                  <a:pt x="12048" y="180820"/>
                  <a:pt x="14485" y="178417"/>
                </a:cubicBezTo>
                <a:lnTo>
                  <a:pt x="32786" y="160116"/>
                </a:lnTo>
                <a:cubicBezTo>
                  <a:pt x="48402" y="173082"/>
                  <a:pt x="68540" y="180890"/>
                  <a:pt x="90445" y="180890"/>
                </a:cubicBezTo>
                <a:cubicBezTo>
                  <a:pt x="136021" y="180890"/>
                  <a:pt x="173718" y="147185"/>
                  <a:pt x="179972" y="103341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18" name="Text 15"/>
          <p:cNvSpPr/>
          <p:nvPr/>
        </p:nvSpPr>
        <p:spPr>
          <a:xfrm>
            <a:off x="6672800" y="4079074"/>
            <a:ext cx="1221009" cy="2532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82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持续监控与改进</a:t>
            </a:r>
            <a:endParaRPr lang="en-US" sz="1600" dirty="0"/>
          </a:p>
        </p:txBody>
      </p:sp>
      <p:sp>
        <p:nvSpPr>
          <p:cNvPr id="19" name="Shape 16"/>
          <p:cNvSpPr/>
          <p:nvPr/>
        </p:nvSpPr>
        <p:spPr>
          <a:xfrm>
            <a:off x="6364156" y="4477033"/>
            <a:ext cx="110795" cy="126623"/>
          </a:xfrm>
          <a:custGeom>
            <a:avLst/>
            <a:gdLst/>
            <a:ahLst/>
            <a:cxnLst/>
            <a:rect l="l" t="t" r="r" b="b"/>
            <a:pathLst>
              <a:path w="110795" h="126623">
                <a:moveTo>
                  <a:pt x="107531" y="17336"/>
                </a:moveTo>
                <a:cubicBezTo>
                  <a:pt x="111067" y="19909"/>
                  <a:pt x="111859" y="24855"/>
                  <a:pt x="109287" y="28391"/>
                </a:cubicBezTo>
                <a:lnTo>
                  <a:pt x="45975" y="115445"/>
                </a:lnTo>
                <a:cubicBezTo>
                  <a:pt x="44615" y="117324"/>
                  <a:pt x="42513" y="118487"/>
                  <a:pt x="40188" y="118684"/>
                </a:cubicBezTo>
                <a:cubicBezTo>
                  <a:pt x="37863" y="118882"/>
                  <a:pt x="35613" y="118017"/>
                  <a:pt x="33981" y="116384"/>
                </a:cubicBezTo>
                <a:lnTo>
                  <a:pt x="2325" y="84729"/>
                </a:lnTo>
                <a:cubicBezTo>
                  <a:pt x="-767" y="81637"/>
                  <a:pt x="-767" y="76617"/>
                  <a:pt x="2325" y="73526"/>
                </a:cubicBezTo>
                <a:cubicBezTo>
                  <a:pt x="5416" y="70434"/>
                  <a:pt x="10437" y="70434"/>
                  <a:pt x="13528" y="73526"/>
                </a:cubicBezTo>
                <a:lnTo>
                  <a:pt x="38630" y="98628"/>
                </a:lnTo>
                <a:lnTo>
                  <a:pt x="96501" y="19068"/>
                </a:lnTo>
                <a:cubicBezTo>
                  <a:pt x="99073" y="15531"/>
                  <a:pt x="104019" y="14740"/>
                  <a:pt x="107555" y="17312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20" name="Text 17"/>
          <p:cNvSpPr/>
          <p:nvPr/>
        </p:nvSpPr>
        <p:spPr>
          <a:xfrm>
            <a:off x="6568788" y="4440855"/>
            <a:ext cx="1456166" cy="1808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7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建立定期的指标审查机制</a:t>
            </a:r>
            <a:endParaRPr lang="en-US" sz="1600" dirty="0"/>
          </a:p>
        </p:txBody>
      </p:sp>
      <p:sp>
        <p:nvSpPr>
          <p:cNvPr id="21" name="Shape 18"/>
          <p:cNvSpPr/>
          <p:nvPr/>
        </p:nvSpPr>
        <p:spPr>
          <a:xfrm>
            <a:off x="6364156" y="4730279"/>
            <a:ext cx="110795" cy="126623"/>
          </a:xfrm>
          <a:custGeom>
            <a:avLst/>
            <a:gdLst/>
            <a:ahLst/>
            <a:cxnLst/>
            <a:rect l="l" t="t" r="r" b="b"/>
            <a:pathLst>
              <a:path w="110795" h="126623">
                <a:moveTo>
                  <a:pt x="107531" y="17336"/>
                </a:moveTo>
                <a:cubicBezTo>
                  <a:pt x="111067" y="19909"/>
                  <a:pt x="111859" y="24855"/>
                  <a:pt x="109287" y="28391"/>
                </a:cubicBezTo>
                <a:lnTo>
                  <a:pt x="45975" y="115445"/>
                </a:lnTo>
                <a:cubicBezTo>
                  <a:pt x="44615" y="117324"/>
                  <a:pt x="42513" y="118487"/>
                  <a:pt x="40188" y="118684"/>
                </a:cubicBezTo>
                <a:cubicBezTo>
                  <a:pt x="37863" y="118882"/>
                  <a:pt x="35613" y="118017"/>
                  <a:pt x="33981" y="116384"/>
                </a:cubicBezTo>
                <a:lnTo>
                  <a:pt x="2325" y="84729"/>
                </a:lnTo>
                <a:cubicBezTo>
                  <a:pt x="-767" y="81637"/>
                  <a:pt x="-767" y="76617"/>
                  <a:pt x="2325" y="73526"/>
                </a:cubicBezTo>
                <a:cubicBezTo>
                  <a:pt x="5416" y="70434"/>
                  <a:pt x="10437" y="70434"/>
                  <a:pt x="13528" y="73526"/>
                </a:cubicBezTo>
                <a:lnTo>
                  <a:pt x="38630" y="98628"/>
                </a:lnTo>
                <a:lnTo>
                  <a:pt x="96501" y="19068"/>
                </a:lnTo>
                <a:cubicBezTo>
                  <a:pt x="99073" y="15531"/>
                  <a:pt x="104019" y="14740"/>
                  <a:pt x="107555" y="17312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22" name="Text 19"/>
          <p:cNvSpPr/>
          <p:nvPr/>
        </p:nvSpPr>
        <p:spPr>
          <a:xfrm>
            <a:off x="6568788" y="4694101"/>
            <a:ext cx="1582789" cy="1808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7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基于指标数据持续优化系统</a:t>
            </a:r>
            <a:endParaRPr lang="en-US" sz="1600" dirty="0"/>
          </a:p>
        </p:txBody>
      </p:sp>
      <p:sp>
        <p:nvSpPr>
          <p:cNvPr id="23" name="Shape 20"/>
          <p:cNvSpPr/>
          <p:nvPr/>
        </p:nvSpPr>
        <p:spPr>
          <a:xfrm>
            <a:off x="6364156" y="4983525"/>
            <a:ext cx="110795" cy="126623"/>
          </a:xfrm>
          <a:custGeom>
            <a:avLst/>
            <a:gdLst/>
            <a:ahLst/>
            <a:cxnLst/>
            <a:rect l="l" t="t" r="r" b="b"/>
            <a:pathLst>
              <a:path w="110795" h="126623">
                <a:moveTo>
                  <a:pt x="107531" y="17336"/>
                </a:moveTo>
                <a:cubicBezTo>
                  <a:pt x="111067" y="19909"/>
                  <a:pt x="111859" y="24855"/>
                  <a:pt x="109287" y="28391"/>
                </a:cubicBezTo>
                <a:lnTo>
                  <a:pt x="45975" y="115445"/>
                </a:lnTo>
                <a:cubicBezTo>
                  <a:pt x="44615" y="117324"/>
                  <a:pt x="42513" y="118487"/>
                  <a:pt x="40188" y="118684"/>
                </a:cubicBezTo>
                <a:cubicBezTo>
                  <a:pt x="37863" y="118882"/>
                  <a:pt x="35613" y="118017"/>
                  <a:pt x="33981" y="116384"/>
                </a:cubicBezTo>
                <a:lnTo>
                  <a:pt x="2325" y="84729"/>
                </a:lnTo>
                <a:cubicBezTo>
                  <a:pt x="-767" y="81637"/>
                  <a:pt x="-767" y="76617"/>
                  <a:pt x="2325" y="73526"/>
                </a:cubicBezTo>
                <a:cubicBezTo>
                  <a:pt x="5416" y="70434"/>
                  <a:pt x="10437" y="70434"/>
                  <a:pt x="13528" y="73526"/>
                </a:cubicBezTo>
                <a:lnTo>
                  <a:pt x="38630" y="98628"/>
                </a:lnTo>
                <a:lnTo>
                  <a:pt x="96501" y="19068"/>
                </a:lnTo>
                <a:cubicBezTo>
                  <a:pt x="99073" y="15531"/>
                  <a:pt x="104019" y="14740"/>
                  <a:pt x="107555" y="17312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24" name="Text 21"/>
          <p:cNvSpPr/>
          <p:nvPr/>
        </p:nvSpPr>
        <p:spPr>
          <a:xfrm>
            <a:off x="6568788" y="4947347"/>
            <a:ext cx="1962659" cy="1808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7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将指标达成情况纳入团队绩效考核</a:t>
            </a:r>
            <a:endParaRPr lang="en-US" sz="1600" dirty="0"/>
          </a:p>
        </p:txBody>
      </p:sp>
      <p:sp>
        <p:nvSpPr>
          <p:cNvPr id="25" name="Shape 22"/>
          <p:cNvSpPr/>
          <p:nvPr/>
        </p:nvSpPr>
        <p:spPr>
          <a:xfrm>
            <a:off x="6364156" y="5236772"/>
            <a:ext cx="110795" cy="126623"/>
          </a:xfrm>
          <a:custGeom>
            <a:avLst/>
            <a:gdLst/>
            <a:ahLst/>
            <a:cxnLst/>
            <a:rect l="l" t="t" r="r" b="b"/>
            <a:pathLst>
              <a:path w="110795" h="126623">
                <a:moveTo>
                  <a:pt x="107531" y="17336"/>
                </a:moveTo>
                <a:cubicBezTo>
                  <a:pt x="111067" y="19909"/>
                  <a:pt x="111859" y="24855"/>
                  <a:pt x="109287" y="28391"/>
                </a:cubicBezTo>
                <a:lnTo>
                  <a:pt x="45975" y="115445"/>
                </a:lnTo>
                <a:cubicBezTo>
                  <a:pt x="44615" y="117324"/>
                  <a:pt x="42513" y="118487"/>
                  <a:pt x="40188" y="118684"/>
                </a:cubicBezTo>
                <a:cubicBezTo>
                  <a:pt x="37863" y="118882"/>
                  <a:pt x="35613" y="118017"/>
                  <a:pt x="33981" y="116384"/>
                </a:cubicBezTo>
                <a:lnTo>
                  <a:pt x="2325" y="84729"/>
                </a:lnTo>
                <a:cubicBezTo>
                  <a:pt x="-767" y="81637"/>
                  <a:pt x="-767" y="76617"/>
                  <a:pt x="2325" y="73526"/>
                </a:cubicBezTo>
                <a:cubicBezTo>
                  <a:pt x="5416" y="70434"/>
                  <a:pt x="10437" y="70434"/>
                  <a:pt x="13528" y="73526"/>
                </a:cubicBezTo>
                <a:lnTo>
                  <a:pt x="38630" y="98628"/>
                </a:lnTo>
                <a:lnTo>
                  <a:pt x="96501" y="19068"/>
                </a:lnTo>
                <a:cubicBezTo>
                  <a:pt x="99073" y="15531"/>
                  <a:pt x="104019" y="14740"/>
                  <a:pt x="107555" y="17312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26" name="Text 23"/>
          <p:cNvSpPr/>
          <p:nvPr/>
        </p:nvSpPr>
        <p:spPr>
          <a:xfrm>
            <a:off x="6568788" y="5200593"/>
            <a:ext cx="1329543" cy="1808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7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建立指标异常预警机制</a:t>
            </a:r>
            <a:endParaRPr lang="en-US" sz="1600" dirty="0"/>
          </a:p>
        </p:txBody>
      </p:sp>
      <p:sp>
        <p:nvSpPr>
          <p:cNvPr id="27" name="Shape 24"/>
          <p:cNvSpPr/>
          <p:nvPr/>
        </p:nvSpPr>
        <p:spPr>
          <a:xfrm>
            <a:off x="366303" y="5684475"/>
            <a:ext cx="11459395" cy="804961"/>
          </a:xfrm>
          <a:custGeom>
            <a:avLst/>
            <a:gdLst/>
            <a:ahLst/>
            <a:cxnLst/>
            <a:rect l="l" t="t" r="r" b="b"/>
            <a:pathLst>
              <a:path w="11459395" h="804961">
                <a:moveTo>
                  <a:pt x="72358" y="0"/>
                </a:moveTo>
                <a:lnTo>
                  <a:pt x="11387037" y="0"/>
                </a:lnTo>
                <a:cubicBezTo>
                  <a:pt x="11426999" y="0"/>
                  <a:pt x="11459395" y="32396"/>
                  <a:pt x="11459395" y="72358"/>
                </a:cubicBezTo>
                <a:lnTo>
                  <a:pt x="11459395" y="732603"/>
                </a:lnTo>
                <a:cubicBezTo>
                  <a:pt x="11459395" y="772566"/>
                  <a:pt x="11426999" y="804961"/>
                  <a:pt x="11387037" y="804961"/>
                </a:cubicBezTo>
                <a:lnTo>
                  <a:pt x="72358" y="804961"/>
                </a:lnTo>
                <a:cubicBezTo>
                  <a:pt x="32396" y="804961"/>
                  <a:pt x="0" y="772566"/>
                  <a:pt x="0" y="732603"/>
                </a:cubicBezTo>
                <a:lnTo>
                  <a:pt x="0" y="72358"/>
                </a:lnTo>
                <a:cubicBezTo>
                  <a:pt x="0" y="32423"/>
                  <a:pt x="32423" y="0"/>
                  <a:pt x="72358" y="0"/>
                </a:cubicBezTo>
                <a:close/>
              </a:path>
            </a:pathLst>
          </a:custGeom>
          <a:gradFill rotWithShape="1" flip="none">
            <a:gsLst>
              <a:gs pos="0">
                <a:srgbClr val="3A5F7F">
                  <a:alpha val="20000"/>
                </a:srgbClr>
              </a:gs>
              <a:gs pos="100000">
                <a:srgbClr val="D8A14F">
                  <a:alpha val="10000"/>
                </a:srgbClr>
              </a:gs>
            </a:gsLst>
            <a:lin ang="0" scaled="1"/>
          </a:gradFill>
          <a:ln w="12700">
            <a:solidFill>
              <a:srgbClr val="3A5F7F">
                <a:alpha val="40000"/>
              </a:srgbClr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556237" y="5978421"/>
            <a:ext cx="189935" cy="217068"/>
          </a:xfrm>
          <a:custGeom>
            <a:avLst/>
            <a:gdLst/>
            <a:ahLst/>
            <a:cxnLst/>
            <a:rect l="l" t="t" r="r" b="b"/>
            <a:pathLst>
              <a:path w="189935" h="217068">
                <a:moveTo>
                  <a:pt x="104252" y="-10981"/>
                </a:moveTo>
                <a:cubicBezTo>
                  <a:pt x="98571" y="-14457"/>
                  <a:pt x="91406" y="-14457"/>
                  <a:pt x="85725" y="-10981"/>
                </a:cubicBezTo>
                <a:cubicBezTo>
                  <a:pt x="75380" y="-4664"/>
                  <a:pt x="68979" y="-2968"/>
                  <a:pt x="56853" y="-3222"/>
                </a:cubicBezTo>
                <a:cubicBezTo>
                  <a:pt x="50197" y="-3392"/>
                  <a:pt x="44007" y="212"/>
                  <a:pt x="40785" y="6063"/>
                </a:cubicBezTo>
                <a:cubicBezTo>
                  <a:pt x="34977" y="16704"/>
                  <a:pt x="30271" y="21410"/>
                  <a:pt x="19629" y="27218"/>
                </a:cubicBezTo>
                <a:cubicBezTo>
                  <a:pt x="13779" y="30398"/>
                  <a:pt x="10217" y="36630"/>
                  <a:pt x="10345" y="43286"/>
                </a:cubicBezTo>
                <a:cubicBezTo>
                  <a:pt x="10641" y="55412"/>
                  <a:pt x="8903" y="61814"/>
                  <a:pt x="2586" y="72158"/>
                </a:cubicBezTo>
                <a:cubicBezTo>
                  <a:pt x="-890" y="77839"/>
                  <a:pt x="-890" y="85004"/>
                  <a:pt x="2586" y="90685"/>
                </a:cubicBezTo>
                <a:cubicBezTo>
                  <a:pt x="8903" y="101030"/>
                  <a:pt x="10599" y="107432"/>
                  <a:pt x="10345" y="119557"/>
                </a:cubicBezTo>
                <a:cubicBezTo>
                  <a:pt x="10175" y="126213"/>
                  <a:pt x="13779" y="132403"/>
                  <a:pt x="19629" y="135625"/>
                </a:cubicBezTo>
                <a:cubicBezTo>
                  <a:pt x="28999" y="140755"/>
                  <a:pt x="33747" y="144995"/>
                  <a:pt x="38750" y="153220"/>
                </a:cubicBezTo>
                <a:lnTo>
                  <a:pt x="18103" y="194386"/>
                </a:lnTo>
                <a:cubicBezTo>
                  <a:pt x="15602" y="199431"/>
                  <a:pt x="17637" y="205536"/>
                  <a:pt x="22640" y="208038"/>
                </a:cubicBezTo>
                <a:lnTo>
                  <a:pt x="59100" y="226268"/>
                </a:lnTo>
                <a:cubicBezTo>
                  <a:pt x="63976" y="228685"/>
                  <a:pt x="69911" y="226862"/>
                  <a:pt x="72540" y="222113"/>
                </a:cubicBezTo>
                <a:lnTo>
                  <a:pt x="94925" y="181795"/>
                </a:lnTo>
                <a:lnTo>
                  <a:pt x="117310" y="222113"/>
                </a:lnTo>
                <a:cubicBezTo>
                  <a:pt x="119939" y="226862"/>
                  <a:pt x="125874" y="228727"/>
                  <a:pt x="130750" y="226268"/>
                </a:cubicBezTo>
                <a:lnTo>
                  <a:pt x="167210" y="208038"/>
                </a:lnTo>
                <a:cubicBezTo>
                  <a:pt x="172256" y="205536"/>
                  <a:pt x="174291" y="199431"/>
                  <a:pt x="171747" y="194386"/>
                </a:cubicBezTo>
                <a:lnTo>
                  <a:pt x="151142" y="153177"/>
                </a:lnTo>
                <a:cubicBezTo>
                  <a:pt x="156103" y="144952"/>
                  <a:pt x="160893" y="140713"/>
                  <a:pt x="170263" y="135583"/>
                </a:cubicBezTo>
                <a:cubicBezTo>
                  <a:pt x="176114" y="132403"/>
                  <a:pt x="179675" y="126171"/>
                  <a:pt x="179548" y="119515"/>
                </a:cubicBezTo>
                <a:cubicBezTo>
                  <a:pt x="179251" y="107389"/>
                  <a:pt x="180989" y="100988"/>
                  <a:pt x="187306" y="90643"/>
                </a:cubicBezTo>
                <a:cubicBezTo>
                  <a:pt x="190783" y="84962"/>
                  <a:pt x="190783" y="77797"/>
                  <a:pt x="187306" y="72116"/>
                </a:cubicBezTo>
                <a:cubicBezTo>
                  <a:pt x="180989" y="61771"/>
                  <a:pt x="179293" y="55369"/>
                  <a:pt x="179548" y="43244"/>
                </a:cubicBezTo>
                <a:cubicBezTo>
                  <a:pt x="179717" y="36588"/>
                  <a:pt x="176114" y="30398"/>
                  <a:pt x="170263" y="27176"/>
                </a:cubicBezTo>
                <a:cubicBezTo>
                  <a:pt x="159621" y="21368"/>
                  <a:pt x="154916" y="16662"/>
                  <a:pt x="149107" y="6020"/>
                </a:cubicBezTo>
                <a:cubicBezTo>
                  <a:pt x="145928" y="170"/>
                  <a:pt x="139695" y="-3392"/>
                  <a:pt x="133039" y="-3265"/>
                </a:cubicBezTo>
                <a:cubicBezTo>
                  <a:pt x="120914" y="-2968"/>
                  <a:pt x="114512" y="-4706"/>
                  <a:pt x="104167" y="-11023"/>
                </a:cubicBezTo>
                <a:close/>
                <a:moveTo>
                  <a:pt x="94967" y="40700"/>
                </a:moveTo>
                <a:cubicBezTo>
                  <a:pt x="117430" y="40700"/>
                  <a:pt x="135668" y="58937"/>
                  <a:pt x="135668" y="81401"/>
                </a:cubicBezTo>
                <a:cubicBezTo>
                  <a:pt x="135668" y="103864"/>
                  <a:pt x="117430" y="122101"/>
                  <a:pt x="94967" y="122101"/>
                </a:cubicBezTo>
                <a:cubicBezTo>
                  <a:pt x="72504" y="122101"/>
                  <a:pt x="54267" y="103864"/>
                  <a:pt x="54267" y="81401"/>
                </a:cubicBezTo>
                <a:cubicBezTo>
                  <a:pt x="54267" y="58937"/>
                  <a:pt x="72504" y="40700"/>
                  <a:pt x="94967" y="40700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29" name="Text 26"/>
          <p:cNvSpPr/>
          <p:nvPr/>
        </p:nvSpPr>
        <p:spPr>
          <a:xfrm>
            <a:off x="895407" y="5869887"/>
            <a:ext cx="3183668" cy="2532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82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企业级安全基线</a:t>
            </a:r>
            <a:endParaRPr lang="en-US" sz="1600" dirty="0"/>
          </a:p>
        </p:txBody>
      </p:sp>
      <p:sp>
        <p:nvSpPr>
          <p:cNvPr id="30" name="Text 27"/>
          <p:cNvSpPr/>
          <p:nvPr/>
        </p:nvSpPr>
        <p:spPr>
          <a:xfrm>
            <a:off x="895407" y="6123134"/>
            <a:ext cx="3165579" cy="1808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7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安全与数据质量是系统成功的基石,必须达到 100% 合规</a:t>
            </a:r>
            <a:endParaRPr lang="en-US" sz="1600" dirty="0"/>
          </a:p>
        </p:txBody>
      </p:sp>
      <p:sp>
        <p:nvSpPr>
          <p:cNvPr id="31" name="Text 28"/>
          <p:cNvSpPr/>
          <p:nvPr/>
        </p:nvSpPr>
        <p:spPr>
          <a:xfrm>
            <a:off x="9052071" y="5833709"/>
            <a:ext cx="786872" cy="3256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137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</a:t>
            </a:r>
            <a:endParaRPr lang="en-US" sz="1600" dirty="0"/>
          </a:p>
        </p:txBody>
      </p:sp>
      <p:sp>
        <p:nvSpPr>
          <p:cNvPr id="32" name="Text 29"/>
          <p:cNvSpPr/>
          <p:nvPr/>
        </p:nvSpPr>
        <p:spPr>
          <a:xfrm>
            <a:off x="9092771" y="6195490"/>
            <a:ext cx="705472" cy="144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55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安全事件容忍</a:t>
            </a:r>
            <a:endParaRPr lang="en-US" sz="1600" dirty="0"/>
          </a:p>
        </p:txBody>
      </p:sp>
      <p:sp>
        <p:nvSpPr>
          <p:cNvPr id="33" name="Text 30"/>
          <p:cNvSpPr/>
          <p:nvPr/>
        </p:nvSpPr>
        <p:spPr>
          <a:xfrm>
            <a:off x="9920344" y="5833709"/>
            <a:ext cx="841139" cy="3256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137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100%</a:t>
            </a:r>
            <a:endParaRPr lang="en-US" sz="1600" dirty="0"/>
          </a:p>
        </p:txBody>
      </p:sp>
      <p:sp>
        <p:nvSpPr>
          <p:cNvPr id="34" name="Text 31"/>
          <p:cNvSpPr/>
          <p:nvPr/>
        </p:nvSpPr>
        <p:spPr>
          <a:xfrm>
            <a:off x="9961044" y="6195490"/>
            <a:ext cx="759739" cy="144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55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审计覆盖</a:t>
            </a:r>
            <a:endParaRPr lang="en-US" sz="1600" dirty="0"/>
          </a:p>
        </p:txBody>
      </p:sp>
      <p:sp>
        <p:nvSpPr>
          <p:cNvPr id="35" name="Text 32"/>
          <p:cNvSpPr/>
          <p:nvPr/>
        </p:nvSpPr>
        <p:spPr>
          <a:xfrm>
            <a:off x="10844580" y="5833709"/>
            <a:ext cx="895407" cy="3256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137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&gt;95%</a:t>
            </a:r>
            <a:endParaRPr lang="en-US" sz="1600" dirty="0"/>
          </a:p>
        </p:txBody>
      </p:sp>
      <p:sp>
        <p:nvSpPr>
          <p:cNvPr id="36" name="Text 33"/>
          <p:cNvSpPr/>
          <p:nvPr/>
        </p:nvSpPr>
        <p:spPr>
          <a:xfrm>
            <a:off x="10885280" y="6195490"/>
            <a:ext cx="814006" cy="144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855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数据准确性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56745" y="1143000"/>
            <a:ext cx="4600575" cy="45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24000" b="1" dirty="0">
                <a:solidFill>
                  <a:srgbClr val="3A5F7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12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2419350"/>
            <a:ext cx="11525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spc="75" kern="0" dirty="0">
                <a:solidFill>
                  <a:srgbClr val="D8A14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CHAPTER TWELVE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2838450"/>
            <a:ext cx="1171575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45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竞品对比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81000" y="3638550"/>
            <a:ext cx="115443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市场格局与差异化策略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381000" y="4400550"/>
            <a:ext cx="1219200" cy="38100"/>
          </a:xfrm>
          <a:custGeom>
            <a:avLst/>
            <a:gdLst/>
            <a:ahLst/>
            <a:cxnLst/>
            <a:rect l="l" t="t" r="r" b="b"/>
            <a:pathLst>
              <a:path w="1219200" h="38100">
                <a:moveTo>
                  <a:pt x="0" y="0"/>
                </a:moveTo>
                <a:lnTo>
                  <a:pt x="1219200" y="0"/>
                </a:lnTo>
                <a:lnTo>
                  <a:pt x="12192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D8A14F"/>
          </a:solidFill>
          <a:ln/>
        </p:spPr>
      </p:sp>
    </p:spTree>
  </p:cSld>
  <p:clrMapOvr>
    <a:masterClrMapping/>
  </p:clrMapOvr>
  <p:transition>
    <p:fade/>
    <p:spd val="med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7500" y="317500"/>
            <a:ext cx="11612563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b="1" spc="44" kern="0" dirty="0">
                <a:solidFill>
                  <a:srgbClr val="D8A14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COMPETITIVE ANALYSIS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17500" y="539750"/>
            <a:ext cx="11699875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2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竞品分析与差异化策略</a:t>
            </a:r>
            <a:endParaRPr lang="en-US" sz="1600" dirty="0"/>
          </a:p>
        </p:txBody>
      </p:sp>
      <p:graphicFrame>
        <p:nvGraphicFramePr>
          <p:cNvPr id="4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17500" y="984250"/>
          <a:ext cx="11557000" cy="2460625"/>
        </p:xfrm>
        <a:graphic>
          <a:graphicData uri="http://schemas.openxmlformats.org/drawingml/2006/table">
            <a:tbl>
              <a:tblPr/>
              <a:tblGrid>
                <a:gridCol w="1849438"/>
                <a:gridCol w="1389063"/>
                <a:gridCol w="1849438"/>
                <a:gridCol w="2540000"/>
                <a:gridCol w="2079625"/>
                <a:gridCol w="1849438"/>
              </a:tblGrid>
              <a:tr h="410104">
                <a:tc>
                  <a:txBody>
                    <a:bodyPr/>
                    <a:lstStyle/>
                    <a:p>
                      <a:pPr algn="l"/>
                      <a:r>
                        <a:rPr lang="en-US" sz="1000" b="1" u="none" dirty="0">
                          <a:solidFill>
                            <a:srgbClr val="D8A14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产品</a:t>
                      </a:r>
                      <a:endParaRPr lang="en-US" sz="10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63500" marR="63500" marT="95250" marB="952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3A5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1" u="none" dirty="0">
                          <a:solidFill>
                            <a:srgbClr val="D8A14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厂商</a:t>
                      </a:r>
                      <a:endParaRPr lang="en-US" sz="10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63500" marR="63500" marT="95250" marB="952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3A5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1" u="none" dirty="0">
                          <a:solidFill>
                            <a:srgbClr val="D8A14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定位</a:t>
                      </a:r>
                      <a:endParaRPr lang="en-US" sz="10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63500" marR="63500" marT="95250" marB="952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3A5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1" u="none" dirty="0">
                          <a:solidFill>
                            <a:srgbClr val="D8A14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核心优势</a:t>
                      </a:r>
                      <a:endParaRPr lang="en-US" sz="10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63500" marR="63500" marT="95250" marB="952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3A5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1" u="none" dirty="0">
                          <a:solidFill>
                            <a:srgbClr val="D8A14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局限性</a:t>
                      </a:r>
                      <a:endParaRPr lang="en-US" sz="10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63500" marR="63500" marT="95250" marB="952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3A5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1" u="none" dirty="0">
                          <a:solidFill>
                            <a:srgbClr val="D8A14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本系统差异化</a:t>
                      </a:r>
                      <a:endParaRPr lang="en-US" sz="10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63500" marR="63500" marT="95250" marB="952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3A5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410104">
                <a:tc>
                  <a:txBody>
                    <a:bodyPr/>
                    <a:lstStyle/>
                    <a:p>
                      <a:r>
                        <a:rPr lang="en-US" sz="1000" b="1" u="none" dirty="0">
                          <a:solidFill>
                            <a:srgbClr val="E0E2E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Databricks Genie</a:t>
                      </a:r>
                      <a:endParaRPr lang="en-US" sz="10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63500" marR="63500" marT="95250" marB="952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u="none" dirty="0">
                          <a:solidFill>
                            <a:srgbClr val="6F7D8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Databricks</a:t>
                      </a:r>
                      <a:endParaRPr lang="en-US" sz="10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63500" marR="63500" marT="95250" marB="952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u="none" dirty="0">
                          <a:solidFill>
                            <a:srgbClr val="6F7D8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数据仓库原生 AI 助手</a:t>
                      </a:r>
                      <a:endParaRPr lang="en-US" sz="10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63500" marR="63500" marT="95250" marB="952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u="none" dirty="0">
                          <a:solidFill>
                            <a:srgbClr val="E0E2E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与 Unity Catalog 深度集成,Knowledge Store 强大</a:t>
                      </a:r>
                      <a:endParaRPr lang="en-US" sz="8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63500" marR="63500" marT="95250" marB="952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u="none" dirty="0">
                          <a:solidFill>
                            <a:srgbClr val="6F7D8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强绑定 Databricks 生态</a:t>
                      </a:r>
                      <a:endParaRPr lang="en-US" sz="8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63500" marR="63500" marT="95250" marB="952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u="none" dirty="0">
                          <a:solidFill>
                            <a:srgbClr val="E0E2E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多数据源中立性,开放架构</a:t>
                      </a:r>
                      <a:endParaRPr lang="en-US" sz="8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63500" marR="63500" marT="95250" marB="952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410104">
                <a:tc>
                  <a:txBody>
                    <a:bodyPr/>
                    <a:lstStyle/>
                    <a:p>
                      <a:r>
                        <a:rPr lang="en-US" sz="1000" b="1" u="none" dirty="0">
                          <a:solidFill>
                            <a:srgbClr val="E0E2E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Snowflake Cortex Analyst</a:t>
                      </a:r>
                      <a:endParaRPr lang="en-US" sz="10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63500" marR="63500" marT="95250" marB="952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u="none" dirty="0">
                          <a:solidFill>
                            <a:srgbClr val="6F7D8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Snowflake</a:t>
                      </a:r>
                      <a:endParaRPr lang="en-US" sz="10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63500" marR="63500" marT="95250" marB="952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u="none" dirty="0">
                          <a:solidFill>
                            <a:srgbClr val="6F7D8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云数仓 AI 分析</a:t>
                      </a:r>
                      <a:endParaRPr lang="en-US" sz="10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63500" marR="63500" marT="95250" marB="952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u="none" dirty="0">
                          <a:solidFill>
                            <a:srgbClr val="E0E2E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Semantic Views,企业级安全</a:t>
                      </a:r>
                      <a:endParaRPr lang="en-US" sz="8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63500" marR="63500" marT="95250" marB="952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u="none" dirty="0">
                          <a:solidFill>
                            <a:srgbClr val="6F7D8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仅支持 Snowflake</a:t>
                      </a:r>
                      <a:endParaRPr lang="en-US" sz="8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63500" marR="63500" marT="95250" marB="952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u="none" dirty="0">
                          <a:solidFill>
                            <a:srgbClr val="E0E2E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跨平台支持,混合数据源</a:t>
                      </a:r>
                      <a:endParaRPr lang="en-US" sz="8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63500" marR="63500" marT="95250" marB="952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410104">
                <a:tc>
                  <a:txBody>
                    <a:bodyPr/>
                    <a:lstStyle/>
                    <a:p>
                      <a:r>
                        <a:rPr lang="en-US" sz="1000" b="1" u="none" dirty="0">
                          <a:solidFill>
                            <a:srgbClr val="E0E2E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BigQuery Data Canvas</a:t>
                      </a:r>
                      <a:endParaRPr lang="en-US" sz="10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63500" marR="63500" marT="95250" marB="952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u="none" dirty="0">
                          <a:solidFill>
                            <a:srgbClr val="6F7D8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Google</a:t>
                      </a:r>
                      <a:endParaRPr lang="en-US" sz="10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63500" marR="63500" marT="95250" marB="952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u="none" dirty="0">
                          <a:solidFill>
                            <a:srgbClr val="6F7D8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云数仓可视化分析</a:t>
                      </a:r>
                      <a:endParaRPr lang="en-US" sz="10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63500" marR="63500" marT="95250" marB="952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u="none" dirty="0">
                          <a:solidFill>
                            <a:srgbClr val="E0E2E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与 GCP 生态集成,可视化能力强</a:t>
                      </a:r>
                      <a:endParaRPr lang="en-US" sz="8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63500" marR="63500" marT="95250" marB="952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u="none" dirty="0">
                          <a:solidFill>
                            <a:srgbClr val="6F7D8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仅限 BigQuery</a:t>
                      </a:r>
                      <a:endParaRPr lang="en-US" sz="8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63500" marR="63500" marT="95250" marB="952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u="none" dirty="0">
                          <a:solidFill>
                            <a:srgbClr val="E0E2E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私有化部署支持,企业安全</a:t>
                      </a:r>
                      <a:endParaRPr lang="en-US" sz="8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63500" marR="63500" marT="95250" marB="952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410104">
                <a:tc>
                  <a:txBody>
                    <a:bodyPr/>
                    <a:lstStyle/>
                    <a:p>
                      <a:r>
                        <a:rPr lang="en-US" sz="1000" b="1" u="none" dirty="0">
                          <a:solidFill>
                            <a:srgbClr val="E0E2E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Microsoft Fabric Copilot</a:t>
                      </a:r>
                      <a:endParaRPr lang="en-US" sz="10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63500" marR="63500" marT="95250" marB="952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u="none" dirty="0">
                          <a:solidFill>
                            <a:srgbClr val="6F7D8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Microsoft</a:t>
                      </a:r>
                      <a:endParaRPr lang="en-US" sz="10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63500" marR="63500" marT="95250" marB="952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u="none" dirty="0">
                          <a:solidFill>
                            <a:srgbClr val="6F7D8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统一数据分析平台</a:t>
                      </a:r>
                      <a:endParaRPr lang="en-US" sz="10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63500" marR="63500" marT="95250" marB="952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u="none" dirty="0">
                          <a:solidFill>
                            <a:srgbClr val="E0E2E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与 Office 365 集成,生态完整</a:t>
                      </a:r>
                      <a:endParaRPr lang="en-US" sz="8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63500" marR="63500" marT="95250" marB="952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u="none" dirty="0">
                          <a:solidFill>
                            <a:srgbClr val="6F7D8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强绑定 Azure</a:t>
                      </a:r>
                      <a:endParaRPr lang="en-US" sz="8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63500" marR="63500" marT="95250" marB="952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u="none" dirty="0">
                          <a:solidFill>
                            <a:srgbClr val="E0E2E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开放 API,第三方集成友好</a:t>
                      </a:r>
                      <a:endParaRPr lang="en-US" sz="8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63500" marR="63500" marT="95250" marB="952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410104">
                <a:tc>
                  <a:txBody>
                    <a:bodyPr/>
                    <a:lstStyle/>
                    <a:p>
                      <a:r>
                        <a:rPr lang="en-US" sz="1000" b="1" u="none" dirty="0">
                          <a:solidFill>
                            <a:srgbClr val="E0E2E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ThoughtSpot Spotter</a:t>
                      </a:r>
                      <a:endParaRPr lang="en-US" sz="10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63500" marR="63500" marT="95250" marB="952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u="none" dirty="0">
                          <a:solidFill>
                            <a:srgbClr val="6F7D8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ThoughtSpot</a:t>
                      </a:r>
                      <a:endParaRPr lang="en-US" sz="10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63500" marR="63500" marT="95250" marB="952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u="none" dirty="0">
                          <a:solidFill>
                            <a:srgbClr val="6F7D8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搜索式 BI 领导者</a:t>
                      </a:r>
                      <a:endParaRPr lang="en-US" sz="10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63500" marR="63500" marT="95250" marB="952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u="none" dirty="0">
                          <a:solidFill>
                            <a:srgbClr val="E0E2E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搜索体验成熟,性能优化好</a:t>
                      </a:r>
                      <a:endParaRPr lang="en-US" sz="8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63500" marR="63500" marT="95250" marB="952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u="none" dirty="0">
                          <a:solidFill>
                            <a:srgbClr val="6F7D8C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成本较高,学习曲线</a:t>
                      </a:r>
                      <a:endParaRPr lang="en-US" sz="8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63500" marR="63500" marT="95250" marB="952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u="none" dirty="0">
                          <a:solidFill>
                            <a:srgbClr val="E0E2E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更强的 NL2SQL 能力,L2 人机协作</a:t>
                      </a:r>
                      <a:endParaRPr lang="en-US" sz="8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63500" marR="63500" marT="95250" marB="952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321469" y="3575844"/>
            <a:ext cx="11549063" cy="1531938"/>
          </a:xfrm>
          <a:custGeom>
            <a:avLst/>
            <a:gdLst/>
            <a:ahLst/>
            <a:cxnLst/>
            <a:rect l="l" t="t" r="r" b="b"/>
            <a:pathLst>
              <a:path w="11549063" h="1531938">
                <a:moveTo>
                  <a:pt x="63499" y="0"/>
                </a:moveTo>
                <a:lnTo>
                  <a:pt x="11485564" y="0"/>
                </a:lnTo>
                <a:cubicBezTo>
                  <a:pt x="11520633" y="0"/>
                  <a:pt x="11549062" y="28429"/>
                  <a:pt x="11549062" y="63499"/>
                </a:cubicBezTo>
                <a:lnTo>
                  <a:pt x="11549063" y="1468439"/>
                </a:lnTo>
                <a:cubicBezTo>
                  <a:pt x="11549062" y="1503508"/>
                  <a:pt x="11520633" y="1531938"/>
                  <a:pt x="11485564" y="1531938"/>
                </a:cubicBezTo>
                <a:lnTo>
                  <a:pt x="63499" y="1531938"/>
                </a:lnTo>
                <a:cubicBezTo>
                  <a:pt x="28429" y="1531938"/>
                  <a:pt x="0" y="1503508"/>
                  <a:pt x="0" y="1468439"/>
                </a:cubicBezTo>
                <a:lnTo>
                  <a:pt x="0" y="63499"/>
                </a:lnTo>
                <a:cubicBezTo>
                  <a:pt x="0" y="28453"/>
                  <a:pt x="28453" y="0"/>
                  <a:pt x="63499" y="0"/>
                </a:cubicBezTo>
                <a:close/>
              </a:path>
            </a:pathLst>
          </a:custGeom>
          <a:gradFill rotWithShape="1" flip="none">
            <a:gsLst>
              <a:gs pos="0">
                <a:srgbClr val="3A5F7F">
                  <a:alpha val="20000"/>
                </a:srgbClr>
              </a:gs>
              <a:gs pos="100000">
                <a:srgbClr val="D8A14F">
                  <a:alpha val="10000"/>
                </a:srgbClr>
              </a:gs>
            </a:gsLst>
            <a:lin ang="0" scaled="1"/>
          </a:gradFill>
          <a:ln w="12700">
            <a:solidFill>
              <a:srgbClr val="3A5F7F">
                <a:alpha val="40000"/>
              </a:srgbClr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472281" y="3738563"/>
            <a:ext cx="158750" cy="158750"/>
          </a:xfrm>
          <a:custGeom>
            <a:avLst/>
            <a:gdLst/>
            <a:ahLst/>
            <a:cxnLst/>
            <a:rect l="l" t="t" r="r" b="b"/>
            <a:pathLst>
              <a:path w="158750" h="158750">
                <a:moveTo>
                  <a:pt x="44741" y="0"/>
                </a:moveTo>
                <a:lnTo>
                  <a:pt x="114195" y="0"/>
                </a:lnTo>
                <a:cubicBezTo>
                  <a:pt x="122411" y="0"/>
                  <a:pt x="129108" y="6759"/>
                  <a:pt x="128798" y="14945"/>
                </a:cubicBezTo>
                <a:cubicBezTo>
                  <a:pt x="128736" y="16588"/>
                  <a:pt x="128674" y="18231"/>
                  <a:pt x="128581" y="19844"/>
                </a:cubicBezTo>
                <a:lnTo>
                  <a:pt x="143960" y="19844"/>
                </a:lnTo>
                <a:cubicBezTo>
                  <a:pt x="152053" y="19844"/>
                  <a:pt x="159184" y="26541"/>
                  <a:pt x="158564" y="35285"/>
                </a:cubicBezTo>
                <a:cubicBezTo>
                  <a:pt x="156239" y="67438"/>
                  <a:pt x="139805" y="85111"/>
                  <a:pt x="121977" y="94351"/>
                </a:cubicBezTo>
                <a:cubicBezTo>
                  <a:pt x="117078" y="96893"/>
                  <a:pt x="112086" y="98785"/>
                  <a:pt x="107342" y="100180"/>
                </a:cubicBezTo>
                <a:cubicBezTo>
                  <a:pt x="101079" y="109048"/>
                  <a:pt x="94568" y="113729"/>
                  <a:pt x="89390" y="116241"/>
                </a:cubicBezTo>
                <a:lnTo>
                  <a:pt x="89390" y="138906"/>
                </a:lnTo>
                <a:lnTo>
                  <a:pt x="109234" y="138906"/>
                </a:lnTo>
                <a:cubicBezTo>
                  <a:pt x="114722" y="138906"/>
                  <a:pt x="119156" y="143340"/>
                  <a:pt x="119156" y="148828"/>
                </a:cubicBezTo>
                <a:cubicBezTo>
                  <a:pt x="119156" y="154316"/>
                  <a:pt x="114722" y="158750"/>
                  <a:pt x="109234" y="158750"/>
                </a:cubicBezTo>
                <a:lnTo>
                  <a:pt x="49702" y="158750"/>
                </a:lnTo>
                <a:cubicBezTo>
                  <a:pt x="44214" y="158750"/>
                  <a:pt x="39781" y="154316"/>
                  <a:pt x="39781" y="148828"/>
                </a:cubicBezTo>
                <a:cubicBezTo>
                  <a:pt x="39781" y="143340"/>
                  <a:pt x="44214" y="138906"/>
                  <a:pt x="49702" y="138906"/>
                </a:cubicBezTo>
                <a:lnTo>
                  <a:pt x="69546" y="138906"/>
                </a:lnTo>
                <a:lnTo>
                  <a:pt x="69546" y="116241"/>
                </a:lnTo>
                <a:cubicBezTo>
                  <a:pt x="64585" y="113854"/>
                  <a:pt x="58415" y="109420"/>
                  <a:pt x="52400" y="101265"/>
                </a:cubicBezTo>
                <a:cubicBezTo>
                  <a:pt x="46695" y="99777"/>
                  <a:pt x="40494" y="97513"/>
                  <a:pt x="34448" y="94103"/>
                </a:cubicBezTo>
                <a:cubicBezTo>
                  <a:pt x="17673" y="84708"/>
                  <a:pt x="2542" y="67004"/>
                  <a:pt x="372" y="35223"/>
                </a:cubicBezTo>
                <a:cubicBezTo>
                  <a:pt x="-217" y="26510"/>
                  <a:pt x="6883" y="19813"/>
                  <a:pt x="14976" y="19813"/>
                </a:cubicBezTo>
                <a:lnTo>
                  <a:pt x="30355" y="19813"/>
                </a:lnTo>
                <a:cubicBezTo>
                  <a:pt x="30262" y="18200"/>
                  <a:pt x="30200" y="16588"/>
                  <a:pt x="30138" y="14914"/>
                </a:cubicBezTo>
                <a:cubicBezTo>
                  <a:pt x="29828" y="6697"/>
                  <a:pt x="36525" y="-31"/>
                  <a:pt x="44741" y="-31"/>
                </a:cubicBezTo>
                <a:close/>
                <a:moveTo>
                  <a:pt x="31471" y="34727"/>
                </a:moveTo>
                <a:lnTo>
                  <a:pt x="15224" y="34727"/>
                </a:lnTo>
                <a:cubicBezTo>
                  <a:pt x="17146" y="60989"/>
                  <a:pt x="29208" y="74135"/>
                  <a:pt x="41641" y="81111"/>
                </a:cubicBezTo>
                <a:cubicBezTo>
                  <a:pt x="37176" y="69546"/>
                  <a:pt x="33486" y="54446"/>
                  <a:pt x="31471" y="34727"/>
                </a:cubicBezTo>
                <a:close/>
                <a:moveTo>
                  <a:pt x="117822" y="79623"/>
                </a:moveTo>
                <a:cubicBezTo>
                  <a:pt x="130380" y="72244"/>
                  <a:pt x="141728" y="59128"/>
                  <a:pt x="143650" y="34727"/>
                </a:cubicBezTo>
                <a:lnTo>
                  <a:pt x="127434" y="34727"/>
                </a:lnTo>
                <a:cubicBezTo>
                  <a:pt x="125512" y="53609"/>
                  <a:pt x="122039" y="68275"/>
                  <a:pt x="117822" y="79623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7" name="Text 4"/>
          <p:cNvSpPr/>
          <p:nvPr/>
        </p:nvSpPr>
        <p:spPr>
          <a:xfrm>
            <a:off x="746125" y="3706813"/>
            <a:ext cx="1071563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关键差异化策略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52438" y="4024313"/>
            <a:ext cx="2159000" cy="952500"/>
          </a:xfrm>
          <a:custGeom>
            <a:avLst/>
            <a:gdLst/>
            <a:ahLst/>
            <a:cxnLst/>
            <a:rect l="l" t="t" r="r" b="b"/>
            <a:pathLst>
              <a:path w="2159000" h="952500">
                <a:moveTo>
                  <a:pt x="63503" y="0"/>
                </a:moveTo>
                <a:lnTo>
                  <a:pt x="2095497" y="0"/>
                </a:lnTo>
                <a:cubicBezTo>
                  <a:pt x="2130569" y="0"/>
                  <a:pt x="2159000" y="28431"/>
                  <a:pt x="2159000" y="63503"/>
                </a:cubicBezTo>
                <a:lnTo>
                  <a:pt x="2159000" y="888997"/>
                </a:lnTo>
                <a:cubicBezTo>
                  <a:pt x="2159000" y="924069"/>
                  <a:pt x="2130569" y="952500"/>
                  <a:pt x="2095497" y="952500"/>
                </a:cubicBezTo>
                <a:lnTo>
                  <a:pt x="63503" y="952500"/>
                </a:lnTo>
                <a:cubicBezTo>
                  <a:pt x="28431" y="952500"/>
                  <a:pt x="0" y="924069"/>
                  <a:pt x="0" y="888997"/>
                </a:cubicBezTo>
                <a:lnTo>
                  <a:pt x="0" y="63503"/>
                </a:lnTo>
                <a:cubicBezTo>
                  <a:pt x="0" y="28431"/>
                  <a:pt x="28431" y="0"/>
                  <a:pt x="63503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9" name="Shape 6"/>
          <p:cNvSpPr/>
          <p:nvPr/>
        </p:nvSpPr>
        <p:spPr>
          <a:xfrm>
            <a:off x="1339825" y="4119562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3A5F7F">
              <a:alpha val="40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1460872" y="4230688"/>
            <a:ext cx="138906" cy="158750"/>
          </a:xfrm>
          <a:custGeom>
            <a:avLst/>
            <a:gdLst/>
            <a:ahLst/>
            <a:cxnLst/>
            <a:rect l="l" t="t" r="r" b="b"/>
            <a:pathLst>
              <a:path w="138906" h="158750">
                <a:moveTo>
                  <a:pt x="89297" y="19844"/>
                </a:moveTo>
                <a:lnTo>
                  <a:pt x="109141" y="19844"/>
                </a:lnTo>
                <a:lnTo>
                  <a:pt x="109141" y="148828"/>
                </a:lnTo>
                <a:cubicBezTo>
                  <a:pt x="109141" y="154316"/>
                  <a:pt x="113574" y="158750"/>
                  <a:pt x="119062" y="158750"/>
                </a:cubicBezTo>
                <a:lnTo>
                  <a:pt x="128984" y="158750"/>
                </a:lnTo>
                <a:cubicBezTo>
                  <a:pt x="134472" y="158750"/>
                  <a:pt x="138906" y="154316"/>
                  <a:pt x="138906" y="148828"/>
                </a:cubicBezTo>
                <a:cubicBezTo>
                  <a:pt x="138906" y="143340"/>
                  <a:pt x="134472" y="138906"/>
                  <a:pt x="128984" y="138906"/>
                </a:cubicBezTo>
                <a:lnTo>
                  <a:pt x="128984" y="19844"/>
                </a:lnTo>
                <a:cubicBezTo>
                  <a:pt x="128984" y="8899"/>
                  <a:pt x="120086" y="0"/>
                  <a:pt x="109141" y="0"/>
                </a:cubicBezTo>
                <a:lnTo>
                  <a:pt x="79375" y="0"/>
                </a:lnTo>
                <a:lnTo>
                  <a:pt x="79375" y="0"/>
                </a:lnTo>
                <a:lnTo>
                  <a:pt x="29766" y="0"/>
                </a:lnTo>
                <a:cubicBezTo>
                  <a:pt x="18821" y="0"/>
                  <a:pt x="9922" y="8899"/>
                  <a:pt x="9922" y="19844"/>
                </a:cubicBezTo>
                <a:lnTo>
                  <a:pt x="9922" y="138906"/>
                </a:lnTo>
                <a:cubicBezTo>
                  <a:pt x="4434" y="138906"/>
                  <a:pt x="0" y="143340"/>
                  <a:pt x="0" y="148828"/>
                </a:cubicBezTo>
                <a:cubicBezTo>
                  <a:pt x="0" y="154316"/>
                  <a:pt x="4434" y="158750"/>
                  <a:pt x="9922" y="158750"/>
                </a:cubicBezTo>
                <a:lnTo>
                  <a:pt x="79375" y="158750"/>
                </a:lnTo>
                <a:cubicBezTo>
                  <a:pt x="84863" y="158750"/>
                  <a:pt x="89297" y="154316"/>
                  <a:pt x="89297" y="148828"/>
                </a:cubicBezTo>
                <a:lnTo>
                  <a:pt x="89297" y="19844"/>
                </a:lnTo>
                <a:close/>
                <a:moveTo>
                  <a:pt x="49609" y="79375"/>
                </a:moveTo>
                <a:cubicBezTo>
                  <a:pt x="49609" y="73899"/>
                  <a:pt x="54055" y="69453"/>
                  <a:pt x="59531" y="69453"/>
                </a:cubicBezTo>
                <a:cubicBezTo>
                  <a:pt x="65007" y="69453"/>
                  <a:pt x="69453" y="73899"/>
                  <a:pt x="69453" y="79375"/>
                </a:cubicBezTo>
                <a:cubicBezTo>
                  <a:pt x="69453" y="84851"/>
                  <a:pt x="65007" y="89297"/>
                  <a:pt x="59531" y="89297"/>
                </a:cubicBezTo>
                <a:cubicBezTo>
                  <a:pt x="54055" y="89297"/>
                  <a:pt x="49609" y="84851"/>
                  <a:pt x="49609" y="79375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11" name="Text 8"/>
          <p:cNvSpPr/>
          <p:nvPr/>
        </p:nvSpPr>
        <p:spPr>
          <a:xfrm>
            <a:off x="519906" y="4564063"/>
            <a:ext cx="2024062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875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开放架构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523875" y="4754563"/>
            <a:ext cx="201612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75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不绑定特定数据平台,支持混合数据源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2735213" y="4024313"/>
            <a:ext cx="2159000" cy="952500"/>
          </a:xfrm>
          <a:custGeom>
            <a:avLst/>
            <a:gdLst/>
            <a:ahLst/>
            <a:cxnLst/>
            <a:rect l="l" t="t" r="r" b="b"/>
            <a:pathLst>
              <a:path w="2159000" h="952500">
                <a:moveTo>
                  <a:pt x="63503" y="0"/>
                </a:moveTo>
                <a:lnTo>
                  <a:pt x="2095497" y="0"/>
                </a:lnTo>
                <a:cubicBezTo>
                  <a:pt x="2130569" y="0"/>
                  <a:pt x="2159000" y="28431"/>
                  <a:pt x="2159000" y="63503"/>
                </a:cubicBezTo>
                <a:lnTo>
                  <a:pt x="2159000" y="888997"/>
                </a:lnTo>
                <a:cubicBezTo>
                  <a:pt x="2159000" y="924069"/>
                  <a:pt x="2130569" y="952500"/>
                  <a:pt x="2095497" y="952500"/>
                </a:cubicBezTo>
                <a:lnTo>
                  <a:pt x="63503" y="952500"/>
                </a:lnTo>
                <a:cubicBezTo>
                  <a:pt x="28431" y="952500"/>
                  <a:pt x="0" y="924069"/>
                  <a:pt x="0" y="888997"/>
                </a:cubicBezTo>
                <a:lnTo>
                  <a:pt x="0" y="63503"/>
                </a:lnTo>
                <a:cubicBezTo>
                  <a:pt x="0" y="28431"/>
                  <a:pt x="28431" y="0"/>
                  <a:pt x="63503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14" name="Shape 11"/>
          <p:cNvSpPr/>
          <p:nvPr/>
        </p:nvSpPr>
        <p:spPr>
          <a:xfrm>
            <a:off x="3622601" y="4119562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3A5F7F">
              <a:alpha val="4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3713882" y="4230688"/>
            <a:ext cx="198438" cy="158750"/>
          </a:xfrm>
          <a:custGeom>
            <a:avLst/>
            <a:gdLst/>
            <a:ahLst/>
            <a:cxnLst/>
            <a:rect l="l" t="t" r="r" b="b"/>
            <a:pathLst>
              <a:path w="198438" h="158750">
                <a:moveTo>
                  <a:pt x="42168" y="39688"/>
                </a:moveTo>
                <a:cubicBezTo>
                  <a:pt x="42168" y="19152"/>
                  <a:pt x="58840" y="2480"/>
                  <a:pt x="79375" y="2480"/>
                </a:cubicBezTo>
                <a:cubicBezTo>
                  <a:pt x="99910" y="2480"/>
                  <a:pt x="116582" y="19152"/>
                  <a:pt x="116582" y="39687"/>
                </a:cubicBezTo>
                <a:cubicBezTo>
                  <a:pt x="116582" y="60223"/>
                  <a:pt x="99910" y="76895"/>
                  <a:pt x="79375" y="76895"/>
                </a:cubicBezTo>
                <a:cubicBezTo>
                  <a:pt x="58840" y="76895"/>
                  <a:pt x="42168" y="60223"/>
                  <a:pt x="42168" y="39688"/>
                </a:cubicBezTo>
                <a:close/>
                <a:moveTo>
                  <a:pt x="14883" y="149541"/>
                </a:moveTo>
                <a:cubicBezTo>
                  <a:pt x="14883" y="119000"/>
                  <a:pt x="39625" y="94258"/>
                  <a:pt x="70166" y="94258"/>
                </a:cubicBezTo>
                <a:lnTo>
                  <a:pt x="88584" y="94258"/>
                </a:lnTo>
                <a:cubicBezTo>
                  <a:pt x="119125" y="94258"/>
                  <a:pt x="143867" y="119000"/>
                  <a:pt x="143867" y="149541"/>
                </a:cubicBezTo>
                <a:cubicBezTo>
                  <a:pt x="143867" y="154626"/>
                  <a:pt x="139743" y="158750"/>
                  <a:pt x="134658" y="158750"/>
                </a:cubicBezTo>
                <a:lnTo>
                  <a:pt x="24092" y="158750"/>
                </a:lnTo>
                <a:cubicBezTo>
                  <a:pt x="19007" y="158750"/>
                  <a:pt x="14883" y="154626"/>
                  <a:pt x="14883" y="149541"/>
                </a:cubicBezTo>
                <a:close/>
                <a:moveTo>
                  <a:pt x="189880" y="41145"/>
                </a:moveTo>
                <a:lnTo>
                  <a:pt x="165075" y="80832"/>
                </a:lnTo>
                <a:cubicBezTo>
                  <a:pt x="163773" y="82910"/>
                  <a:pt x="161541" y="84212"/>
                  <a:pt x="159091" y="84336"/>
                </a:cubicBezTo>
                <a:cubicBezTo>
                  <a:pt x="156642" y="84460"/>
                  <a:pt x="154285" y="83344"/>
                  <a:pt x="152828" y="81359"/>
                </a:cubicBezTo>
                <a:lnTo>
                  <a:pt x="137945" y="61516"/>
                </a:lnTo>
                <a:cubicBezTo>
                  <a:pt x="135465" y="58229"/>
                  <a:pt x="136147" y="53578"/>
                  <a:pt x="139433" y="51098"/>
                </a:cubicBezTo>
                <a:cubicBezTo>
                  <a:pt x="142720" y="48617"/>
                  <a:pt x="147371" y="49299"/>
                  <a:pt x="149851" y="52586"/>
                </a:cubicBezTo>
                <a:lnTo>
                  <a:pt x="158223" y="63748"/>
                </a:lnTo>
                <a:lnTo>
                  <a:pt x="177260" y="33269"/>
                </a:lnTo>
                <a:cubicBezTo>
                  <a:pt x="179431" y="29797"/>
                  <a:pt x="184020" y="28711"/>
                  <a:pt x="187523" y="30913"/>
                </a:cubicBezTo>
                <a:cubicBezTo>
                  <a:pt x="191027" y="33114"/>
                  <a:pt x="192081" y="37672"/>
                  <a:pt x="189880" y="41176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16" name="Text 13"/>
          <p:cNvSpPr/>
          <p:nvPr/>
        </p:nvSpPr>
        <p:spPr>
          <a:xfrm>
            <a:off x="2802682" y="4564063"/>
            <a:ext cx="2024062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875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L2 人机协作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2806650" y="4754563"/>
            <a:ext cx="201612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75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更精细的人类在环控制,适合监管严格行业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5018050" y="4024313"/>
            <a:ext cx="2159000" cy="952500"/>
          </a:xfrm>
          <a:custGeom>
            <a:avLst/>
            <a:gdLst/>
            <a:ahLst/>
            <a:cxnLst/>
            <a:rect l="l" t="t" r="r" b="b"/>
            <a:pathLst>
              <a:path w="2159000" h="952500">
                <a:moveTo>
                  <a:pt x="63503" y="0"/>
                </a:moveTo>
                <a:lnTo>
                  <a:pt x="2095497" y="0"/>
                </a:lnTo>
                <a:cubicBezTo>
                  <a:pt x="2130569" y="0"/>
                  <a:pt x="2159000" y="28431"/>
                  <a:pt x="2159000" y="63503"/>
                </a:cubicBezTo>
                <a:lnTo>
                  <a:pt x="2159000" y="888997"/>
                </a:lnTo>
                <a:cubicBezTo>
                  <a:pt x="2159000" y="924069"/>
                  <a:pt x="2130569" y="952500"/>
                  <a:pt x="2095497" y="952500"/>
                </a:cubicBezTo>
                <a:lnTo>
                  <a:pt x="63503" y="952500"/>
                </a:lnTo>
                <a:cubicBezTo>
                  <a:pt x="28431" y="952500"/>
                  <a:pt x="0" y="924069"/>
                  <a:pt x="0" y="888997"/>
                </a:cubicBezTo>
                <a:lnTo>
                  <a:pt x="0" y="63503"/>
                </a:lnTo>
                <a:cubicBezTo>
                  <a:pt x="0" y="28431"/>
                  <a:pt x="28431" y="0"/>
                  <a:pt x="63503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19" name="Shape 16"/>
          <p:cNvSpPr/>
          <p:nvPr/>
        </p:nvSpPr>
        <p:spPr>
          <a:xfrm>
            <a:off x="5905438" y="4119562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3A5F7F">
              <a:alpha val="4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6016563" y="4230688"/>
            <a:ext cx="158750" cy="158750"/>
          </a:xfrm>
          <a:custGeom>
            <a:avLst/>
            <a:gdLst/>
            <a:ahLst/>
            <a:cxnLst/>
            <a:rect l="l" t="t" r="r" b="b"/>
            <a:pathLst>
              <a:path w="158750" h="158750">
                <a:moveTo>
                  <a:pt x="72089" y="1612"/>
                </a:moveTo>
                <a:cubicBezTo>
                  <a:pt x="76708" y="-527"/>
                  <a:pt x="82042" y="-527"/>
                  <a:pt x="86661" y="1612"/>
                </a:cubicBezTo>
                <a:lnTo>
                  <a:pt x="154440" y="32928"/>
                </a:lnTo>
                <a:cubicBezTo>
                  <a:pt x="157076" y="34137"/>
                  <a:pt x="158750" y="36773"/>
                  <a:pt x="158750" y="39688"/>
                </a:cubicBezTo>
                <a:cubicBezTo>
                  <a:pt x="158750" y="42602"/>
                  <a:pt x="157076" y="45238"/>
                  <a:pt x="154440" y="46447"/>
                </a:cubicBezTo>
                <a:lnTo>
                  <a:pt x="86661" y="77763"/>
                </a:lnTo>
                <a:cubicBezTo>
                  <a:pt x="82042" y="79902"/>
                  <a:pt x="76708" y="79902"/>
                  <a:pt x="72089" y="77763"/>
                </a:cubicBezTo>
                <a:lnTo>
                  <a:pt x="4310" y="46447"/>
                </a:lnTo>
                <a:cubicBezTo>
                  <a:pt x="1674" y="45207"/>
                  <a:pt x="0" y="42571"/>
                  <a:pt x="0" y="39688"/>
                </a:cubicBezTo>
                <a:cubicBezTo>
                  <a:pt x="0" y="36804"/>
                  <a:pt x="1674" y="34137"/>
                  <a:pt x="4310" y="32928"/>
                </a:cubicBezTo>
                <a:lnTo>
                  <a:pt x="72089" y="1612"/>
                </a:lnTo>
                <a:close/>
                <a:moveTo>
                  <a:pt x="14914" y="67717"/>
                </a:moveTo>
                <a:lnTo>
                  <a:pt x="65856" y="91250"/>
                </a:lnTo>
                <a:cubicBezTo>
                  <a:pt x="74445" y="95219"/>
                  <a:pt x="84336" y="95219"/>
                  <a:pt x="92925" y="91250"/>
                </a:cubicBezTo>
                <a:lnTo>
                  <a:pt x="143867" y="67717"/>
                </a:lnTo>
                <a:lnTo>
                  <a:pt x="154440" y="72616"/>
                </a:lnTo>
                <a:cubicBezTo>
                  <a:pt x="157076" y="73825"/>
                  <a:pt x="158750" y="76460"/>
                  <a:pt x="158750" y="79375"/>
                </a:cubicBezTo>
                <a:cubicBezTo>
                  <a:pt x="158750" y="82290"/>
                  <a:pt x="157076" y="84925"/>
                  <a:pt x="154440" y="86134"/>
                </a:cubicBezTo>
                <a:lnTo>
                  <a:pt x="86661" y="117450"/>
                </a:lnTo>
                <a:cubicBezTo>
                  <a:pt x="82042" y="119590"/>
                  <a:pt x="76708" y="119590"/>
                  <a:pt x="72089" y="117450"/>
                </a:cubicBezTo>
                <a:lnTo>
                  <a:pt x="4310" y="86134"/>
                </a:lnTo>
                <a:cubicBezTo>
                  <a:pt x="1674" y="84894"/>
                  <a:pt x="0" y="82259"/>
                  <a:pt x="0" y="79375"/>
                </a:cubicBezTo>
                <a:cubicBezTo>
                  <a:pt x="0" y="76491"/>
                  <a:pt x="1674" y="73825"/>
                  <a:pt x="4310" y="72616"/>
                </a:cubicBezTo>
                <a:lnTo>
                  <a:pt x="14883" y="67717"/>
                </a:lnTo>
                <a:close/>
                <a:moveTo>
                  <a:pt x="4310" y="112303"/>
                </a:moveTo>
                <a:lnTo>
                  <a:pt x="14883" y="107404"/>
                </a:lnTo>
                <a:lnTo>
                  <a:pt x="65825" y="130938"/>
                </a:lnTo>
                <a:cubicBezTo>
                  <a:pt x="74414" y="134906"/>
                  <a:pt x="84305" y="134906"/>
                  <a:pt x="92894" y="130938"/>
                </a:cubicBezTo>
                <a:lnTo>
                  <a:pt x="143836" y="107404"/>
                </a:lnTo>
                <a:lnTo>
                  <a:pt x="154409" y="112303"/>
                </a:lnTo>
                <a:cubicBezTo>
                  <a:pt x="157045" y="113512"/>
                  <a:pt x="158719" y="116148"/>
                  <a:pt x="158719" y="119062"/>
                </a:cubicBezTo>
                <a:cubicBezTo>
                  <a:pt x="158719" y="121977"/>
                  <a:pt x="157045" y="124613"/>
                  <a:pt x="154409" y="125822"/>
                </a:cubicBezTo>
                <a:lnTo>
                  <a:pt x="86630" y="157138"/>
                </a:lnTo>
                <a:cubicBezTo>
                  <a:pt x="82010" y="159277"/>
                  <a:pt x="76677" y="159277"/>
                  <a:pt x="72058" y="157138"/>
                </a:cubicBezTo>
                <a:lnTo>
                  <a:pt x="4310" y="125822"/>
                </a:lnTo>
                <a:cubicBezTo>
                  <a:pt x="1674" y="124582"/>
                  <a:pt x="0" y="121946"/>
                  <a:pt x="0" y="119062"/>
                </a:cubicBezTo>
                <a:cubicBezTo>
                  <a:pt x="0" y="116179"/>
                  <a:pt x="1674" y="113512"/>
                  <a:pt x="4310" y="112303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21" name="Text 18"/>
          <p:cNvSpPr/>
          <p:nvPr/>
        </p:nvSpPr>
        <p:spPr>
          <a:xfrm>
            <a:off x="5085519" y="4564063"/>
            <a:ext cx="2024062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875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语义模型优先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5089488" y="4754563"/>
            <a:ext cx="201612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75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强调语义层建设,降低维护成本</a:t>
            </a:r>
            <a:endParaRPr lang="en-US" sz="1600" dirty="0"/>
          </a:p>
        </p:txBody>
      </p:sp>
      <p:sp>
        <p:nvSpPr>
          <p:cNvPr id="23" name="Shape 20"/>
          <p:cNvSpPr/>
          <p:nvPr/>
        </p:nvSpPr>
        <p:spPr>
          <a:xfrm>
            <a:off x="7300888" y="4024313"/>
            <a:ext cx="2159000" cy="952500"/>
          </a:xfrm>
          <a:custGeom>
            <a:avLst/>
            <a:gdLst/>
            <a:ahLst/>
            <a:cxnLst/>
            <a:rect l="l" t="t" r="r" b="b"/>
            <a:pathLst>
              <a:path w="2159000" h="952500">
                <a:moveTo>
                  <a:pt x="63503" y="0"/>
                </a:moveTo>
                <a:lnTo>
                  <a:pt x="2095497" y="0"/>
                </a:lnTo>
                <a:cubicBezTo>
                  <a:pt x="2130569" y="0"/>
                  <a:pt x="2159000" y="28431"/>
                  <a:pt x="2159000" y="63503"/>
                </a:cubicBezTo>
                <a:lnTo>
                  <a:pt x="2159000" y="888997"/>
                </a:lnTo>
                <a:cubicBezTo>
                  <a:pt x="2159000" y="924069"/>
                  <a:pt x="2130569" y="952500"/>
                  <a:pt x="2095497" y="952500"/>
                </a:cubicBezTo>
                <a:lnTo>
                  <a:pt x="63503" y="952500"/>
                </a:lnTo>
                <a:cubicBezTo>
                  <a:pt x="28431" y="952500"/>
                  <a:pt x="0" y="924069"/>
                  <a:pt x="0" y="888997"/>
                </a:cubicBezTo>
                <a:lnTo>
                  <a:pt x="0" y="63503"/>
                </a:lnTo>
                <a:cubicBezTo>
                  <a:pt x="0" y="28431"/>
                  <a:pt x="28431" y="0"/>
                  <a:pt x="63503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24" name="Shape 21"/>
          <p:cNvSpPr/>
          <p:nvPr/>
        </p:nvSpPr>
        <p:spPr>
          <a:xfrm>
            <a:off x="8188275" y="4119562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3A5F7F">
              <a:alpha val="40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8299400" y="4230688"/>
            <a:ext cx="158750" cy="158750"/>
          </a:xfrm>
          <a:custGeom>
            <a:avLst/>
            <a:gdLst/>
            <a:ahLst/>
            <a:cxnLst/>
            <a:rect l="l" t="t" r="r" b="b"/>
            <a:pathLst>
              <a:path w="158750" h="158750">
                <a:moveTo>
                  <a:pt x="79375" y="0"/>
                </a:moveTo>
                <a:cubicBezTo>
                  <a:pt x="80801" y="0"/>
                  <a:pt x="82228" y="310"/>
                  <a:pt x="83530" y="899"/>
                </a:cubicBezTo>
                <a:lnTo>
                  <a:pt x="141945" y="25673"/>
                </a:lnTo>
                <a:cubicBezTo>
                  <a:pt x="148766" y="28556"/>
                  <a:pt x="153851" y="35285"/>
                  <a:pt x="153820" y="43408"/>
                </a:cubicBezTo>
                <a:cubicBezTo>
                  <a:pt x="153665" y="74166"/>
                  <a:pt x="141015" y="130442"/>
                  <a:pt x="87592" y="156021"/>
                </a:cubicBezTo>
                <a:cubicBezTo>
                  <a:pt x="82414" y="158502"/>
                  <a:pt x="76398" y="158502"/>
                  <a:pt x="71220" y="156021"/>
                </a:cubicBezTo>
                <a:cubicBezTo>
                  <a:pt x="17766" y="130442"/>
                  <a:pt x="5147" y="74166"/>
                  <a:pt x="4992" y="43408"/>
                </a:cubicBezTo>
                <a:cubicBezTo>
                  <a:pt x="4961" y="35285"/>
                  <a:pt x="10046" y="28556"/>
                  <a:pt x="16867" y="25673"/>
                </a:cubicBezTo>
                <a:lnTo>
                  <a:pt x="75251" y="899"/>
                </a:lnTo>
                <a:cubicBezTo>
                  <a:pt x="76553" y="310"/>
                  <a:pt x="77949" y="0"/>
                  <a:pt x="79375" y="0"/>
                </a:cubicBezTo>
                <a:close/>
                <a:moveTo>
                  <a:pt x="79375" y="20712"/>
                </a:moveTo>
                <a:lnTo>
                  <a:pt x="79375" y="137945"/>
                </a:lnTo>
                <a:cubicBezTo>
                  <a:pt x="122163" y="117233"/>
                  <a:pt x="133666" y="71344"/>
                  <a:pt x="133945" y="43873"/>
                </a:cubicBezTo>
                <a:lnTo>
                  <a:pt x="79375" y="20743"/>
                </a:lnTo>
                <a:lnTo>
                  <a:pt x="79375" y="20743"/>
                </a:ln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26" name="Text 23"/>
          <p:cNvSpPr/>
          <p:nvPr/>
        </p:nvSpPr>
        <p:spPr>
          <a:xfrm>
            <a:off x="7368356" y="4564063"/>
            <a:ext cx="2024062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875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企业级安全</a:t>
            </a:r>
            <a:endParaRPr lang="en-US" sz="1600" dirty="0"/>
          </a:p>
        </p:txBody>
      </p:sp>
      <p:sp>
        <p:nvSpPr>
          <p:cNvPr id="27" name="Text 24"/>
          <p:cNvSpPr/>
          <p:nvPr/>
        </p:nvSpPr>
        <p:spPr>
          <a:xfrm>
            <a:off x="7372325" y="4754563"/>
            <a:ext cx="201612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75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原生支持 RLS/CLS/脱敏等企业安全需求</a:t>
            </a:r>
            <a:endParaRPr lang="en-US" sz="1600" dirty="0"/>
          </a:p>
        </p:txBody>
      </p:sp>
      <p:sp>
        <p:nvSpPr>
          <p:cNvPr id="28" name="Shape 25"/>
          <p:cNvSpPr/>
          <p:nvPr/>
        </p:nvSpPr>
        <p:spPr>
          <a:xfrm>
            <a:off x="9583725" y="4024313"/>
            <a:ext cx="2159000" cy="952500"/>
          </a:xfrm>
          <a:custGeom>
            <a:avLst/>
            <a:gdLst/>
            <a:ahLst/>
            <a:cxnLst/>
            <a:rect l="l" t="t" r="r" b="b"/>
            <a:pathLst>
              <a:path w="2159000" h="952500">
                <a:moveTo>
                  <a:pt x="63503" y="0"/>
                </a:moveTo>
                <a:lnTo>
                  <a:pt x="2095497" y="0"/>
                </a:lnTo>
                <a:cubicBezTo>
                  <a:pt x="2130569" y="0"/>
                  <a:pt x="2159000" y="28431"/>
                  <a:pt x="2159000" y="63503"/>
                </a:cubicBezTo>
                <a:lnTo>
                  <a:pt x="2159000" y="888997"/>
                </a:lnTo>
                <a:cubicBezTo>
                  <a:pt x="2159000" y="924069"/>
                  <a:pt x="2130569" y="952500"/>
                  <a:pt x="2095497" y="952500"/>
                </a:cubicBezTo>
                <a:lnTo>
                  <a:pt x="63503" y="952500"/>
                </a:lnTo>
                <a:cubicBezTo>
                  <a:pt x="28431" y="952500"/>
                  <a:pt x="0" y="924069"/>
                  <a:pt x="0" y="888997"/>
                </a:cubicBezTo>
                <a:lnTo>
                  <a:pt x="0" y="63503"/>
                </a:lnTo>
                <a:cubicBezTo>
                  <a:pt x="0" y="28431"/>
                  <a:pt x="28431" y="0"/>
                  <a:pt x="63503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29" name="Shape 26"/>
          <p:cNvSpPr/>
          <p:nvPr/>
        </p:nvSpPr>
        <p:spPr>
          <a:xfrm>
            <a:off x="10471113" y="4119562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3A5F7F">
              <a:alpha val="40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10582238" y="4230688"/>
            <a:ext cx="158750" cy="158750"/>
          </a:xfrm>
          <a:custGeom>
            <a:avLst/>
            <a:gdLst/>
            <a:ahLst/>
            <a:cxnLst/>
            <a:rect l="l" t="t" r="r" b="b"/>
            <a:pathLst>
              <a:path w="158750" h="158750">
                <a:moveTo>
                  <a:pt x="19844" y="19844"/>
                </a:moveTo>
                <a:cubicBezTo>
                  <a:pt x="19844" y="14356"/>
                  <a:pt x="15410" y="9922"/>
                  <a:pt x="9922" y="9922"/>
                </a:cubicBezTo>
                <a:cubicBezTo>
                  <a:pt x="4434" y="9922"/>
                  <a:pt x="0" y="14356"/>
                  <a:pt x="0" y="19844"/>
                </a:cubicBezTo>
                <a:lnTo>
                  <a:pt x="0" y="124023"/>
                </a:lnTo>
                <a:cubicBezTo>
                  <a:pt x="0" y="137728"/>
                  <a:pt x="11100" y="148828"/>
                  <a:pt x="24805" y="148828"/>
                </a:cubicBezTo>
                <a:lnTo>
                  <a:pt x="148828" y="148828"/>
                </a:lnTo>
                <a:cubicBezTo>
                  <a:pt x="154316" y="148828"/>
                  <a:pt x="158750" y="144394"/>
                  <a:pt x="158750" y="138906"/>
                </a:cubicBezTo>
                <a:cubicBezTo>
                  <a:pt x="158750" y="133418"/>
                  <a:pt x="154316" y="128984"/>
                  <a:pt x="148828" y="128984"/>
                </a:cubicBezTo>
                <a:lnTo>
                  <a:pt x="24805" y="128984"/>
                </a:lnTo>
                <a:cubicBezTo>
                  <a:pt x="22076" y="128984"/>
                  <a:pt x="19844" y="126752"/>
                  <a:pt x="19844" y="124023"/>
                </a:cubicBezTo>
                <a:lnTo>
                  <a:pt x="19844" y="19844"/>
                </a:lnTo>
                <a:close/>
                <a:moveTo>
                  <a:pt x="145914" y="46695"/>
                </a:moveTo>
                <a:cubicBezTo>
                  <a:pt x="149789" y="42819"/>
                  <a:pt x="149789" y="36525"/>
                  <a:pt x="145914" y="32649"/>
                </a:cubicBezTo>
                <a:cubicBezTo>
                  <a:pt x="142038" y="28773"/>
                  <a:pt x="135744" y="28773"/>
                  <a:pt x="131868" y="32649"/>
                </a:cubicBezTo>
                <a:lnTo>
                  <a:pt x="99219" y="65329"/>
                </a:lnTo>
                <a:lnTo>
                  <a:pt x="81421" y="47563"/>
                </a:lnTo>
                <a:cubicBezTo>
                  <a:pt x="77546" y="43687"/>
                  <a:pt x="71251" y="43687"/>
                  <a:pt x="67376" y="47563"/>
                </a:cubicBezTo>
                <a:lnTo>
                  <a:pt x="37610" y="77329"/>
                </a:lnTo>
                <a:cubicBezTo>
                  <a:pt x="33734" y="81204"/>
                  <a:pt x="33734" y="87499"/>
                  <a:pt x="37610" y="91374"/>
                </a:cubicBezTo>
                <a:cubicBezTo>
                  <a:pt x="41486" y="95250"/>
                  <a:pt x="47780" y="95250"/>
                  <a:pt x="51656" y="91374"/>
                </a:cubicBezTo>
                <a:lnTo>
                  <a:pt x="74414" y="68616"/>
                </a:lnTo>
                <a:lnTo>
                  <a:pt x="92211" y="86413"/>
                </a:lnTo>
                <a:cubicBezTo>
                  <a:pt x="96087" y="90289"/>
                  <a:pt x="102381" y="90289"/>
                  <a:pt x="106257" y="86413"/>
                </a:cubicBezTo>
                <a:lnTo>
                  <a:pt x="145945" y="46726"/>
                </a:ln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31" name="Text 28"/>
          <p:cNvSpPr/>
          <p:nvPr/>
        </p:nvSpPr>
        <p:spPr>
          <a:xfrm>
            <a:off x="9651194" y="4564063"/>
            <a:ext cx="2024062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875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渐进式智能化</a:t>
            </a:r>
            <a:endParaRPr lang="en-US" sz="1600" dirty="0"/>
          </a:p>
        </p:txBody>
      </p:sp>
      <p:sp>
        <p:nvSpPr>
          <p:cNvPr id="32" name="Text 29"/>
          <p:cNvSpPr/>
          <p:nvPr/>
        </p:nvSpPr>
        <p:spPr>
          <a:xfrm>
            <a:off x="9655163" y="4754563"/>
            <a:ext cx="201612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75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从 L2 向 L3 演进,而非一步到位</a:t>
            </a:r>
            <a:endParaRPr lang="en-US" sz="1600" dirty="0"/>
          </a:p>
        </p:txBody>
      </p:sp>
      <p:sp>
        <p:nvSpPr>
          <p:cNvPr id="33" name="Shape 30"/>
          <p:cNvSpPr/>
          <p:nvPr/>
        </p:nvSpPr>
        <p:spPr>
          <a:xfrm>
            <a:off x="321469" y="5242719"/>
            <a:ext cx="11549063" cy="896938"/>
          </a:xfrm>
          <a:custGeom>
            <a:avLst/>
            <a:gdLst/>
            <a:ahLst/>
            <a:cxnLst/>
            <a:rect l="l" t="t" r="r" b="b"/>
            <a:pathLst>
              <a:path w="11549063" h="896938">
                <a:moveTo>
                  <a:pt x="63503" y="0"/>
                </a:moveTo>
                <a:lnTo>
                  <a:pt x="11485559" y="0"/>
                </a:lnTo>
                <a:cubicBezTo>
                  <a:pt x="11520631" y="0"/>
                  <a:pt x="11549063" y="28431"/>
                  <a:pt x="11549063" y="63503"/>
                </a:cubicBezTo>
                <a:lnTo>
                  <a:pt x="11549063" y="833434"/>
                </a:lnTo>
                <a:cubicBezTo>
                  <a:pt x="11549063" y="868506"/>
                  <a:pt x="11520631" y="896938"/>
                  <a:pt x="11485559" y="896938"/>
                </a:cubicBezTo>
                <a:lnTo>
                  <a:pt x="63503" y="896938"/>
                </a:lnTo>
                <a:cubicBezTo>
                  <a:pt x="28431" y="896938"/>
                  <a:pt x="0" y="868506"/>
                  <a:pt x="0" y="833434"/>
                </a:cubicBezTo>
                <a:lnTo>
                  <a:pt x="0" y="63503"/>
                </a:lnTo>
                <a:cubicBezTo>
                  <a:pt x="0" y="28431"/>
                  <a:pt x="28431" y="0"/>
                  <a:pt x="63503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34" name="Shape 31"/>
          <p:cNvSpPr/>
          <p:nvPr/>
        </p:nvSpPr>
        <p:spPr>
          <a:xfrm>
            <a:off x="464344" y="5595938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66688" y="95250"/>
                </a:moveTo>
                <a:cubicBezTo>
                  <a:pt x="166688" y="55823"/>
                  <a:pt x="134677" y="23812"/>
                  <a:pt x="95250" y="23812"/>
                </a:cubicBezTo>
                <a:cubicBezTo>
                  <a:pt x="55823" y="23812"/>
                  <a:pt x="23813" y="55823"/>
                  <a:pt x="23812" y="95250"/>
                </a:cubicBezTo>
                <a:cubicBezTo>
                  <a:pt x="23812" y="134677"/>
                  <a:pt x="55823" y="166688"/>
                  <a:pt x="95250" y="166688"/>
                </a:cubicBezTo>
                <a:cubicBezTo>
                  <a:pt x="134677" y="166688"/>
                  <a:pt x="166688" y="134677"/>
                  <a:pt x="166688" y="95250"/>
                </a:cubicBezTo>
                <a:close/>
                <a:moveTo>
                  <a:pt x="0" y="95250"/>
                </a:moveTo>
                <a:cubicBezTo>
                  <a:pt x="0" y="42680"/>
                  <a:pt x="42680" y="0"/>
                  <a:pt x="95250" y="0"/>
                </a:cubicBezTo>
                <a:cubicBezTo>
                  <a:pt x="147820" y="0"/>
                  <a:pt x="190500" y="42680"/>
                  <a:pt x="190500" y="95250"/>
                </a:cubicBezTo>
                <a:cubicBezTo>
                  <a:pt x="190500" y="147820"/>
                  <a:pt x="147820" y="190500"/>
                  <a:pt x="95250" y="190500"/>
                </a:cubicBezTo>
                <a:cubicBezTo>
                  <a:pt x="42680" y="190500"/>
                  <a:pt x="0" y="147820"/>
                  <a:pt x="0" y="95250"/>
                </a:cubicBezTo>
                <a:close/>
                <a:moveTo>
                  <a:pt x="95250" y="125016"/>
                </a:moveTo>
                <a:cubicBezTo>
                  <a:pt x="111678" y="125016"/>
                  <a:pt x="125016" y="111678"/>
                  <a:pt x="125016" y="95250"/>
                </a:cubicBezTo>
                <a:cubicBezTo>
                  <a:pt x="125016" y="78822"/>
                  <a:pt x="111678" y="65484"/>
                  <a:pt x="95250" y="65484"/>
                </a:cubicBezTo>
                <a:cubicBezTo>
                  <a:pt x="78822" y="65484"/>
                  <a:pt x="65484" y="78822"/>
                  <a:pt x="65484" y="95250"/>
                </a:cubicBezTo>
                <a:cubicBezTo>
                  <a:pt x="65484" y="111678"/>
                  <a:pt x="78822" y="125016"/>
                  <a:pt x="95250" y="125016"/>
                </a:cubicBezTo>
                <a:close/>
                <a:moveTo>
                  <a:pt x="95250" y="41672"/>
                </a:moveTo>
                <a:cubicBezTo>
                  <a:pt x="124821" y="41672"/>
                  <a:pt x="148828" y="65679"/>
                  <a:pt x="148828" y="95250"/>
                </a:cubicBezTo>
                <a:cubicBezTo>
                  <a:pt x="148828" y="124821"/>
                  <a:pt x="124821" y="148828"/>
                  <a:pt x="95250" y="148828"/>
                </a:cubicBezTo>
                <a:cubicBezTo>
                  <a:pt x="65679" y="148828"/>
                  <a:pt x="41672" y="124821"/>
                  <a:pt x="41672" y="95250"/>
                </a:cubicBezTo>
                <a:cubicBezTo>
                  <a:pt x="41672" y="65679"/>
                  <a:pt x="65679" y="41672"/>
                  <a:pt x="95250" y="41672"/>
                </a:cubicBezTo>
                <a:close/>
                <a:moveTo>
                  <a:pt x="83344" y="95250"/>
                </a:moveTo>
                <a:cubicBezTo>
                  <a:pt x="83344" y="88679"/>
                  <a:pt x="88679" y="83344"/>
                  <a:pt x="95250" y="83344"/>
                </a:cubicBezTo>
                <a:cubicBezTo>
                  <a:pt x="101821" y="83344"/>
                  <a:pt x="107156" y="88679"/>
                  <a:pt x="107156" y="95250"/>
                </a:cubicBezTo>
                <a:cubicBezTo>
                  <a:pt x="107156" y="101821"/>
                  <a:pt x="101821" y="107156"/>
                  <a:pt x="95250" y="107156"/>
                </a:cubicBezTo>
                <a:cubicBezTo>
                  <a:pt x="88679" y="107156"/>
                  <a:pt x="83344" y="101821"/>
                  <a:pt x="83344" y="95250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35" name="Text 32"/>
          <p:cNvSpPr/>
          <p:nvPr/>
        </p:nvSpPr>
        <p:spPr>
          <a:xfrm>
            <a:off x="759892" y="5373688"/>
            <a:ext cx="11049000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市场定位</a:t>
            </a:r>
            <a:endParaRPr lang="en-US" sz="1600" dirty="0"/>
          </a:p>
        </p:txBody>
      </p:sp>
      <p:sp>
        <p:nvSpPr>
          <p:cNvPr id="36" name="Text 33"/>
          <p:cNvSpPr/>
          <p:nvPr/>
        </p:nvSpPr>
        <p:spPr>
          <a:xfrm>
            <a:off x="759892" y="5627688"/>
            <a:ext cx="11041063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立足于 Snowflake Cortex Analyst 强绑云原生的封闭生态,以及 Databricks Genie 等数据仓库衍生插件工具的市场格局,我们的方案通过提供独立解耦的语义层映射与中立的数据接入探针,实现真正的跨云异构环境联邦分析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49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spc="53" kern="0" dirty="0">
                <a:solidFill>
                  <a:srgbClr val="D8A14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REFERENCES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477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参考文献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5763" y="1185863"/>
            <a:ext cx="5610225" cy="4200525"/>
          </a:xfrm>
          <a:custGeom>
            <a:avLst/>
            <a:gdLst/>
            <a:ahLst/>
            <a:cxnLst/>
            <a:rect l="l" t="t" r="r" b="b"/>
            <a:pathLst>
              <a:path w="5610225" h="4200525">
                <a:moveTo>
                  <a:pt x="76198" y="0"/>
                </a:moveTo>
                <a:lnTo>
                  <a:pt x="5534027" y="0"/>
                </a:lnTo>
                <a:cubicBezTo>
                  <a:pt x="5576110" y="0"/>
                  <a:pt x="5610225" y="34115"/>
                  <a:pt x="5610225" y="76198"/>
                </a:cubicBezTo>
                <a:lnTo>
                  <a:pt x="5610225" y="4124327"/>
                </a:lnTo>
                <a:cubicBezTo>
                  <a:pt x="5610225" y="4166410"/>
                  <a:pt x="5576110" y="4200525"/>
                  <a:pt x="5534027" y="4200525"/>
                </a:cubicBezTo>
                <a:lnTo>
                  <a:pt x="76198" y="4200525"/>
                </a:lnTo>
                <a:cubicBezTo>
                  <a:pt x="34115" y="4200525"/>
                  <a:pt x="0" y="4166410"/>
                  <a:pt x="0" y="4124327"/>
                </a:cubicBezTo>
                <a:lnTo>
                  <a:pt x="0" y="76198"/>
                </a:lnTo>
                <a:cubicBezTo>
                  <a:pt x="0" y="34115"/>
                  <a:pt x="34115" y="0"/>
                  <a:pt x="76198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54831" y="1381125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17859" y="72851"/>
                </a:moveTo>
                <a:lnTo>
                  <a:pt x="95696" y="104887"/>
                </a:lnTo>
                <a:cubicBezTo>
                  <a:pt x="99343" y="106375"/>
                  <a:pt x="103212" y="107156"/>
                  <a:pt x="107156" y="107156"/>
                </a:cubicBezTo>
                <a:cubicBezTo>
                  <a:pt x="111100" y="107156"/>
                  <a:pt x="114970" y="106375"/>
                  <a:pt x="118616" y="104887"/>
                </a:cubicBezTo>
                <a:lnTo>
                  <a:pt x="208806" y="67754"/>
                </a:lnTo>
                <a:cubicBezTo>
                  <a:pt x="212154" y="66377"/>
                  <a:pt x="214313" y="63140"/>
                  <a:pt x="214313" y="59531"/>
                </a:cubicBezTo>
                <a:cubicBezTo>
                  <a:pt x="214313" y="55922"/>
                  <a:pt x="212154" y="52685"/>
                  <a:pt x="208806" y="51308"/>
                </a:cubicBezTo>
                <a:lnTo>
                  <a:pt x="118616" y="14176"/>
                </a:lnTo>
                <a:cubicBezTo>
                  <a:pt x="114970" y="12688"/>
                  <a:pt x="111100" y="11906"/>
                  <a:pt x="107156" y="11906"/>
                </a:cubicBezTo>
                <a:cubicBezTo>
                  <a:pt x="103212" y="11906"/>
                  <a:pt x="99343" y="12688"/>
                  <a:pt x="95696" y="14176"/>
                </a:cubicBezTo>
                <a:lnTo>
                  <a:pt x="5507" y="51308"/>
                </a:lnTo>
                <a:cubicBezTo>
                  <a:pt x="2158" y="52685"/>
                  <a:pt x="0" y="55922"/>
                  <a:pt x="0" y="59531"/>
                </a:cubicBezTo>
                <a:lnTo>
                  <a:pt x="0" y="169664"/>
                </a:lnTo>
                <a:cubicBezTo>
                  <a:pt x="0" y="174613"/>
                  <a:pt x="3981" y="178594"/>
                  <a:pt x="8930" y="178594"/>
                </a:cubicBezTo>
                <a:cubicBezTo>
                  <a:pt x="13878" y="178594"/>
                  <a:pt x="17859" y="174613"/>
                  <a:pt x="17859" y="169664"/>
                </a:cubicBezTo>
                <a:lnTo>
                  <a:pt x="17859" y="72851"/>
                </a:lnTo>
                <a:close/>
                <a:moveTo>
                  <a:pt x="35719" y="99529"/>
                </a:moveTo>
                <a:lnTo>
                  <a:pt x="35719" y="142875"/>
                </a:lnTo>
                <a:cubicBezTo>
                  <a:pt x="35719" y="162595"/>
                  <a:pt x="67717" y="178594"/>
                  <a:pt x="107156" y="178594"/>
                </a:cubicBezTo>
                <a:cubicBezTo>
                  <a:pt x="146596" y="178594"/>
                  <a:pt x="178594" y="162595"/>
                  <a:pt x="178594" y="142875"/>
                </a:cubicBezTo>
                <a:lnTo>
                  <a:pt x="178594" y="99492"/>
                </a:lnTo>
                <a:lnTo>
                  <a:pt x="125425" y="121407"/>
                </a:lnTo>
                <a:cubicBezTo>
                  <a:pt x="119621" y="123788"/>
                  <a:pt x="113444" y="125016"/>
                  <a:pt x="107156" y="125016"/>
                </a:cubicBezTo>
                <a:cubicBezTo>
                  <a:pt x="100868" y="125016"/>
                  <a:pt x="94692" y="123788"/>
                  <a:pt x="88888" y="121407"/>
                </a:cubicBezTo>
                <a:lnTo>
                  <a:pt x="35719" y="99492"/>
                </a:ln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6" name="Text 4"/>
          <p:cNvSpPr/>
          <p:nvPr/>
        </p:nvSpPr>
        <p:spPr>
          <a:xfrm>
            <a:off x="895350" y="1343025"/>
            <a:ext cx="7715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学术文献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2925" y="1724025"/>
            <a:ext cx="5295900" cy="790575"/>
          </a:xfrm>
          <a:custGeom>
            <a:avLst/>
            <a:gdLst/>
            <a:ahLst/>
            <a:cxnLst/>
            <a:rect l="l" t="t" r="r" b="b"/>
            <a:pathLst>
              <a:path w="5295900" h="790575">
                <a:moveTo>
                  <a:pt x="76204" y="0"/>
                </a:moveTo>
                <a:lnTo>
                  <a:pt x="5219696" y="0"/>
                </a:lnTo>
                <a:cubicBezTo>
                  <a:pt x="5261783" y="0"/>
                  <a:pt x="5295900" y="34117"/>
                  <a:pt x="5295900" y="76204"/>
                </a:cubicBezTo>
                <a:lnTo>
                  <a:pt x="5295900" y="714371"/>
                </a:lnTo>
                <a:cubicBezTo>
                  <a:pt x="5295900" y="756458"/>
                  <a:pt x="5261783" y="790575"/>
                  <a:pt x="5219696" y="790575"/>
                </a:cubicBezTo>
                <a:lnTo>
                  <a:pt x="76204" y="790575"/>
                </a:lnTo>
                <a:cubicBezTo>
                  <a:pt x="34117" y="790575"/>
                  <a:pt x="0" y="756458"/>
                  <a:pt x="0" y="714371"/>
                </a:cubicBezTo>
                <a:lnTo>
                  <a:pt x="0" y="76204"/>
                </a:lnTo>
                <a:cubicBezTo>
                  <a:pt x="0" y="34146"/>
                  <a:pt x="34146" y="0"/>
                  <a:pt x="76204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8" name="Text 6"/>
          <p:cNvSpPr/>
          <p:nvPr/>
        </p:nvSpPr>
        <p:spPr>
          <a:xfrm>
            <a:off x="657225" y="1838325"/>
            <a:ext cx="51244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[1]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57225" y="2028825"/>
            <a:ext cx="5124450" cy="3714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9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Yizhang Zhu et al., "A Survey of Data Agents: Emerging Paradigm or Overstated Hype?," arXiv preprint arXiv:2510.23587, 2025.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42925" y="2628900"/>
            <a:ext cx="5295900" cy="790575"/>
          </a:xfrm>
          <a:custGeom>
            <a:avLst/>
            <a:gdLst/>
            <a:ahLst/>
            <a:cxnLst/>
            <a:rect l="l" t="t" r="r" b="b"/>
            <a:pathLst>
              <a:path w="5295900" h="790575">
                <a:moveTo>
                  <a:pt x="76204" y="0"/>
                </a:moveTo>
                <a:lnTo>
                  <a:pt x="5219696" y="0"/>
                </a:lnTo>
                <a:cubicBezTo>
                  <a:pt x="5261783" y="0"/>
                  <a:pt x="5295900" y="34117"/>
                  <a:pt x="5295900" y="76204"/>
                </a:cubicBezTo>
                <a:lnTo>
                  <a:pt x="5295900" y="714371"/>
                </a:lnTo>
                <a:cubicBezTo>
                  <a:pt x="5295900" y="756458"/>
                  <a:pt x="5261783" y="790575"/>
                  <a:pt x="5219696" y="790575"/>
                </a:cubicBezTo>
                <a:lnTo>
                  <a:pt x="76204" y="790575"/>
                </a:lnTo>
                <a:cubicBezTo>
                  <a:pt x="34117" y="790575"/>
                  <a:pt x="0" y="756458"/>
                  <a:pt x="0" y="714371"/>
                </a:cubicBezTo>
                <a:lnTo>
                  <a:pt x="0" y="76204"/>
                </a:lnTo>
                <a:cubicBezTo>
                  <a:pt x="0" y="34146"/>
                  <a:pt x="34146" y="0"/>
                  <a:pt x="76204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11" name="Text 9"/>
          <p:cNvSpPr/>
          <p:nvPr/>
        </p:nvSpPr>
        <p:spPr>
          <a:xfrm>
            <a:off x="657225" y="2743200"/>
            <a:ext cx="51244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[2]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57225" y="2933700"/>
            <a:ext cx="5124450" cy="3714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9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Boyan Li et al., "Alpha-SQL: Zero-Shot Text-to-SQL using Monte Carlo Tree Search," arXiv preprint arXiv:2502.17248, 2025.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42925" y="3533775"/>
            <a:ext cx="5295900" cy="790575"/>
          </a:xfrm>
          <a:custGeom>
            <a:avLst/>
            <a:gdLst/>
            <a:ahLst/>
            <a:cxnLst/>
            <a:rect l="l" t="t" r="r" b="b"/>
            <a:pathLst>
              <a:path w="5295900" h="790575">
                <a:moveTo>
                  <a:pt x="76204" y="0"/>
                </a:moveTo>
                <a:lnTo>
                  <a:pt x="5219696" y="0"/>
                </a:lnTo>
                <a:cubicBezTo>
                  <a:pt x="5261783" y="0"/>
                  <a:pt x="5295900" y="34117"/>
                  <a:pt x="5295900" y="76204"/>
                </a:cubicBezTo>
                <a:lnTo>
                  <a:pt x="5295900" y="714371"/>
                </a:lnTo>
                <a:cubicBezTo>
                  <a:pt x="5295900" y="756458"/>
                  <a:pt x="5261783" y="790575"/>
                  <a:pt x="5219696" y="790575"/>
                </a:cubicBezTo>
                <a:lnTo>
                  <a:pt x="76204" y="790575"/>
                </a:lnTo>
                <a:cubicBezTo>
                  <a:pt x="34117" y="790575"/>
                  <a:pt x="0" y="756458"/>
                  <a:pt x="0" y="714371"/>
                </a:cubicBezTo>
                <a:lnTo>
                  <a:pt x="0" y="76204"/>
                </a:lnTo>
                <a:cubicBezTo>
                  <a:pt x="0" y="34146"/>
                  <a:pt x="34146" y="0"/>
                  <a:pt x="76204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14" name="Text 12"/>
          <p:cNvSpPr/>
          <p:nvPr/>
        </p:nvSpPr>
        <p:spPr>
          <a:xfrm>
            <a:off x="657225" y="3648075"/>
            <a:ext cx="51244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[5]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57225" y="3838575"/>
            <a:ext cx="5124450" cy="3714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9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SAE International. (2021). SAE J3016 - Taxonomy and Definitions for Terms Related to Driving Automation Systems for On-Road Motor Vehicles.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42925" y="4438650"/>
            <a:ext cx="5295900" cy="790575"/>
          </a:xfrm>
          <a:custGeom>
            <a:avLst/>
            <a:gdLst/>
            <a:ahLst/>
            <a:cxnLst/>
            <a:rect l="l" t="t" r="r" b="b"/>
            <a:pathLst>
              <a:path w="5295900" h="790575">
                <a:moveTo>
                  <a:pt x="76204" y="0"/>
                </a:moveTo>
                <a:lnTo>
                  <a:pt x="5219696" y="0"/>
                </a:lnTo>
                <a:cubicBezTo>
                  <a:pt x="5261783" y="0"/>
                  <a:pt x="5295900" y="34117"/>
                  <a:pt x="5295900" y="76204"/>
                </a:cubicBezTo>
                <a:lnTo>
                  <a:pt x="5295900" y="714371"/>
                </a:lnTo>
                <a:cubicBezTo>
                  <a:pt x="5295900" y="756458"/>
                  <a:pt x="5261783" y="790575"/>
                  <a:pt x="5219696" y="790575"/>
                </a:cubicBezTo>
                <a:lnTo>
                  <a:pt x="76204" y="790575"/>
                </a:lnTo>
                <a:cubicBezTo>
                  <a:pt x="34117" y="790575"/>
                  <a:pt x="0" y="756458"/>
                  <a:pt x="0" y="714371"/>
                </a:cubicBezTo>
                <a:lnTo>
                  <a:pt x="0" y="76204"/>
                </a:lnTo>
                <a:cubicBezTo>
                  <a:pt x="0" y="34146"/>
                  <a:pt x="34146" y="0"/>
                  <a:pt x="76204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17" name="Text 15"/>
          <p:cNvSpPr/>
          <p:nvPr/>
        </p:nvSpPr>
        <p:spPr>
          <a:xfrm>
            <a:off x="657225" y="4552950"/>
            <a:ext cx="51244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[6]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57225" y="4743450"/>
            <a:ext cx="5124450" cy="3714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9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Geliang Ouyang et al., "nvAgent: Automated Data Visualization from Natural Language via Collaborative Agent Workflow," arXiv preprint arXiv:2502.05036, 2025.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6196013" y="1185863"/>
            <a:ext cx="5610225" cy="4200525"/>
          </a:xfrm>
          <a:custGeom>
            <a:avLst/>
            <a:gdLst/>
            <a:ahLst/>
            <a:cxnLst/>
            <a:rect l="l" t="t" r="r" b="b"/>
            <a:pathLst>
              <a:path w="5610225" h="4200525">
                <a:moveTo>
                  <a:pt x="76198" y="0"/>
                </a:moveTo>
                <a:lnTo>
                  <a:pt x="5534027" y="0"/>
                </a:lnTo>
                <a:cubicBezTo>
                  <a:pt x="5576110" y="0"/>
                  <a:pt x="5610225" y="34115"/>
                  <a:pt x="5610225" y="76198"/>
                </a:cubicBezTo>
                <a:lnTo>
                  <a:pt x="5610225" y="4124327"/>
                </a:lnTo>
                <a:cubicBezTo>
                  <a:pt x="5610225" y="4166410"/>
                  <a:pt x="5576110" y="4200525"/>
                  <a:pt x="5534027" y="4200525"/>
                </a:cubicBezTo>
                <a:lnTo>
                  <a:pt x="76198" y="4200525"/>
                </a:lnTo>
                <a:cubicBezTo>
                  <a:pt x="34115" y="4200525"/>
                  <a:pt x="0" y="4166410"/>
                  <a:pt x="0" y="4124327"/>
                </a:cubicBezTo>
                <a:lnTo>
                  <a:pt x="0" y="76198"/>
                </a:lnTo>
                <a:cubicBezTo>
                  <a:pt x="0" y="34115"/>
                  <a:pt x="34115" y="0"/>
                  <a:pt x="76198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388894" y="1381125"/>
            <a:ext cx="166688" cy="190500"/>
          </a:xfrm>
          <a:custGeom>
            <a:avLst/>
            <a:gdLst/>
            <a:ahLst/>
            <a:cxnLst/>
            <a:rect l="l" t="t" r="r" b="b"/>
            <a:pathLst>
              <a:path w="166688" h="190500">
                <a:moveTo>
                  <a:pt x="142875" y="190500"/>
                </a:moveTo>
                <a:lnTo>
                  <a:pt x="35719" y="190500"/>
                </a:lnTo>
                <a:cubicBezTo>
                  <a:pt x="15999" y="190500"/>
                  <a:pt x="0" y="174501"/>
                  <a:pt x="0" y="154781"/>
                </a:cubicBezTo>
                <a:lnTo>
                  <a:pt x="0" y="35719"/>
                </a:lnTo>
                <a:cubicBezTo>
                  <a:pt x="0" y="15999"/>
                  <a:pt x="15999" y="0"/>
                  <a:pt x="35719" y="0"/>
                </a:cubicBezTo>
                <a:lnTo>
                  <a:pt x="148828" y="0"/>
                </a:lnTo>
                <a:cubicBezTo>
                  <a:pt x="158688" y="0"/>
                  <a:pt x="166688" y="8000"/>
                  <a:pt x="166688" y="17859"/>
                </a:cubicBezTo>
                <a:lnTo>
                  <a:pt x="166688" y="125016"/>
                </a:lnTo>
                <a:cubicBezTo>
                  <a:pt x="166688" y="132792"/>
                  <a:pt x="161702" y="139415"/>
                  <a:pt x="154781" y="141870"/>
                </a:cubicBezTo>
                <a:lnTo>
                  <a:pt x="154781" y="166688"/>
                </a:lnTo>
                <a:cubicBezTo>
                  <a:pt x="161367" y="166688"/>
                  <a:pt x="166688" y="172008"/>
                  <a:pt x="166688" y="178594"/>
                </a:cubicBezTo>
                <a:cubicBezTo>
                  <a:pt x="166688" y="185179"/>
                  <a:pt x="161367" y="190500"/>
                  <a:pt x="154781" y="190500"/>
                </a:cubicBezTo>
                <a:lnTo>
                  <a:pt x="142875" y="190500"/>
                </a:lnTo>
                <a:close/>
                <a:moveTo>
                  <a:pt x="35719" y="142875"/>
                </a:moveTo>
                <a:cubicBezTo>
                  <a:pt x="29133" y="142875"/>
                  <a:pt x="23812" y="148196"/>
                  <a:pt x="23812" y="154781"/>
                </a:cubicBezTo>
                <a:cubicBezTo>
                  <a:pt x="23812" y="161367"/>
                  <a:pt x="29133" y="166688"/>
                  <a:pt x="35719" y="166688"/>
                </a:cubicBezTo>
                <a:lnTo>
                  <a:pt x="130969" y="166688"/>
                </a:lnTo>
                <a:lnTo>
                  <a:pt x="130969" y="142875"/>
                </a:lnTo>
                <a:lnTo>
                  <a:pt x="35719" y="142875"/>
                </a:lnTo>
                <a:close/>
                <a:moveTo>
                  <a:pt x="47625" y="56555"/>
                </a:moveTo>
                <a:cubicBezTo>
                  <a:pt x="47625" y="61503"/>
                  <a:pt x="51606" y="65484"/>
                  <a:pt x="56555" y="65484"/>
                </a:cubicBezTo>
                <a:lnTo>
                  <a:pt x="122039" y="65484"/>
                </a:lnTo>
                <a:cubicBezTo>
                  <a:pt x="126988" y="65484"/>
                  <a:pt x="130969" y="61503"/>
                  <a:pt x="130969" y="56555"/>
                </a:cubicBezTo>
                <a:cubicBezTo>
                  <a:pt x="130969" y="51606"/>
                  <a:pt x="126988" y="47625"/>
                  <a:pt x="122039" y="47625"/>
                </a:cubicBezTo>
                <a:lnTo>
                  <a:pt x="56555" y="47625"/>
                </a:lnTo>
                <a:cubicBezTo>
                  <a:pt x="51606" y="47625"/>
                  <a:pt x="47625" y="51606"/>
                  <a:pt x="47625" y="56555"/>
                </a:cubicBezTo>
                <a:close/>
                <a:moveTo>
                  <a:pt x="56555" y="83344"/>
                </a:moveTo>
                <a:cubicBezTo>
                  <a:pt x="51606" y="83344"/>
                  <a:pt x="47625" y="87325"/>
                  <a:pt x="47625" y="92273"/>
                </a:cubicBezTo>
                <a:cubicBezTo>
                  <a:pt x="47625" y="97222"/>
                  <a:pt x="51606" y="101203"/>
                  <a:pt x="56555" y="101203"/>
                </a:cubicBezTo>
                <a:lnTo>
                  <a:pt x="122039" y="101203"/>
                </a:lnTo>
                <a:cubicBezTo>
                  <a:pt x="126988" y="101203"/>
                  <a:pt x="130969" y="97222"/>
                  <a:pt x="130969" y="92273"/>
                </a:cubicBezTo>
                <a:cubicBezTo>
                  <a:pt x="130969" y="87325"/>
                  <a:pt x="126988" y="83344"/>
                  <a:pt x="122039" y="83344"/>
                </a:cubicBezTo>
                <a:lnTo>
                  <a:pt x="56555" y="83344"/>
                </a:ln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21" name="Text 19"/>
          <p:cNvSpPr/>
          <p:nvPr/>
        </p:nvSpPr>
        <p:spPr>
          <a:xfrm>
            <a:off x="6705600" y="1343025"/>
            <a:ext cx="7715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技术文档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6353175" y="1724025"/>
            <a:ext cx="5295900" cy="790575"/>
          </a:xfrm>
          <a:custGeom>
            <a:avLst/>
            <a:gdLst/>
            <a:ahLst/>
            <a:cxnLst/>
            <a:rect l="l" t="t" r="r" b="b"/>
            <a:pathLst>
              <a:path w="5295900" h="790575">
                <a:moveTo>
                  <a:pt x="76204" y="0"/>
                </a:moveTo>
                <a:lnTo>
                  <a:pt x="5219696" y="0"/>
                </a:lnTo>
                <a:cubicBezTo>
                  <a:pt x="5261783" y="0"/>
                  <a:pt x="5295900" y="34117"/>
                  <a:pt x="5295900" y="76204"/>
                </a:cubicBezTo>
                <a:lnTo>
                  <a:pt x="5295900" y="714371"/>
                </a:lnTo>
                <a:cubicBezTo>
                  <a:pt x="5295900" y="756458"/>
                  <a:pt x="5261783" y="790575"/>
                  <a:pt x="5219696" y="790575"/>
                </a:cubicBezTo>
                <a:lnTo>
                  <a:pt x="76204" y="790575"/>
                </a:lnTo>
                <a:cubicBezTo>
                  <a:pt x="34117" y="790575"/>
                  <a:pt x="0" y="756458"/>
                  <a:pt x="0" y="714371"/>
                </a:cubicBezTo>
                <a:lnTo>
                  <a:pt x="0" y="76204"/>
                </a:lnTo>
                <a:cubicBezTo>
                  <a:pt x="0" y="34146"/>
                  <a:pt x="34146" y="0"/>
                  <a:pt x="76204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23" name="Text 21"/>
          <p:cNvSpPr/>
          <p:nvPr/>
        </p:nvSpPr>
        <p:spPr>
          <a:xfrm>
            <a:off x="6467475" y="1838325"/>
            <a:ext cx="51244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[3]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6467475" y="2028825"/>
            <a:ext cx="5124450" cy="3714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9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Databricks. Databricks Genie Technical Documentation[EB/OL]. [2026-04-07]. https://docs.databricks.com/.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6353175" y="2628900"/>
            <a:ext cx="5295900" cy="790575"/>
          </a:xfrm>
          <a:custGeom>
            <a:avLst/>
            <a:gdLst/>
            <a:ahLst/>
            <a:cxnLst/>
            <a:rect l="l" t="t" r="r" b="b"/>
            <a:pathLst>
              <a:path w="5295900" h="790575">
                <a:moveTo>
                  <a:pt x="76204" y="0"/>
                </a:moveTo>
                <a:lnTo>
                  <a:pt x="5219696" y="0"/>
                </a:lnTo>
                <a:cubicBezTo>
                  <a:pt x="5261783" y="0"/>
                  <a:pt x="5295900" y="34117"/>
                  <a:pt x="5295900" y="76204"/>
                </a:cubicBezTo>
                <a:lnTo>
                  <a:pt x="5295900" y="714371"/>
                </a:lnTo>
                <a:cubicBezTo>
                  <a:pt x="5295900" y="756458"/>
                  <a:pt x="5261783" y="790575"/>
                  <a:pt x="5219696" y="790575"/>
                </a:cubicBezTo>
                <a:lnTo>
                  <a:pt x="76204" y="790575"/>
                </a:lnTo>
                <a:cubicBezTo>
                  <a:pt x="34117" y="790575"/>
                  <a:pt x="0" y="756458"/>
                  <a:pt x="0" y="714371"/>
                </a:cubicBezTo>
                <a:lnTo>
                  <a:pt x="0" y="76204"/>
                </a:lnTo>
                <a:cubicBezTo>
                  <a:pt x="0" y="34146"/>
                  <a:pt x="34146" y="0"/>
                  <a:pt x="76204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26" name="Text 24"/>
          <p:cNvSpPr/>
          <p:nvPr/>
        </p:nvSpPr>
        <p:spPr>
          <a:xfrm>
            <a:off x="6467475" y="2743200"/>
            <a:ext cx="51244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[4]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6467475" y="2933700"/>
            <a:ext cx="5124450" cy="3714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9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Snowflake. Snowflake Cortex Analyst Documentation[EB/OL]. [2026-04-07]. https://docs.snowflake.com/.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6400800" y="3609975"/>
            <a:ext cx="142875" cy="190500"/>
          </a:xfrm>
          <a:custGeom>
            <a:avLst/>
            <a:gdLst/>
            <a:ahLst/>
            <a:cxnLst/>
            <a:rect l="l" t="t" r="r" b="b"/>
            <a:pathLst>
              <a:path w="142875" h="190500">
                <a:moveTo>
                  <a:pt x="108979" y="142875"/>
                </a:moveTo>
                <a:cubicBezTo>
                  <a:pt x="111696" y="134578"/>
                  <a:pt x="117128" y="127062"/>
                  <a:pt x="123267" y="120588"/>
                </a:cubicBezTo>
                <a:cubicBezTo>
                  <a:pt x="135434" y="107789"/>
                  <a:pt x="142875" y="90488"/>
                  <a:pt x="142875" y="71438"/>
                </a:cubicBezTo>
                <a:cubicBezTo>
                  <a:pt x="142875" y="31998"/>
                  <a:pt x="110877" y="0"/>
                  <a:pt x="71437" y="0"/>
                </a:cubicBezTo>
                <a:cubicBezTo>
                  <a:pt x="31998" y="0"/>
                  <a:pt x="0" y="31998"/>
                  <a:pt x="0" y="71438"/>
                </a:cubicBezTo>
                <a:cubicBezTo>
                  <a:pt x="0" y="90488"/>
                  <a:pt x="7441" y="107789"/>
                  <a:pt x="19608" y="120588"/>
                </a:cubicBezTo>
                <a:cubicBezTo>
                  <a:pt x="25747" y="127062"/>
                  <a:pt x="31217" y="134578"/>
                  <a:pt x="33896" y="142875"/>
                </a:cubicBezTo>
                <a:lnTo>
                  <a:pt x="108942" y="142875"/>
                </a:lnTo>
                <a:close/>
                <a:moveTo>
                  <a:pt x="107156" y="160734"/>
                </a:moveTo>
                <a:lnTo>
                  <a:pt x="35719" y="160734"/>
                </a:lnTo>
                <a:lnTo>
                  <a:pt x="35719" y="166688"/>
                </a:lnTo>
                <a:cubicBezTo>
                  <a:pt x="35719" y="183133"/>
                  <a:pt x="49039" y="196453"/>
                  <a:pt x="65484" y="196453"/>
                </a:cubicBezTo>
                <a:lnTo>
                  <a:pt x="77391" y="196453"/>
                </a:lnTo>
                <a:cubicBezTo>
                  <a:pt x="93836" y="196453"/>
                  <a:pt x="107156" y="183133"/>
                  <a:pt x="107156" y="166688"/>
                </a:cubicBezTo>
                <a:lnTo>
                  <a:pt x="107156" y="160734"/>
                </a:lnTo>
                <a:close/>
                <a:moveTo>
                  <a:pt x="68461" y="41672"/>
                </a:moveTo>
                <a:cubicBezTo>
                  <a:pt x="53653" y="41672"/>
                  <a:pt x="41672" y="53653"/>
                  <a:pt x="41672" y="68461"/>
                </a:cubicBezTo>
                <a:cubicBezTo>
                  <a:pt x="41672" y="73409"/>
                  <a:pt x="37691" y="77391"/>
                  <a:pt x="32742" y="77391"/>
                </a:cubicBezTo>
                <a:cubicBezTo>
                  <a:pt x="27794" y="77391"/>
                  <a:pt x="23812" y="73409"/>
                  <a:pt x="23812" y="68461"/>
                </a:cubicBezTo>
                <a:cubicBezTo>
                  <a:pt x="23812" y="43793"/>
                  <a:pt x="43793" y="23812"/>
                  <a:pt x="68461" y="23812"/>
                </a:cubicBezTo>
                <a:cubicBezTo>
                  <a:pt x="73409" y="23812"/>
                  <a:pt x="77391" y="27794"/>
                  <a:pt x="77391" y="32742"/>
                </a:cubicBezTo>
                <a:cubicBezTo>
                  <a:pt x="77391" y="37691"/>
                  <a:pt x="73409" y="41672"/>
                  <a:pt x="68461" y="41672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29" name="Text 27"/>
          <p:cNvSpPr/>
          <p:nvPr/>
        </p:nvSpPr>
        <p:spPr>
          <a:xfrm>
            <a:off x="6705600" y="3571875"/>
            <a:ext cx="7715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理论基础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6353175" y="3952875"/>
            <a:ext cx="5295900" cy="790575"/>
          </a:xfrm>
          <a:custGeom>
            <a:avLst/>
            <a:gdLst/>
            <a:ahLst/>
            <a:cxnLst/>
            <a:rect l="l" t="t" r="r" b="b"/>
            <a:pathLst>
              <a:path w="5295900" h="790575">
                <a:moveTo>
                  <a:pt x="76204" y="0"/>
                </a:moveTo>
                <a:lnTo>
                  <a:pt x="5219696" y="0"/>
                </a:lnTo>
                <a:cubicBezTo>
                  <a:pt x="5261783" y="0"/>
                  <a:pt x="5295900" y="34117"/>
                  <a:pt x="5295900" y="76204"/>
                </a:cubicBezTo>
                <a:lnTo>
                  <a:pt x="5295900" y="714371"/>
                </a:lnTo>
                <a:cubicBezTo>
                  <a:pt x="5295900" y="756458"/>
                  <a:pt x="5261783" y="790575"/>
                  <a:pt x="5219696" y="790575"/>
                </a:cubicBezTo>
                <a:lnTo>
                  <a:pt x="76204" y="790575"/>
                </a:lnTo>
                <a:cubicBezTo>
                  <a:pt x="34117" y="790575"/>
                  <a:pt x="0" y="756458"/>
                  <a:pt x="0" y="714371"/>
                </a:cubicBezTo>
                <a:lnTo>
                  <a:pt x="0" y="76204"/>
                </a:lnTo>
                <a:cubicBezTo>
                  <a:pt x="0" y="34146"/>
                  <a:pt x="34146" y="0"/>
                  <a:pt x="76204" y="0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31" name="Text 29"/>
          <p:cNvSpPr/>
          <p:nvPr/>
        </p:nvSpPr>
        <p:spPr>
          <a:xfrm>
            <a:off x="6467475" y="4067175"/>
            <a:ext cx="5124450" cy="5619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900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本系统的核心认知架构及演进范式严格遵循 "A Survey of Data Agents" 的学术定义,从系统的形式化表征、L0-L5 的自动化分级模型、以及在人类在环条件下的能力责任矩阵,确保商业产品的设计具有坚实的可论证性与技术前瞻性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385763" y="5548313"/>
            <a:ext cx="11420475" cy="847725"/>
          </a:xfrm>
          <a:custGeom>
            <a:avLst/>
            <a:gdLst/>
            <a:ahLst/>
            <a:cxnLst/>
            <a:rect l="l" t="t" r="r" b="b"/>
            <a:pathLst>
              <a:path w="11420475" h="847725">
                <a:moveTo>
                  <a:pt x="76202" y="0"/>
                </a:moveTo>
                <a:lnTo>
                  <a:pt x="11344273" y="0"/>
                </a:lnTo>
                <a:cubicBezTo>
                  <a:pt x="11386330" y="0"/>
                  <a:pt x="11420475" y="34145"/>
                  <a:pt x="11420475" y="76202"/>
                </a:cubicBezTo>
                <a:lnTo>
                  <a:pt x="11420475" y="771523"/>
                </a:lnTo>
                <a:cubicBezTo>
                  <a:pt x="11420475" y="813580"/>
                  <a:pt x="11386330" y="847725"/>
                  <a:pt x="11344273" y="847725"/>
                </a:cubicBezTo>
                <a:lnTo>
                  <a:pt x="76202" y="847725"/>
                </a:lnTo>
                <a:cubicBezTo>
                  <a:pt x="34145" y="847725"/>
                  <a:pt x="0" y="813580"/>
                  <a:pt x="0" y="771523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gradFill rotWithShape="1" flip="none">
            <a:gsLst>
              <a:gs pos="0">
                <a:srgbClr val="3A5F7F">
                  <a:alpha val="20000"/>
                </a:srgbClr>
              </a:gs>
              <a:gs pos="100000">
                <a:srgbClr val="D8A14F">
                  <a:alpha val="10000"/>
                </a:srgbClr>
              </a:gs>
            </a:gsLst>
            <a:lin ang="0" scaled="1"/>
          </a:gradFill>
          <a:ln w="12700">
            <a:solidFill>
              <a:srgbClr val="3A5F7F">
                <a:alpha val="4000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571500" y="5857875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63088"/>
                </a:moveTo>
                <a:lnTo>
                  <a:pt x="114300" y="201186"/>
                </a:lnTo>
                <a:lnTo>
                  <a:pt x="114523" y="201097"/>
                </a:lnTo>
                <a:cubicBezTo>
                  <a:pt x="138901" y="190961"/>
                  <a:pt x="165065" y="185738"/>
                  <a:pt x="191453" y="185738"/>
                </a:cubicBezTo>
                <a:lnTo>
                  <a:pt x="200025" y="185738"/>
                </a:lnTo>
                <a:lnTo>
                  <a:pt x="200025" y="42863"/>
                </a:lnTo>
                <a:lnTo>
                  <a:pt x="191453" y="42863"/>
                </a:lnTo>
                <a:cubicBezTo>
                  <a:pt x="172611" y="42863"/>
                  <a:pt x="153903" y="46613"/>
                  <a:pt x="136490" y="53846"/>
                </a:cubicBezTo>
                <a:cubicBezTo>
                  <a:pt x="128989" y="56971"/>
                  <a:pt x="121578" y="60052"/>
                  <a:pt x="114300" y="63088"/>
                </a:cubicBezTo>
                <a:close/>
                <a:moveTo>
                  <a:pt x="103093" y="27459"/>
                </a:moveTo>
                <a:lnTo>
                  <a:pt x="114300" y="32147"/>
                </a:lnTo>
                <a:lnTo>
                  <a:pt x="125507" y="27459"/>
                </a:lnTo>
                <a:cubicBezTo>
                  <a:pt x="146402" y="18752"/>
                  <a:pt x="168816" y="14288"/>
                  <a:pt x="191453" y="14288"/>
                </a:cubicBezTo>
                <a:lnTo>
                  <a:pt x="207169" y="14288"/>
                </a:lnTo>
                <a:cubicBezTo>
                  <a:pt x="219001" y="14288"/>
                  <a:pt x="228600" y="23887"/>
                  <a:pt x="228600" y="35719"/>
                </a:cubicBezTo>
                <a:lnTo>
                  <a:pt x="228600" y="192881"/>
                </a:lnTo>
                <a:cubicBezTo>
                  <a:pt x="228600" y="204713"/>
                  <a:pt x="219001" y="214313"/>
                  <a:pt x="207169" y="214313"/>
                </a:cubicBezTo>
                <a:lnTo>
                  <a:pt x="191453" y="214313"/>
                </a:lnTo>
                <a:cubicBezTo>
                  <a:pt x="168816" y="214313"/>
                  <a:pt x="146402" y="218777"/>
                  <a:pt x="125507" y="227484"/>
                </a:cubicBezTo>
                <a:lnTo>
                  <a:pt x="119792" y="229850"/>
                </a:lnTo>
                <a:cubicBezTo>
                  <a:pt x="116265" y="231324"/>
                  <a:pt x="112335" y="231324"/>
                  <a:pt x="108808" y="229850"/>
                </a:cubicBezTo>
                <a:lnTo>
                  <a:pt x="103093" y="227484"/>
                </a:lnTo>
                <a:cubicBezTo>
                  <a:pt x="82198" y="218777"/>
                  <a:pt x="59784" y="214313"/>
                  <a:pt x="37148" y="214313"/>
                </a:cubicBezTo>
                <a:lnTo>
                  <a:pt x="21431" y="214313"/>
                </a:lnTo>
                <a:cubicBezTo>
                  <a:pt x="9599" y="214313"/>
                  <a:pt x="0" y="204713"/>
                  <a:pt x="0" y="192881"/>
                </a:cubicBezTo>
                <a:lnTo>
                  <a:pt x="0" y="35719"/>
                </a:lnTo>
                <a:cubicBezTo>
                  <a:pt x="0" y="23887"/>
                  <a:pt x="9599" y="14288"/>
                  <a:pt x="21431" y="14288"/>
                </a:cubicBezTo>
                <a:lnTo>
                  <a:pt x="37148" y="14288"/>
                </a:lnTo>
                <a:cubicBezTo>
                  <a:pt x="59784" y="14288"/>
                  <a:pt x="82198" y="18752"/>
                  <a:pt x="103093" y="27459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34" name="Text 32"/>
          <p:cNvSpPr/>
          <p:nvPr/>
        </p:nvSpPr>
        <p:spPr>
          <a:xfrm>
            <a:off x="942975" y="5743575"/>
            <a:ext cx="29813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理论基础支撑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942975" y="6010275"/>
            <a:ext cx="29622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本 PRD 基于学术界最新研究成果和业界最佳实践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9461302" y="5705475"/>
            <a:ext cx="60007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25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4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9504164" y="6086475"/>
            <a:ext cx="5143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学术论文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10147102" y="5705475"/>
            <a:ext cx="60007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25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2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10189964" y="6086475"/>
            <a:ext cx="5143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技术文档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10832902" y="5705475"/>
            <a:ext cx="88582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250" b="1" dirty="0">
                <a:solidFill>
                  <a:srgbClr val="D8A14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100%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10875764" y="6086475"/>
            <a:ext cx="8001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理论支撑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5556" r="5556" t="0" b="0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5308922" y="1090613"/>
            <a:ext cx="1571625" cy="504825"/>
          </a:xfrm>
          <a:custGeom>
            <a:avLst/>
            <a:gdLst/>
            <a:ahLst/>
            <a:cxnLst/>
            <a:rect l="l" t="t" r="r" b="b"/>
            <a:pathLst>
              <a:path w="1571625" h="504825">
                <a:moveTo>
                  <a:pt x="76198" y="0"/>
                </a:moveTo>
                <a:lnTo>
                  <a:pt x="1495427" y="0"/>
                </a:lnTo>
                <a:cubicBezTo>
                  <a:pt x="1537510" y="0"/>
                  <a:pt x="1571625" y="34115"/>
                  <a:pt x="1571625" y="76198"/>
                </a:cubicBezTo>
                <a:lnTo>
                  <a:pt x="1571625" y="428627"/>
                </a:lnTo>
                <a:cubicBezTo>
                  <a:pt x="1571625" y="470710"/>
                  <a:pt x="1537510" y="504825"/>
                  <a:pt x="1495427" y="504825"/>
                </a:cubicBezTo>
                <a:lnTo>
                  <a:pt x="76198" y="504825"/>
                </a:lnTo>
                <a:cubicBezTo>
                  <a:pt x="34115" y="504825"/>
                  <a:pt x="0" y="470710"/>
                  <a:pt x="0" y="428627"/>
                </a:cubicBezTo>
                <a:lnTo>
                  <a:pt x="0" y="76198"/>
                </a:lnTo>
                <a:cubicBezTo>
                  <a:pt x="0" y="34115"/>
                  <a:pt x="34115" y="0"/>
                  <a:pt x="76198" y="0"/>
                </a:cubicBezTo>
                <a:close/>
              </a:path>
            </a:pathLst>
          </a:custGeom>
          <a:solidFill>
            <a:srgbClr val="3A5F7F">
              <a:alpha val="20000"/>
            </a:srgbClr>
          </a:solidFill>
          <a:ln w="12700">
            <a:solidFill>
              <a:srgbClr val="3A5F7F">
                <a:alpha val="4000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5499422" y="1223963"/>
            <a:ext cx="119315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spc="68" kern="0" dirty="0">
                <a:solidFill>
                  <a:srgbClr val="D8A14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THANK YOU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4424363" y="1828800"/>
            <a:ext cx="3343275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450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Data Agent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4495800" y="2628900"/>
            <a:ext cx="32004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25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让数据对话,让分析智能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2428354" y="3586163"/>
            <a:ext cx="2238375" cy="1495425"/>
          </a:xfrm>
          <a:custGeom>
            <a:avLst/>
            <a:gdLst/>
            <a:ahLst/>
            <a:cxnLst/>
            <a:rect l="l" t="t" r="r" b="b"/>
            <a:pathLst>
              <a:path w="2238375" h="1495425">
                <a:moveTo>
                  <a:pt x="76207" y="0"/>
                </a:moveTo>
                <a:lnTo>
                  <a:pt x="2162168" y="0"/>
                </a:lnTo>
                <a:cubicBezTo>
                  <a:pt x="2204256" y="0"/>
                  <a:pt x="2238375" y="34119"/>
                  <a:pt x="2238375" y="76207"/>
                </a:cubicBezTo>
                <a:lnTo>
                  <a:pt x="2238375" y="1419218"/>
                </a:lnTo>
                <a:cubicBezTo>
                  <a:pt x="2238375" y="1461306"/>
                  <a:pt x="2204256" y="1495425"/>
                  <a:pt x="2162168" y="1495425"/>
                </a:cubicBezTo>
                <a:lnTo>
                  <a:pt x="76207" y="1495425"/>
                </a:lnTo>
                <a:cubicBezTo>
                  <a:pt x="34119" y="1495425"/>
                  <a:pt x="0" y="1461306"/>
                  <a:pt x="0" y="1419218"/>
                </a:cubicBezTo>
                <a:lnTo>
                  <a:pt x="0" y="76207"/>
                </a:lnTo>
                <a:cubicBezTo>
                  <a:pt x="0" y="34147"/>
                  <a:pt x="34147" y="0"/>
                  <a:pt x="76207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3353246" y="3819525"/>
            <a:ext cx="385763" cy="342900"/>
          </a:xfrm>
          <a:custGeom>
            <a:avLst/>
            <a:gdLst/>
            <a:ahLst/>
            <a:cxnLst/>
            <a:rect l="l" t="t" r="r" b="b"/>
            <a:pathLst>
              <a:path w="385763" h="342900">
                <a:moveTo>
                  <a:pt x="257175" y="96441"/>
                </a:moveTo>
                <a:cubicBezTo>
                  <a:pt x="257175" y="161538"/>
                  <a:pt x="199579" y="214313"/>
                  <a:pt x="128588" y="214313"/>
                </a:cubicBezTo>
                <a:cubicBezTo>
                  <a:pt x="110706" y="214313"/>
                  <a:pt x="93695" y="210964"/>
                  <a:pt x="78224" y="204936"/>
                </a:cubicBezTo>
                <a:lnTo>
                  <a:pt x="23574" y="233869"/>
                </a:lnTo>
                <a:cubicBezTo>
                  <a:pt x="17346" y="237150"/>
                  <a:pt x="9711" y="236012"/>
                  <a:pt x="4688" y="231056"/>
                </a:cubicBezTo>
                <a:cubicBezTo>
                  <a:pt x="-335" y="226100"/>
                  <a:pt x="-1473" y="218398"/>
                  <a:pt x="1875" y="212169"/>
                </a:cubicBezTo>
                <a:lnTo>
                  <a:pt x="25718" y="167164"/>
                </a:lnTo>
                <a:cubicBezTo>
                  <a:pt x="9577" y="147474"/>
                  <a:pt x="0" y="122962"/>
                  <a:pt x="0" y="96441"/>
                </a:cubicBezTo>
                <a:cubicBezTo>
                  <a:pt x="0" y="31343"/>
                  <a:pt x="57596" y="-21431"/>
                  <a:pt x="128588" y="-21431"/>
                </a:cubicBezTo>
                <a:cubicBezTo>
                  <a:pt x="199579" y="-21431"/>
                  <a:pt x="257175" y="31343"/>
                  <a:pt x="257175" y="96441"/>
                </a:cubicBezTo>
                <a:close/>
                <a:moveTo>
                  <a:pt x="257175" y="342900"/>
                </a:moveTo>
                <a:cubicBezTo>
                  <a:pt x="194154" y="342900"/>
                  <a:pt x="141714" y="301310"/>
                  <a:pt x="130731" y="246459"/>
                </a:cubicBezTo>
                <a:cubicBezTo>
                  <a:pt x="211098" y="245455"/>
                  <a:pt x="280950" y="188260"/>
                  <a:pt x="288652" y="110706"/>
                </a:cubicBezTo>
                <a:cubicBezTo>
                  <a:pt x="344440" y="123565"/>
                  <a:pt x="385763" y="169843"/>
                  <a:pt x="385763" y="225028"/>
                </a:cubicBezTo>
                <a:cubicBezTo>
                  <a:pt x="385763" y="251549"/>
                  <a:pt x="376185" y="276061"/>
                  <a:pt x="360045" y="295751"/>
                </a:cubicBezTo>
                <a:lnTo>
                  <a:pt x="383887" y="340757"/>
                </a:lnTo>
                <a:cubicBezTo>
                  <a:pt x="387169" y="346985"/>
                  <a:pt x="386030" y="354620"/>
                  <a:pt x="381074" y="359643"/>
                </a:cubicBezTo>
                <a:cubicBezTo>
                  <a:pt x="376118" y="364666"/>
                  <a:pt x="368417" y="365805"/>
                  <a:pt x="362188" y="362456"/>
                </a:cubicBezTo>
                <a:lnTo>
                  <a:pt x="307538" y="333524"/>
                </a:lnTo>
                <a:cubicBezTo>
                  <a:pt x="292068" y="339551"/>
                  <a:pt x="275057" y="342900"/>
                  <a:pt x="257175" y="342900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9" name="Text 6"/>
          <p:cNvSpPr/>
          <p:nvPr/>
        </p:nvSpPr>
        <p:spPr>
          <a:xfrm>
            <a:off x="2618854" y="4314825"/>
            <a:ext cx="18573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对话即分析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2628379" y="4657725"/>
            <a:ext cx="18383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自然语言交互,零门槛数据获取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4978226" y="3586163"/>
            <a:ext cx="2238375" cy="1495425"/>
          </a:xfrm>
          <a:custGeom>
            <a:avLst/>
            <a:gdLst/>
            <a:ahLst/>
            <a:cxnLst/>
            <a:rect l="l" t="t" r="r" b="b"/>
            <a:pathLst>
              <a:path w="2238375" h="1495425">
                <a:moveTo>
                  <a:pt x="76207" y="0"/>
                </a:moveTo>
                <a:lnTo>
                  <a:pt x="2162168" y="0"/>
                </a:lnTo>
                <a:cubicBezTo>
                  <a:pt x="2204256" y="0"/>
                  <a:pt x="2238375" y="34119"/>
                  <a:pt x="2238375" y="76207"/>
                </a:cubicBezTo>
                <a:lnTo>
                  <a:pt x="2238375" y="1419218"/>
                </a:lnTo>
                <a:cubicBezTo>
                  <a:pt x="2238375" y="1461306"/>
                  <a:pt x="2204256" y="1495425"/>
                  <a:pt x="2162168" y="1495425"/>
                </a:cubicBezTo>
                <a:lnTo>
                  <a:pt x="76207" y="1495425"/>
                </a:lnTo>
                <a:cubicBezTo>
                  <a:pt x="34119" y="1495425"/>
                  <a:pt x="0" y="1461306"/>
                  <a:pt x="0" y="1419218"/>
                </a:cubicBezTo>
                <a:lnTo>
                  <a:pt x="0" y="76207"/>
                </a:lnTo>
                <a:cubicBezTo>
                  <a:pt x="0" y="34147"/>
                  <a:pt x="34147" y="0"/>
                  <a:pt x="76207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924550" y="3819525"/>
            <a:ext cx="342900" cy="342900"/>
          </a:xfrm>
          <a:custGeom>
            <a:avLst/>
            <a:gdLst/>
            <a:ahLst/>
            <a:cxnLst/>
            <a:rect l="l" t="t" r="r" b="b"/>
            <a:pathLst>
              <a:path w="342900" h="342900">
                <a:moveTo>
                  <a:pt x="80367" y="37505"/>
                </a:moveTo>
                <a:cubicBezTo>
                  <a:pt x="80367" y="16810"/>
                  <a:pt x="97177" y="0"/>
                  <a:pt x="117872" y="0"/>
                </a:cubicBezTo>
                <a:lnTo>
                  <a:pt x="133945" y="0"/>
                </a:lnTo>
                <a:cubicBezTo>
                  <a:pt x="145799" y="0"/>
                  <a:pt x="155377" y="9577"/>
                  <a:pt x="155377" y="21431"/>
                </a:cubicBezTo>
                <a:lnTo>
                  <a:pt x="155377" y="321469"/>
                </a:lnTo>
                <a:cubicBezTo>
                  <a:pt x="155377" y="333323"/>
                  <a:pt x="145799" y="342900"/>
                  <a:pt x="133945" y="342900"/>
                </a:cubicBezTo>
                <a:lnTo>
                  <a:pt x="112514" y="342900"/>
                </a:lnTo>
                <a:cubicBezTo>
                  <a:pt x="92556" y="342900"/>
                  <a:pt x="75746" y="329238"/>
                  <a:pt x="70991" y="310753"/>
                </a:cubicBezTo>
                <a:cubicBezTo>
                  <a:pt x="70522" y="310753"/>
                  <a:pt x="70120" y="310753"/>
                  <a:pt x="69652" y="310753"/>
                </a:cubicBezTo>
                <a:cubicBezTo>
                  <a:pt x="40050" y="310753"/>
                  <a:pt x="16073" y="286777"/>
                  <a:pt x="16073" y="257175"/>
                </a:cubicBezTo>
                <a:cubicBezTo>
                  <a:pt x="16073" y="245120"/>
                  <a:pt x="20092" y="234002"/>
                  <a:pt x="26789" y="225028"/>
                </a:cubicBezTo>
                <a:cubicBezTo>
                  <a:pt x="13796" y="215250"/>
                  <a:pt x="5358" y="199712"/>
                  <a:pt x="5358" y="182166"/>
                </a:cubicBezTo>
                <a:cubicBezTo>
                  <a:pt x="5358" y="161471"/>
                  <a:pt x="17145" y="143455"/>
                  <a:pt x="34290" y="134548"/>
                </a:cubicBezTo>
                <a:cubicBezTo>
                  <a:pt x="29535" y="126511"/>
                  <a:pt x="26789" y="117135"/>
                  <a:pt x="26789" y="107156"/>
                </a:cubicBezTo>
                <a:cubicBezTo>
                  <a:pt x="26789" y="77554"/>
                  <a:pt x="50765" y="53578"/>
                  <a:pt x="80367" y="53578"/>
                </a:cubicBezTo>
                <a:lnTo>
                  <a:pt x="80367" y="37505"/>
                </a:lnTo>
                <a:close/>
                <a:moveTo>
                  <a:pt x="262533" y="37505"/>
                </a:moveTo>
                <a:lnTo>
                  <a:pt x="262533" y="53578"/>
                </a:lnTo>
                <a:cubicBezTo>
                  <a:pt x="292135" y="53578"/>
                  <a:pt x="316111" y="77554"/>
                  <a:pt x="316111" y="107156"/>
                </a:cubicBezTo>
                <a:cubicBezTo>
                  <a:pt x="316111" y="117202"/>
                  <a:pt x="313365" y="126578"/>
                  <a:pt x="308610" y="134548"/>
                </a:cubicBezTo>
                <a:cubicBezTo>
                  <a:pt x="325822" y="143455"/>
                  <a:pt x="337542" y="161404"/>
                  <a:pt x="337542" y="182166"/>
                </a:cubicBezTo>
                <a:cubicBezTo>
                  <a:pt x="337542" y="199712"/>
                  <a:pt x="329104" y="215250"/>
                  <a:pt x="316111" y="225028"/>
                </a:cubicBezTo>
                <a:cubicBezTo>
                  <a:pt x="322808" y="234002"/>
                  <a:pt x="326827" y="245120"/>
                  <a:pt x="326827" y="257175"/>
                </a:cubicBezTo>
                <a:cubicBezTo>
                  <a:pt x="326827" y="286777"/>
                  <a:pt x="302850" y="310753"/>
                  <a:pt x="273248" y="310753"/>
                </a:cubicBezTo>
                <a:cubicBezTo>
                  <a:pt x="272780" y="310753"/>
                  <a:pt x="272378" y="310753"/>
                  <a:pt x="271909" y="310753"/>
                </a:cubicBezTo>
                <a:cubicBezTo>
                  <a:pt x="267154" y="329238"/>
                  <a:pt x="250344" y="342900"/>
                  <a:pt x="230386" y="342900"/>
                </a:cubicBezTo>
                <a:lnTo>
                  <a:pt x="208955" y="342900"/>
                </a:lnTo>
                <a:cubicBezTo>
                  <a:pt x="197101" y="342900"/>
                  <a:pt x="187523" y="333323"/>
                  <a:pt x="187523" y="321469"/>
                </a:cubicBezTo>
                <a:lnTo>
                  <a:pt x="187523" y="21431"/>
                </a:lnTo>
                <a:cubicBezTo>
                  <a:pt x="187523" y="9577"/>
                  <a:pt x="197101" y="0"/>
                  <a:pt x="208955" y="0"/>
                </a:cubicBezTo>
                <a:lnTo>
                  <a:pt x="225028" y="0"/>
                </a:lnTo>
                <a:cubicBezTo>
                  <a:pt x="245723" y="0"/>
                  <a:pt x="262533" y="16810"/>
                  <a:pt x="262533" y="37505"/>
                </a:cubicBez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13" name="Text 10"/>
          <p:cNvSpPr/>
          <p:nvPr/>
        </p:nvSpPr>
        <p:spPr>
          <a:xfrm>
            <a:off x="5168726" y="4314825"/>
            <a:ext cx="18573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智能洞察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5178251" y="4657725"/>
            <a:ext cx="18383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AI 驱动的数据分析与可视化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7528099" y="3586163"/>
            <a:ext cx="2238375" cy="1495425"/>
          </a:xfrm>
          <a:custGeom>
            <a:avLst/>
            <a:gdLst/>
            <a:ahLst/>
            <a:cxnLst/>
            <a:rect l="l" t="t" r="r" b="b"/>
            <a:pathLst>
              <a:path w="2238375" h="1495425">
                <a:moveTo>
                  <a:pt x="76207" y="0"/>
                </a:moveTo>
                <a:lnTo>
                  <a:pt x="2162168" y="0"/>
                </a:lnTo>
                <a:cubicBezTo>
                  <a:pt x="2204256" y="0"/>
                  <a:pt x="2238375" y="34119"/>
                  <a:pt x="2238375" y="76207"/>
                </a:cubicBezTo>
                <a:lnTo>
                  <a:pt x="2238375" y="1419218"/>
                </a:lnTo>
                <a:cubicBezTo>
                  <a:pt x="2238375" y="1461306"/>
                  <a:pt x="2204256" y="1495425"/>
                  <a:pt x="2162168" y="1495425"/>
                </a:cubicBezTo>
                <a:lnTo>
                  <a:pt x="76207" y="1495425"/>
                </a:lnTo>
                <a:cubicBezTo>
                  <a:pt x="34119" y="1495425"/>
                  <a:pt x="0" y="1461306"/>
                  <a:pt x="0" y="1419218"/>
                </a:cubicBezTo>
                <a:lnTo>
                  <a:pt x="0" y="76207"/>
                </a:lnTo>
                <a:cubicBezTo>
                  <a:pt x="0" y="34147"/>
                  <a:pt x="34147" y="0"/>
                  <a:pt x="76207" y="0"/>
                </a:cubicBezTo>
                <a:close/>
              </a:path>
            </a:pathLst>
          </a:custGeom>
          <a:solidFill>
            <a:srgbClr val="3A5F7F">
              <a:alpha val="10196"/>
            </a:srgbClr>
          </a:solidFill>
          <a:ln w="12700">
            <a:solidFill>
              <a:srgbClr val="3A5F7F">
                <a:alpha val="30196"/>
              </a:srgbClr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8474422" y="3819525"/>
            <a:ext cx="342900" cy="342900"/>
          </a:xfrm>
          <a:custGeom>
            <a:avLst/>
            <a:gdLst/>
            <a:ahLst/>
            <a:cxnLst/>
            <a:rect l="l" t="t" r="r" b="b"/>
            <a:pathLst>
              <a:path w="342900" h="342900">
                <a:moveTo>
                  <a:pt x="171450" y="0"/>
                </a:moveTo>
                <a:cubicBezTo>
                  <a:pt x="174531" y="0"/>
                  <a:pt x="177611" y="670"/>
                  <a:pt x="180424" y="1942"/>
                </a:cubicBezTo>
                <a:lnTo>
                  <a:pt x="306601" y="55453"/>
                </a:lnTo>
                <a:cubicBezTo>
                  <a:pt x="321335" y="61682"/>
                  <a:pt x="332318" y="76215"/>
                  <a:pt x="332251" y="93762"/>
                </a:cubicBezTo>
                <a:cubicBezTo>
                  <a:pt x="331916" y="160199"/>
                  <a:pt x="304592" y="281754"/>
                  <a:pt x="189198" y="337006"/>
                </a:cubicBezTo>
                <a:cubicBezTo>
                  <a:pt x="178013" y="342364"/>
                  <a:pt x="165021" y="342364"/>
                  <a:pt x="153836" y="337006"/>
                </a:cubicBezTo>
                <a:cubicBezTo>
                  <a:pt x="38375" y="281754"/>
                  <a:pt x="11117" y="160199"/>
                  <a:pt x="10783" y="93762"/>
                </a:cubicBezTo>
                <a:cubicBezTo>
                  <a:pt x="10716" y="76215"/>
                  <a:pt x="21699" y="61682"/>
                  <a:pt x="36433" y="55453"/>
                </a:cubicBezTo>
                <a:lnTo>
                  <a:pt x="162543" y="1942"/>
                </a:lnTo>
                <a:cubicBezTo>
                  <a:pt x="165355" y="670"/>
                  <a:pt x="168369" y="0"/>
                  <a:pt x="171450" y="0"/>
                </a:cubicBezTo>
                <a:close/>
                <a:moveTo>
                  <a:pt x="171450" y="44738"/>
                </a:moveTo>
                <a:lnTo>
                  <a:pt x="171450" y="297961"/>
                </a:lnTo>
                <a:cubicBezTo>
                  <a:pt x="263872" y="253224"/>
                  <a:pt x="288719" y="154104"/>
                  <a:pt x="289322" y="94766"/>
                </a:cubicBezTo>
                <a:lnTo>
                  <a:pt x="171450" y="44805"/>
                </a:lnTo>
                <a:lnTo>
                  <a:pt x="171450" y="44805"/>
                </a:lnTo>
                <a:close/>
              </a:path>
            </a:pathLst>
          </a:custGeom>
          <a:solidFill>
            <a:srgbClr val="D8A14F"/>
          </a:solidFill>
          <a:ln/>
        </p:spPr>
      </p:sp>
      <p:sp>
        <p:nvSpPr>
          <p:cNvPr id="17" name="Text 14"/>
          <p:cNvSpPr/>
          <p:nvPr/>
        </p:nvSpPr>
        <p:spPr>
          <a:xfrm>
            <a:off x="7718599" y="4314825"/>
            <a:ext cx="18573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dirty="0">
                <a:solidFill>
                  <a:srgbClr val="E0E2E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企业级安全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7728124" y="4657725"/>
            <a:ext cx="18383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人机协作,风险可控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4317727" y="5543550"/>
            <a:ext cx="35528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dirty="0">
                <a:solidFill>
                  <a:srgbClr val="6F7D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企业级 Data Agent 产品需求文档 v1.0 | 2026年4月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theme/theme1.xml><?xml version="1.0" encoding="utf-8"?>
<a:theme xmlns:a="http://schemas.openxmlformats.org/drawingml/2006/main" name="Custom Theme">
  <a:themeElements>
    <a:clrScheme name="Custom">
      <a:dk1>
        <a:srgbClr val="000000"/>
      </a:dk1>
      <a:lt1>
        <a:srgbClr val="ffffff"/>
      </a:lt1>
      <a:dk2>
        <a:srgbClr val="333333"/>
      </a:dk2>
      <a:lt2>
        <a:srgbClr val="eeeeee"/>
      </a:lt2>
      <a:accent1>
        <a:srgbClr val="8daac2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43</Slides>
  <Notes>43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</vt:vector>
  </TitlesOfParts>
  <Company>Moonshot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企业级 Data Agent 产品需求文档</dc:title>
  <dc:subject>企业级 Data Agent 产品需求文档</dc:subject>
  <dc:creator>Kimi</dc:creator>
  <cp:lastModifiedBy>Kimi</cp:lastModifiedBy>
  <cp:revision>1</cp:revision>
  <dcterms:created xsi:type="dcterms:W3CDTF">2026-04-07T07:27:51Z</dcterms:created>
  <dcterms:modified xsi:type="dcterms:W3CDTF">2026-04-07T07:27:51Z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4" name="AIGC">
    <vt:lpwstr>{"Label":"企业级 Data Agent 产品需求文档","ContentProducer":"001191110108MACG2KBH8F10000","ProduceID":"19d66bc9-e242-8b79-8000-0000f593e453","ReservedCode1":"","ContentPropagator":"001191110108MACG2KBH8F20000","PropagateID":"19d66bc9-e242-8b79-8000-0000f593e453","ReservedCode2":""}</vt:lpwstr>
  </property>
</Properties>
</file>