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  <Relationship Id="rId12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这一组 Showcase 展示的是同一份语义结构如何生成双语原生 PowerPoint。Humanize 先锁定内容与语言，PPT Master 再决定视觉表达，最后交付的不是截图，而是可以继续编辑的 PPTX。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三方职责是清楚分开的。Humanize 负责内容和双语一致性，PPT Master 负责版式与原生对象，PowerPoint 用户最终拿到完整编辑权。因此它不是把网页装进 PowerPoint，而是在 PowerPoint 里重新建立一份正式演示文稿。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整条生产链可以复跑，也可以逐站检查。从源内容到语义规划、设计锁定、原生渲染，再到质量验证，每一步都有明确产物。换语言或换画风时，不需要推倒内容结构重来。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最终交付的不只是五张视觉画面。文字与形状可编辑，流程关系可拆解，每页保留 speaker notes，也能加入页面转场；完整 OOXML 包还可以进一步审计。能继续工作，才算真正交付。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中文和英文并不是两条临时分支，而是同一条正式路径。两套演示共享内容合同、notes 与原生对象标准，只在视觉语言上做出真正不同的表达。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humanize_ppt_master_showcase_zh_memphis_20260714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humanize_ppt_master_showcase_zh_memphis_20260714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-190500"/>
            <a:ext cx="14382750" cy="7048500"/>
            <a:chOff x="0" y="-190500"/>
            <a:chExt cx="14382750" cy="70485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Ellipse 3"/>
            <p:cNvSpPr/>
            <p:nvPr/>
          </p:nvSpPr>
          <p:spPr>
            <a:xfrm>
              <a:off x="7715250" y="-190500"/>
              <a:ext cx="6667500" cy="6667500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accent4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8858250" y="0"/>
              <a:ext cx="3333750" cy="1123950"/>
            </a:xfrm>
            <a:custGeom>
              <a:avLst/>
              <a:gdLst/>
              <a:ahLst/>
              <a:cxnLst/>
              <a:rect l="l" t="t" r="r" b="b"/>
              <a:pathLst>
                <a:path w="3333750" h="1123950">
                  <a:moveTo>
                    <a:pt x="0" y="0"/>
                  </a:moveTo>
                  <a:lnTo>
                    <a:pt x="3333750" y="0"/>
                  </a:lnTo>
                  <a:lnTo>
                    <a:pt x="3333750" y="1123950"/>
                  </a:lnTo>
                  <a:lnTo>
                    <a:pt x="857250" y="1123950"/>
                  </a:ln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chemeClr val="accent4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 rot="-120000">
            <a:off x="682418" y="956882"/>
            <a:ext cx="7334250" cy="2564130"/>
            <a:chOff x="685800" y="952500"/>
            <a:chExt cx="7334250" cy="2564130"/>
          </a:xfrm>
        </p:grpSpPr>
        <p:sp>
          <p:nvSpPr>
            <p:cNvPr id="6" name="Rectangle 6"/>
            <p:cNvSpPr/>
            <p:nvPr/>
          </p:nvSpPr>
          <p:spPr>
            <a:xfrm>
              <a:off x="685800" y="952500"/>
              <a:ext cx="7334250" cy="2476500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4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71550" y="1287780"/>
              <a:ext cx="4917430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同一个 AST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71550" y="2240280"/>
              <a:ext cx="6445301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双语原生 PPTX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14400" y="1352550"/>
            <a:ext cx="10329733" cy="2963037"/>
            <a:chOff x="914400" y="1352550"/>
            <a:chExt cx="10329733" cy="2963037"/>
          </a:xfrm>
        </p:grpSpPr>
        <p:sp>
          <p:nvSpPr>
            <p:cNvPr id="10" name="Rectangle 10"/>
            <p:cNvSpPr/>
            <p:nvPr/>
          </p:nvSpPr>
          <p:spPr>
            <a:xfrm>
              <a:off x="914400" y="3714750"/>
              <a:ext cx="6096000" cy="590550"/>
            </a:xfrm>
            <a:prstGeom prst="rect">
              <a:avLst/>
            </a:prstGeom>
            <a:solidFill>
              <a:schemeClr val="accent1"/>
            </a:solidFill>
            <a:ln w="47625">
              <a:solidFill>
                <a:schemeClr val="accent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30808" y="3846195"/>
              <a:ext cx="55201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锁定“说什么”，自由决定“长什么样”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524875" y="1352550"/>
              <a:ext cx="2476500" cy="704850"/>
            </a:xfrm>
            <a:prstGeom prst="rect">
              <a:avLst/>
            </a:prstGeom>
            <a:solidFill>
              <a:schemeClr val="lt1"/>
            </a:solidFill>
            <a:ln w="57150">
              <a:solidFill>
                <a:schemeClr val="accent4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2117" y="1615440"/>
              <a:ext cx="29620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HUMANIZE × PPT MASTER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150" y="4810125"/>
            <a:ext cx="10153650" cy="1352550"/>
            <a:chOff x="819150" y="4810125"/>
            <a:chExt cx="10153650" cy="1352550"/>
          </a:xfrm>
        </p:grpSpPr>
        <p:sp>
          <p:nvSpPr>
            <p:cNvPr id="15" name="Rectangle 15"/>
            <p:cNvSpPr/>
            <p:nvPr/>
          </p:nvSpPr>
          <p:spPr>
            <a:xfrm>
              <a:off x="819150" y="4953000"/>
              <a:ext cx="2428875" cy="1066800"/>
            </a:xfrm>
            <a:prstGeom prst="rect">
              <a:avLst/>
            </a:prstGeom>
            <a:solidFill>
              <a:schemeClr val="lt1"/>
            </a:solidFill>
            <a:ln w="57150">
              <a:solidFill>
                <a:schemeClr val="accent4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1090612" y="5162550"/>
              <a:ext cx="371475" cy="495300"/>
              <a:chOff x="1090612" y="5162550"/>
              <a:chExt cx="371475" cy="4953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090612" y="5162550"/>
                <a:ext cx="371475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495300">
                    <a:moveTo>
                      <a:pt x="154781" y="0"/>
                    </a:moveTo>
                    <a:lnTo>
                      <a:pt x="0" y="0"/>
                    </a:lnTo>
                    <a:lnTo>
                      <a:pt x="0" y="495300"/>
                    </a:lnTo>
                    <a:lnTo>
                      <a:pt x="371475" y="495300"/>
                    </a:lnTo>
                    <a:lnTo>
                      <a:pt x="371475" y="216694"/>
                    </a:lnTo>
                    <a:lnTo>
                      <a:pt x="154781" y="216694"/>
                    </a:lnTo>
                    <a:lnTo>
                      <a:pt x="15478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307306" y="5162550"/>
                <a:ext cx="154781" cy="154781"/>
              </a:xfrm>
              <a:custGeom>
                <a:avLst/>
                <a:gdLst/>
                <a:ahLst/>
                <a:cxnLst/>
                <a:rect l="l" t="t" r="r" b="b"/>
                <a:pathLst>
                  <a:path w="154781" h="154781">
                    <a:moveTo>
                      <a:pt x="0" y="0"/>
                    </a:moveTo>
                    <a:lnTo>
                      <a:pt x="0" y="154781"/>
                    </a:lnTo>
                    <a:lnTo>
                      <a:pt x="154781" y="1547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1707642" y="5283518"/>
              <a:ext cx="7194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2"/>
                  </a:solidFill>
                  <a:latin typeface="Consolas"/>
                  <a:ea typeface="Consolas"/>
                  <a:cs typeface="Consolas"/>
                </a:rPr>
                <a:t>SOURCE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05356" y="5558790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双语内容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409950" y="5162550"/>
              <a:ext cx="914400" cy="647700"/>
            </a:xfrm>
            <a:custGeom>
              <a:avLst/>
              <a:gdLst/>
              <a:ahLst/>
              <a:cxnLst/>
              <a:rect l="l" t="t" r="r" b="b"/>
              <a:pathLst>
                <a:path w="914400" h="647700">
                  <a:moveTo>
                    <a:pt x="0" y="152400"/>
                  </a:moveTo>
                  <a:lnTo>
                    <a:pt x="476250" y="152400"/>
                  </a:lnTo>
                  <a:lnTo>
                    <a:pt x="476250" y="0"/>
                  </a:lnTo>
                  <a:lnTo>
                    <a:pt x="914400" y="323850"/>
                  </a:lnTo>
                  <a:lnTo>
                    <a:pt x="476250" y="647700"/>
                  </a:lnTo>
                  <a:lnTo>
                    <a:pt x="476250" y="495300"/>
                  </a:lnTo>
                  <a:lnTo>
                    <a:pt x="0" y="495300"/>
                  </a:lnTo>
                  <a:close/>
                </a:path>
              </a:pathLst>
            </a:custGeom>
            <a:solidFill>
              <a:schemeClr val="accent1"/>
            </a:solidFill>
            <a:ln w="47625">
              <a:solidFill>
                <a:schemeClr val="accent4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4495800" y="4810125"/>
              <a:ext cx="2247900" cy="1352550"/>
            </a:xfrm>
            <a:prstGeom prst="rect">
              <a:avLst/>
            </a:prstGeom>
            <a:solidFill>
              <a:schemeClr val="accent3"/>
            </a:solidFill>
            <a:ln w="57150">
              <a:solidFill>
                <a:schemeClr val="accent4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037430" y="4911090"/>
              <a:ext cx="116464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AST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945009" y="5702618"/>
              <a:ext cx="13494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同一份结构合同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6934200" y="5162550"/>
              <a:ext cx="914400" cy="647700"/>
            </a:xfrm>
            <a:custGeom>
              <a:avLst/>
              <a:gdLst/>
              <a:ahLst/>
              <a:cxnLst/>
              <a:rect l="l" t="t" r="r" b="b"/>
              <a:pathLst>
                <a:path w="914400" h="647700">
                  <a:moveTo>
                    <a:pt x="0" y="152400"/>
                  </a:moveTo>
                  <a:lnTo>
                    <a:pt x="476250" y="152400"/>
                  </a:lnTo>
                  <a:lnTo>
                    <a:pt x="476250" y="0"/>
                  </a:lnTo>
                  <a:lnTo>
                    <a:pt x="914400" y="323850"/>
                  </a:lnTo>
                  <a:lnTo>
                    <a:pt x="476250" y="647700"/>
                  </a:lnTo>
                  <a:lnTo>
                    <a:pt x="476250" y="495300"/>
                  </a:lnTo>
                  <a:lnTo>
                    <a:pt x="0" y="495300"/>
                  </a:lnTo>
                  <a:close/>
                </a:path>
              </a:pathLst>
            </a:custGeom>
            <a:solidFill>
              <a:schemeClr val="accent1"/>
            </a:solidFill>
            <a:ln w="47625">
              <a:solidFill>
                <a:schemeClr val="accent4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020050" y="4953000"/>
              <a:ext cx="2952750" cy="1066800"/>
            </a:xfrm>
            <a:prstGeom prst="rect">
              <a:avLst/>
            </a:prstGeom>
            <a:solidFill>
              <a:schemeClr val="lt1"/>
            </a:solidFill>
            <a:ln w="57150">
              <a:solidFill>
                <a:schemeClr val="accent4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8248650" y="5224462"/>
              <a:ext cx="495300" cy="371476"/>
              <a:chOff x="8248650" y="5224462"/>
              <a:chExt cx="495300" cy="37147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8248650" y="5224462"/>
                <a:ext cx="495300" cy="371475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371475">
                    <a:moveTo>
                      <a:pt x="433388" y="61912"/>
                    </a:moveTo>
                    <a:lnTo>
                      <a:pt x="0" y="61912"/>
                    </a:lnTo>
                    <a:lnTo>
                      <a:pt x="0" y="0"/>
                    </a:lnTo>
                    <a:lnTo>
                      <a:pt x="495300" y="0"/>
                    </a:lnTo>
                    <a:lnTo>
                      <a:pt x="495300" y="371475"/>
                    </a:lnTo>
                    <a:lnTo>
                      <a:pt x="309162" y="371475"/>
                    </a:lnTo>
                    <a:cubicBezTo>
                      <a:pt x="309428" y="366349"/>
                      <a:pt x="309562" y="361188"/>
                      <a:pt x="309562" y="355997"/>
                    </a:cubicBezTo>
                    <a:cubicBezTo>
                      <a:pt x="309562" y="340197"/>
                      <a:pt x="308317" y="324688"/>
                      <a:pt x="305917" y="309562"/>
                    </a:cubicBezTo>
                    <a:lnTo>
                      <a:pt x="433388" y="309562"/>
                    </a:lnTo>
                    <a:lnTo>
                      <a:pt x="433388" y="6191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8248650" y="5472112"/>
                <a:ext cx="1238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123825">
                    <a:moveTo>
                      <a:pt x="0" y="0"/>
                    </a:moveTo>
                    <a:cubicBezTo>
                      <a:pt x="68387" y="0"/>
                      <a:pt x="123825" y="55440"/>
                      <a:pt x="123825" y="123825"/>
                    </a:cubicBezTo>
                    <a:lnTo>
                      <a:pt x="61912" y="123825"/>
                    </a:lnTo>
                    <a:cubicBezTo>
                      <a:pt x="61912" y="89631"/>
                      <a:pt x="34193" y="61912"/>
                      <a:pt x="0" y="6191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248650" y="5348288"/>
                <a:ext cx="247650" cy="247650"/>
              </a:xfrm>
              <a:custGeom>
                <a:avLst/>
                <a:gdLst/>
                <a:ahLst/>
                <a:cxnLst/>
                <a:rect l="l" t="t" r="r" b="b"/>
                <a:pathLst>
                  <a:path w="247650" h="247650">
                    <a:moveTo>
                      <a:pt x="247650" y="247650"/>
                    </a:moveTo>
                    <a:cubicBezTo>
                      <a:pt x="247650" y="110877"/>
                      <a:pt x="136773" y="0"/>
                      <a:pt x="0" y="0"/>
                    </a:cubicBezTo>
                    <a:lnTo>
                      <a:pt x="0" y="61912"/>
                    </a:lnTo>
                    <a:cubicBezTo>
                      <a:pt x="102580" y="61912"/>
                      <a:pt x="185738" y="145070"/>
                      <a:pt x="185738" y="247650"/>
                    </a:cubicBezTo>
                    <a:lnTo>
                      <a:pt x="247650" y="2476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8946642" y="5283518"/>
              <a:ext cx="11932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chemeClr val="dk2"/>
                  </a:solidFill>
                  <a:latin typeface="Consolas"/>
                  <a:ea typeface="Consolas"/>
                  <a:cs typeface="Consolas"/>
                </a:rPr>
                <a:t>POWERPOINT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944356" y="5558790"/>
              <a:ext cx="17993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可编辑原生对象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5750" y="400050"/>
            <a:ext cx="11753850" cy="5800725"/>
            <a:chOff x="285750" y="400050"/>
            <a:chExt cx="11753850" cy="5800725"/>
          </a:xfrm>
        </p:grpSpPr>
        <p:sp>
          <p:nvSpPr>
            <p:cNvPr id="34" name="Freeform 34"/>
            <p:cNvSpPr/>
            <p:nvPr/>
          </p:nvSpPr>
          <p:spPr>
            <a:xfrm>
              <a:off x="285750" y="400050"/>
              <a:ext cx="781050" cy="266700"/>
            </a:xfrm>
            <a:custGeom>
              <a:avLst/>
              <a:gdLst/>
              <a:ahLst/>
              <a:cxnLst/>
              <a:rect l="l" t="t" r="r" b="b"/>
              <a:pathLst>
                <a:path w="781050" h="266700">
                  <a:moveTo>
                    <a:pt x="0" y="266700"/>
                  </a:moveTo>
                  <a:lnTo>
                    <a:pt x="266700" y="0"/>
                  </a:lnTo>
                  <a:lnTo>
                    <a:pt x="514350" y="266700"/>
                  </a:lnTo>
                  <a:lnTo>
                    <a:pt x="781050" y="0"/>
                  </a:lnTo>
                </a:path>
              </a:pathLst>
            </a:custGeom>
            <a:noFill/>
            <a:ln w="47625">
              <a:solidFill>
                <a:schemeClr val="accent1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11258550" y="4638675"/>
              <a:ext cx="781050" cy="266700"/>
            </a:xfrm>
            <a:custGeom>
              <a:avLst/>
              <a:gdLst/>
              <a:ahLst/>
              <a:cxnLst/>
              <a:rect l="l" t="t" r="r" b="b"/>
              <a:pathLst>
                <a:path w="781050" h="266700">
                  <a:moveTo>
                    <a:pt x="0" y="266700"/>
                  </a:moveTo>
                  <a:lnTo>
                    <a:pt x="266700" y="0"/>
                  </a:lnTo>
                  <a:lnTo>
                    <a:pt x="514350" y="266700"/>
                  </a:lnTo>
                  <a:lnTo>
                    <a:pt x="781050" y="0"/>
                  </a:lnTo>
                </a:path>
              </a:pathLst>
            </a:custGeom>
            <a:noFill/>
            <a:ln w="47625">
              <a:solidFill>
                <a:schemeClr val="accent3"/>
              </a:solidFill>
            </a:ln>
          </p:spPr>
        </p:sp>
        <p:sp>
          <p:nvSpPr>
            <p:cNvPr id="36" name="Ellipse 36"/>
            <p:cNvSpPr/>
            <p:nvPr/>
          </p:nvSpPr>
          <p:spPr>
            <a:xfrm>
              <a:off x="7667625" y="3790950"/>
              <a:ext cx="323850" cy="323850"/>
            </a:xfrm>
            <a:prstGeom prst="ellipse">
              <a:avLst/>
            </a:prstGeom>
            <a:solidFill>
              <a:schemeClr val="accent3"/>
            </a:solidFill>
            <a:ln w="47625">
              <a:solidFill>
                <a:schemeClr val="accent4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 rot="1080000">
              <a:off x="7200900" y="3619500"/>
              <a:ext cx="247650" cy="247650"/>
            </a:xfrm>
            <a:prstGeom prst="rect">
              <a:avLst/>
            </a:prstGeom>
            <a:solidFill>
              <a:schemeClr val="accent2"/>
            </a:solidFill>
            <a:ln w="47625">
              <a:solidFill>
                <a:schemeClr val="accent4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11258550" y="6191250"/>
              <a:ext cx="552450" cy="9525"/>
            </a:xfrm>
            <a:custGeom>
              <a:avLst/>
              <a:gdLst/>
              <a:ahLst/>
              <a:cxnLst/>
              <a:rect l="l" t="t" r="r" b="b"/>
              <a:pathLst>
                <a:path w="552450" h="9525">
                  <a:moveTo>
                    <a:pt x="0" y="0"/>
                  </a:moveTo>
                  <a:lnTo>
                    <a:pt x="552450" y="0"/>
                  </a:lnTo>
                </a:path>
              </a:pathLst>
            </a:custGeom>
            <a:noFill/>
            <a:ln w="47625">
              <a:solidFill>
                <a:schemeClr val="accent1"/>
              </a:solidFill>
              <a:custDash>
                <a:ds d="240000" sp="200000"/>
              </a:custDash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3525500" cy="8191500"/>
            <a:chOff x="0" y="0"/>
            <a:chExt cx="13525500" cy="81915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Ellipse 3"/>
            <p:cNvSpPr/>
            <p:nvPr/>
          </p:nvSpPr>
          <p:spPr>
            <a:xfrm>
              <a:off x="9144000" y="3810000"/>
              <a:ext cx="4381500" cy="4381500"/>
            </a:xfrm>
            <a:prstGeom prst="ellipse">
              <a:avLst/>
            </a:prstGeom>
            <a:solidFill>
              <a:schemeClr val="accent3"/>
            </a:solidFill>
            <a:ln w="66675">
              <a:solidFill>
                <a:schemeClr val="accent4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571750" cy="666750"/>
            </a:xfrm>
            <a:custGeom>
              <a:avLst/>
              <a:gdLst/>
              <a:ahLst/>
              <a:cxnLst/>
              <a:rect l="l" t="t" r="r" b="b"/>
              <a:pathLst>
                <a:path w="2571750" h="666750">
                  <a:moveTo>
                    <a:pt x="0" y="0"/>
                  </a:moveTo>
                  <a:lnTo>
                    <a:pt x="2571750" y="0"/>
                  </a:lnTo>
                  <a:lnTo>
                    <a:pt x="2095500" y="666750"/>
                  </a:lnTo>
                  <a:lnTo>
                    <a:pt x="0" y="666750"/>
                  </a:lnTo>
                  <a:close/>
                </a:path>
              </a:pathLst>
            </a:custGeom>
            <a:solidFill>
              <a:schemeClr val="accent2"/>
            </a:solidFill>
            <a:ln w="57150">
              <a:solidFill>
                <a:schemeClr val="accent4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3786" y="406718"/>
            <a:ext cx="6665214" cy="1139761"/>
            <a:chOff x="573786" y="406718"/>
            <a:chExt cx="6665214" cy="1139761"/>
          </a:xfrm>
        </p:grpSpPr>
        <p:sp>
          <p:nvSpPr>
            <p:cNvPr id="6" name="TextBox 6"/>
            <p:cNvSpPr txBox="1"/>
            <p:nvPr/>
          </p:nvSpPr>
          <p:spPr>
            <a:xfrm>
              <a:off x="583692" y="406718"/>
              <a:ext cx="21711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FFF8EE"/>
                  </a:solidFill>
                  <a:latin typeface="Consolas"/>
                  <a:ea typeface="Consolas"/>
                  <a:cs typeface="Consolas"/>
                </a:rPr>
                <a:t>02 / NATIVE OWNERSHIP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73786" y="901065"/>
              <a:ext cx="604820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不是把网页塞进 PowerPoint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590550" y="1438275"/>
              <a:ext cx="6648450" cy="9525"/>
            </a:xfrm>
            <a:custGeom>
              <a:avLst/>
              <a:gdLst/>
              <a:ahLst/>
              <a:cxnLst/>
              <a:rect l="l" t="t" r="r" b="b"/>
              <a:pathLst>
                <a:path w="6648450" h="9525">
                  <a:moveTo>
                    <a:pt x="0" y="0"/>
                  </a:moveTo>
                  <a:lnTo>
                    <a:pt x="6648450" y="0"/>
                  </a:lnTo>
                </a:path>
              </a:pathLst>
            </a:custGeom>
            <a:solidFill>
              <a:srgbClr val="000000"/>
            </a:solidFill>
            <a:ln w="95250">
              <a:solidFill>
                <a:schemeClr val="accent1"/>
              </a:solidFill>
            </a:ln>
          </p:spPr>
        </p:sp>
      </p:grpSp>
      <p:grpSp>
        <p:nvGrpSpPr>
          <p:cNvPr id="39" name="Group 39"/>
          <p:cNvGrpSpPr/>
          <p:nvPr/>
        </p:nvGrpSpPr>
        <p:grpSpPr>
          <a:xfrm>
            <a:off x="552450" y="1714500"/>
            <a:ext cx="10972800" cy="3429000"/>
            <a:chOff x="552450" y="1714500"/>
            <a:chExt cx="10972800" cy="3429000"/>
          </a:xfrm>
        </p:grpSpPr>
        <p:sp>
          <p:nvSpPr>
            <p:cNvPr id="10" name="Rectangle 10"/>
            <p:cNvSpPr/>
            <p:nvPr/>
          </p:nvSpPr>
          <p:spPr>
            <a:xfrm>
              <a:off x="552450" y="1857375"/>
              <a:ext cx="3333750" cy="3143250"/>
            </a:xfrm>
            <a:prstGeom prst="rect">
              <a:avLst/>
            </a:prstGeom>
            <a:solidFill>
              <a:schemeClr val="accent1"/>
            </a:solidFill>
            <a:ln w="66675">
              <a:solidFill>
                <a:schemeClr val="accent4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872728" y="2133600"/>
              <a:ext cx="517922" cy="517922"/>
              <a:chOff x="872728" y="2133600"/>
              <a:chExt cx="517922" cy="51792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872728" y="2261600"/>
                <a:ext cx="389923" cy="389922"/>
              </a:xfrm>
              <a:custGeom>
                <a:avLst/>
                <a:gdLst/>
                <a:ahLst/>
                <a:cxnLst/>
                <a:rect l="l" t="t" r="r" b="b"/>
                <a:pathLst>
                  <a:path w="389923" h="389922">
                    <a:moveTo>
                      <a:pt x="251810" y="0"/>
                    </a:moveTo>
                    <a:lnTo>
                      <a:pt x="0" y="251810"/>
                    </a:lnTo>
                    <a:lnTo>
                      <a:pt x="0" y="389922"/>
                    </a:lnTo>
                    <a:lnTo>
                      <a:pt x="138112" y="389922"/>
                    </a:lnTo>
                    <a:lnTo>
                      <a:pt x="389923" y="138112"/>
                    </a:lnTo>
                    <a:lnTo>
                      <a:pt x="25181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1173368" y="2133600"/>
                <a:ext cx="217282" cy="217282"/>
              </a:xfrm>
              <a:custGeom>
                <a:avLst/>
                <a:gdLst/>
                <a:ahLst/>
                <a:cxnLst/>
                <a:rect l="l" t="t" r="r" b="b"/>
                <a:pathLst>
                  <a:path w="217282" h="217282">
                    <a:moveTo>
                      <a:pt x="0" y="79169"/>
                    </a:moveTo>
                    <a:lnTo>
                      <a:pt x="138112" y="217282"/>
                    </a:lnTo>
                    <a:lnTo>
                      <a:pt x="188679" y="166717"/>
                    </a:lnTo>
                    <a:cubicBezTo>
                      <a:pt x="206992" y="148402"/>
                      <a:pt x="217282" y="123561"/>
                      <a:pt x="217282" y="97660"/>
                    </a:cubicBezTo>
                    <a:cubicBezTo>
                      <a:pt x="217282" y="43724"/>
                      <a:pt x="173559" y="0"/>
                      <a:pt x="119622" y="0"/>
                    </a:cubicBezTo>
                    <a:cubicBezTo>
                      <a:pt x="93719" y="0"/>
                      <a:pt x="68880" y="10289"/>
                      <a:pt x="50566" y="28604"/>
                    </a:cubicBezTo>
                    <a:lnTo>
                      <a:pt x="0" y="7916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821436" y="2787015"/>
              <a:ext cx="217747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30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HUMANIZE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3444240"/>
              <a:ext cx="17993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负责内容与语言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3882390"/>
              <a:ext cx="23463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语义结构 · 双语一致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38200" y="4400550"/>
              <a:ext cx="2333625" cy="381000"/>
            </a:xfrm>
            <a:prstGeom prst="rect">
              <a:avLst/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48191" y="4511992"/>
              <a:ext cx="130411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STORY OWNER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4000500" y="3429000"/>
              <a:ext cx="342900" cy="1"/>
            </a:xfrm>
            <a:prstGeom prst="line">
              <a:avLst/>
            </a:prstGeom>
            <a:noFill/>
            <a:ln w="66675">
              <a:solidFill>
                <a:schemeClr val="accent4"/>
              </a:solidFill>
              <a:tailEnd type="triangle" w="lg" len="lg"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533900" y="2095500"/>
              <a:ext cx="2762250" cy="2667000"/>
            </a:xfrm>
            <a:prstGeom prst="rect">
              <a:avLst/>
            </a:prstGeom>
            <a:solidFill>
              <a:schemeClr val="accent2"/>
            </a:solidFill>
            <a:ln w="66675">
              <a:solidFill>
                <a:schemeClr val="accent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4892278" y="2352675"/>
              <a:ext cx="483394" cy="552450"/>
              <a:chOff x="4892278" y="2352675"/>
              <a:chExt cx="483394" cy="5524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4892278" y="2352675"/>
                <a:ext cx="483394" cy="276225"/>
              </a:xfrm>
              <a:custGeom>
                <a:avLst/>
                <a:gdLst/>
                <a:ahLst/>
                <a:cxnLst/>
                <a:rect l="l" t="t" r="r" b="b"/>
                <a:pathLst>
                  <a:path w="483394" h="276225">
                    <a:moveTo>
                      <a:pt x="0" y="172641"/>
                    </a:moveTo>
                    <a:lnTo>
                      <a:pt x="0" y="103584"/>
                    </a:lnTo>
                    <a:lnTo>
                      <a:pt x="241697" y="0"/>
                    </a:lnTo>
                    <a:lnTo>
                      <a:pt x="483394" y="103584"/>
                    </a:lnTo>
                    <a:lnTo>
                      <a:pt x="483394" y="172641"/>
                    </a:lnTo>
                    <a:lnTo>
                      <a:pt x="241697" y="276225"/>
                    </a:lnTo>
                    <a:lnTo>
                      <a:pt x="0" y="17264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4892278" y="2732484"/>
                <a:ext cx="483394" cy="172641"/>
              </a:xfrm>
              <a:custGeom>
                <a:avLst/>
                <a:gdLst/>
                <a:ahLst/>
                <a:cxnLst/>
                <a:rect l="l" t="t" r="r" b="b"/>
                <a:pathLst>
                  <a:path w="483394" h="172641">
                    <a:moveTo>
                      <a:pt x="241697" y="172641"/>
                    </a:moveTo>
                    <a:lnTo>
                      <a:pt x="0" y="69056"/>
                    </a:lnTo>
                    <a:lnTo>
                      <a:pt x="0" y="0"/>
                    </a:lnTo>
                    <a:lnTo>
                      <a:pt x="241697" y="103584"/>
                    </a:lnTo>
                    <a:lnTo>
                      <a:pt x="483394" y="0"/>
                    </a:lnTo>
                    <a:lnTo>
                      <a:pt x="483394" y="69056"/>
                    </a:lnTo>
                    <a:lnTo>
                      <a:pt x="241697" y="17264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4892278" y="2594372"/>
                <a:ext cx="483394" cy="172641"/>
              </a:xfrm>
              <a:custGeom>
                <a:avLst/>
                <a:gdLst/>
                <a:ahLst/>
                <a:cxnLst/>
                <a:rect l="l" t="t" r="r" b="b"/>
                <a:pathLst>
                  <a:path w="483394" h="172641">
                    <a:moveTo>
                      <a:pt x="0" y="69056"/>
                    </a:moveTo>
                    <a:lnTo>
                      <a:pt x="241697" y="172641"/>
                    </a:lnTo>
                    <a:lnTo>
                      <a:pt x="483394" y="69056"/>
                    </a:lnTo>
                    <a:lnTo>
                      <a:pt x="483394" y="0"/>
                    </a:lnTo>
                    <a:lnTo>
                      <a:pt x="241697" y="103584"/>
                    </a:lnTo>
                    <a:lnTo>
                      <a:pt x="0" y="0"/>
                    </a:lnTo>
                    <a:lnTo>
                      <a:pt x="0" y="6905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4840986" y="2977515"/>
              <a:ext cx="271962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PPT MASTER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48606" y="3596640"/>
              <a:ext cx="17993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负责视觉与对象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848606" y="4006215"/>
              <a:ext cx="21300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版式 · 形状 · 图表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7429500" y="3429000"/>
              <a:ext cx="342900" cy="1"/>
            </a:xfrm>
            <a:prstGeom prst="line">
              <a:avLst/>
            </a:prstGeom>
            <a:noFill/>
            <a:ln w="66675">
              <a:solidFill>
                <a:schemeClr val="accent4"/>
              </a:solidFill>
              <a:tailEnd type="triangle" w="lg" len="lg"/>
            </a:ln>
          </p:spPr>
        </p:sp>
        <p:sp>
          <p:nvSpPr>
            <p:cNvPr id="29" name="Rectangle 29"/>
            <p:cNvSpPr/>
            <p:nvPr/>
          </p:nvSpPr>
          <p:spPr>
            <a:xfrm>
              <a:off x="7962900" y="1714500"/>
              <a:ext cx="3562350" cy="3429000"/>
            </a:xfrm>
            <a:prstGeom prst="rect">
              <a:avLst/>
            </a:prstGeom>
            <a:solidFill>
              <a:schemeClr val="accent3"/>
            </a:solidFill>
            <a:ln w="66675">
              <a:solidFill>
                <a:schemeClr val="accent4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8286750" y="2133600"/>
              <a:ext cx="609600" cy="457200"/>
              <a:chOff x="8286750" y="2133600"/>
              <a:chExt cx="609600" cy="4572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8286750" y="2133600"/>
                <a:ext cx="609600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609600" h="457200">
                    <a:moveTo>
                      <a:pt x="533400" y="76200"/>
                    </a:moveTo>
                    <a:lnTo>
                      <a:pt x="0" y="76200"/>
                    </a:lnTo>
                    <a:lnTo>
                      <a:pt x="0" y="0"/>
                    </a:lnTo>
                    <a:lnTo>
                      <a:pt x="609600" y="0"/>
                    </a:lnTo>
                    <a:lnTo>
                      <a:pt x="609600" y="457200"/>
                    </a:lnTo>
                    <a:lnTo>
                      <a:pt x="380507" y="457200"/>
                    </a:lnTo>
                    <a:cubicBezTo>
                      <a:pt x="380834" y="450891"/>
                      <a:pt x="381000" y="444539"/>
                      <a:pt x="381000" y="438150"/>
                    </a:cubicBezTo>
                    <a:cubicBezTo>
                      <a:pt x="381000" y="418704"/>
                      <a:pt x="379466" y="399616"/>
                      <a:pt x="376514" y="381000"/>
                    </a:cubicBezTo>
                    <a:lnTo>
                      <a:pt x="533400" y="381000"/>
                    </a:lnTo>
                    <a:lnTo>
                      <a:pt x="533400" y="7620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8286750" y="2438400"/>
                <a:ext cx="15240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52400">
                    <a:moveTo>
                      <a:pt x="0" y="0"/>
                    </a:moveTo>
                    <a:cubicBezTo>
                      <a:pt x="84168" y="0"/>
                      <a:pt x="152400" y="68233"/>
                      <a:pt x="152400" y="152400"/>
                    </a:cubicBezTo>
                    <a:lnTo>
                      <a:pt x="76200" y="152400"/>
                    </a:lnTo>
                    <a:cubicBezTo>
                      <a:pt x="76200" y="110315"/>
                      <a:pt x="42084" y="76200"/>
                      <a:pt x="0" y="762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8286750" y="2286000"/>
                <a:ext cx="30480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304800" h="304800">
                    <a:moveTo>
                      <a:pt x="304800" y="304800"/>
                    </a:moveTo>
                    <a:cubicBezTo>
                      <a:pt x="304800" y="136464"/>
                      <a:pt x="168336" y="0"/>
                      <a:pt x="0" y="0"/>
                    </a:cubicBezTo>
                    <a:lnTo>
                      <a:pt x="0" y="76200"/>
                    </a:lnTo>
                    <a:cubicBezTo>
                      <a:pt x="126252" y="76200"/>
                      <a:pt x="228600" y="178548"/>
                      <a:pt x="228600" y="304800"/>
                    </a:cubicBezTo>
                    <a:lnTo>
                      <a:pt x="304800" y="30480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8269986" y="2863215"/>
              <a:ext cx="291676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POWERPOINT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277606" y="3539490"/>
              <a:ext cx="17993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拿到原生编辑权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277606" y="3977640"/>
              <a:ext cx="2346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 · 图形 · Notes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8286750" y="4476750"/>
              <a:ext cx="2857500" cy="419100"/>
            </a:xfrm>
            <a:prstGeom prst="rect">
              <a:avLst/>
            </a:prstGeom>
            <a:solidFill>
              <a:schemeClr val="lt1"/>
            </a:solidFill>
            <a:ln w="38100">
              <a:solidFill>
                <a:schemeClr val="accent4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164254" y="4607242"/>
              <a:ext cx="11024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FILE OWNER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52450" y="5486400"/>
            <a:ext cx="10959846" cy="1095756"/>
            <a:chOff x="552450" y="5486400"/>
            <a:chExt cx="10959846" cy="1095756"/>
          </a:xfrm>
        </p:grpSpPr>
        <p:sp>
          <p:nvSpPr>
            <p:cNvPr id="40" name="Rectangle 40"/>
            <p:cNvSpPr/>
            <p:nvPr/>
          </p:nvSpPr>
          <p:spPr>
            <a:xfrm>
              <a:off x="552450" y="5486400"/>
              <a:ext cx="9858375" cy="7810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26770" y="5738812"/>
              <a:ext cx="765581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最终交付的是可继续工作的演示文稿，不是一组截图。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922947" y="6347460"/>
              <a:ext cx="15893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HUMANIZE-PPT / 02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334625" y="834188"/>
            <a:ext cx="1000125" cy="4537912"/>
            <a:chOff x="10334625" y="834188"/>
            <a:chExt cx="1000125" cy="4537912"/>
          </a:xfrm>
        </p:grpSpPr>
        <p:sp>
          <p:nvSpPr>
            <p:cNvPr id="44" name="Rectangle 44"/>
            <p:cNvSpPr/>
            <p:nvPr/>
          </p:nvSpPr>
          <p:spPr>
            <a:xfrm rot="1080000">
              <a:off x="10572750" y="876300"/>
              <a:ext cx="323850" cy="323850"/>
            </a:xfrm>
            <a:prstGeom prst="rect">
              <a:avLst/>
            </a:prstGeom>
            <a:solidFill>
              <a:schemeClr val="accent1"/>
            </a:solidFill>
            <a:ln w="47625">
              <a:solidFill>
                <a:schemeClr val="accent4"/>
              </a:solidFill>
            </a:ln>
          </p:spPr>
        </p:sp>
        <p:sp>
          <p:nvSpPr>
            <p:cNvPr id="45" name="Ellipse 45"/>
            <p:cNvSpPr/>
            <p:nvPr/>
          </p:nvSpPr>
          <p:spPr>
            <a:xfrm>
              <a:off x="10991850" y="952500"/>
              <a:ext cx="342900" cy="342900"/>
            </a:xfrm>
            <a:prstGeom prst="ellipse">
              <a:avLst/>
            </a:prstGeom>
            <a:solidFill>
              <a:schemeClr val="accent2"/>
            </a:solidFill>
            <a:ln w="47625">
              <a:solidFill>
                <a:schemeClr val="accent4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0334625" y="5095875"/>
              <a:ext cx="1000125" cy="276225"/>
            </a:xfrm>
            <a:custGeom>
              <a:avLst/>
              <a:gdLst/>
              <a:ahLst/>
              <a:cxnLst/>
              <a:rect l="l" t="t" r="r" b="b"/>
              <a:pathLst>
                <a:path w="1000125" h="276225">
                  <a:moveTo>
                    <a:pt x="0" y="276225"/>
                  </a:moveTo>
                  <a:lnTo>
                    <a:pt x="333375" y="0"/>
                  </a:lnTo>
                  <a:lnTo>
                    <a:pt x="666750" y="276225"/>
                  </a:lnTo>
                  <a:lnTo>
                    <a:pt x="1000125" y="0"/>
                  </a:lnTo>
                </a:path>
              </a:pathLst>
            </a:custGeom>
            <a:noFill/>
            <a:ln w="47625">
              <a:solidFill>
                <a:schemeClr val="accent1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409575" y="0"/>
            <a:ext cx="12601575" cy="7172325"/>
            <a:chOff x="-409575" y="0"/>
            <a:chExt cx="12601575" cy="7172325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Freeform 3"/>
            <p:cNvSpPr/>
            <p:nvPr/>
          </p:nvSpPr>
          <p:spPr>
            <a:xfrm>
              <a:off x="9144000" y="0"/>
              <a:ext cx="3048000" cy="1143000"/>
            </a:xfrm>
            <a:custGeom>
              <a:avLst/>
              <a:gdLst/>
              <a:ahLst/>
              <a:cxnLst/>
              <a:rect l="l" t="t" r="r" b="b"/>
              <a:pathLst>
                <a:path w="3048000" h="1143000">
                  <a:moveTo>
                    <a:pt x="0" y="0"/>
                  </a:moveTo>
                  <a:lnTo>
                    <a:pt x="3048000" y="0"/>
                  </a:lnTo>
                  <a:lnTo>
                    <a:pt x="3048000" y="1143000"/>
                  </a:lnTo>
                  <a:lnTo>
                    <a:pt x="857250" y="1143000"/>
                  </a:ln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chemeClr val="accent4"/>
              </a:solidFill>
            </a:ln>
          </p:spPr>
        </p:sp>
        <p:sp>
          <p:nvSpPr>
            <p:cNvPr id="4" name="Ellipse 4"/>
            <p:cNvSpPr/>
            <p:nvPr/>
          </p:nvSpPr>
          <p:spPr>
            <a:xfrm>
              <a:off x="-409575" y="4981575"/>
              <a:ext cx="2190750" cy="2190750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accent4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54736" y="358140"/>
            <a:ext cx="4603394" cy="855535"/>
            <a:chOff x="554736" y="358140"/>
            <a:chExt cx="4603394" cy="855535"/>
          </a:xfrm>
        </p:grpSpPr>
        <p:sp>
          <p:nvSpPr>
            <p:cNvPr id="6" name="TextBox 6"/>
            <p:cNvSpPr txBox="1"/>
            <p:nvPr/>
          </p:nvSpPr>
          <p:spPr>
            <a:xfrm>
              <a:off x="554736" y="358140"/>
              <a:ext cx="423165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一条可复跑的生产链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4642" y="949642"/>
              <a:ext cx="45934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每一站都有明确输入、明确产物，也能单独回放检查。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305050" y="3295650"/>
            <a:ext cx="7162800" cy="1"/>
            <a:chOff x="2305050" y="3295650"/>
            <a:chExt cx="7162800" cy="1"/>
          </a:xfrm>
        </p:grpSpPr>
        <p:sp>
          <p:nvSpPr>
            <p:cNvPr id="9" name="Line 9"/>
            <p:cNvSpPr/>
            <p:nvPr/>
          </p:nvSpPr>
          <p:spPr>
            <a:xfrm>
              <a:off x="2305050" y="3295650"/>
              <a:ext cx="304800" cy="1"/>
            </a:xfrm>
            <a:prstGeom prst="line">
              <a:avLst/>
            </a:prstGeom>
            <a:noFill/>
            <a:ln w="57150">
              <a:solidFill>
                <a:schemeClr val="accent4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591050" y="3295650"/>
              <a:ext cx="304800" cy="1"/>
            </a:xfrm>
            <a:prstGeom prst="line">
              <a:avLst/>
            </a:prstGeom>
            <a:noFill/>
            <a:ln w="57150">
              <a:solidFill>
                <a:schemeClr val="accent4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6877050" y="3295650"/>
              <a:ext cx="304800" cy="1"/>
            </a:xfrm>
            <a:prstGeom prst="line">
              <a:avLst/>
            </a:prstGeom>
            <a:noFill/>
            <a:ln w="57150">
              <a:solidFill>
                <a:schemeClr val="accent4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>
              <a:off x="9163050" y="3295650"/>
              <a:ext cx="304800" cy="1"/>
            </a:xfrm>
            <a:prstGeom prst="line">
              <a:avLst/>
            </a:prstGeom>
            <a:noFill/>
            <a:ln w="57150">
              <a:solidFill>
                <a:schemeClr val="accent4"/>
              </a:solidFill>
              <a:tailEnd type="triangle" w="lg" len="lg"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400050" y="1809750"/>
            <a:ext cx="11391900" cy="3000375"/>
            <a:chOff x="400050" y="1809750"/>
            <a:chExt cx="11391900" cy="3000375"/>
          </a:xfrm>
        </p:grpSpPr>
        <p:grpSp>
          <p:nvGrpSpPr>
            <p:cNvPr id="23" name="Group 23"/>
            <p:cNvGrpSpPr/>
            <p:nvPr/>
          </p:nvGrpSpPr>
          <p:grpSpPr>
            <a:xfrm>
              <a:off x="400050" y="1952625"/>
              <a:ext cx="1905000" cy="2428875"/>
              <a:chOff x="400050" y="1952625"/>
              <a:chExt cx="1905000" cy="2428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00050" y="1952625"/>
                <a:ext cx="1905000" cy="2428875"/>
              </a:xfrm>
              <a:prstGeom prst="rect">
                <a:avLst/>
              </a:prstGeom>
              <a:solidFill>
                <a:schemeClr val="accent1"/>
              </a:solidFill>
              <a:ln w="57150">
                <a:solidFill>
                  <a:schemeClr val="accent4"/>
                </a:solidFill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573786" y="2025015"/>
                <a:ext cx="522199" cy="645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300" dirty="0">
                    <a:solidFill>
                      <a:srgbClr val="FFF8EE"/>
                    </a:solidFill>
                    <a:latin typeface="+mj-lt"/>
                    <a:ea typeface="+mj-ea"/>
                    <a:cs typeface="+mj-cs"/>
                  </a:rPr>
                  <a:t>01</a:t>
                </a:r>
              </a:p>
            </p:txBody>
          </p:sp>
          <p:grpSp>
            <p:nvGrpSpPr>
              <p:cNvPr id="18" name="Group 18"/>
              <p:cNvGrpSpPr/>
              <p:nvPr/>
            </p:nvGrpSpPr>
            <p:grpSpPr>
              <a:xfrm>
                <a:off x="1604962" y="2076450"/>
                <a:ext cx="371475" cy="495300"/>
                <a:chOff x="1604962" y="2076450"/>
                <a:chExt cx="371475" cy="495300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1604962" y="2076450"/>
                  <a:ext cx="371475" cy="495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1475" h="495300">
                      <a:moveTo>
                        <a:pt x="154781" y="0"/>
                      </a:moveTo>
                      <a:lnTo>
                        <a:pt x="0" y="0"/>
                      </a:lnTo>
                      <a:lnTo>
                        <a:pt x="0" y="495300"/>
                      </a:lnTo>
                      <a:lnTo>
                        <a:pt x="371475" y="495300"/>
                      </a:lnTo>
                      <a:lnTo>
                        <a:pt x="371475" y="216694"/>
                      </a:lnTo>
                      <a:lnTo>
                        <a:pt x="154781" y="216694"/>
                      </a:lnTo>
                      <a:lnTo>
                        <a:pt x="154781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1821656" y="2076450"/>
                  <a:ext cx="154781" cy="154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781" h="154781">
                      <a:moveTo>
                        <a:pt x="0" y="0"/>
                      </a:moveTo>
                      <a:lnTo>
                        <a:pt x="0" y="154781"/>
                      </a:lnTo>
                      <a:lnTo>
                        <a:pt x="154781" y="1547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581406" y="2891790"/>
                <a:ext cx="78158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源内容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583692" y="3311842"/>
                <a:ext cx="93615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Markdown</a:t>
                </a:r>
              </a:p>
            </p:txBody>
          </p:sp>
          <p:sp>
            <p:nvSpPr>
              <p:cNvPr id="21" name="Rectangle 21"/>
              <p:cNvSpPr/>
              <p:nvPr/>
            </p:nvSpPr>
            <p:spPr>
              <a:xfrm>
                <a:off x="590550" y="3733800"/>
                <a:ext cx="1524000" cy="419100"/>
              </a:xfrm>
              <a:prstGeom prst="rect">
                <a:avLst/>
              </a:prstGeom>
              <a:solidFill>
                <a:schemeClr val="lt1"/>
              </a:solidFill>
              <a:ln w="38100">
                <a:solidFill>
                  <a:schemeClr val="accent4"/>
                </a:solidFill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1290245" y="3864292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686050" y="2381250"/>
              <a:ext cx="1905000" cy="2428875"/>
              <a:chOff x="2686050" y="2381250"/>
              <a:chExt cx="1905000" cy="2428875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2686050" y="2381250"/>
                <a:ext cx="1905000" cy="2428875"/>
              </a:xfrm>
              <a:prstGeom prst="rect">
                <a:avLst/>
              </a:prstGeom>
              <a:solidFill>
                <a:schemeClr val="accent2"/>
              </a:solidFill>
              <a:ln w="57150">
                <a:solidFill>
                  <a:schemeClr val="accent4"/>
                </a:solidFill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2859786" y="2453640"/>
                <a:ext cx="522199" cy="645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300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02</a:t>
                </a:r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860006" y="2536031"/>
                <a:ext cx="4333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433388" h="433388">
                    <a:moveTo>
                      <a:pt x="433388" y="0"/>
                    </a:moveTo>
                    <a:lnTo>
                      <a:pt x="0" y="0"/>
                    </a:lnTo>
                    <a:lnTo>
                      <a:pt x="0" y="433388"/>
                    </a:lnTo>
                    <a:lnTo>
                      <a:pt x="433388" y="433388"/>
                    </a:lnTo>
                    <a:lnTo>
                      <a:pt x="433388" y="0"/>
                    </a:lnTo>
                    <a:close/>
                    <a:moveTo>
                      <a:pt x="61912" y="61912"/>
                    </a:moveTo>
                    <a:lnTo>
                      <a:pt x="61912" y="185738"/>
                    </a:lnTo>
                    <a:lnTo>
                      <a:pt x="123825" y="185738"/>
                    </a:lnTo>
                    <a:lnTo>
                      <a:pt x="123825" y="123825"/>
                    </a:lnTo>
                    <a:lnTo>
                      <a:pt x="185738" y="123825"/>
                    </a:lnTo>
                    <a:lnTo>
                      <a:pt x="185738" y="309562"/>
                    </a:lnTo>
                    <a:lnTo>
                      <a:pt x="123825" y="309562"/>
                    </a:lnTo>
                    <a:lnTo>
                      <a:pt x="123825" y="371475"/>
                    </a:lnTo>
                    <a:lnTo>
                      <a:pt x="309562" y="371475"/>
                    </a:lnTo>
                    <a:lnTo>
                      <a:pt x="309562" y="309562"/>
                    </a:lnTo>
                    <a:lnTo>
                      <a:pt x="247650" y="309562"/>
                    </a:lnTo>
                    <a:lnTo>
                      <a:pt x="247650" y="123825"/>
                    </a:lnTo>
                    <a:lnTo>
                      <a:pt x="309562" y="123825"/>
                    </a:lnTo>
                    <a:lnTo>
                      <a:pt x="309562" y="185738"/>
                    </a:lnTo>
                    <a:lnTo>
                      <a:pt x="371475" y="185738"/>
                    </a:lnTo>
                    <a:lnTo>
                      <a:pt x="371475" y="61912"/>
                    </a:lnTo>
                    <a:lnTo>
                      <a:pt x="61912" y="6191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2867406" y="3320415"/>
                <a:ext cx="103601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语义规划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2869692" y="3740468"/>
                <a:ext cx="15975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标题 · 逻辑 · 层级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2876550" y="4162425"/>
                <a:ext cx="1524000" cy="419100"/>
              </a:xfrm>
              <a:prstGeom prst="rect">
                <a:avLst/>
              </a:prstGeom>
              <a:solidFill>
                <a:schemeClr val="lt1"/>
              </a:solidFill>
              <a:ln w="38100">
                <a:solidFill>
                  <a:schemeClr val="accent4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3576245" y="4292918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P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972050" y="1809750"/>
              <a:ext cx="1905000" cy="2428875"/>
              <a:chOff x="4972050" y="1809750"/>
              <a:chExt cx="1905000" cy="24288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972050" y="1809750"/>
                <a:ext cx="1905000" cy="2428875"/>
              </a:xfrm>
              <a:prstGeom prst="rect">
                <a:avLst/>
              </a:prstGeom>
              <a:solidFill>
                <a:schemeClr val="accent3"/>
              </a:solidFill>
              <a:ln w="57150">
                <a:solidFill>
                  <a:schemeClr val="accent4"/>
                </a:solidFill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5145786" y="1882140"/>
                <a:ext cx="522199" cy="645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300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03</a:t>
                </a:r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6133181" y="1998144"/>
                <a:ext cx="459032" cy="378987"/>
              </a:xfrm>
              <a:custGeom>
                <a:avLst/>
                <a:gdLst/>
                <a:ahLst/>
                <a:cxnLst/>
                <a:rect l="l" t="t" r="r" b="b"/>
                <a:pathLst>
                  <a:path w="459032" h="378987">
                    <a:moveTo>
                      <a:pt x="459032" y="87557"/>
                    </a:moveTo>
                    <a:lnTo>
                      <a:pt x="167604" y="378987"/>
                    </a:lnTo>
                    <a:lnTo>
                      <a:pt x="0" y="211382"/>
                    </a:lnTo>
                    <a:lnTo>
                      <a:pt x="87557" y="123825"/>
                    </a:lnTo>
                    <a:lnTo>
                      <a:pt x="167604" y="203871"/>
                    </a:lnTo>
                    <a:lnTo>
                      <a:pt x="371475" y="0"/>
                    </a:lnTo>
                    <a:lnTo>
                      <a:pt x="459032" y="8755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5153406" y="2748915"/>
                <a:ext cx="103601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设计锁定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5155692" y="3168968"/>
                <a:ext cx="15975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画风 · 字号 · 色板</a:t>
                </a:r>
              </a:p>
            </p:txBody>
          </p:sp>
          <p:sp>
            <p:nvSpPr>
              <p:cNvPr id="37" name="Rectangle 37"/>
              <p:cNvSpPr/>
              <p:nvPr/>
            </p:nvSpPr>
            <p:spPr>
              <a:xfrm>
                <a:off x="5162550" y="3590925"/>
                <a:ext cx="1524000" cy="419100"/>
              </a:xfrm>
              <a:prstGeom prst="rect">
                <a:avLst/>
              </a:prstGeom>
              <a:solidFill>
                <a:schemeClr val="lt1"/>
              </a:solidFill>
              <a:ln w="38100">
                <a:solidFill>
                  <a:schemeClr val="accent4"/>
                </a:solidFill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5862245" y="3721418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D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7258050" y="2238375"/>
              <a:ext cx="1905000" cy="2428875"/>
              <a:chOff x="7258050" y="2238375"/>
              <a:chExt cx="1905000" cy="242887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7258050" y="2238375"/>
                <a:ext cx="1905000" cy="2428875"/>
              </a:xfrm>
              <a:prstGeom prst="rect">
                <a:avLst/>
              </a:prstGeom>
              <a:solidFill>
                <a:schemeClr val="accent1"/>
              </a:solidFill>
              <a:ln w="57150">
                <a:solidFill>
                  <a:schemeClr val="accent4"/>
                </a:solidFill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7431786" y="2310765"/>
                <a:ext cx="522199" cy="645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300" dirty="0">
                    <a:solidFill>
                      <a:srgbClr val="FFF8EE"/>
                    </a:solidFill>
                    <a:latin typeface="+mj-lt"/>
                    <a:ea typeface="+mj-ea"/>
                    <a:cs typeface="+mj-cs"/>
                  </a:rPr>
                  <a:t>04</a:t>
                </a:r>
              </a:p>
            </p:txBody>
          </p:sp>
          <p:grpSp>
            <p:nvGrpSpPr>
              <p:cNvPr id="45" name="Group 45"/>
              <p:cNvGrpSpPr/>
              <p:nvPr/>
            </p:nvGrpSpPr>
            <p:grpSpPr>
              <a:xfrm>
                <a:off x="8401050" y="2424112"/>
                <a:ext cx="495300" cy="371476"/>
                <a:chOff x="8401050" y="2424112"/>
                <a:chExt cx="495300" cy="371476"/>
              </a:xfrm>
            </p:grpSpPr>
            <p:sp>
              <p:nvSpPr>
                <p:cNvPr id="42" name="Freeform 42"/>
                <p:cNvSpPr/>
                <p:nvPr/>
              </p:nvSpPr>
              <p:spPr>
                <a:xfrm>
                  <a:off x="8401050" y="2424112"/>
                  <a:ext cx="495300" cy="371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00" h="371475">
                      <a:moveTo>
                        <a:pt x="433388" y="61912"/>
                      </a:moveTo>
                      <a:lnTo>
                        <a:pt x="0" y="61912"/>
                      </a:lnTo>
                      <a:lnTo>
                        <a:pt x="0" y="0"/>
                      </a:lnTo>
                      <a:lnTo>
                        <a:pt x="495300" y="0"/>
                      </a:lnTo>
                      <a:lnTo>
                        <a:pt x="495300" y="371475"/>
                      </a:lnTo>
                      <a:lnTo>
                        <a:pt x="309162" y="371475"/>
                      </a:lnTo>
                      <a:cubicBezTo>
                        <a:pt x="309428" y="366349"/>
                        <a:pt x="309562" y="361188"/>
                        <a:pt x="309562" y="355997"/>
                      </a:cubicBezTo>
                      <a:cubicBezTo>
                        <a:pt x="309562" y="340197"/>
                        <a:pt x="308317" y="324688"/>
                        <a:pt x="305917" y="309562"/>
                      </a:cubicBezTo>
                      <a:lnTo>
                        <a:pt x="433388" y="309562"/>
                      </a:lnTo>
                      <a:lnTo>
                        <a:pt x="433388" y="619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</p:sp>
            <p:sp>
              <p:nvSpPr>
                <p:cNvPr id="43" name="Freeform 43"/>
                <p:cNvSpPr/>
                <p:nvPr/>
              </p:nvSpPr>
              <p:spPr>
                <a:xfrm>
                  <a:off x="8401050" y="2671762"/>
                  <a:ext cx="123825" cy="12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825" h="123825">
                      <a:moveTo>
                        <a:pt x="0" y="0"/>
                      </a:moveTo>
                      <a:cubicBezTo>
                        <a:pt x="68387" y="0"/>
                        <a:pt x="123825" y="55440"/>
                        <a:pt x="123825" y="123825"/>
                      </a:cubicBezTo>
                      <a:lnTo>
                        <a:pt x="61912" y="123825"/>
                      </a:lnTo>
                      <a:cubicBezTo>
                        <a:pt x="61912" y="89631"/>
                        <a:pt x="34193" y="61912"/>
                        <a:pt x="0" y="6191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</p:sp>
            <p:sp>
              <p:nvSpPr>
                <p:cNvPr id="44" name="Freeform 44"/>
                <p:cNvSpPr/>
                <p:nvPr/>
              </p:nvSpPr>
              <p:spPr>
                <a:xfrm>
                  <a:off x="8401050" y="2547938"/>
                  <a:ext cx="247650" cy="24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650" h="247650">
                      <a:moveTo>
                        <a:pt x="247650" y="247650"/>
                      </a:moveTo>
                      <a:cubicBezTo>
                        <a:pt x="247650" y="110877"/>
                        <a:pt x="136773" y="0"/>
                        <a:pt x="0" y="0"/>
                      </a:cubicBezTo>
                      <a:lnTo>
                        <a:pt x="0" y="61912"/>
                      </a:lnTo>
                      <a:cubicBezTo>
                        <a:pt x="102580" y="61912"/>
                        <a:pt x="185738" y="145070"/>
                        <a:pt x="185738" y="247650"/>
                      </a:cubicBezTo>
                      <a:lnTo>
                        <a:pt x="247650" y="24765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</p:sp>
          </p:grpSp>
          <p:sp>
            <p:nvSpPr>
              <p:cNvPr id="46" name="TextBox 46"/>
              <p:cNvSpPr txBox="1"/>
              <p:nvPr/>
            </p:nvSpPr>
            <p:spPr>
              <a:xfrm>
                <a:off x="7439406" y="3177540"/>
                <a:ext cx="103601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原生渲染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441692" y="3597592"/>
                <a:ext cx="102184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SVG → PPTX</a:t>
                </a:r>
              </a:p>
            </p:txBody>
          </p:sp>
          <p:sp>
            <p:nvSpPr>
              <p:cNvPr id="48" name="Rectangle 48"/>
              <p:cNvSpPr/>
              <p:nvPr/>
            </p:nvSpPr>
            <p:spPr>
              <a:xfrm>
                <a:off x="7448550" y="4019550"/>
                <a:ext cx="1524000" cy="419100"/>
              </a:xfrm>
              <a:prstGeom prst="rect">
                <a:avLst/>
              </a:prstGeom>
              <a:solidFill>
                <a:schemeClr val="lt1"/>
              </a:solidFill>
              <a:ln w="38100">
                <a:solidFill>
                  <a:schemeClr val="accent4"/>
                </a:solidFill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8148245" y="4150042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R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9544050" y="1952625"/>
              <a:ext cx="2247900" cy="2428875"/>
              <a:chOff x="9544050" y="1952625"/>
              <a:chExt cx="2247900" cy="2428875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9544050" y="1952625"/>
                <a:ext cx="2247900" cy="2428875"/>
              </a:xfrm>
              <a:prstGeom prst="rect">
                <a:avLst/>
              </a:prstGeom>
              <a:solidFill>
                <a:schemeClr val="accent2"/>
              </a:solidFill>
              <a:ln w="57150">
                <a:solidFill>
                  <a:schemeClr val="accent4"/>
                </a:solidFill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9717786" y="2025015"/>
                <a:ext cx="522199" cy="645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300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05</a:t>
                </a:r>
              </a:p>
            </p:txBody>
          </p:sp>
          <p:grpSp>
            <p:nvGrpSpPr>
              <p:cNvPr id="56" name="Group 56"/>
              <p:cNvGrpSpPr/>
              <p:nvPr/>
            </p:nvGrpSpPr>
            <p:grpSpPr>
              <a:xfrm>
                <a:off x="11003756" y="2076450"/>
                <a:ext cx="433388" cy="495300"/>
                <a:chOff x="11003756" y="2076450"/>
                <a:chExt cx="433388" cy="495300"/>
              </a:xfrm>
            </p:grpSpPr>
            <p:sp>
              <p:nvSpPr>
                <p:cNvPr id="53" name="Freeform 53"/>
                <p:cNvSpPr/>
                <p:nvPr/>
              </p:nvSpPr>
              <p:spPr>
                <a:xfrm>
                  <a:off x="11003756" y="2076450"/>
                  <a:ext cx="433388" cy="247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388" h="247650">
                      <a:moveTo>
                        <a:pt x="0" y="154781"/>
                      </a:moveTo>
                      <a:lnTo>
                        <a:pt x="0" y="92869"/>
                      </a:lnTo>
                      <a:lnTo>
                        <a:pt x="216694" y="0"/>
                      </a:lnTo>
                      <a:lnTo>
                        <a:pt x="433388" y="92869"/>
                      </a:lnTo>
                      <a:lnTo>
                        <a:pt x="433388" y="154781"/>
                      </a:lnTo>
                      <a:lnTo>
                        <a:pt x="216694" y="247650"/>
                      </a:lnTo>
                      <a:lnTo>
                        <a:pt x="0" y="15478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</p:sp>
            <p:sp>
              <p:nvSpPr>
                <p:cNvPr id="54" name="Freeform 54"/>
                <p:cNvSpPr/>
                <p:nvPr/>
              </p:nvSpPr>
              <p:spPr>
                <a:xfrm>
                  <a:off x="11003756" y="2416969"/>
                  <a:ext cx="433388" cy="154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388" h="154781">
                      <a:moveTo>
                        <a:pt x="216694" y="154781"/>
                      </a:moveTo>
                      <a:lnTo>
                        <a:pt x="0" y="61912"/>
                      </a:lnTo>
                      <a:lnTo>
                        <a:pt x="0" y="0"/>
                      </a:lnTo>
                      <a:lnTo>
                        <a:pt x="216694" y="92869"/>
                      </a:lnTo>
                      <a:lnTo>
                        <a:pt x="433388" y="0"/>
                      </a:lnTo>
                      <a:lnTo>
                        <a:pt x="433388" y="61912"/>
                      </a:lnTo>
                      <a:lnTo>
                        <a:pt x="216694" y="15478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</p:sp>
            <p:sp>
              <p:nvSpPr>
                <p:cNvPr id="55" name="Freeform 55"/>
                <p:cNvSpPr/>
                <p:nvPr/>
              </p:nvSpPr>
              <p:spPr>
                <a:xfrm>
                  <a:off x="11003756" y="2293144"/>
                  <a:ext cx="433388" cy="154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388" h="154781">
                      <a:moveTo>
                        <a:pt x="0" y="61912"/>
                      </a:moveTo>
                      <a:lnTo>
                        <a:pt x="216694" y="154781"/>
                      </a:lnTo>
                      <a:lnTo>
                        <a:pt x="433388" y="61912"/>
                      </a:lnTo>
                      <a:lnTo>
                        <a:pt x="433388" y="0"/>
                      </a:lnTo>
                      <a:lnTo>
                        <a:pt x="216694" y="92869"/>
                      </a:lnTo>
                      <a:lnTo>
                        <a:pt x="0" y="0"/>
                      </a:lnTo>
                      <a:lnTo>
                        <a:pt x="0" y="61912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</p:sp>
          </p:grpSp>
          <p:sp>
            <p:nvSpPr>
              <p:cNvPr id="57" name="TextBox 57"/>
              <p:cNvSpPr txBox="1"/>
              <p:nvPr/>
            </p:nvSpPr>
            <p:spPr>
              <a:xfrm>
                <a:off x="9725406" y="2891790"/>
                <a:ext cx="103601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质量验证</a:t>
                </a:r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9727692" y="3311842"/>
                <a:ext cx="15975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结构 · 视觉 · 打包</a:t>
                </a:r>
              </a:p>
            </p:txBody>
          </p:sp>
          <p:sp>
            <p:nvSpPr>
              <p:cNvPr id="59" name="Rectangle 59"/>
              <p:cNvSpPr/>
              <p:nvPr/>
            </p:nvSpPr>
            <p:spPr>
              <a:xfrm>
                <a:off x="9734550" y="3733800"/>
                <a:ext cx="1866900" cy="419100"/>
              </a:xfrm>
              <a:prstGeom prst="rect">
                <a:avLst/>
              </a:prstGeom>
              <a:solidFill>
                <a:schemeClr val="lt1"/>
              </a:solidFill>
              <a:ln w="38100">
                <a:solidFill>
                  <a:schemeClr val="accent4"/>
                </a:solidFill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10585533" y="3864292"/>
                <a:ext cx="1649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dk1"/>
                    </a:solidFill>
                    <a:latin typeface="Consolas"/>
                    <a:ea typeface="Consolas"/>
                    <a:cs typeface="Consolas"/>
                  </a:rPr>
                  <a:t>Q</a:t>
                </a:r>
              </a:p>
            </p:txBody>
          </p:sp>
        </p:grpSp>
      </p:grpSp>
      <p:grpSp>
        <p:nvGrpSpPr>
          <p:cNvPr id="66" name="Group 66"/>
          <p:cNvGrpSpPr/>
          <p:nvPr/>
        </p:nvGrpSpPr>
        <p:grpSpPr>
          <a:xfrm>
            <a:off x="1714500" y="5429250"/>
            <a:ext cx="9816846" cy="1248156"/>
            <a:chOff x="1714500" y="5429250"/>
            <a:chExt cx="9816846" cy="1248156"/>
          </a:xfrm>
        </p:grpSpPr>
        <p:sp>
          <p:nvSpPr>
            <p:cNvPr id="63" name="Rectangle 63"/>
            <p:cNvSpPr/>
            <p:nvPr/>
          </p:nvSpPr>
          <p:spPr>
            <a:xfrm>
              <a:off x="1714500" y="5429250"/>
              <a:ext cx="9810750" cy="7810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2036445" y="5681662"/>
              <a:ext cx="60656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换语言、换画风，都不需要推倒内容结构。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9941997" y="6442710"/>
              <a:ext cx="15893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HUMANIZE-PPT / 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3143250" cy="6858000"/>
            </a:xfrm>
            <a:prstGeom prst="rect">
              <a:avLst/>
            </a:prstGeom>
            <a:solidFill>
              <a:schemeClr val="accent3"/>
            </a:solidFill>
            <a:ln w="66675">
              <a:solidFill>
                <a:schemeClr val="accent4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9763125" y="0"/>
              <a:ext cx="2428875" cy="904875"/>
            </a:xfrm>
            <a:custGeom>
              <a:avLst/>
              <a:gdLst/>
              <a:ahLst/>
              <a:cxnLst/>
              <a:rect l="l" t="t" r="r" b="b"/>
              <a:pathLst>
                <a:path w="2428875" h="904875">
                  <a:moveTo>
                    <a:pt x="0" y="0"/>
                  </a:moveTo>
                  <a:lnTo>
                    <a:pt x="2428875" y="0"/>
                  </a:lnTo>
                  <a:lnTo>
                    <a:pt x="2428875" y="904875"/>
                  </a:lnTo>
                  <a:lnTo>
                    <a:pt x="809625" y="904875"/>
                  </a:lnTo>
                  <a:close/>
                </a:path>
              </a:pathLst>
            </a:custGeom>
            <a:solidFill>
              <a:schemeClr val="accent2"/>
            </a:solidFill>
            <a:ln w="57150">
              <a:solidFill>
                <a:schemeClr val="accent4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402336" y="1243965"/>
            <a:ext cx="2832278" cy="4589336"/>
            <a:chOff x="402336" y="1243965"/>
            <a:chExt cx="2832278" cy="4589336"/>
          </a:xfrm>
        </p:grpSpPr>
        <p:sp>
          <p:nvSpPr>
            <p:cNvPr id="6" name="TextBox 6"/>
            <p:cNvSpPr txBox="1"/>
            <p:nvPr/>
          </p:nvSpPr>
          <p:spPr>
            <a:xfrm>
              <a:off x="402336" y="1243965"/>
              <a:ext cx="283227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交付的不只是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95300" y="1638300"/>
              <a:ext cx="1670704" cy="4019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0" b="1" dirty="0">
                  <a:ln w="66675">
                    <a:solidFill>
                      <a:schemeClr val="accent4"/>
                    </a:solidFill>
                  </a:ln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5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4286" y="4882515"/>
              <a:ext cx="143290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张画面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17017" y="5569268"/>
              <a:ext cx="268525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每一页都保留继续编辑的入口。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524250" y="904875"/>
            <a:ext cx="8048625" cy="1905000"/>
            <a:chOff x="3524250" y="904875"/>
            <a:chExt cx="8048625" cy="1905000"/>
          </a:xfrm>
        </p:grpSpPr>
        <p:sp>
          <p:nvSpPr>
            <p:cNvPr id="11" name="Rectangle 11"/>
            <p:cNvSpPr/>
            <p:nvPr/>
          </p:nvSpPr>
          <p:spPr>
            <a:xfrm>
              <a:off x="3524250" y="904875"/>
              <a:ext cx="4095750" cy="1905000"/>
            </a:xfrm>
            <a:prstGeom prst="rect">
              <a:avLst/>
            </a:prstGeom>
            <a:solidFill>
              <a:schemeClr val="accent1"/>
            </a:solidFill>
            <a:ln w="66675">
              <a:solidFill>
                <a:schemeClr val="accent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865959" y="1237059"/>
              <a:ext cx="516731" cy="516731"/>
            </a:xfrm>
            <a:custGeom>
              <a:avLst/>
              <a:gdLst/>
              <a:ahLst/>
              <a:cxnLst/>
              <a:rect l="l" t="t" r="r" b="b"/>
              <a:pathLst>
                <a:path w="516731" h="516731">
                  <a:moveTo>
                    <a:pt x="516731" y="0"/>
                  </a:moveTo>
                  <a:lnTo>
                    <a:pt x="0" y="0"/>
                  </a:lnTo>
                  <a:lnTo>
                    <a:pt x="0" y="516731"/>
                  </a:lnTo>
                  <a:lnTo>
                    <a:pt x="516731" y="516731"/>
                  </a:lnTo>
                  <a:lnTo>
                    <a:pt x="516731" y="0"/>
                  </a:lnTo>
                  <a:close/>
                  <a:moveTo>
                    <a:pt x="73819" y="73819"/>
                  </a:moveTo>
                  <a:lnTo>
                    <a:pt x="73819" y="221456"/>
                  </a:lnTo>
                  <a:lnTo>
                    <a:pt x="147638" y="221456"/>
                  </a:lnTo>
                  <a:lnTo>
                    <a:pt x="147638" y="147638"/>
                  </a:lnTo>
                  <a:lnTo>
                    <a:pt x="221456" y="147638"/>
                  </a:lnTo>
                  <a:lnTo>
                    <a:pt x="221456" y="369094"/>
                  </a:lnTo>
                  <a:lnTo>
                    <a:pt x="147638" y="369094"/>
                  </a:lnTo>
                  <a:lnTo>
                    <a:pt x="147638" y="442912"/>
                  </a:lnTo>
                  <a:lnTo>
                    <a:pt x="369094" y="442912"/>
                  </a:lnTo>
                  <a:lnTo>
                    <a:pt x="369094" y="369094"/>
                  </a:lnTo>
                  <a:lnTo>
                    <a:pt x="295275" y="369094"/>
                  </a:lnTo>
                  <a:lnTo>
                    <a:pt x="295275" y="147638"/>
                  </a:lnTo>
                  <a:lnTo>
                    <a:pt x="369094" y="147638"/>
                  </a:lnTo>
                  <a:lnTo>
                    <a:pt x="369094" y="221456"/>
                  </a:lnTo>
                  <a:lnTo>
                    <a:pt x="442912" y="221456"/>
                  </a:lnTo>
                  <a:lnTo>
                    <a:pt x="442912" y="73819"/>
                  </a:lnTo>
                  <a:lnTo>
                    <a:pt x="73819" y="7381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655820" y="1338262"/>
              <a:ext cx="25671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可编辑文字与形状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19906" y="2015490"/>
              <a:ext cx="35803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不是整页图片，也不是网页壳。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858125" y="1190625"/>
              <a:ext cx="3714750" cy="1619250"/>
            </a:xfrm>
            <a:prstGeom prst="rect">
              <a:avLst/>
            </a:prstGeom>
            <a:solidFill>
              <a:schemeClr val="accent2"/>
            </a:solidFill>
            <a:ln w="66675">
              <a:solidFill>
                <a:schemeClr val="accent4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8178403" y="1466850"/>
              <a:ext cx="483394" cy="552450"/>
              <a:chOff x="8178403" y="1466850"/>
              <a:chExt cx="483394" cy="55245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8178403" y="1466850"/>
                <a:ext cx="483394" cy="276225"/>
              </a:xfrm>
              <a:custGeom>
                <a:avLst/>
                <a:gdLst/>
                <a:ahLst/>
                <a:cxnLst/>
                <a:rect l="l" t="t" r="r" b="b"/>
                <a:pathLst>
                  <a:path w="483394" h="276225">
                    <a:moveTo>
                      <a:pt x="0" y="172641"/>
                    </a:moveTo>
                    <a:lnTo>
                      <a:pt x="0" y="103584"/>
                    </a:lnTo>
                    <a:lnTo>
                      <a:pt x="241697" y="0"/>
                    </a:lnTo>
                    <a:lnTo>
                      <a:pt x="483394" y="103584"/>
                    </a:lnTo>
                    <a:lnTo>
                      <a:pt x="483394" y="172641"/>
                    </a:lnTo>
                    <a:lnTo>
                      <a:pt x="241697" y="276225"/>
                    </a:lnTo>
                    <a:lnTo>
                      <a:pt x="0" y="17264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8178403" y="1846659"/>
                <a:ext cx="483394" cy="172641"/>
              </a:xfrm>
              <a:custGeom>
                <a:avLst/>
                <a:gdLst/>
                <a:ahLst/>
                <a:cxnLst/>
                <a:rect l="l" t="t" r="r" b="b"/>
                <a:pathLst>
                  <a:path w="483394" h="172641">
                    <a:moveTo>
                      <a:pt x="241697" y="172641"/>
                    </a:moveTo>
                    <a:lnTo>
                      <a:pt x="0" y="69056"/>
                    </a:lnTo>
                    <a:lnTo>
                      <a:pt x="0" y="0"/>
                    </a:lnTo>
                    <a:lnTo>
                      <a:pt x="241697" y="103584"/>
                    </a:lnTo>
                    <a:lnTo>
                      <a:pt x="483394" y="0"/>
                    </a:lnTo>
                    <a:lnTo>
                      <a:pt x="483394" y="69056"/>
                    </a:lnTo>
                    <a:lnTo>
                      <a:pt x="241697" y="17264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8178403" y="1708547"/>
                <a:ext cx="483394" cy="172641"/>
              </a:xfrm>
              <a:custGeom>
                <a:avLst/>
                <a:gdLst/>
                <a:ahLst/>
                <a:cxnLst/>
                <a:rect l="l" t="t" r="r" b="b"/>
                <a:pathLst>
                  <a:path w="483394" h="172641">
                    <a:moveTo>
                      <a:pt x="0" y="69056"/>
                    </a:moveTo>
                    <a:lnTo>
                      <a:pt x="241697" y="172641"/>
                    </a:lnTo>
                    <a:lnTo>
                      <a:pt x="483394" y="69056"/>
                    </a:lnTo>
                    <a:lnTo>
                      <a:pt x="483394" y="0"/>
                    </a:lnTo>
                    <a:lnTo>
                      <a:pt x="241697" y="103584"/>
                    </a:lnTo>
                    <a:lnTo>
                      <a:pt x="0" y="0"/>
                    </a:lnTo>
                    <a:lnTo>
                      <a:pt x="0" y="6905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8894445" y="1566862"/>
              <a:ext cx="25671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可拆解流程与关系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137017" y="2235518"/>
              <a:ext cx="23036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形状、连接线、层级都在。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3714750" y="3095625"/>
            <a:ext cx="8048625" cy="1857375"/>
            <a:chOff x="3714750" y="3095625"/>
            <a:chExt cx="8048625" cy="1857375"/>
          </a:xfrm>
        </p:grpSpPr>
        <p:sp>
          <p:nvSpPr>
            <p:cNvPr id="23" name="Rectangle 23"/>
            <p:cNvSpPr/>
            <p:nvPr/>
          </p:nvSpPr>
          <p:spPr>
            <a:xfrm>
              <a:off x="3714750" y="3143250"/>
              <a:ext cx="2476500" cy="1809750"/>
            </a:xfrm>
            <a:prstGeom prst="rect">
              <a:avLst/>
            </a:prstGeom>
            <a:solidFill>
              <a:schemeClr val="accent3"/>
            </a:solidFill>
            <a:ln w="66675">
              <a:solidFill>
                <a:schemeClr val="accent4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4032647" y="3461147"/>
              <a:ext cx="450056" cy="450056"/>
              <a:chOff x="4032647" y="3461147"/>
              <a:chExt cx="450056" cy="45005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4032647" y="3461147"/>
                <a:ext cx="450056" cy="450056"/>
              </a:xfrm>
              <a:custGeom>
                <a:avLst/>
                <a:gdLst/>
                <a:ahLst/>
                <a:cxnLst/>
                <a:rect l="l" t="t" r="r" b="b"/>
                <a:pathLst>
                  <a:path w="450056" h="450056">
                    <a:moveTo>
                      <a:pt x="450056" y="0"/>
                    </a:moveTo>
                    <a:lnTo>
                      <a:pt x="0" y="0"/>
                    </a:lnTo>
                    <a:lnTo>
                      <a:pt x="0" y="450056"/>
                    </a:lnTo>
                    <a:lnTo>
                      <a:pt x="225028" y="450056"/>
                    </a:lnTo>
                    <a:lnTo>
                      <a:pt x="225028" y="225028"/>
                    </a:lnTo>
                    <a:lnTo>
                      <a:pt x="450056" y="225028"/>
                    </a:lnTo>
                    <a:lnTo>
                      <a:pt x="45005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4321969" y="3750469"/>
                <a:ext cx="160734" cy="160734"/>
              </a:xfrm>
              <a:custGeom>
                <a:avLst/>
                <a:gdLst/>
                <a:ahLst/>
                <a:cxnLst/>
                <a:rect l="l" t="t" r="r" b="b"/>
                <a:pathLst>
                  <a:path w="160734" h="160734">
                    <a:moveTo>
                      <a:pt x="160734" y="0"/>
                    </a:moveTo>
                    <a:lnTo>
                      <a:pt x="0" y="0"/>
                    </a:lnTo>
                    <a:lnTo>
                      <a:pt x="0" y="160734"/>
                    </a:lnTo>
                    <a:lnTo>
                      <a:pt x="32147" y="160734"/>
                    </a:lnTo>
                    <a:lnTo>
                      <a:pt x="160734" y="32147"/>
                    </a:lnTo>
                    <a:lnTo>
                      <a:pt x="16073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3991356" y="4072890"/>
              <a:ext cx="15830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每页 speaker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991356" y="4396740"/>
              <a:ext cx="7179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notes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477000" y="3333750"/>
              <a:ext cx="2333625" cy="1619250"/>
            </a:xfrm>
            <a:prstGeom prst="rect">
              <a:avLst/>
            </a:prstGeom>
            <a:solidFill>
              <a:schemeClr val="lt1"/>
            </a:solidFill>
            <a:ln w="66675">
              <a:solidFill>
                <a:schemeClr val="accent4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6762750" y="3664744"/>
              <a:ext cx="514350" cy="385762"/>
            </a:xfrm>
            <a:custGeom>
              <a:avLst/>
              <a:gdLst/>
              <a:ahLst/>
              <a:cxnLst/>
              <a:rect l="l" t="t" r="r" b="b"/>
              <a:pathLst>
                <a:path w="514350" h="385762">
                  <a:moveTo>
                    <a:pt x="257175" y="128588"/>
                  </a:moveTo>
                  <a:lnTo>
                    <a:pt x="257175" y="0"/>
                  </a:lnTo>
                  <a:lnTo>
                    <a:pt x="321469" y="0"/>
                  </a:lnTo>
                  <a:lnTo>
                    <a:pt x="514350" y="192881"/>
                  </a:lnTo>
                  <a:lnTo>
                    <a:pt x="321469" y="385762"/>
                  </a:lnTo>
                  <a:lnTo>
                    <a:pt x="257175" y="385762"/>
                  </a:lnTo>
                  <a:lnTo>
                    <a:pt x="257175" y="257175"/>
                  </a:lnTo>
                  <a:lnTo>
                    <a:pt x="0" y="257175"/>
                  </a:lnTo>
                  <a:lnTo>
                    <a:pt x="0" y="128588"/>
                  </a:lnTo>
                  <a:lnTo>
                    <a:pt x="257175" y="12858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753606" y="4282440"/>
              <a:ext cx="10360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页面转场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9096375" y="3095625"/>
              <a:ext cx="2667000" cy="1857375"/>
            </a:xfrm>
            <a:prstGeom prst="rect">
              <a:avLst/>
            </a:prstGeom>
            <a:solidFill>
              <a:schemeClr val="accent1"/>
            </a:solidFill>
            <a:ln w="66675">
              <a:solidFill>
                <a:schemeClr val="accent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9401175" y="3408976"/>
              <a:ext cx="514350" cy="459148"/>
              <a:chOff x="9401175" y="3408976"/>
              <a:chExt cx="514350" cy="45914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9594379" y="3408976"/>
                <a:ext cx="127941" cy="459148"/>
              </a:xfrm>
              <a:custGeom>
                <a:avLst/>
                <a:gdLst/>
                <a:ahLst/>
                <a:cxnLst/>
                <a:rect l="l" t="t" r="r" b="b"/>
                <a:pathLst>
                  <a:path w="127941" h="459148">
                    <a:moveTo>
                      <a:pt x="64294" y="0"/>
                    </a:moveTo>
                    <a:lnTo>
                      <a:pt x="0" y="450057"/>
                    </a:lnTo>
                    <a:lnTo>
                      <a:pt x="63648" y="459148"/>
                    </a:lnTo>
                    <a:lnTo>
                      <a:pt x="127941" y="9092"/>
                    </a:lnTo>
                    <a:lnTo>
                      <a:pt x="6429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757549" y="3526036"/>
                <a:ext cx="157976" cy="225028"/>
              </a:xfrm>
              <a:custGeom>
                <a:avLst/>
                <a:gdLst/>
                <a:ahLst/>
                <a:cxnLst/>
                <a:rect l="l" t="t" r="r" b="b"/>
                <a:pathLst>
                  <a:path w="157976" h="225028">
                    <a:moveTo>
                      <a:pt x="45462" y="225028"/>
                    </a:moveTo>
                    <a:lnTo>
                      <a:pt x="0" y="179566"/>
                    </a:lnTo>
                    <a:lnTo>
                      <a:pt x="67052" y="112514"/>
                    </a:lnTo>
                    <a:lnTo>
                      <a:pt x="0" y="45463"/>
                    </a:lnTo>
                    <a:lnTo>
                      <a:pt x="45462" y="0"/>
                    </a:lnTo>
                    <a:lnTo>
                      <a:pt x="157976" y="112514"/>
                    </a:lnTo>
                    <a:lnTo>
                      <a:pt x="45462" y="22502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9401175" y="3526036"/>
                <a:ext cx="157976" cy="225028"/>
              </a:xfrm>
              <a:custGeom>
                <a:avLst/>
                <a:gdLst/>
                <a:ahLst/>
                <a:cxnLst/>
                <a:rect l="l" t="t" r="r" b="b"/>
                <a:pathLst>
                  <a:path w="157976" h="225028">
                    <a:moveTo>
                      <a:pt x="90925" y="112514"/>
                    </a:moveTo>
                    <a:lnTo>
                      <a:pt x="157976" y="179566"/>
                    </a:lnTo>
                    <a:lnTo>
                      <a:pt x="112514" y="225028"/>
                    </a:lnTo>
                    <a:lnTo>
                      <a:pt x="0" y="112514"/>
                    </a:lnTo>
                    <a:lnTo>
                      <a:pt x="112514" y="0"/>
                    </a:lnTo>
                    <a:lnTo>
                      <a:pt x="157976" y="45463"/>
                    </a:lnTo>
                    <a:lnTo>
                      <a:pt x="90925" y="11251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9392031" y="4072890"/>
              <a:ext cx="18866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 OOXML 包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394317" y="4445318"/>
              <a:ext cx="9678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结构可审计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524250" y="5381625"/>
            <a:ext cx="8054721" cy="1314831"/>
            <a:chOff x="3524250" y="5381625"/>
            <a:chExt cx="8054721" cy="1314831"/>
          </a:xfrm>
        </p:grpSpPr>
        <p:sp>
          <p:nvSpPr>
            <p:cNvPr id="40" name="Rectangle 40"/>
            <p:cNvSpPr/>
            <p:nvPr/>
          </p:nvSpPr>
          <p:spPr>
            <a:xfrm>
              <a:off x="3524250" y="5381625"/>
              <a:ext cx="8048625" cy="8572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3846195" y="5681662"/>
              <a:ext cx="574757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能打开只是起点，能继续工作才算交付。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989622" y="6461760"/>
              <a:ext cx="15893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HUMANIZE-PPT / 04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219984" y="343434"/>
            <a:ext cx="8229066" cy="4876266"/>
            <a:chOff x="3219984" y="343434"/>
            <a:chExt cx="8229066" cy="4876266"/>
          </a:xfrm>
        </p:grpSpPr>
        <p:sp>
          <p:nvSpPr>
            <p:cNvPr id="44" name="Ellipse 44"/>
            <p:cNvSpPr/>
            <p:nvPr/>
          </p:nvSpPr>
          <p:spPr>
            <a:xfrm>
              <a:off x="11068050" y="533400"/>
              <a:ext cx="381000" cy="381000"/>
            </a:xfrm>
            <a:prstGeom prst="ellipse">
              <a:avLst/>
            </a:prstGeom>
            <a:solidFill>
              <a:schemeClr val="accent1"/>
            </a:solidFill>
            <a:ln w="47625">
              <a:solidFill>
                <a:schemeClr val="accent4"/>
              </a:solidFill>
            </a:ln>
          </p:spPr>
        </p:sp>
        <p:sp>
          <p:nvSpPr>
            <p:cNvPr id="45" name="Rectangle 45"/>
            <p:cNvSpPr/>
            <p:nvPr/>
          </p:nvSpPr>
          <p:spPr>
            <a:xfrm rot="1200000">
              <a:off x="3257550" y="381000"/>
              <a:ext cx="266700" cy="266700"/>
            </a:xfrm>
            <a:prstGeom prst="rect">
              <a:avLst/>
            </a:prstGeom>
            <a:solidFill>
              <a:schemeClr val="accent3"/>
            </a:solidFill>
            <a:ln w="47625">
              <a:solidFill>
                <a:schemeClr val="accent4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0001250" y="5000625"/>
              <a:ext cx="1000125" cy="219075"/>
            </a:xfrm>
            <a:custGeom>
              <a:avLst/>
              <a:gdLst/>
              <a:ahLst/>
              <a:cxnLst/>
              <a:rect l="l" t="t" r="r" b="b"/>
              <a:pathLst>
                <a:path w="1000125" h="219075">
                  <a:moveTo>
                    <a:pt x="0" y="219075"/>
                  </a:moveTo>
                  <a:lnTo>
                    <a:pt x="333375" y="0"/>
                  </a:lnTo>
                  <a:lnTo>
                    <a:pt x="666750" y="219075"/>
                  </a:lnTo>
                  <a:lnTo>
                    <a:pt x="100012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Freeform 3"/>
            <p:cNvSpPr/>
            <p:nvPr/>
          </p:nvSpPr>
          <p:spPr>
            <a:xfrm>
              <a:off x="0" y="0"/>
              <a:ext cx="3048000" cy="952500"/>
            </a:xfrm>
            <a:custGeom>
              <a:avLst/>
              <a:gdLst/>
              <a:ahLst/>
              <a:cxnLst/>
              <a:rect l="l" t="t" r="r" b="b"/>
              <a:pathLst>
                <a:path w="3048000" h="952500">
                  <a:moveTo>
                    <a:pt x="0" y="0"/>
                  </a:moveTo>
                  <a:lnTo>
                    <a:pt x="3048000" y="0"/>
                  </a:lnTo>
                  <a:lnTo>
                    <a:pt x="2286000" y="952500"/>
                  </a:lnTo>
                  <a:lnTo>
                    <a:pt x="0" y="952500"/>
                  </a:ln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chemeClr val="accent4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9715500" y="5238750"/>
              <a:ext cx="2476500" cy="1619250"/>
            </a:xfrm>
            <a:custGeom>
              <a:avLst/>
              <a:gdLst/>
              <a:ahLst/>
              <a:cxnLst/>
              <a:rect l="l" t="t" r="r" b="b"/>
              <a:pathLst>
                <a:path w="2476500" h="1619250">
                  <a:moveTo>
                    <a:pt x="571500" y="666750"/>
                  </a:moveTo>
                  <a:lnTo>
                    <a:pt x="2476500" y="0"/>
                  </a:lnTo>
                  <a:lnTo>
                    <a:pt x="2476500" y="1619250"/>
                  </a:lnTo>
                  <a:lnTo>
                    <a:pt x="0" y="1619250"/>
                  </a:ln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chemeClr val="accent4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3746944" y="520065"/>
            <a:ext cx="4698111" cy="855536"/>
            <a:chOff x="3746944" y="520065"/>
            <a:chExt cx="4698111" cy="855536"/>
          </a:xfrm>
        </p:grpSpPr>
        <p:sp>
          <p:nvSpPr>
            <p:cNvPr id="6" name="TextBox 6"/>
            <p:cNvSpPr txBox="1"/>
            <p:nvPr/>
          </p:nvSpPr>
          <p:spPr>
            <a:xfrm>
              <a:off x="3746944" y="520065"/>
              <a:ext cx="469811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双语是同一条正式路径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990080" y="1111568"/>
              <a:ext cx="42118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dk2"/>
                  </a:solidFill>
                  <a:latin typeface="+mn-lt"/>
                  <a:ea typeface="+mn-ea"/>
                  <a:cs typeface="+mn-cs"/>
                </a:rPr>
                <a:t>语言变了，内容合同、原生对象与质量门槛不变。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333625" y="1285875"/>
            <a:ext cx="7524750" cy="4381500"/>
            <a:chOff x="2333625" y="1285875"/>
            <a:chExt cx="7524750" cy="4381500"/>
          </a:xfrm>
        </p:grpSpPr>
        <p:sp>
          <p:nvSpPr>
            <p:cNvPr id="9" name="Ellipse 9"/>
            <p:cNvSpPr/>
            <p:nvPr/>
          </p:nvSpPr>
          <p:spPr>
            <a:xfrm>
              <a:off x="2333625" y="1285875"/>
              <a:ext cx="4381500" cy="438150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4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5476875" y="1285875"/>
              <a:ext cx="4381500" cy="4381500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accent4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3143250" y="2286000"/>
              <a:ext cx="665771" cy="666750"/>
            </a:xfrm>
            <a:custGeom>
              <a:avLst/>
              <a:gdLst/>
              <a:ahLst/>
              <a:cxnLst/>
              <a:rect l="l" t="t" r="r" b="b"/>
              <a:pathLst>
                <a:path w="665771" h="666750">
                  <a:moveTo>
                    <a:pt x="166688" y="0"/>
                  </a:moveTo>
                  <a:lnTo>
                    <a:pt x="250031" y="0"/>
                  </a:lnTo>
                  <a:lnTo>
                    <a:pt x="250031" y="83344"/>
                  </a:lnTo>
                  <a:lnTo>
                    <a:pt x="416719" y="83344"/>
                  </a:lnTo>
                  <a:lnTo>
                    <a:pt x="416719" y="166688"/>
                  </a:lnTo>
                  <a:lnTo>
                    <a:pt x="369549" y="166688"/>
                  </a:lnTo>
                  <a:cubicBezTo>
                    <a:pt x="357158" y="236278"/>
                    <a:pt x="324446" y="298836"/>
                    <a:pt x="277768" y="348007"/>
                  </a:cubicBezTo>
                  <a:cubicBezTo>
                    <a:pt x="311108" y="364188"/>
                    <a:pt x="348267" y="373731"/>
                    <a:pt x="387527" y="374921"/>
                  </a:cubicBezTo>
                  <a:lnTo>
                    <a:pt x="428116" y="250031"/>
                  </a:lnTo>
                  <a:lnTo>
                    <a:pt x="530337" y="250031"/>
                  </a:lnTo>
                  <a:lnTo>
                    <a:pt x="665771" y="666750"/>
                  </a:lnTo>
                  <a:lnTo>
                    <a:pt x="578135" y="666750"/>
                  </a:lnTo>
                  <a:lnTo>
                    <a:pt x="551048" y="583406"/>
                  </a:lnTo>
                  <a:lnTo>
                    <a:pt x="407404" y="583406"/>
                  </a:lnTo>
                  <a:lnTo>
                    <a:pt x="380317" y="666750"/>
                  </a:lnTo>
                  <a:lnTo>
                    <a:pt x="292682" y="666750"/>
                  </a:lnTo>
                  <a:lnTo>
                    <a:pt x="360952" y="456690"/>
                  </a:lnTo>
                  <a:cubicBezTo>
                    <a:pt x="305304" y="451244"/>
                    <a:pt x="253434" y="432921"/>
                    <a:pt x="208359" y="404736"/>
                  </a:cubicBezTo>
                  <a:cubicBezTo>
                    <a:pt x="153976" y="438738"/>
                    <a:pt x="89701" y="458391"/>
                    <a:pt x="20836" y="458391"/>
                  </a:cubicBezTo>
                  <a:lnTo>
                    <a:pt x="0" y="458391"/>
                  </a:lnTo>
                  <a:lnTo>
                    <a:pt x="0" y="375047"/>
                  </a:lnTo>
                  <a:lnTo>
                    <a:pt x="20836" y="375047"/>
                  </a:lnTo>
                  <a:cubicBezTo>
                    <a:pt x="63179" y="375047"/>
                    <a:pt x="103252" y="365331"/>
                    <a:pt x="138949" y="348007"/>
                  </a:cubicBezTo>
                  <a:cubicBezTo>
                    <a:pt x="111839" y="319449"/>
                    <a:pt x="89440" y="286375"/>
                    <a:pt x="72997" y="250031"/>
                  </a:cubicBezTo>
                  <a:lnTo>
                    <a:pt x="167596" y="250031"/>
                  </a:lnTo>
                  <a:cubicBezTo>
                    <a:pt x="179199" y="268155"/>
                    <a:pt x="192901" y="284805"/>
                    <a:pt x="208359" y="299639"/>
                  </a:cubicBezTo>
                  <a:cubicBezTo>
                    <a:pt x="245340" y="264150"/>
                    <a:pt x="272271" y="218268"/>
                    <a:pt x="284455" y="166688"/>
                  </a:cubicBezTo>
                  <a:lnTo>
                    <a:pt x="0" y="166688"/>
                  </a:lnTo>
                  <a:lnTo>
                    <a:pt x="0" y="83344"/>
                  </a:lnTo>
                  <a:lnTo>
                    <a:pt x="166688" y="83344"/>
                  </a:lnTo>
                  <a:lnTo>
                    <a:pt x="166688" y="0"/>
                  </a:lnTo>
                  <a:close/>
                  <a:moveTo>
                    <a:pt x="523961" y="500062"/>
                  </a:moveTo>
                  <a:lnTo>
                    <a:pt x="479227" y="362415"/>
                  </a:lnTo>
                  <a:lnTo>
                    <a:pt x="434492" y="500062"/>
                  </a:lnTo>
                  <a:lnTo>
                    <a:pt x="523961" y="50006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112465" y="3120390"/>
              <a:ext cx="139507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80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中文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035352" y="3901440"/>
              <a:ext cx="15492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Memphis Pop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8382000" y="2286000"/>
              <a:ext cx="665771" cy="666750"/>
            </a:xfrm>
            <a:custGeom>
              <a:avLst/>
              <a:gdLst/>
              <a:ahLst/>
              <a:cxnLst/>
              <a:rect l="l" t="t" r="r" b="b"/>
              <a:pathLst>
                <a:path w="665771" h="666750">
                  <a:moveTo>
                    <a:pt x="166688" y="0"/>
                  </a:moveTo>
                  <a:lnTo>
                    <a:pt x="250031" y="0"/>
                  </a:lnTo>
                  <a:lnTo>
                    <a:pt x="250031" y="83344"/>
                  </a:lnTo>
                  <a:lnTo>
                    <a:pt x="416719" y="83344"/>
                  </a:lnTo>
                  <a:lnTo>
                    <a:pt x="416719" y="166688"/>
                  </a:lnTo>
                  <a:lnTo>
                    <a:pt x="369549" y="166688"/>
                  </a:lnTo>
                  <a:cubicBezTo>
                    <a:pt x="357158" y="236278"/>
                    <a:pt x="324446" y="298836"/>
                    <a:pt x="277768" y="348007"/>
                  </a:cubicBezTo>
                  <a:cubicBezTo>
                    <a:pt x="311108" y="364188"/>
                    <a:pt x="348267" y="373731"/>
                    <a:pt x="387527" y="374921"/>
                  </a:cubicBezTo>
                  <a:lnTo>
                    <a:pt x="428116" y="250031"/>
                  </a:lnTo>
                  <a:lnTo>
                    <a:pt x="530337" y="250031"/>
                  </a:lnTo>
                  <a:lnTo>
                    <a:pt x="665771" y="666750"/>
                  </a:lnTo>
                  <a:lnTo>
                    <a:pt x="578135" y="666750"/>
                  </a:lnTo>
                  <a:lnTo>
                    <a:pt x="551048" y="583406"/>
                  </a:lnTo>
                  <a:lnTo>
                    <a:pt x="407404" y="583406"/>
                  </a:lnTo>
                  <a:lnTo>
                    <a:pt x="380317" y="666750"/>
                  </a:lnTo>
                  <a:lnTo>
                    <a:pt x="292682" y="666750"/>
                  </a:lnTo>
                  <a:lnTo>
                    <a:pt x="360952" y="456690"/>
                  </a:lnTo>
                  <a:cubicBezTo>
                    <a:pt x="305304" y="451244"/>
                    <a:pt x="253434" y="432921"/>
                    <a:pt x="208359" y="404736"/>
                  </a:cubicBezTo>
                  <a:cubicBezTo>
                    <a:pt x="153976" y="438738"/>
                    <a:pt x="89701" y="458391"/>
                    <a:pt x="20836" y="458391"/>
                  </a:cubicBezTo>
                  <a:lnTo>
                    <a:pt x="0" y="458391"/>
                  </a:lnTo>
                  <a:lnTo>
                    <a:pt x="0" y="375047"/>
                  </a:lnTo>
                  <a:lnTo>
                    <a:pt x="20836" y="375047"/>
                  </a:lnTo>
                  <a:cubicBezTo>
                    <a:pt x="63179" y="375047"/>
                    <a:pt x="103252" y="365331"/>
                    <a:pt x="138949" y="348007"/>
                  </a:cubicBezTo>
                  <a:cubicBezTo>
                    <a:pt x="111839" y="319449"/>
                    <a:pt x="89440" y="286375"/>
                    <a:pt x="72997" y="250031"/>
                  </a:cubicBezTo>
                  <a:lnTo>
                    <a:pt x="167596" y="250031"/>
                  </a:lnTo>
                  <a:cubicBezTo>
                    <a:pt x="179199" y="268155"/>
                    <a:pt x="192901" y="284805"/>
                    <a:pt x="208359" y="299639"/>
                  </a:cubicBezTo>
                  <a:cubicBezTo>
                    <a:pt x="245340" y="264150"/>
                    <a:pt x="272271" y="218268"/>
                    <a:pt x="284455" y="166688"/>
                  </a:cubicBezTo>
                  <a:lnTo>
                    <a:pt x="0" y="166688"/>
                  </a:lnTo>
                  <a:lnTo>
                    <a:pt x="0" y="83344"/>
                  </a:lnTo>
                  <a:lnTo>
                    <a:pt x="166688" y="83344"/>
                  </a:lnTo>
                  <a:lnTo>
                    <a:pt x="166688" y="0"/>
                  </a:lnTo>
                  <a:close/>
                  <a:moveTo>
                    <a:pt x="523961" y="500062"/>
                  </a:moveTo>
                  <a:lnTo>
                    <a:pt x="479227" y="362415"/>
                  </a:lnTo>
                  <a:lnTo>
                    <a:pt x="434492" y="500062"/>
                  </a:lnTo>
                  <a:lnTo>
                    <a:pt x="523961" y="50006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968661" y="3120390"/>
              <a:ext cx="82667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FFF8EE"/>
                  </a:solidFill>
                  <a:latin typeface="+mj-lt"/>
                  <a:ea typeface="+mj-ea"/>
                  <a:cs typeface="+mj-cs"/>
                </a:rPr>
                <a:t>EN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481006" y="3901440"/>
              <a:ext cx="18019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Risograph Zine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732730" y="2573370"/>
            <a:ext cx="2726873" cy="1854129"/>
            <a:chOff x="4732730" y="2573370"/>
            <a:chExt cx="2726873" cy="1854129"/>
          </a:xfrm>
        </p:grpSpPr>
        <p:sp>
          <p:nvSpPr>
            <p:cNvPr id="18" name="Rectangle 18"/>
            <p:cNvSpPr/>
            <p:nvPr/>
          </p:nvSpPr>
          <p:spPr>
            <a:xfrm rot="-120000">
              <a:off x="4762666" y="2619372"/>
              <a:ext cx="2667000" cy="1762125"/>
            </a:xfrm>
            <a:prstGeom prst="rect">
              <a:avLst/>
            </a:prstGeom>
            <a:solidFill>
              <a:schemeClr val="accent3"/>
            </a:solidFill>
            <a:ln w="66675">
              <a:solidFill>
                <a:schemeClr val="accent4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353210" y="2883218"/>
              <a:ext cx="148558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dk2"/>
                  </a:solidFill>
                  <a:latin typeface="Consolas"/>
                  <a:ea typeface="Consolas"/>
                  <a:cs typeface="Consolas"/>
                </a:rPr>
                <a:t>SAME CONTRACT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859404" y="3358515"/>
              <a:ext cx="247319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同一份 AST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022905" y="4064318"/>
              <a:ext cx="214619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内容 · Notes · 原生对象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666875" y="5619750"/>
            <a:ext cx="9864471" cy="1095756"/>
            <a:chOff x="1666875" y="5619750"/>
            <a:chExt cx="9864471" cy="1095756"/>
          </a:xfrm>
        </p:grpSpPr>
        <p:sp>
          <p:nvSpPr>
            <p:cNvPr id="23" name="Rectangle 23"/>
            <p:cNvSpPr/>
            <p:nvPr/>
          </p:nvSpPr>
          <p:spPr>
            <a:xfrm>
              <a:off x="1666875" y="5619750"/>
              <a:ext cx="8858250" cy="7239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222212" y="5843588"/>
              <a:ext cx="574757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FFF8EE"/>
                  </a:solidFill>
                  <a:latin typeface="+mn-lt"/>
                  <a:ea typeface="+mn-ea"/>
                  <a:cs typeface="+mn-cs"/>
                </a:rPr>
                <a:t>同一个标准，做出两种真正不同的演示。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941997" y="6480810"/>
              <a:ext cx="15893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HUMANIZE-PPT / 05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28625" y="1638300"/>
            <a:ext cx="10696575" cy="859394"/>
            <a:chOff x="428625" y="1638300"/>
            <a:chExt cx="10696575" cy="859394"/>
          </a:xfrm>
        </p:grpSpPr>
        <p:sp>
          <p:nvSpPr>
            <p:cNvPr id="27" name="Freeform 27"/>
            <p:cNvSpPr/>
            <p:nvPr/>
          </p:nvSpPr>
          <p:spPr>
            <a:xfrm>
              <a:off x="428625" y="1905000"/>
              <a:ext cx="933450" cy="285750"/>
            </a:xfrm>
            <a:custGeom>
              <a:avLst/>
              <a:gdLst/>
              <a:ahLst/>
              <a:cxnLst/>
              <a:rect l="l" t="t" r="r" b="b"/>
              <a:pathLst>
                <a:path w="933450" h="285750">
                  <a:moveTo>
                    <a:pt x="0" y="285750"/>
                  </a:moveTo>
                  <a:lnTo>
                    <a:pt x="314325" y="0"/>
                  </a:lnTo>
                  <a:lnTo>
                    <a:pt x="619125" y="285750"/>
                  </a:lnTo>
                  <a:lnTo>
                    <a:pt x="93345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10782300" y="1638300"/>
              <a:ext cx="342900" cy="342900"/>
            </a:xfrm>
            <a:prstGeom prst="ellipse">
              <a:avLst/>
            </a:prstGeom>
            <a:solidFill>
              <a:schemeClr val="accent1"/>
            </a:solidFill>
            <a:ln w="47625">
              <a:solidFill>
                <a:schemeClr val="accent4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 rot="1320000">
              <a:off x="10382250" y="2190750"/>
              <a:ext cx="266700" cy="266700"/>
            </a:xfrm>
            <a:prstGeom prst="rect">
              <a:avLst/>
            </a:prstGeom>
            <a:solidFill>
              <a:schemeClr val="accent3"/>
            </a:solidFill>
            <a:ln w="47625">
              <a:solidFill>
                <a:schemeClr val="accent4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humanize_ppt_master_showcase_zh_memphis_20260714">
  <a:themeElements>
    <a:clrScheme name="humanize_ppt_master_showcase_zh_memphis_20260714">
      <a:dk1>
        <a:srgbClr val="1A1A2E"/>
      </a:dk1>
      <a:lt1>
        <a:srgbClr val="FFF8EE"/>
      </a:lt1>
      <a:dk2>
        <a:srgbClr val="5C5C7A"/>
      </a:dk2>
      <a:lt2>
        <a:srgbClr val="FFE9C7"/>
      </a:lt2>
      <a:accent1>
        <a:srgbClr val="FF3DA5"/>
      </a:accent1>
      <a:accent2>
        <a:srgbClr val="00B8D9"/>
      </a:accent2>
      <a:accent3>
        <a:srgbClr val="FFD93D"/>
      </a:accent3>
      <a:accent4>
        <a:srgbClr val="1A1A2E"/>
      </a:accent4>
      <a:accent5>
        <a:srgbClr val="00C896"/>
      </a:accent5>
      <a:accent6>
        <a:srgbClr val="FF6B4A"/>
      </a:accent6>
      <a:hlink>
        <a:srgbClr val="00B8D9"/>
      </a:hlink>
      <a:folHlink>
        <a:srgbClr val="FFD93D"/>
      </a:folHlink>
    </a:clrScheme>
    <a:fontScheme name="humanize_ppt_master_showcase_zh_memphis_20260714">
      <a:majorFont>
        <a:latin typeface="Impact"/>
        <a:ea typeface="Microsoft YaHei"/>
        <a:cs typeface="Impact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umanize_ppt_master_showcase_zh_memphis_202607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humanize_ppt_master_showcase_zh_memphis_20260714">
  <a:themeElements>
    <a:clrScheme name="humanize_ppt_master_showcase_zh_memphis_20260714">
      <a:dk1>
        <a:srgbClr val="1A1A2E"/>
      </a:dk1>
      <a:lt1>
        <a:srgbClr val="FFF8EE"/>
      </a:lt1>
      <a:dk2>
        <a:srgbClr val="5C5C7A"/>
      </a:dk2>
      <a:lt2>
        <a:srgbClr val="FFE9C7"/>
      </a:lt2>
      <a:accent1>
        <a:srgbClr val="FF3DA5"/>
      </a:accent1>
      <a:accent2>
        <a:srgbClr val="00B8D9"/>
      </a:accent2>
      <a:accent3>
        <a:srgbClr val="FFD93D"/>
      </a:accent3>
      <a:accent4>
        <a:srgbClr val="1A1A2E"/>
      </a:accent4>
      <a:accent5>
        <a:srgbClr val="00C896"/>
      </a:accent5>
      <a:accent6>
        <a:srgbClr val="FF6B4A"/>
      </a:accent6>
      <a:hlink>
        <a:srgbClr val="00B8D9"/>
      </a:hlink>
      <a:folHlink>
        <a:srgbClr val="FFD93D"/>
      </a:folHlink>
    </a:clrScheme>
    <a:fontScheme name="humanize_ppt_master_showcase_zh_memphis_20260714">
      <a:majorFont>
        <a:latin typeface="Impact"/>
        <a:ea typeface="Microsoft YaHei"/>
        <a:cs typeface="Impact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umanize_ppt_master_showcase_zh_memphis_202607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2026-07-14T13:23:56Z</dcterms:created>
  <dcterms:modified xsi:type="dcterms:W3CDTF">2026-07-14T13:23:56Z</dcterms:modified>
  <cp:category/>
  <cp:contentStatus/>
</cp:coreProperties>
</file>