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8AE54AC-E57D-4E86-B83E-9CF2E316DE83}">
  <a:tblStyle styleId="{38AE54AC-E57D-4E86-B83E-9CF2E316DE8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8aed2934b8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8aed2934b8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8aed2934b8_0_6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8aed2934b8_0_6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8aed2934b8_0_2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" name="Google Shape;74;g38aed2934b8_0_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8aed2934b8_0_3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g38aed2934b8_0_3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8aed2934b8_0_6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8aed2934b8_0_6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8aed2934b8_0_7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8aed2934b8_0_7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8aed2934b8_0_5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8aed2934b8_0_5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8aed2934b8_0_7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8aed2934b8_0_7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8aed2934b8_0_7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8aed2934b8_0_7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8aed2934b8_0_7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8aed2934b8_0_7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8aed2934b8_0_4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g38aed2934b8_0_4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How Devin delivers workflow autonomy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">
                <a:solidFill>
                  <a:schemeClr val="dk1"/>
                </a:solidFill>
              </a:rPr>
              <a:t>Plan — engineer in the loop</a:t>
            </a:r>
            <a:br>
              <a:rPr b="1" lang="en">
                <a:solidFill>
                  <a:schemeClr val="dk1"/>
                </a:solidFill>
              </a:rPr>
            </a:br>
            <a:br>
              <a:rPr b="1"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 • Ask Devin questions in </a:t>
            </a:r>
            <a:r>
              <a:rPr b="1" lang="en">
                <a:solidFill>
                  <a:schemeClr val="dk1"/>
                </a:solidFill>
              </a:rPr>
              <a:t>Search / Wiki</a:t>
            </a:r>
            <a:r>
              <a:rPr lang="en">
                <a:solidFill>
                  <a:schemeClr val="dk1"/>
                </a:solidFill>
              </a:rPr>
              <a:t> to surface the right files, APIs, tests</a:t>
            </a:r>
            <a:br>
              <a:rPr lang="en">
                <a:solidFill>
                  <a:schemeClr val="dk1"/>
                </a:solidFill>
              </a:rPr>
            </a:b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 • Clarify scope → Devin writes a step-by-step plan</a:t>
            </a:r>
            <a:br>
              <a:rPr lang="en">
                <a:solidFill>
                  <a:schemeClr val="dk1"/>
                </a:solidFill>
              </a:rPr>
            </a:b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 • Time cost ≈ minutes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">
                <a:solidFill>
                  <a:schemeClr val="dk1"/>
                </a:solidFill>
              </a:rPr>
              <a:t>Build — Devin in the loop</a:t>
            </a:r>
            <a:br>
              <a:rPr b="1" lang="en">
                <a:solidFill>
                  <a:schemeClr val="dk1"/>
                </a:solidFill>
              </a:rPr>
            </a:br>
            <a:br>
              <a:rPr b="1"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 • Devin spins up its </a:t>
            </a:r>
            <a:r>
              <a:rPr b="1" lang="en">
                <a:solidFill>
                  <a:schemeClr val="dk1"/>
                </a:solidFill>
              </a:rPr>
              <a:t>isolated workspace</a:t>
            </a:r>
            <a:r>
              <a:rPr lang="en">
                <a:solidFill>
                  <a:schemeClr val="dk1"/>
                </a:solidFill>
              </a:rPr>
              <a:t> (shell + editor + browser)</a:t>
            </a:r>
            <a:br>
              <a:rPr lang="en">
                <a:solidFill>
                  <a:schemeClr val="dk1"/>
                </a:solidFill>
              </a:rPr>
            </a:b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 • </a:t>
            </a:r>
            <a:r>
              <a:rPr i="1" lang="en">
                <a:solidFill>
                  <a:schemeClr val="dk1"/>
                </a:solidFill>
              </a:rPr>
              <a:t>Plans → executes → tests → iterates</a:t>
            </a:r>
            <a:r>
              <a:rPr lang="en">
                <a:solidFill>
                  <a:schemeClr val="dk1"/>
                </a:solidFill>
              </a:rPr>
              <a:t> until the task is green</a:t>
            </a:r>
            <a:br>
              <a:rPr lang="en">
                <a:solidFill>
                  <a:schemeClr val="dk1"/>
                </a:solidFill>
              </a:rPr>
            </a:b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 • Runs fully async; you move on to other work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">
                <a:solidFill>
                  <a:schemeClr val="dk1"/>
                </a:solidFill>
              </a:rPr>
              <a:t>Review — engineer back in the loop</a:t>
            </a:r>
            <a:br>
              <a:rPr b="1" lang="en">
                <a:solidFill>
                  <a:schemeClr val="dk1"/>
                </a:solidFill>
              </a:rPr>
            </a:br>
            <a:br>
              <a:rPr b="1"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 • Devin opens a clean PR with passing tests and a change summary</a:t>
            </a:r>
            <a:br>
              <a:rPr lang="en">
                <a:solidFill>
                  <a:schemeClr val="dk1"/>
                </a:solidFill>
              </a:rPr>
            </a:b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 • You review, comment, or merge — Devin can revise on request</a:t>
            </a:r>
            <a:br>
              <a:rPr lang="en">
                <a:solidFill>
                  <a:schemeClr val="dk1"/>
                </a:solidFill>
              </a:rPr>
            </a:b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 • Human effort ≲ 15 % of the original task</a:t>
            </a:r>
            <a:br>
              <a:rPr lang="en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1397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b="1" lang="en" sz="1050">
                <a:solidFill>
                  <a:srgbClr val="0E0E0E"/>
                </a:solidFill>
              </a:rPr>
              <a:t>Result:</a:t>
            </a:r>
            <a:r>
              <a:rPr lang="en" sz="1050">
                <a:solidFill>
                  <a:srgbClr val="0E0E0E"/>
                </a:solidFill>
              </a:rPr>
              <a:t> one clear hand-off, 6-12× engineer leverage, zero IDE disruption.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8aed2934b8_0_8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8aed2934b8_0_8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8aed2934b8_0_8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38aed2934b8_0_8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8aed2934b8_0_6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38aed2934b8_0_6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8aed2934b8_0_6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38aed2934b8_0_6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8aed2934b8_0_7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38aed2934b8_0_7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8aed2934b8_0_5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38aed2934b8_0_5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38aed2934b8_0_6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38aed2934b8_0_6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8aed2934b8_0_6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38aed2934b8_0_6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8aed2934b8_0_6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38aed2934b8_0_6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38aed2934b8_0_7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38aed2934b8_0_7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38aed2934b8_0_8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38aed2934b8_0_8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38aed2934b8_0_8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38aed2934b8_0_8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38aed2934b8_0_6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38aed2934b8_0_6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38aed2934b8_0_7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38aed2934b8_0_7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38aed2934b8_0_8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g38aed2934b8_0_8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38af6e7a40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" name="Google Shape;457;g38af6e7a40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38aed2934b8_0_8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38aed2934b8_0_8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g"/><Relationship Id="rId4" Type="http://schemas.openxmlformats.org/officeDocument/2006/relationships/image" Target="../media/image9.png"/><Relationship Id="rId5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3.png"/><Relationship Id="rId5" Type="http://schemas.openxmlformats.org/officeDocument/2006/relationships/image" Target="../media/image27.png"/><Relationship Id="rId6" Type="http://schemas.openxmlformats.org/officeDocument/2006/relationships/image" Target="../media/image25.png"/><Relationship Id="rId7" Type="http://schemas.openxmlformats.org/officeDocument/2006/relationships/image" Target="../media/image13.png"/><Relationship Id="rId8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image" Target="../media/image8.png"/><Relationship Id="rId10" Type="http://schemas.openxmlformats.org/officeDocument/2006/relationships/image" Target="../media/image20.png"/><Relationship Id="rId13" Type="http://schemas.openxmlformats.org/officeDocument/2006/relationships/image" Target="../media/image2.png"/><Relationship Id="rId1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23.png"/><Relationship Id="rId9" Type="http://schemas.openxmlformats.org/officeDocument/2006/relationships/image" Target="../media/image17.png"/><Relationship Id="rId5" Type="http://schemas.openxmlformats.org/officeDocument/2006/relationships/image" Target="../media/image27.png"/><Relationship Id="rId6" Type="http://schemas.openxmlformats.org/officeDocument/2006/relationships/image" Target="../media/image25.png"/><Relationship Id="rId7" Type="http://schemas.openxmlformats.org/officeDocument/2006/relationships/image" Target="../media/image13.png"/><Relationship Id="rId8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18.png"/><Relationship Id="rId6" Type="http://schemas.openxmlformats.org/officeDocument/2006/relationships/image" Target="../media/image16.png"/><Relationship Id="rId7" Type="http://schemas.openxmlformats.org/officeDocument/2006/relationships/image" Target="../media/image19.png"/><Relationship Id="rId8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4.png"/><Relationship Id="rId4" Type="http://schemas.openxmlformats.org/officeDocument/2006/relationships/image" Target="../media/image2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4.png"/><Relationship Id="rId4" Type="http://schemas.openxmlformats.org/officeDocument/2006/relationships/image" Target="../media/image26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Georgia"/>
                <a:ea typeface="Georgia"/>
                <a:cs typeface="Georgia"/>
                <a:sym typeface="Georgia"/>
              </a:rPr>
              <a:t>IDE </a:t>
            </a:r>
            <a:r>
              <a:rPr lang="en">
                <a:solidFill>
                  <a:srgbClr val="434343"/>
                </a:solidFill>
                <a:latin typeface="Georgia"/>
                <a:ea typeface="Georgia"/>
                <a:cs typeface="Georgia"/>
                <a:sym typeface="Georgia"/>
              </a:rPr>
              <a:t>❤️</a:t>
            </a:r>
            <a:r>
              <a:rPr lang="en">
                <a:solidFill>
                  <a:srgbClr val="434343"/>
                </a:solidFill>
                <a:latin typeface="Georgia"/>
                <a:ea typeface="Georgia"/>
                <a:cs typeface="Georgia"/>
                <a:sym typeface="Georgia"/>
              </a:rPr>
              <a:t> Agents</a:t>
            </a:r>
            <a:endParaRPr>
              <a:solidFill>
                <a:srgbClr val="434343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An opinionated guide to AI coding in 2025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578150" y="4528800"/>
            <a:ext cx="5987700" cy="61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CS146S: The Modern Software Developer – Oct 10, 2025</a:t>
            </a:r>
            <a:endParaRPr sz="18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679400" y="2780600"/>
            <a:ext cx="3708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Silas Alberti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679400" y="3353300"/>
            <a:ext cx="3291900" cy="89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Founding Team @ Cognition</a:t>
            </a:r>
            <a:br>
              <a:rPr lang="en">
                <a:latin typeface="Georgia"/>
                <a:ea typeface="Georgia"/>
                <a:cs typeface="Georgia"/>
                <a:sym typeface="Georgia"/>
              </a:rPr>
            </a:br>
            <a:r>
              <a:rPr lang="en">
                <a:latin typeface="Georgia"/>
                <a:ea typeface="Georgia"/>
                <a:cs typeface="Georgia"/>
                <a:sym typeface="Georgia"/>
              </a:rPr>
              <a:t>Prev: Stanford PhD Student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63" name="Google Shape;63;p14" title="Profile Pic face only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4698" y="895900"/>
            <a:ext cx="1539375" cy="153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2675" y="1147900"/>
            <a:ext cx="4069424" cy="128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 title="devin_wordmark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92525" y="2743727"/>
            <a:ext cx="2709714" cy="1287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Agenda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71" name="Google Shape;71;p15"/>
          <p:cNvSpPr txBox="1"/>
          <p:nvPr>
            <p:ph idx="1" type="body"/>
          </p:nvPr>
        </p:nvSpPr>
        <p:spPr>
          <a:xfrm>
            <a:off x="311700" y="138804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Font typeface="Georgia"/>
              <a:buAutoNum type="arabicPeriod"/>
            </a:pPr>
            <a:r>
              <a:rPr lang="en" sz="2300">
                <a:latin typeface="Georgia"/>
                <a:ea typeface="Georgia"/>
                <a:cs typeface="Georgia"/>
                <a:sym typeface="Georgia"/>
              </a:rPr>
              <a:t>Overview of the AI tooling landscape</a:t>
            </a:r>
            <a:endParaRPr sz="2300">
              <a:latin typeface="Georgia"/>
              <a:ea typeface="Georgia"/>
              <a:cs typeface="Georgia"/>
              <a:sym typeface="Georgia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Font typeface="Georgia"/>
              <a:buAutoNum type="arabicPeriod"/>
            </a:pPr>
            <a:r>
              <a:rPr lang="en" sz="2300">
                <a:latin typeface="Georgia"/>
                <a:ea typeface="Georgia"/>
                <a:cs typeface="Georgia"/>
                <a:sym typeface="Georgia"/>
              </a:rPr>
              <a:t>Synchronous vs. asynchronous tools</a:t>
            </a:r>
            <a:endParaRPr sz="2300">
              <a:latin typeface="Georgia"/>
              <a:ea typeface="Georgia"/>
              <a:cs typeface="Georgia"/>
              <a:sym typeface="Georgia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Font typeface="Georgia"/>
              <a:buAutoNum type="arabicPeriod"/>
            </a:pPr>
            <a:r>
              <a:rPr lang="en" sz="2300">
                <a:latin typeface="Georgia"/>
                <a:ea typeface="Georgia"/>
                <a:cs typeface="Georgia"/>
                <a:sym typeface="Georgia"/>
              </a:rPr>
              <a:t>The</a:t>
            </a:r>
            <a:r>
              <a:rPr lang="en" sz="2300">
                <a:latin typeface="Georgia"/>
                <a:ea typeface="Georgia"/>
                <a:cs typeface="Georgia"/>
                <a:sym typeface="Georgia"/>
              </a:rPr>
              <a:t> 2025 </a:t>
            </a:r>
            <a:r>
              <a:rPr lang="en" sz="2300">
                <a:latin typeface="Georgia"/>
                <a:ea typeface="Georgia"/>
                <a:cs typeface="Georgia"/>
                <a:sym typeface="Georgia"/>
              </a:rPr>
              <a:t>coding workflow </a:t>
            </a:r>
            <a:endParaRPr sz="2300">
              <a:latin typeface="Georgia"/>
              <a:ea typeface="Georgia"/>
              <a:cs typeface="Georgia"/>
              <a:sym typeface="Georgia"/>
            </a:endParaRPr>
          </a:p>
          <a:p>
            <a:pPr indent="-374650" lvl="0" marL="914400" rtl="0" algn="l">
              <a:spcBef>
                <a:spcPts val="0"/>
              </a:spcBef>
              <a:spcAft>
                <a:spcPts val="0"/>
              </a:spcAft>
              <a:buSzPts val="2300"/>
              <a:buFont typeface="Georgia"/>
              <a:buChar char="●"/>
            </a:pPr>
            <a:r>
              <a:rPr lang="en" sz="2300">
                <a:latin typeface="Georgia"/>
                <a:ea typeface="Georgia"/>
                <a:cs typeface="Georgia"/>
                <a:sym typeface="Georgia"/>
              </a:rPr>
              <a:t>When to hand-off from sync to async?</a:t>
            </a:r>
            <a:endParaRPr sz="2300">
              <a:latin typeface="Georgia"/>
              <a:ea typeface="Georgia"/>
              <a:cs typeface="Georgia"/>
              <a:sym typeface="Georgia"/>
            </a:endParaRPr>
          </a:p>
          <a:p>
            <a:pPr indent="-374650" lvl="0" marL="914400" rtl="0" algn="l">
              <a:spcBef>
                <a:spcPts val="0"/>
              </a:spcBef>
              <a:spcAft>
                <a:spcPts val="0"/>
              </a:spcAft>
              <a:buSzPts val="2300"/>
              <a:buFont typeface="Georgia"/>
              <a:buChar char="●"/>
            </a:pPr>
            <a:r>
              <a:rPr lang="en" sz="2300">
                <a:latin typeface="Georgia"/>
                <a:ea typeface="Georgia"/>
                <a:cs typeface="Georgia"/>
                <a:sym typeface="Georgia"/>
              </a:rPr>
              <a:t>How to combine tools like Devin &amp; Windsurf</a:t>
            </a:r>
            <a:endParaRPr sz="2300">
              <a:latin typeface="Georgia"/>
              <a:ea typeface="Georgia"/>
              <a:cs typeface="Georgia"/>
              <a:sym typeface="Georgia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Font typeface="Georgia"/>
              <a:buAutoNum type="arabicPeriod"/>
            </a:pPr>
            <a:r>
              <a:rPr lang="en" sz="2300">
                <a:latin typeface="Georgia"/>
                <a:ea typeface="Georgia"/>
                <a:cs typeface="Georgia"/>
                <a:sym typeface="Georgia"/>
              </a:rPr>
              <a:t>Where are we headed?</a:t>
            </a:r>
            <a:endParaRPr sz="2300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31C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/>
          <p:nvPr/>
        </p:nvSpPr>
        <p:spPr>
          <a:xfrm rot="-5400000">
            <a:off x="5782141" y="1614745"/>
            <a:ext cx="1487400" cy="1896300"/>
          </a:xfrm>
          <a:prstGeom prst="roundRect">
            <a:avLst>
              <a:gd fmla="val 4057" name="adj"/>
            </a:avLst>
          </a:prstGeom>
          <a:gradFill>
            <a:gsLst>
              <a:gs pos="0">
                <a:srgbClr val="2A6DCE"/>
              </a:gs>
              <a:gs pos="50000">
                <a:srgbClr val="4DD0E1"/>
              </a:gs>
              <a:gs pos="100000">
                <a:srgbClr val="1DC19C"/>
              </a:gs>
            </a:gsLst>
            <a:lin ang="54007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6"/>
          <p:cNvSpPr/>
          <p:nvPr/>
        </p:nvSpPr>
        <p:spPr>
          <a:xfrm>
            <a:off x="5571875" y="1832180"/>
            <a:ext cx="1918200" cy="1493100"/>
          </a:xfrm>
          <a:prstGeom prst="roundRect">
            <a:avLst>
              <a:gd fmla="val 4057" name="adj"/>
            </a:avLst>
          </a:prstGeom>
          <a:solidFill>
            <a:srgbClr val="131A2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8" name="Google Shape;78;p16"/>
          <p:cNvCxnSpPr/>
          <p:nvPr/>
        </p:nvCxnSpPr>
        <p:spPr>
          <a:xfrm>
            <a:off x="511163" y="3742146"/>
            <a:ext cx="8221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triangle"/>
          </a:ln>
        </p:spPr>
      </p:cxnSp>
      <p:sp>
        <p:nvSpPr>
          <p:cNvPr id="79" name="Google Shape;79;p16"/>
          <p:cNvSpPr/>
          <p:nvPr/>
        </p:nvSpPr>
        <p:spPr>
          <a:xfrm>
            <a:off x="2946270" y="3041656"/>
            <a:ext cx="1929300" cy="1206900"/>
          </a:xfrm>
          <a:prstGeom prst="roundRect">
            <a:avLst>
              <a:gd fmla="val 5289" name="adj"/>
            </a:avLst>
          </a:prstGeom>
          <a:solidFill>
            <a:srgbClr val="131A2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0" name="Google Shape;80;p16"/>
          <p:cNvCxnSpPr/>
          <p:nvPr/>
        </p:nvCxnSpPr>
        <p:spPr>
          <a:xfrm>
            <a:off x="6361235" y="2572546"/>
            <a:ext cx="2394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triangle"/>
          </a:ln>
        </p:spPr>
      </p:cxnSp>
      <p:sp>
        <p:nvSpPr>
          <p:cNvPr id="81" name="Google Shape;81;p16"/>
          <p:cNvSpPr txBox="1"/>
          <p:nvPr/>
        </p:nvSpPr>
        <p:spPr>
          <a:xfrm>
            <a:off x="432795" y="741809"/>
            <a:ext cx="3660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FFFFF"/>
                </a:solidFill>
                <a:latin typeface="DM Sans Light"/>
                <a:ea typeface="DM Sans Light"/>
                <a:cs typeface="DM Sans Light"/>
                <a:sym typeface="DM Sans Light"/>
              </a:rPr>
              <a:t>Three Eras of AI Coding Tools</a:t>
            </a:r>
            <a:endParaRPr sz="2000">
              <a:solidFill>
                <a:srgbClr val="FFFFFF"/>
              </a:solidFill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pic>
        <p:nvPicPr>
          <p:cNvPr id="82" name="Google Shape;8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5280" y="234458"/>
            <a:ext cx="1056802" cy="440351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6"/>
          <p:cNvSpPr txBox="1"/>
          <p:nvPr/>
        </p:nvSpPr>
        <p:spPr>
          <a:xfrm>
            <a:off x="445825" y="1141450"/>
            <a:ext cx="4743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1200">
                <a:solidFill>
                  <a:srgbClr val="FFFFFF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Local </a:t>
            </a:r>
            <a:r>
              <a:rPr lang="en" sz="1200">
                <a:solidFill>
                  <a:srgbClr val="FFFFFF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Development</a:t>
            </a:r>
            <a:r>
              <a:rPr lang="en" sz="1200">
                <a:solidFill>
                  <a:srgbClr val="FFFFFF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 ⇒ </a:t>
            </a:r>
            <a:r>
              <a:rPr lang="en" sz="1200">
                <a:solidFill>
                  <a:srgbClr val="2A6DC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Collaborative Cloud Agents</a:t>
            </a:r>
            <a:endParaRPr sz="1200">
              <a:solidFill>
                <a:schemeClr val="lt1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84" name="Google Shape;84;p16"/>
          <p:cNvSpPr txBox="1"/>
          <p:nvPr/>
        </p:nvSpPr>
        <p:spPr>
          <a:xfrm>
            <a:off x="384014" y="2450425"/>
            <a:ext cx="23499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FFFFFF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GitHub Copilot: speed up coding</a:t>
            </a:r>
            <a:endParaRPr sz="800">
              <a:solidFill>
                <a:srgbClr val="FFFFFF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85" name="Google Shape;85;p16"/>
          <p:cNvSpPr txBox="1"/>
          <p:nvPr/>
        </p:nvSpPr>
        <p:spPr>
          <a:xfrm>
            <a:off x="384012" y="2594900"/>
            <a:ext cx="2349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>
                <a:solidFill>
                  <a:srgbClr val="FFFFFF"/>
                </a:solidFill>
                <a:latin typeface="DM Sans Light"/>
                <a:ea typeface="DM Sans Light"/>
                <a:cs typeface="DM Sans Light"/>
                <a:sym typeface="DM Sans Light"/>
              </a:rPr>
              <a:t>Code Completion</a:t>
            </a:r>
            <a:endParaRPr b="0" i="0" sz="2000" u="none" cap="none" strike="noStrike">
              <a:solidFill>
                <a:srgbClr val="FFFFFF"/>
              </a:solidFill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grpSp>
        <p:nvGrpSpPr>
          <p:cNvPr id="86" name="Google Shape;86;p16"/>
          <p:cNvGrpSpPr/>
          <p:nvPr/>
        </p:nvGrpSpPr>
        <p:grpSpPr>
          <a:xfrm>
            <a:off x="384021" y="2026738"/>
            <a:ext cx="230400" cy="225600"/>
            <a:chOff x="5185675" y="2033625"/>
            <a:chExt cx="230400" cy="225600"/>
          </a:xfrm>
        </p:grpSpPr>
        <p:sp>
          <p:nvSpPr>
            <p:cNvPr id="87" name="Google Shape;87;p16"/>
            <p:cNvSpPr/>
            <p:nvPr/>
          </p:nvSpPr>
          <p:spPr>
            <a:xfrm>
              <a:off x="5185675" y="2033625"/>
              <a:ext cx="230400" cy="225600"/>
            </a:xfrm>
            <a:prstGeom prst="roundRect">
              <a:avLst>
                <a:gd fmla="val 13409" name="adj"/>
              </a:avLst>
            </a:prstGeom>
            <a:solidFill>
              <a:srgbClr val="202D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16"/>
            <p:cNvSpPr txBox="1"/>
            <p:nvPr/>
          </p:nvSpPr>
          <p:spPr>
            <a:xfrm>
              <a:off x="5268625" y="2084925"/>
              <a:ext cx="64500" cy="1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en" sz="800" u="none" cap="none" strike="noStrike">
                  <a:solidFill>
                    <a:srgbClr val="BAD7F5"/>
                  </a:solidFill>
                  <a:latin typeface="DM Sans Medium"/>
                  <a:ea typeface="DM Sans Medium"/>
                  <a:cs typeface="DM Sans Medium"/>
                  <a:sym typeface="DM Sans Medium"/>
                </a:rPr>
                <a:t>1</a:t>
              </a:r>
              <a:endParaRPr b="0" i="0" sz="800" u="none" cap="none" strike="noStrike">
                <a:solidFill>
                  <a:srgbClr val="BAD7F5"/>
                </a:solidFill>
                <a:latin typeface="DM Sans Medium"/>
                <a:ea typeface="DM Sans Medium"/>
                <a:cs typeface="DM Sans Medium"/>
                <a:sym typeface="DM Sans Medium"/>
              </a:endParaRPr>
            </a:p>
          </p:txBody>
        </p:sp>
      </p:grpSp>
      <p:sp>
        <p:nvSpPr>
          <p:cNvPr id="89" name="Google Shape;89;p16"/>
          <p:cNvSpPr txBox="1"/>
          <p:nvPr/>
        </p:nvSpPr>
        <p:spPr>
          <a:xfrm>
            <a:off x="2954564" y="2468375"/>
            <a:ext cx="21540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FFFFFF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AI IDEs: single-</a:t>
            </a:r>
            <a:r>
              <a:rPr lang="en" sz="800">
                <a:solidFill>
                  <a:srgbClr val="FFFFFF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player</a:t>
            </a:r>
            <a:r>
              <a:rPr lang="en" sz="800">
                <a:solidFill>
                  <a:srgbClr val="FFFFFF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 task completion</a:t>
            </a:r>
            <a:endParaRPr sz="800">
              <a:solidFill>
                <a:srgbClr val="FFFFFF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90" name="Google Shape;90;p16"/>
          <p:cNvSpPr txBox="1"/>
          <p:nvPr/>
        </p:nvSpPr>
        <p:spPr>
          <a:xfrm>
            <a:off x="2954562" y="2612850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>
                <a:solidFill>
                  <a:srgbClr val="FFFFFF"/>
                </a:solidFill>
                <a:latin typeface="DM Sans Light"/>
                <a:ea typeface="DM Sans Light"/>
                <a:cs typeface="DM Sans Light"/>
                <a:sym typeface="DM Sans Light"/>
              </a:rPr>
              <a:t>IDE Automation</a:t>
            </a:r>
            <a:endParaRPr b="0" i="0" sz="2000" u="none" cap="none" strike="noStrike">
              <a:solidFill>
                <a:srgbClr val="FFFFFF"/>
              </a:solidFill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grpSp>
        <p:nvGrpSpPr>
          <p:cNvPr id="91" name="Google Shape;91;p16"/>
          <p:cNvGrpSpPr/>
          <p:nvPr/>
        </p:nvGrpSpPr>
        <p:grpSpPr>
          <a:xfrm>
            <a:off x="2954570" y="2026738"/>
            <a:ext cx="230400" cy="225600"/>
            <a:chOff x="5185675" y="2033625"/>
            <a:chExt cx="230400" cy="225600"/>
          </a:xfrm>
        </p:grpSpPr>
        <p:sp>
          <p:nvSpPr>
            <p:cNvPr id="92" name="Google Shape;92;p16"/>
            <p:cNvSpPr/>
            <p:nvPr/>
          </p:nvSpPr>
          <p:spPr>
            <a:xfrm>
              <a:off x="5185675" y="2033625"/>
              <a:ext cx="230400" cy="225600"/>
            </a:xfrm>
            <a:prstGeom prst="roundRect">
              <a:avLst>
                <a:gd fmla="val 13409" name="adj"/>
              </a:avLst>
            </a:prstGeom>
            <a:solidFill>
              <a:srgbClr val="202D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16"/>
            <p:cNvSpPr txBox="1"/>
            <p:nvPr/>
          </p:nvSpPr>
          <p:spPr>
            <a:xfrm>
              <a:off x="5268625" y="2084925"/>
              <a:ext cx="64500" cy="1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en" sz="800" u="none" cap="none" strike="noStrike">
                  <a:solidFill>
                    <a:srgbClr val="BAD7F5"/>
                  </a:solidFill>
                  <a:latin typeface="DM Sans Medium"/>
                  <a:ea typeface="DM Sans Medium"/>
                  <a:cs typeface="DM Sans Medium"/>
                  <a:sym typeface="DM Sans Medium"/>
                </a:rPr>
                <a:t>2</a:t>
              </a:r>
              <a:endParaRPr b="0" i="0" sz="800" u="none" cap="none" strike="noStrike">
                <a:solidFill>
                  <a:srgbClr val="BAD7F5"/>
                </a:solidFill>
                <a:latin typeface="DM Sans Medium"/>
                <a:ea typeface="DM Sans Medium"/>
                <a:cs typeface="DM Sans Medium"/>
                <a:sym typeface="DM Sans Medium"/>
              </a:endParaRPr>
            </a:p>
          </p:txBody>
        </p:sp>
      </p:grpSp>
      <p:sp>
        <p:nvSpPr>
          <p:cNvPr id="94" name="Google Shape;94;p16"/>
          <p:cNvSpPr txBox="1"/>
          <p:nvPr/>
        </p:nvSpPr>
        <p:spPr>
          <a:xfrm>
            <a:off x="3474424" y="3576300"/>
            <a:ext cx="1424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1" lang="en" sz="2000">
                <a:solidFill>
                  <a:srgbClr val="999999"/>
                </a:solidFill>
                <a:latin typeface="DM Sans Light"/>
                <a:ea typeface="DM Sans Light"/>
                <a:cs typeface="DM Sans Light"/>
                <a:sym typeface="DM Sans Light"/>
              </a:rPr>
              <a:t>Image 2</a:t>
            </a:r>
            <a:endParaRPr b="0" i="1" sz="2000" u="none" cap="none" strike="noStrike">
              <a:solidFill>
                <a:srgbClr val="999999"/>
              </a:solidFill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pic>
        <p:nvPicPr>
          <p:cNvPr id="95" name="Google Shape;95;p16" title="Screenshot 2025-04-24 at 8.17.08 PM.png"/>
          <p:cNvPicPr preferRelativeResize="0"/>
          <p:nvPr/>
        </p:nvPicPr>
        <p:blipFill rotWithShape="1">
          <a:blip r:embed="rId4">
            <a:alphaModFix/>
          </a:blip>
          <a:srcRect b="29489" l="3828" r="1187" t="9809"/>
          <a:stretch/>
        </p:blipFill>
        <p:spPr>
          <a:xfrm>
            <a:off x="2958442" y="3069685"/>
            <a:ext cx="1929300" cy="1209000"/>
          </a:xfrm>
          <a:prstGeom prst="roundRect">
            <a:avLst>
              <a:gd fmla="val 3850" name="adj"/>
            </a:avLst>
          </a:prstGeom>
          <a:noFill/>
          <a:ln cap="flat" cmpd="sng" w="9525">
            <a:solidFill>
              <a:srgbClr val="202D45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96" name="Google Shape;96;p16"/>
          <p:cNvCxnSpPr/>
          <p:nvPr/>
        </p:nvCxnSpPr>
        <p:spPr>
          <a:xfrm>
            <a:off x="3069762" y="2275313"/>
            <a:ext cx="0" cy="93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oval"/>
          </a:ln>
        </p:spPr>
      </p:cxnSp>
      <p:cxnSp>
        <p:nvCxnSpPr>
          <p:cNvPr id="97" name="Google Shape;97;p16"/>
          <p:cNvCxnSpPr/>
          <p:nvPr/>
        </p:nvCxnSpPr>
        <p:spPr>
          <a:xfrm>
            <a:off x="495238" y="2275313"/>
            <a:ext cx="0" cy="93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oval"/>
          </a:ln>
        </p:spPr>
      </p:cxnSp>
      <p:sp>
        <p:nvSpPr>
          <p:cNvPr id="98" name="Google Shape;98;p16"/>
          <p:cNvSpPr txBox="1"/>
          <p:nvPr/>
        </p:nvSpPr>
        <p:spPr>
          <a:xfrm>
            <a:off x="5620577" y="1249167"/>
            <a:ext cx="28875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FFFFFF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AI agents: scale workflows in parallel</a:t>
            </a:r>
            <a:endParaRPr sz="800">
              <a:solidFill>
                <a:srgbClr val="FFFFFF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99" name="Google Shape;99;p16"/>
          <p:cNvSpPr txBox="1"/>
          <p:nvPr/>
        </p:nvSpPr>
        <p:spPr>
          <a:xfrm>
            <a:off x="5620569" y="1393650"/>
            <a:ext cx="2936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>
                <a:solidFill>
                  <a:srgbClr val="FFFFFF"/>
                </a:solidFill>
                <a:latin typeface="DM Sans Light"/>
                <a:ea typeface="DM Sans Light"/>
                <a:cs typeface="DM Sans Light"/>
                <a:sym typeface="DM Sans Light"/>
              </a:rPr>
              <a:t>AI Software Engineer</a:t>
            </a:r>
            <a:endParaRPr b="0" i="0" sz="2000" u="none" cap="none" strike="noStrike">
              <a:solidFill>
                <a:srgbClr val="FFFFFF"/>
              </a:solidFill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grpSp>
        <p:nvGrpSpPr>
          <p:cNvPr id="100" name="Google Shape;100;p16"/>
          <p:cNvGrpSpPr/>
          <p:nvPr/>
        </p:nvGrpSpPr>
        <p:grpSpPr>
          <a:xfrm>
            <a:off x="5620577" y="807538"/>
            <a:ext cx="230400" cy="225600"/>
            <a:chOff x="5185675" y="2033625"/>
            <a:chExt cx="230400" cy="225600"/>
          </a:xfrm>
        </p:grpSpPr>
        <p:sp>
          <p:nvSpPr>
            <p:cNvPr id="101" name="Google Shape;101;p16"/>
            <p:cNvSpPr/>
            <p:nvPr/>
          </p:nvSpPr>
          <p:spPr>
            <a:xfrm>
              <a:off x="5185675" y="2033625"/>
              <a:ext cx="230400" cy="225600"/>
            </a:xfrm>
            <a:prstGeom prst="roundRect">
              <a:avLst>
                <a:gd fmla="val 13409" name="adj"/>
              </a:avLst>
            </a:prstGeom>
            <a:solidFill>
              <a:srgbClr val="202D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16"/>
            <p:cNvSpPr txBox="1"/>
            <p:nvPr/>
          </p:nvSpPr>
          <p:spPr>
            <a:xfrm>
              <a:off x="5268625" y="2084925"/>
              <a:ext cx="64500" cy="1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" sz="800">
                  <a:solidFill>
                    <a:srgbClr val="BAD7F5"/>
                  </a:solidFill>
                  <a:latin typeface="DM Sans Medium"/>
                  <a:ea typeface="DM Sans Medium"/>
                  <a:cs typeface="DM Sans Medium"/>
                  <a:sym typeface="DM Sans Medium"/>
                </a:rPr>
                <a:t>3</a:t>
              </a:r>
              <a:endParaRPr b="0" i="0" sz="800" u="none" cap="none" strike="noStrike">
                <a:solidFill>
                  <a:srgbClr val="BAD7F5"/>
                </a:solidFill>
                <a:latin typeface="DM Sans Medium"/>
                <a:ea typeface="DM Sans Medium"/>
                <a:cs typeface="DM Sans Medium"/>
                <a:sym typeface="DM Sans Medium"/>
              </a:endParaRPr>
            </a:p>
          </p:txBody>
        </p:sp>
      </p:grpSp>
      <p:cxnSp>
        <p:nvCxnSpPr>
          <p:cNvPr id="103" name="Google Shape;103;p16"/>
          <p:cNvCxnSpPr/>
          <p:nvPr/>
        </p:nvCxnSpPr>
        <p:spPr>
          <a:xfrm>
            <a:off x="5735769" y="1056113"/>
            <a:ext cx="0" cy="93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oval"/>
          </a:ln>
        </p:spPr>
      </p:cxnSp>
      <p:sp>
        <p:nvSpPr>
          <p:cNvPr id="104" name="Google Shape;104;p16"/>
          <p:cNvSpPr/>
          <p:nvPr/>
        </p:nvSpPr>
        <p:spPr>
          <a:xfrm>
            <a:off x="386827" y="3041109"/>
            <a:ext cx="1929300" cy="1206900"/>
          </a:xfrm>
          <a:prstGeom prst="roundRect">
            <a:avLst>
              <a:gd fmla="val 5289" name="adj"/>
            </a:avLst>
          </a:prstGeom>
          <a:solidFill>
            <a:srgbClr val="131A2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" name="Google Shape;105;p16" title="Screenshot 2025-04-29 at 11.55.51 AM.png"/>
          <p:cNvPicPr preferRelativeResize="0"/>
          <p:nvPr/>
        </p:nvPicPr>
        <p:blipFill rotWithShape="1">
          <a:blip r:embed="rId5">
            <a:alphaModFix/>
          </a:blip>
          <a:srcRect b="22833" l="0" r="0" t="1985"/>
          <a:stretch/>
        </p:blipFill>
        <p:spPr>
          <a:xfrm>
            <a:off x="385575" y="3069685"/>
            <a:ext cx="1931100" cy="1209000"/>
          </a:xfrm>
          <a:prstGeom prst="roundRect">
            <a:avLst>
              <a:gd fmla="val 3850" name="adj"/>
            </a:avLst>
          </a:prstGeom>
          <a:noFill/>
          <a:ln cap="flat" cmpd="sng" w="9525">
            <a:solidFill>
              <a:srgbClr val="202D45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6" name="Google Shape;106;p16"/>
          <p:cNvSpPr txBox="1"/>
          <p:nvPr/>
        </p:nvSpPr>
        <p:spPr>
          <a:xfrm>
            <a:off x="7750983" y="412083"/>
            <a:ext cx="9789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757E92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Overview</a:t>
            </a:r>
            <a:endParaRPr b="0" i="0" sz="800" u="none" cap="none" strike="noStrike">
              <a:solidFill>
                <a:srgbClr val="757E92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107" name="Google Shape;107;p16"/>
          <p:cNvSpPr/>
          <p:nvPr/>
        </p:nvSpPr>
        <p:spPr>
          <a:xfrm>
            <a:off x="1805422" y="3286875"/>
            <a:ext cx="37800" cy="71100"/>
          </a:xfrm>
          <a:prstGeom prst="rect">
            <a:avLst/>
          </a:prstGeom>
          <a:solidFill>
            <a:srgbClr val="1419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8" name="Google Shape;108;p16" title="Screenshot 2025-04-29 at 12.05.34 PM.png"/>
          <p:cNvPicPr preferRelativeResize="0"/>
          <p:nvPr/>
        </p:nvPicPr>
        <p:blipFill rotWithShape="1">
          <a:blip r:embed="rId6">
            <a:alphaModFix/>
          </a:blip>
          <a:srcRect b="29708" l="5822" r="27560" t="343"/>
          <a:stretch/>
        </p:blipFill>
        <p:spPr>
          <a:xfrm>
            <a:off x="5583369" y="1861175"/>
            <a:ext cx="1906800" cy="1451400"/>
          </a:xfrm>
          <a:prstGeom prst="roundRect">
            <a:avLst>
              <a:gd fmla="val 3850" name="adj"/>
            </a:avLst>
          </a:prstGeom>
          <a:noFill/>
          <a:ln cap="flat" cmpd="sng" w="9525">
            <a:solidFill>
              <a:srgbClr val="202D45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109" name="Google Shape;109;p16"/>
          <p:cNvCxnSpPr/>
          <p:nvPr/>
        </p:nvCxnSpPr>
        <p:spPr>
          <a:xfrm>
            <a:off x="5571869" y="3339171"/>
            <a:ext cx="0" cy="373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110" name="Google Shape;110;p16"/>
          <p:cNvSpPr/>
          <p:nvPr/>
        </p:nvSpPr>
        <p:spPr>
          <a:xfrm rot="900535">
            <a:off x="5509874" y="3667141"/>
            <a:ext cx="123443" cy="123495"/>
          </a:xfrm>
          <a:prstGeom prst="lightningBol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1" name="Google Shape;111;p16" title="Screenshot 2025-05-01 at 5.14.22 P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81077" y="3093115"/>
            <a:ext cx="230400" cy="107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0" y="4427050"/>
            <a:ext cx="9144003" cy="716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31C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/>
          <p:nvPr/>
        </p:nvSpPr>
        <p:spPr>
          <a:xfrm rot="-5400000">
            <a:off x="5782141" y="1614745"/>
            <a:ext cx="1487400" cy="1896300"/>
          </a:xfrm>
          <a:prstGeom prst="roundRect">
            <a:avLst>
              <a:gd fmla="val 4057" name="adj"/>
            </a:avLst>
          </a:prstGeom>
          <a:gradFill>
            <a:gsLst>
              <a:gs pos="0">
                <a:srgbClr val="2A6DCE"/>
              </a:gs>
              <a:gs pos="50000">
                <a:srgbClr val="4DD0E1"/>
              </a:gs>
              <a:gs pos="100000">
                <a:srgbClr val="1DC19C"/>
              </a:gs>
            </a:gsLst>
            <a:lin ang="54007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7"/>
          <p:cNvSpPr/>
          <p:nvPr/>
        </p:nvSpPr>
        <p:spPr>
          <a:xfrm>
            <a:off x="5571875" y="1832180"/>
            <a:ext cx="1918200" cy="1493100"/>
          </a:xfrm>
          <a:prstGeom prst="roundRect">
            <a:avLst>
              <a:gd fmla="val 4057" name="adj"/>
            </a:avLst>
          </a:prstGeom>
          <a:solidFill>
            <a:srgbClr val="131A2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9" name="Google Shape;119;p17"/>
          <p:cNvCxnSpPr/>
          <p:nvPr/>
        </p:nvCxnSpPr>
        <p:spPr>
          <a:xfrm>
            <a:off x="511163" y="3742146"/>
            <a:ext cx="8221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triangle"/>
          </a:ln>
        </p:spPr>
      </p:cxnSp>
      <p:sp>
        <p:nvSpPr>
          <p:cNvPr id="120" name="Google Shape;120;p17"/>
          <p:cNvSpPr/>
          <p:nvPr/>
        </p:nvSpPr>
        <p:spPr>
          <a:xfrm>
            <a:off x="2946270" y="3041656"/>
            <a:ext cx="1929300" cy="1206900"/>
          </a:xfrm>
          <a:prstGeom prst="roundRect">
            <a:avLst>
              <a:gd fmla="val 5289" name="adj"/>
            </a:avLst>
          </a:prstGeom>
          <a:solidFill>
            <a:srgbClr val="131A2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1" name="Google Shape;121;p17"/>
          <p:cNvCxnSpPr/>
          <p:nvPr/>
        </p:nvCxnSpPr>
        <p:spPr>
          <a:xfrm>
            <a:off x="6361235" y="2572546"/>
            <a:ext cx="2394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triangle"/>
          </a:ln>
        </p:spPr>
      </p:cxnSp>
      <p:sp>
        <p:nvSpPr>
          <p:cNvPr id="122" name="Google Shape;122;p17"/>
          <p:cNvSpPr txBox="1"/>
          <p:nvPr/>
        </p:nvSpPr>
        <p:spPr>
          <a:xfrm>
            <a:off x="432795" y="741809"/>
            <a:ext cx="3660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lt1"/>
                </a:solidFill>
                <a:latin typeface="DM Sans Light"/>
                <a:ea typeface="DM Sans Light"/>
                <a:cs typeface="DM Sans Light"/>
                <a:sym typeface="DM Sans Light"/>
              </a:rPr>
              <a:t>Three Eras of AI Coding Tools</a:t>
            </a:r>
            <a:endParaRPr sz="2000">
              <a:solidFill>
                <a:schemeClr val="lt1"/>
              </a:solidFill>
              <a:latin typeface="DM Sans Light"/>
              <a:ea typeface="DM Sans Light"/>
              <a:cs typeface="DM Sans Light"/>
              <a:sym typeface="DM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rgbClr val="FFFFFF"/>
              </a:solidFill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pic>
        <p:nvPicPr>
          <p:cNvPr id="123" name="Google Shape;12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5280" y="234458"/>
            <a:ext cx="1056802" cy="440351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7"/>
          <p:cNvSpPr txBox="1"/>
          <p:nvPr/>
        </p:nvSpPr>
        <p:spPr>
          <a:xfrm>
            <a:off x="445825" y="1141450"/>
            <a:ext cx="4743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1200">
                <a:solidFill>
                  <a:srgbClr val="FFFFFF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Local </a:t>
            </a:r>
            <a:r>
              <a:rPr lang="en" sz="1200">
                <a:solidFill>
                  <a:srgbClr val="FFFFFF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Development</a:t>
            </a:r>
            <a:r>
              <a:rPr lang="en" sz="1200">
                <a:solidFill>
                  <a:srgbClr val="FFFFFF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 ⇒ </a:t>
            </a:r>
            <a:r>
              <a:rPr lang="en" sz="1200">
                <a:solidFill>
                  <a:srgbClr val="2A6DCE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Collaborative Cloud Agents</a:t>
            </a:r>
            <a:endParaRPr sz="1200">
              <a:solidFill>
                <a:schemeClr val="lt1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125" name="Google Shape;125;p17"/>
          <p:cNvSpPr txBox="1"/>
          <p:nvPr/>
        </p:nvSpPr>
        <p:spPr>
          <a:xfrm>
            <a:off x="384014" y="2450425"/>
            <a:ext cx="23499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ADADAD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GitHub Copilot: speed up coding</a:t>
            </a:r>
            <a:endParaRPr sz="800">
              <a:solidFill>
                <a:srgbClr val="ADADAD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126" name="Google Shape;126;p17"/>
          <p:cNvSpPr txBox="1"/>
          <p:nvPr/>
        </p:nvSpPr>
        <p:spPr>
          <a:xfrm>
            <a:off x="384012" y="2594900"/>
            <a:ext cx="2349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>
                <a:solidFill>
                  <a:srgbClr val="ADADAD"/>
                </a:solidFill>
                <a:latin typeface="DM Sans Light"/>
                <a:ea typeface="DM Sans Light"/>
                <a:cs typeface="DM Sans Light"/>
                <a:sym typeface="DM Sans Light"/>
              </a:rPr>
              <a:t>Code Completion</a:t>
            </a:r>
            <a:endParaRPr b="0" i="0" sz="2000" u="none" cap="none" strike="noStrike">
              <a:solidFill>
                <a:srgbClr val="ADADAD"/>
              </a:solidFill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grpSp>
        <p:nvGrpSpPr>
          <p:cNvPr id="127" name="Google Shape;127;p17"/>
          <p:cNvGrpSpPr/>
          <p:nvPr/>
        </p:nvGrpSpPr>
        <p:grpSpPr>
          <a:xfrm>
            <a:off x="384021" y="2026738"/>
            <a:ext cx="230400" cy="225600"/>
            <a:chOff x="5185675" y="2033625"/>
            <a:chExt cx="230400" cy="225600"/>
          </a:xfrm>
        </p:grpSpPr>
        <p:sp>
          <p:nvSpPr>
            <p:cNvPr id="128" name="Google Shape;128;p17"/>
            <p:cNvSpPr/>
            <p:nvPr/>
          </p:nvSpPr>
          <p:spPr>
            <a:xfrm>
              <a:off x="5185675" y="2033625"/>
              <a:ext cx="230400" cy="225600"/>
            </a:xfrm>
            <a:prstGeom prst="roundRect">
              <a:avLst>
                <a:gd fmla="val 13409" name="adj"/>
              </a:avLst>
            </a:prstGeom>
            <a:solidFill>
              <a:srgbClr val="202D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17"/>
            <p:cNvSpPr txBox="1"/>
            <p:nvPr/>
          </p:nvSpPr>
          <p:spPr>
            <a:xfrm>
              <a:off x="5268625" y="2084925"/>
              <a:ext cx="64500" cy="1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en" sz="800" u="none" cap="none" strike="noStrike">
                  <a:solidFill>
                    <a:srgbClr val="BAD7F5"/>
                  </a:solidFill>
                  <a:latin typeface="DM Sans Medium"/>
                  <a:ea typeface="DM Sans Medium"/>
                  <a:cs typeface="DM Sans Medium"/>
                  <a:sym typeface="DM Sans Medium"/>
                </a:rPr>
                <a:t>1</a:t>
              </a:r>
              <a:endParaRPr b="0" i="0" sz="800" u="none" cap="none" strike="noStrike">
                <a:solidFill>
                  <a:srgbClr val="BAD7F5"/>
                </a:solidFill>
                <a:latin typeface="DM Sans Medium"/>
                <a:ea typeface="DM Sans Medium"/>
                <a:cs typeface="DM Sans Medium"/>
                <a:sym typeface="DM Sans Medium"/>
              </a:endParaRPr>
            </a:p>
          </p:txBody>
        </p:sp>
      </p:grpSp>
      <p:sp>
        <p:nvSpPr>
          <p:cNvPr id="130" name="Google Shape;130;p17"/>
          <p:cNvSpPr txBox="1"/>
          <p:nvPr/>
        </p:nvSpPr>
        <p:spPr>
          <a:xfrm>
            <a:off x="2954564" y="2468375"/>
            <a:ext cx="21540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ADADAD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AI IDEs: single-</a:t>
            </a:r>
            <a:r>
              <a:rPr lang="en" sz="800">
                <a:solidFill>
                  <a:srgbClr val="ADADAD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player</a:t>
            </a:r>
            <a:r>
              <a:rPr lang="en" sz="800">
                <a:solidFill>
                  <a:srgbClr val="ADADAD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 task completion</a:t>
            </a:r>
            <a:endParaRPr sz="800">
              <a:solidFill>
                <a:srgbClr val="ADADAD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131" name="Google Shape;131;p17"/>
          <p:cNvSpPr txBox="1"/>
          <p:nvPr/>
        </p:nvSpPr>
        <p:spPr>
          <a:xfrm>
            <a:off x="2954562" y="2612850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>
                <a:solidFill>
                  <a:srgbClr val="ADADAD"/>
                </a:solidFill>
                <a:latin typeface="DM Sans Light"/>
                <a:ea typeface="DM Sans Light"/>
                <a:cs typeface="DM Sans Light"/>
                <a:sym typeface="DM Sans Light"/>
              </a:rPr>
              <a:t>IDE Automation</a:t>
            </a:r>
            <a:endParaRPr b="0" i="0" sz="2000" u="none" cap="none" strike="noStrike">
              <a:solidFill>
                <a:srgbClr val="ADADAD"/>
              </a:solidFill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grpSp>
        <p:nvGrpSpPr>
          <p:cNvPr id="132" name="Google Shape;132;p17"/>
          <p:cNvGrpSpPr/>
          <p:nvPr/>
        </p:nvGrpSpPr>
        <p:grpSpPr>
          <a:xfrm>
            <a:off x="2954570" y="2026738"/>
            <a:ext cx="230400" cy="225600"/>
            <a:chOff x="5185675" y="2033625"/>
            <a:chExt cx="230400" cy="225600"/>
          </a:xfrm>
        </p:grpSpPr>
        <p:sp>
          <p:nvSpPr>
            <p:cNvPr id="133" name="Google Shape;133;p17"/>
            <p:cNvSpPr/>
            <p:nvPr/>
          </p:nvSpPr>
          <p:spPr>
            <a:xfrm>
              <a:off x="5185675" y="2033625"/>
              <a:ext cx="230400" cy="225600"/>
            </a:xfrm>
            <a:prstGeom prst="roundRect">
              <a:avLst>
                <a:gd fmla="val 13409" name="adj"/>
              </a:avLst>
            </a:prstGeom>
            <a:solidFill>
              <a:srgbClr val="202D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17"/>
            <p:cNvSpPr txBox="1"/>
            <p:nvPr/>
          </p:nvSpPr>
          <p:spPr>
            <a:xfrm>
              <a:off x="5268625" y="2084925"/>
              <a:ext cx="64500" cy="1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en" sz="800" u="none" cap="none" strike="noStrike">
                  <a:solidFill>
                    <a:srgbClr val="BAD7F5"/>
                  </a:solidFill>
                  <a:latin typeface="DM Sans Medium"/>
                  <a:ea typeface="DM Sans Medium"/>
                  <a:cs typeface="DM Sans Medium"/>
                  <a:sym typeface="DM Sans Medium"/>
                </a:rPr>
                <a:t>2</a:t>
              </a:r>
              <a:endParaRPr b="0" i="0" sz="800" u="none" cap="none" strike="noStrike">
                <a:solidFill>
                  <a:srgbClr val="BAD7F5"/>
                </a:solidFill>
                <a:latin typeface="DM Sans Medium"/>
                <a:ea typeface="DM Sans Medium"/>
                <a:cs typeface="DM Sans Medium"/>
                <a:sym typeface="DM Sans Medium"/>
              </a:endParaRPr>
            </a:p>
          </p:txBody>
        </p:sp>
      </p:grpSp>
      <p:sp>
        <p:nvSpPr>
          <p:cNvPr id="135" name="Google Shape;135;p17"/>
          <p:cNvSpPr txBox="1"/>
          <p:nvPr/>
        </p:nvSpPr>
        <p:spPr>
          <a:xfrm>
            <a:off x="3474424" y="3576300"/>
            <a:ext cx="1424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1" lang="en" sz="2000">
                <a:solidFill>
                  <a:srgbClr val="999999"/>
                </a:solidFill>
                <a:latin typeface="DM Sans Light"/>
                <a:ea typeface="DM Sans Light"/>
                <a:cs typeface="DM Sans Light"/>
                <a:sym typeface="DM Sans Light"/>
              </a:rPr>
              <a:t>Image 2</a:t>
            </a:r>
            <a:endParaRPr b="0" i="1" sz="2000" u="none" cap="none" strike="noStrike">
              <a:solidFill>
                <a:srgbClr val="999999"/>
              </a:solidFill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pic>
        <p:nvPicPr>
          <p:cNvPr id="136" name="Google Shape;136;p17" title="Screenshot 2025-04-24 at 8.17.08 PM.png"/>
          <p:cNvPicPr preferRelativeResize="0"/>
          <p:nvPr/>
        </p:nvPicPr>
        <p:blipFill rotWithShape="1">
          <a:blip r:embed="rId4">
            <a:alphaModFix/>
          </a:blip>
          <a:srcRect b="29489" l="3828" r="1187" t="9809"/>
          <a:stretch/>
        </p:blipFill>
        <p:spPr>
          <a:xfrm>
            <a:off x="2958442" y="3069685"/>
            <a:ext cx="1929300" cy="1209000"/>
          </a:xfrm>
          <a:prstGeom prst="roundRect">
            <a:avLst>
              <a:gd fmla="val 3850" name="adj"/>
            </a:avLst>
          </a:prstGeom>
          <a:noFill/>
          <a:ln cap="flat" cmpd="sng" w="9525">
            <a:solidFill>
              <a:srgbClr val="202D45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137" name="Google Shape;137;p17"/>
          <p:cNvCxnSpPr/>
          <p:nvPr/>
        </p:nvCxnSpPr>
        <p:spPr>
          <a:xfrm>
            <a:off x="3069762" y="2275313"/>
            <a:ext cx="0" cy="93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oval"/>
          </a:ln>
        </p:spPr>
      </p:cxnSp>
      <p:cxnSp>
        <p:nvCxnSpPr>
          <p:cNvPr id="138" name="Google Shape;138;p17"/>
          <p:cNvCxnSpPr/>
          <p:nvPr/>
        </p:nvCxnSpPr>
        <p:spPr>
          <a:xfrm>
            <a:off x="495238" y="2275313"/>
            <a:ext cx="0" cy="93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oval"/>
          </a:ln>
        </p:spPr>
      </p:cxnSp>
      <p:sp>
        <p:nvSpPr>
          <p:cNvPr id="139" name="Google Shape;139;p17"/>
          <p:cNvSpPr txBox="1"/>
          <p:nvPr/>
        </p:nvSpPr>
        <p:spPr>
          <a:xfrm>
            <a:off x="5620577" y="1249167"/>
            <a:ext cx="28875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ADADAD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AI agents: scale workflows in parallel</a:t>
            </a:r>
            <a:endParaRPr sz="800">
              <a:solidFill>
                <a:srgbClr val="ADADAD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140" name="Google Shape;140;p17"/>
          <p:cNvSpPr txBox="1"/>
          <p:nvPr/>
        </p:nvSpPr>
        <p:spPr>
          <a:xfrm>
            <a:off x="5620569" y="1393650"/>
            <a:ext cx="2936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>
                <a:solidFill>
                  <a:srgbClr val="ADADAD"/>
                </a:solidFill>
                <a:latin typeface="DM Sans Light"/>
                <a:ea typeface="DM Sans Light"/>
                <a:cs typeface="DM Sans Light"/>
                <a:sym typeface="DM Sans Light"/>
              </a:rPr>
              <a:t>AI Software Engineer</a:t>
            </a:r>
            <a:endParaRPr b="0" i="0" sz="2000" u="none" cap="none" strike="noStrike">
              <a:solidFill>
                <a:srgbClr val="ADADAD"/>
              </a:solidFill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grpSp>
        <p:nvGrpSpPr>
          <p:cNvPr id="141" name="Google Shape;141;p17"/>
          <p:cNvGrpSpPr/>
          <p:nvPr/>
        </p:nvGrpSpPr>
        <p:grpSpPr>
          <a:xfrm>
            <a:off x="5620577" y="807538"/>
            <a:ext cx="230400" cy="225600"/>
            <a:chOff x="5185675" y="2033625"/>
            <a:chExt cx="230400" cy="225600"/>
          </a:xfrm>
        </p:grpSpPr>
        <p:sp>
          <p:nvSpPr>
            <p:cNvPr id="142" name="Google Shape;142;p17"/>
            <p:cNvSpPr/>
            <p:nvPr/>
          </p:nvSpPr>
          <p:spPr>
            <a:xfrm>
              <a:off x="5185675" y="2033625"/>
              <a:ext cx="230400" cy="225600"/>
            </a:xfrm>
            <a:prstGeom prst="roundRect">
              <a:avLst>
                <a:gd fmla="val 13409" name="adj"/>
              </a:avLst>
            </a:prstGeom>
            <a:solidFill>
              <a:srgbClr val="202D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17"/>
            <p:cNvSpPr txBox="1"/>
            <p:nvPr/>
          </p:nvSpPr>
          <p:spPr>
            <a:xfrm>
              <a:off x="5268625" y="2084925"/>
              <a:ext cx="64500" cy="1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" sz="800">
                  <a:solidFill>
                    <a:srgbClr val="BAD7F5"/>
                  </a:solidFill>
                  <a:latin typeface="DM Sans Medium"/>
                  <a:ea typeface="DM Sans Medium"/>
                  <a:cs typeface="DM Sans Medium"/>
                  <a:sym typeface="DM Sans Medium"/>
                </a:rPr>
                <a:t>3</a:t>
              </a:r>
              <a:endParaRPr b="0" i="0" sz="800" u="none" cap="none" strike="noStrike">
                <a:solidFill>
                  <a:srgbClr val="BAD7F5"/>
                </a:solidFill>
                <a:latin typeface="DM Sans Medium"/>
                <a:ea typeface="DM Sans Medium"/>
                <a:cs typeface="DM Sans Medium"/>
                <a:sym typeface="DM Sans Medium"/>
              </a:endParaRPr>
            </a:p>
          </p:txBody>
        </p:sp>
      </p:grpSp>
      <p:cxnSp>
        <p:nvCxnSpPr>
          <p:cNvPr id="144" name="Google Shape;144;p17"/>
          <p:cNvCxnSpPr/>
          <p:nvPr/>
        </p:nvCxnSpPr>
        <p:spPr>
          <a:xfrm>
            <a:off x="5735769" y="1056113"/>
            <a:ext cx="0" cy="93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oval"/>
          </a:ln>
        </p:spPr>
      </p:cxnSp>
      <p:sp>
        <p:nvSpPr>
          <p:cNvPr id="145" name="Google Shape;145;p17"/>
          <p:cNvSpPr/>
          <p:nvPr/>
        </p:nvSpPr>
        <p:spPr>
          <a:xfrm>
            <a:off x="386827" y="3041109"/>
            <a:ext cx="1929300" cy="1206900"/>
          </a:xfrm>
          <a:prstGeom prst="roundRect">
            <a:avLst>
              <a:gd fmla="val 5289" name="adj"/>
            </a:avLst>
          </a:prstGeom>
          <a:solidFill>
            <a:srgbClr val="131A2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6" name="Google Shape;146;p17" title="Screenshot 2025-04-29 at 11.55.51 AM.png"/>
          <p:cNvPicPr preferRelativeResize="0"/>
          <p:nvPr/>
        </p:nvPicPr>
        <p:blipFill rotWithShape="1">
          <a:blip r:embed="rId5">
            <a:alphaModFix/>
          </a:blip>
          <a:srcRect b="22833" l="0" r="0" t="1985"/>
          <a:stretch/>
        </p:blipFill>
        <p:spPr>
          <a:xfrm>
            <a:off x="385575" y="3069685"/>
            <a:ext cx="1931100" cy="1209000"/>
          </a:xfrm>
          <a:prstGeom prst="roundRect">
            <a:avLst>
              <a:gd fmla="val 3850" name="adj"/>
            </a:avLst>
          </a:prstGeom>
          <a:noFill/>
          <a:ln cap="flat" cmpd="sng" w="9525">
            <a:solidFill>
              <a:srgbClr val="202D45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7" name="Google Shape;147;p17"/>
          <p:cNvSpPr txBox="1"/>
          <p:nvPr/>
        </p:nvSpPr>
        <p:spPr>
          <a:xfrm>
            <a:off x="7750983" y="412083"/>
            <a:ext cx="9789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757E92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Overview</a:t>
            </a:r>
            <a:endParaRPr b="0" i="0" sz="800" u="none" cap="none" strike="noStrike">
              <a:solidFill>
                <a:srgbClr val="757E92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148" name="Google Shape;148;p17"/>
          <p:cNvSpPr/>
          <p:nvPr/>
        </p:nvSpPr>
        <p:spPr>
          <a:xfrm>
            <a:off x="1805422" y="3286875"/>
            <a:ext cx="37800" cy="71100"/>
          </a:xfrm>
          <a:prstGeom prst="rect">
            <a:avLst/>
          </a:prstGeom>
          <a:solidFill>
            <a:srgbClr val="1419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9" name="Google Shape;149;p17" title="Screenshot 2025-04-29 at 12.05.34 PM.png"/>
          <p:cNvPicPr preferRelativeResize="0"/>
          <p:nvPr/>
        </p:nvPicPr>
        <p:blipFill rotWithShape="1">
          <a:blip r:embed="rId6">
            <a:alphaModFix/>
          </a:blip>
          <a:srcRect b="29708" l="5822" r="27560" t="343"/>
          <a:stretch/>
        </p:blipFill>
        <p:spPr>
          <a:xfrm>
            <a:off x="5583369" y="1861175"/>
            <a:ext cx="1906800" cy="1451400"/>
          </a:xfrm>
          <a:prstGeom prst="roundRect">
            <a:avLst>
              <a:gd fmla="val 3850" name="adj"/>
            </a:avLst>
          </a:prstGeom>
          <a:noFill/>
          <a:ln cap="flat" cmpd="sng" w="9525">
            <a:solidFill>
              <a:srgbClr val="202D45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150" name="Google Shape;150;p17"/>
          <p:cNvCxnSpPr/>
          <p:nvPr/>
        </p:nvCxnSpPr>
        <p:spPr>
          <a:xfrm>
            <a:off x="5571869" y="3339171"/>
            <a:ext cx="0" cy="373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151" name="Google Shape;151;p17"/>
          <p:cNvSpPr/>
          <p:nvPr/>
        </p:nvSpPr>
        <p:spPr>
          <a:xfrm rot="900535">
            <a:off x="5509874" y="3667141"/>
            <a:ext cx="123443" cy="123495"/>
          </a:xfrm>
          <a:prstGeom prst="lightningBol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2" name="Google Shape;152;p17" title="Screenshot 2025-05-01 at 5.14.22 P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81077" y="3093115"/>
            <a:ext cx="230400" cy="107514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7"/>
          <p:cNvSpPr txBox="1"/>
          <p:nvPr/>
        </p:nvSpPr>
        <p:spPr>
          <a:xfrm>
            <a:off x="679652" y="2060381"/>
            <a:ext cx="17586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1200">
                <a:solidFill>
                  <a:srgbClr val="FFFFFF"/>
                </a:solidFill>
                <a:latin typeface="DM Sans SemiBold"/>
                <a:ea typeface="DM Sans SemiBold"/>
                <a:cs typeface="DM Sans SemiBold"/>
                <a:sym typeface="DM Sans SemiBold"/>
              </a:rPr>
              <a:t>~10% efficiency gain</a:t>
            </a:r>
            <a:endParaRPr sz="1200">
              <a:solidFill>
                <a:srgbClr val="FFFFFF"/>
              </a:solidFill>
              <a:latin typeface="DM Sans SemiBold"/>
              <a:ea typeface="DM Sans SemiBold"/>
              <a:cs typeface="DM Sans SemiBold"/>
              <a:sym typeface="DM Sans SemiBold"/>
            </a:endParaRPr>
          </a:p>
        </p:txBody>
      </p:sp>
      <p:sp>
        <p:nvSpPr>
          <p:cNvPr id="154" name="Google Shape;154;p17"/>
          <p:cNvSpPr txBox="1"/>
          <p:nvPr/>
        </p:nvSpPr>
        <p:spPr>
          <a:xfrm>
            <a:off x="3270452" y="2060381"/>
            <a:ext cx="17586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1200">
                <a:solidFill>
                  <a:srgbClr val="FFFFFF"/>
                </a:solidFill>
                <a:latin typeface="DM Sans SemiBold"/>
                <a:ea typeface="DM Sans SemiBold"/>
                <a:cs typeface="DM Sans SemiBold"/>
                <a:sym typeface="DM Sans SemiBold"/>
              </a:rPr>
              <a:t>~</a:t>
            </a:r>
            <a:r>
              <a:rPr lang="en" sz="1200">
                <a:solidFill>
                  <a:srgbClr val="FFFFFF"/>
                </a:solidFill>
                <a:latin typeface="DM Sans SemiBold"/>
                <a:ea typeface="DM Sans SemiBold"/>
                <a:cs typeface="DM Sans SemiBold"/>
                <a:sym typeface="DM Sans SemiBold"/>
              </a:rPr>
              <a:t>20%</a:t>
            </a:r>
            <a:r>
              <a:rPr lang="en" sz="1200">
                <a:solidFill>
                  <a:srgbClr val="FFFFFF"/>
                </a:solidFill>
                <a:latin typeface="DM Sans SemiBold"/>
                <a:ea typeface="DM Sans SemiBold"/>
                <a:cs typeface="DM Sans SemiBold"/>
                <a:sym typeface="DM Sans SemiBold"/>
              </a:rPr>
              <a:t> efficiency gain</a:t>
            </a:r>
            <a:endParaRPr sz="1200">
              <a:solidFill>
                <a:srgbClr val="FFFFFF"/>
              </a:solidFill>
              <a:latin typeface="DM Sans SemiBold"/>
              <a:ea typeface="DM Sans SemiBold"/>
              <a:cs typeface="DM Sans SemiBold"/>
              <a:sym typeface="DM Sans SemiBold"/>
            </a:endParaRPr>
          </a:p>
        </p:txBody>
      </p:sp>
      <p:sp>
        <p:nvSpPr>
          <p:cNvPr id="155" name="Google Shape;155;p17"/>
          <p:cNvSpPr txBox="1"/>
          <p:nvPr/>
        </p:nvSpPr>
        <p:spPr>
          <a:xfrm>
            <a:off x="5939542" y="839026"/>
            <a:ext cx="17586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1200">
                <a:solidFill>
                  <a:srgbClr val="FFFFFF"/>
                </a:solidFill>
                <a:latin typeface="DM Sans SemiBold"/>
                <a:ea typeface="DM Sans SemiBold"/>
                <a:cs typeface="DM Sans SemiBold"/>
                <a:sym typeface="DM Sans SemiBold"/>
              </a:rPr>
              <a:t>6-12x efficiency gain</a:t>
            </a:r>
            <a:endParaRPr sz="1200">
              <a:solidFill>
                <a:srgbClr val="FFFFFF"/>
              </a:solidFill>
              <a:latin typeface="DM Sans SemiBold"/>
              <a:ea typeface="DM Sans SemiBold"/>
              <a:cs typeface="DM Sans SemiBold"/>
              <a:sym typeface="DM Sans SemiBold"/>
            </a:endParaRPr>
          </a:p>
        </p:txBody>
      </p:sp>
      <p:sp>
        <p:nvSpPr>
          <p:cNvPr id="156" name="Google Shape;156;p17"/>
          <p:cNvSpPr txBox="1"/>
          <p:nvPr/>
        </p:nvSpPr>
        <p:spPr>
          <a:xfrm>
            <a:off x="7016097" y="3509025"/>
            <a:ext cx="1626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FFFFFF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Local, Synchronous</a:t>
            </a:r>
            <a:endParaRPr b="0" i="0" sz="8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157" name="Google Shape;157;p17"/>
          <p:cNvSpPr txBox="1"/>
          <p:nvPr/>
        </p:nvSpPr>
        <p:spPr>
          <a:xfrm>
            <a:off x="7450497" y="2335863"/>
            <a:ext cx="11922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FFFFFF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Cloud, Asynchronous</a:t>
            </a:r>
            <a:endParaRPr b="0" i="0" sz="8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pic>
        <p:nvPicPr>
          <p:cNvPr id="158" name="Google Shape;158;p17" title="devin_v4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502623" y="2671614"/>
            <a:ext cx="151200" cy="15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7" title="Github_Copilot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837569" y="3839598"/>
            <a:ext cx="199570" cy="12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7" title="GitHub-Copilot-logo-1040x650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715876" y="3863347"/>
            <a:ext cx="133692" cy="83554"/>
          </a:xfrm>
          <a:prstGeom prst="rect">
            <a:avLst/>
          </a:prstGeom>
          <a:solidFill>
            <a:srgbClr val="131A29"/>
          </a:solidFill>
          <a:ln>
            <a:noFill/>
          </a:ln>
        </p:spPr>
      </p:pic>
      <p:pic>
        <p:nvPicPr>
          <p:cNvPr id="161" name="Google Shape;161;p17" title="windsurf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388544" y="3869190"/>
            <a:ext cx="265277" cy="70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7" title="Cursor.png"/>
          <p:cNvPicPr preferRelativeResize="0"/>
          <p:nvPr/>
        </p:nvPicPr>
        <p:blipFill rotWithShape="1">
          <a:blip r:embed="rId12">
            <a:alphaModFix/>
          </a:blip>
          <a:srcRect b="0" l="0" r="0" t="13179"/>
          <a:stretch/>
        </p:blipFill>
        <p:spPr>
          <a:xfrm>
            <a:off x="8084939" y="3850940"/>
            <a:ext cx="265277" cy="105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7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0" y="4427050"/>
            <a:ext cx="9144003" cy="716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Synchronous vs. Asynchronous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69" name="Google Shape;169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>
                <a:latin typeface="Georgia"/>
                <a:ea typeface="Georgia"/>
                <a:cs typeface="Georgia"/>
                <a:sym typeface="Georgia"/>
              </a:rPr>
              <a:t>sync:</a:t>
            </a:r>
            <a:r>
              <a:rPr lang="en">
                <a:latin typeface="Georgia"/>
                <a:ea typeface="Georgia"/>
                <a:cs typeface="Georgia"/>
                <a:sym typeface="Georgia"/>
              </a:rPr>
              <a:t> </a:t>
            </a:r>
            <a:br>
              <a:rPr lang="en">
                <a:latin typeface="Georgia"/>
                <a:ea typeface="Georgia"/>
                <a:cs typeface="Georgia"/>
                <a:sym typeface="Georgia"/>
              </a:rPr>
            </a:br>
            <a:r>
              <a:rPr lang="en">
                <a:latin typeface="Georgia"/>
                <a:ea typeface="Georgia"/>
                <a:cs typeface="Georgia"/>
                <a:sym typeface="Georgia"/>
              </a:rPr>
              <a:t>single-threaded, human-in-the-loop, your attention is focused on one task</a:t>
            </a:r>
            <a:br>
              <a:rPr lang="en">
                <a:latin typeface="Georgia"/>
                <a:ea typeface="Georgia"/>
                <a:cs typeface="Georgia"/>
                <a:sym typeface="Georgia"/>
              </a:rPr>
            </a:br>
            <a:r>
              <a:rPr lang="en">
                <a:latin typeface="Georgia"/>
                <a:ea typeface="Georgia"/>
                <a:cs typeface="Georgia"/>
                <a:sym typeface="Georgia"/>
              </a:rPr>
              <a:t>=&gt; AI agent works for 20 seconds - 1.5 minutes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Synchronous vs. Asynchronous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75" name="Google Shape;175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>
                <a:latin typeface="Georgia"/>
                <a:ea typeface="Georgia"/>
                <a:cs typeface="Georgia"/>
                <a:sym typeface="Georgia"/>
              </a:rPr>
              <a:t>sync:</a:t>
            </a:r>
            <a:r>
              <a:rPr lang="en">
                <a:latin typeface="Georgia"/>
                <a:ea typeface="Georgia"/>
                <a:cs typeface="Georgia"/>
                <a:sym typeface="Georgia"/>
              </a:rPr>
              <a:t> </a:t>
            </a:r>
            <a:br>
              <a:rPr lang="en">
                <a:latin typeface="Georgia"/>
                <a:ea typeface="Georgia"/>
                <a:cs typeface="Georgia"/>
                <a:sym typeface="Georgia"/>
              </a:rPr>
            </a:br>
            <a:r>
              <a:rPr lang="en">
                <a:latin typeface="Georgia"/>
                <a:ea typeface="Georgia"/>
                <a:cs typeface="Georgia"/>
                <a:sym typeface="Georgia"/>
              </a:rPr>
              <a:t>single-threaded, human-in-the-loop, your attention is focused on one task</a:t>
            </a:r>
            <a:br>
              <a:rPr lang="en">
                <a:latin typeface="Georgia"/>
                <a:ea typeface="Georgia"/>
                <a:cs typeface="Georgia"/>
                <a:sym typeface="Georgia"/>
              </a:rPr>
            </a:br>
            <a:r>
              <a:rPr lang="en">
                <a:latin typeface="Georgia"/>
                <a:ea typeface="Georgia"/>
                <a:cs typeface="Georgia"/>
                <a:sym typeface="Georgia"/>
              </a:rPr>
              <a:t>=&gt; AI agent works for 20 seconds - 1.5 minutes</a:t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u="sng">
                <a:latin typeface="Georgia"/>
                <a:ea typeface="Georgia"/>
                <a:cs typeface="Georgia"/>
                <a:sym typeface="Georgia"/>
              </a:rPr>
              <a:t>async: </a:t>
            </a:r>
            <a:br>
              <a:rPr lang="en">
                <a:latin typeface="Georgia"/>
                <a:ea typeface="Georgia"/>
                <a:cs typeface="Georgia"/>
                <a:sym typeface="Georgia"/>
              </a:rPr>
            </a:br>
            <a:r>
              <a:rPr lang="en">
                <a:latin typeface="Georgia"/>
                <a:ea typeface="Georgia"/>
                <a:cs typeface="Georgia"/>
                <a:sym typeface="Georgia"/>
              </a:rPr>
              <a:t>multi-threaded, human delegates to AI, switches attention between multiple tasks</a:t>
            </a:r>
            <a:br>
              <a:rPr lang="en">
                <a:latin typeface="Georgia"/>
                <a:ea typeface="Georgia"/>
                <a:cs typeface="Georgia"/>
                <a:sym typeface="Georgia"/>
              </a:rPr>
            </a:br>
            <a:r>
              <a:rPr lang="en">
                <a:latin typeface="Georgia"/>
                <a:ea typeface="Georgia"/>
                <a:cs typeface="Georgia"/>
                <a:sym typeface="Georgia"/>
              </a:rPr>
              <a:t>=&gt; AI agent works for 10 minutes - multiple hours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0" name="Google Shape;180;p20"/>
          <p:cNvGraphicFramePr/>
          <p:nvPr/>
        </p:nvGraphicFramePr>
        <p:xfrm>
          <a:off x="1714425" y="984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{38AE54AC-E57D-4E86-B83E-9CF2E316DE83}</a:tableStyleId>
              </a:tblPr>
              <a:tblGrid>
                <a:gridCol w="3515700"/>
                <a:gridCol w="3515700"/>
              </a:tblGrid>
              <a:tr h="1905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1905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81" name="Google Shape;181;p20"/>
          <p:cNvSpPr txBox="1"/>
          <p:nvPr/>
        </p:nvSpPr>
        <p:spPr>
          <a:xfrm>
            <a:off x="446025" y="1687013"/>
            <a:ext cx="10104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Local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82" name="Google Shape;182;p20"/>
          <p:cNvSpPr txBox="1"/>
          <p:nvPr/>
        </p:nvSpPr>
        <p:spPr>
          <a:xfrm>
            <a:off x="426975" y="3614525"/>
            <a:ext cx="1137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Cloud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83" name="Google Shape;183;p20"/>
          <p:cNvSpPr txBox="1"/>
          <p:nvPr/>
        </p:nvSpPr>
        <p:spPr>
          <a:xfrm>
            <a:off x="3196150" y="345725"/>
            <a:ext cx="10104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Sync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6517800" y="345725"/>
            <a:ext cx="1137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Async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9" name="Google Shape;189;p21"/>
          <p:cNvGraphicFramePr/>
          <p:nvPr/>
        </p:nvGraphicFramePr>
        <p:xfrm>
          <a:off x="1714425" y="984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{38AE54AC-E57D-4E86-B83E-9CF2E316DE83}</a:tableStyleId>
              </a:tblPr>
              <a:tblGrid>
                <a:gridCol w="3515700"/>
                <a:gridCol w="3515700"/>
              </a:tblGrid>
              <a:tr h="1905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1905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90" name="Google Shape;190;p21"/>
          <p:cNvSpPr txBox="1"/>
          <p:nvPr/>
        </p:nvSpPr>
        <p:spPr>
          <a:xfrm>
            <a:off x="446025" y="1687013"/>
            <a:ext cx="10104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Local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91" name="Google Shape;191;p21"/>
          <p:cNvSpPr txBox="1"/>
          <p:nvPr/>
        </p:nvSpPr>
        <p:spPr>
          <a:xfrm>
            <a:off x="426975" y="3614525"/>
            <a:ext cx="1137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Cloud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92" name="Google Shape;192;p21"/>
          <p:cNvSpPr txBox="1"/>
          <p:nvPr/>
        </p:nvSpPr>
        <p:spPr>
          <a:xfrm>
            <a:off x="3196150" y="345725"/>
            <a:ext cx="10104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Sync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93" name="Google Shape;193;p21"/>
          <p:cNvSpPr txBox="1"/>
          <p:nvPr/>
        </p:nvSpPr>
        <p:spPr>
          <a:xfrm>
            <a:off x="6517800" y="345725"/>
            <a:ext cx="1137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Async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94" name="Google Shape;19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0900" y="1069573"/>
            <a:ext cx="2112719" cy="66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1" title="LOCKUP_HORIZONTAL_2D_LIGH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98675" y="1748057"/>
            <a:ext cx="1512300" cy="359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72125" y="2344672"/>
            <a:ext cx="2355651" cy="296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1" name="Google Shape;201;p22"/>
          <p:cNvGraphicFramePr/>
          <p:nvPr/>
        </p:nvGraphicFramePr>
        <p:xfrm>
          <a:off x="1714425" y="984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{38AE54AC-E57D-4E86-B83E-9CF2E316DE83}</a:tableStyleId>
              </a:tblPr>
              <a:tblGrid>
                <a:gridCol w="3515700"/>
                <a:gridCol w="3515700"/>
              </a:tblGrid>
              <a:tr h="1905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1905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02" name="Google Shape;202;p22"/>
          <p:cNvSpPr txBox="1"/>
          <p:nvPr/>
        </p:nvSpPr>
        <p:spPr>
          <a:xfrm>
            <a:off x="446025" y="1687013"/>
            <a:ext cx="10104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Local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03" name="Google Shape;203;p22"/>
          <p:cNvSpPr txBox="1"/>
          <p:nvPr/>
        </p:nvSpPr>
        <p:spPr>
          <a:xfrm>
            <a:off x="426975" y="3614525"/>
            <a:ext cx="1137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Cloud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04" name="Google Shape;204;p22"/>
          <p:cNvSpPr txBox="1"/>
          <p:nvPr/>
        </p:nvSpPr>
        <p:spPr>
          <a:xfrm>
            <a:off x="3196150" y="345725"/>
            <a:ext cx="10104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Sync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05" name="Google Shape;205;p22"/>
          <p:cNvSpPr txBox="1"/>
          <p:nvPr/>
        </p:nvSpPr>
        <p:spPr>
          <a:xfrm>
            <a:off x="6517800" y="345725"/>
            <a:ext cx="1137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Async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06" name="Google Shape;20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0900" y="1069573"/>
            <a:ext cx="2112719" cy="66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2" title="LOCKUP_HORIZONTAL_2D_LIGH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98675" y="1748057"/>
            <a:ext cx="1512300" cy="359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72125" y="2344672"/>
            <a:ext cx="2355651" cy="296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2" title="devin_wordmark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11100" y="3139447"/>
            <a:ext cx="1512300" cy="718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2" title="Screenshot 2025-10-09 at 10.33.30 P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00100" y="3879502"/>
            <a:ext cx="2037009" cy="71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" name="Google Shape;215;p23"/>
          <p:cNvGraphicFramePr/>
          <p:nvPr/>
        </p:nvGraphicFramePr>
        <p:xfrm>
          <a:off x="1714425" y="984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{38AE54AC-E57D-4E86-B83E-9CF2E316DE83}</a:tableStyleId>
              </a:tblPr>
              <a:tblGrid>
                <a:gridCol w="3515700"/>
                <a:gridCol w="3515700"/>
              </a:tblGrid>
              <a:tr h="1905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1905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16" name="Google Shape;216;p23"/>
          <p:cNvSpPr txBox="1"/>
          <p:nvPr/>
        </p:nvSpPr>
        <p:spPr>
          <a:xfrm>
            <a:off x="446025" y="1687013"/>
            <a:ext cx="10104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Local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17" name="Google Shape;217;p23"/>
          <p:cNvSpPr txBox="1"/>
          <p:nvPr/>
        </p:nvSpPr>
        <p:spPr>
          <a:xfrm>
            <a:off x="426975" y="3614525"/>
            <a:ext cx="1137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Cloud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18" name="Google Shape;218;p23"/>
          <p:cNvSpPr txBox="1"/>
          <p:nvPr/>
        </p:nvSpPr>
        <p:spPr>
          <a:xfrm>
            <a:off x="3196150" y="345725"/>
            <a:ext cx="10104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Sync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19" name="Google Shape;219;p23"/>
          <p:cNvSpPr txBox="1"/>
          <p:nvPr/>
        </p:nvSpPr>
        <p:spPr>
          <a:xfrm>
            <a:off x="6517800" y="345725"/>
            <a:ext cx="1137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Async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20" name="Google Shape;22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0900" y="1069573"/>
            <a:ext cx="2112719" cy="66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3" title="LOCKUP_HORIZONTAL_2D_LIGH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98675" y="1748057"/>
            <a:ext cx="1512300" cy="359618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3"/>
          <p:cNvSpPr txBox="1"/>
          <p:nvPr/>
        </p:nvSpPr>
        <p:spPr>
          <a:xfrm>
            <a:off x="2739325" y="3614525"/>
            <a:ext cx="15123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Inter Tight Medium"/>
                <a:ea typeface="Inter Tight Medium"/>
                <a:cs typeface="Inter Tight Medium"/>
                <a:sym typeface="Inter Tight Medium"/>
              </a:rPr>
              <a:t>DeepWiki</a:t>
            </a:r>
            <a:endParaRPr sz="2400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pic>
        <p:nvPicPr>
          <p:cNvPr id="223" name="Google Shape;223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72125" y="2344672"/>
            <a:ext cx="2355651" cy="296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3" title="devin_wordmark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11100" y="3139447"/>
            <a:ext cx="1512300" cy="718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3" title="Screenshot 2025-10-09 at 10.33.30 P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00100" y="3879502"/>
            <a:ext cx="2037009" cy="71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3" title="Screenshot 2025-07-31 at 2.29.09 PM 1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49200" y="1569102"/>
            <a:ext cx="1512300" cy="78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31C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4"/>
          <p:cNvSpPr/>
          <p:nvPr/>
        </p:nvSpPr>
        <p:spPr>
          <a:xfrm rot="-5400000">
            <a:off x="4989300" y="739350"/>
            <a:ext cx="3359700" cy="4194300"/>
          </a:xfrm>
          <a:prstGeom prst="roundRect">
            <a:avLst>
              <a:gd fmla="val 5289" name="adj"/>
            </a:avLst>
          </a:prstGeom>
          <a:gradFill>
            <a:gsLst>
              <a:gs pos="0">
                <a:srgbClr val="2A6DCE"/>
              </a:gs>
              <a:gs pos="50000">
                <a:srgbClr val="4DD0E1"/>
              </a:gs>
              <a:gs pos="100000">
                <a:srgbClr val="1DC19C"/>
              </a:gs>
            </a:gsLst>
            <a:lin ang="54007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24"/>
          <p:cNvSpPr/>
          <p:nvPr/>
        </p:nvSpPr>
        <p:spPr>
          <a:xfrm>
            <a:off x="4700000" y="1263550"/>
            <a:ext cx="3921600" cy="3066600"/>
          </a:xfrm>
          <a:prstGeom prst="roundRect">
            <a:avLst>
              <a:gd fmla="val 5289" name="adj"/>
            </a:avLst>
          </a:prstGeom>
          <a:solidFill>
            <a:srgbClr val="1419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4"/>
          <p:cNvSpPr/>
          <p:nvPr/>
        </p:nvSpPr>
        <p:spPr>
          <a:xfrm>
            <a:off x="4700000" y="1298592"/>
            <a:ext cx="3921600" cy="3066600"/>
          </a:xfrm>
          <a:prstGeom prst="roundRect">
            <a:avLst>
              <a:gd fmla="val 5289" name="adj"/>
            </a:avLst>
          </a:prstGeom>
          <a:solidFill>
            <a:srgbClr val="0F131C"/>
          </a:solidFill>
          <a:ln cap="flat" cmpd="sng" w="9525">
            <a:solidFill>
              <a:srgbClr val="202D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24"/>
          <p:cNvSpPr/>
          <p:nvPr/>
        </p:nvSpPr>
        <p:spPr>
          <a:xfrm>
            <a:off x="5355537" y="2304270"/>
            <a:ext cx="2643600" cy="14295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24"/>
          <p:cNvSpPr/>
          <p:nvPr/>
        </p:nvSpPr>
        <p:spPr>
          <a:xfrm>
            <a:off x="432800" y="1263550"/>
            <a:ext cx="3921600" cy="3066600"/>
          </a:xfrm>
          <a:prstGeom prst="roundRect">
            <a:avLst>
              <a:gd fmla="val 5289" name="adj"/>
            </a:avLst>
          </a:prstGeom>
          <a:solidFill>
            <a:srgbClr val="14192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24"/>
          <p:cNvSpPr/>
          <p:nvPr/>
        </p:nvSpPr>
        <p:spPr>
          <a:xfrm>
            <a:off x="432800" y="1298592"/>
            <a:ext cx="3921600" cy="3066600"/>
          </a:xfrm>
          <a:prstGeom prst="roundRect">
            <a:avLst>
              <a:gd fmla="val 5289" name="adj"/>
            </a:avLst>
          </a:prstGeom>
          <a:solidFill>
            <a:srgbClr val="0F131C"/>
          </a:solidFill>
          <a:ln cap="flat" cmpd="sng" w="9525">
            <a:solidFill>
              <a:srgbClr val="202D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24"/>
          <p:cNvSpPr/>
          <p:nvPr/>
        </p:nvSpPr>
        <p:spPr>
          <a:xfrm>
            <a:off x="1081937" y="2301038"/>
            <a:ext cx="2643600" cy="14295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8" name="Google Shape;238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427050"/>
            <a:ext cx="9144003" cy="71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5280" y="234458"/>
            <a:ext cx="1056802" cy="440351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24"/>
          <p:cNvSpPr txBox="1"/>
          <p:nvPr/>
        </p:nvSpPr>
        <p:spPr>
          <a:xfrm>
            <a:off x="7750983" y="412083"/>
            <a:ext cx="9789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757E92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Overview</a:t>
            </a:r>
            <a:endParaRPr b="0" i="0" sz="800" u="none" cap="none" strike="noStrike">
              <a:solidFill>
                <a:srgbClr val="757E92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241" name="Google Shape;241;p24"/>
          <p:cNvSpPr txBox="1"/>
          <p:nvPr/>
        </p:nvSpPr>
        <p:spPr>
          <a:xfrm>
            <a:off x="432800" y="741800"/>
            <a:ext cx="5583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FFFFFF"/>
                </a:solidFill>
                <a:latin typeface="DM Sans Light"/>
                <a:ea typeface="DM Sans Light"/>
                <a:cs typeface="DM Sans Light"/>
                <a:sym typeface="DM Sans Light"/>
              </a:rPr>
              <a:t>Cloud + Async </a:t>
            </a:r>
            <a:r>
              <a:rPr lang="en" sz="2000">
                <a:solidFill>
                  <a:srgbClr val="FFFFFF"/>
                </a:solidFill>
                <a:latin typeface="DM Sans Light"/>
                <a:ea typeface="DM Sans Light"/>
                <a:cs typeface="DM Sans Light"/>
                <a:sym typeface="DM Sans Light"/>
              </a:rPr>
              <a:t>enables </a:t>
            </a:r>
            <a:r>
              <a:rPr lang="en" sz="2000">
                <a:solidFill>
                  <a:srgbClr val="FFFFFF"/>
                </a:solidFill>
                <a:latin typeface="DM Sans Light"/>
                <a:ea typeface="DM Sans Light"/>
                <a:cs typeface="DM Sans Light"/>
                <a:sym typeface="DM Sans Light"/>
              </a:rPr>
              <a:t>10x parallelism </a:t>
            </a:r>
            <a:endParaRPr sz="2000">
              <a:solidFill>
                <a:schemeClr val="lt1"/>
              </a:solidFill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242" name="Google Shape;242;p24"/>
          <p:cNvSpPr txBox="1"/>
          <p:nvPr/>
        </p:nvSpPr>
        <p:spPr>
          <a:xfrm>
            <a:off x="432800" y="1619500"/>
            <a:ext cx="39216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1500">
                <a:solidFill>
                  <a:schemeClr val="lt1"/>
                </a:solidFill>
                <a:latin typeface="DM Sans Light"/>
                <a:ea typeface="DM Sans Light"/>
                <a:cs typeface="DM Sans Light"/>
                <a:sym typeface="DM Sans Light"/>
              </a:rPr>
              <a:t>Boost individual speed.</a:t>
            </a:r>
            <a:endParaRPr sz="1100">
              <a:solidFill>
                <a:srgbClr val="FFFFFF"/>
              </a:solidFill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cxnSp>
        <p:nvCxnSpPr>
          <p:cNvPr id="243" name="Google Shape;243;p24"/>
          <p:cNvCxnSpPr/>
          <p:nvPr/>
        </p:nvCxnSpPr>
        <p:spPr>
          <a:xfrm>
            <a:off x="1113750" y="1997260"/>
            <a:ext cx="2568300" cy="0"/>
          </a:xfrm>
          <a:prstGeom prst="straightConnector1">
            <a:avLst/>
          </a:prstGeom>
          <a:noFill/>
          <a:ln cap="flat" cmpd="sng" w="9525">
            <a:solidFill>
              <a:srgbClr val="202D4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4" name="Google Shape;244;p24"/>
          <p:cNvCxnSpPr/>
          <p:nvPr/>
        </p:nvCxnSpPr>
        <p:spPr>
          <a:xfrm>
            <a:off x="5393187" y="1989700"/>
            <a:ext cx="2568300" cy="0"/>
          </a:xfrm>
          <a:prstGeom prst="straightConnector1">
            <a:avLst/>
          </a:prstGeom>
          <a:noFill/>
          <a:ln cap="flat" cmpd="sng" w="9525">
            <a:solidFill>
              <a:srgbClr val="202D45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45" name="Google Shape;245;p24" title="icons8-user-96 (1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74472" y="2390400"/>
            <a:ext cx="354750" cy="35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4" title="icons8-user-96 (1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27584" y="2390400"/>
            <a:ext cx="354750" cy="35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4" title="icons8-user-96 (1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80697" y="2390400"/>
            <a:ext cx="354750" cy="35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4" title="icons8-laptop-90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7463" y="2908131"/>
            <a:ext cx="354750" cy="35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4" title="icons8-laptop-90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19306" y="2908131"/>
            <a:ext cx="354750" cy="35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24" title="icons8-laptop-90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81150" y="2908131"/>
            <a:ext cx="354750" cy="354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1" name="Google Shape;251;p24"/>
          <p:cNvCxnSpPr/>
          <p:nvPr/>
        </p:nvCxnSpPr>
        <p:spPr>
          <a:xfrm>
            <a:off x="1546007" y="2745141"/>
            <a:ext cx="0" cy="201900"/>
          </a:xfrm>
          <a:prstGeom prst="straightConnector1">
            <a:avLst/>
          </a:prstGeom>
          <a:noFill/>
          <a:ln cap="flat" cmpd="sng" w="9525">
            <a:solidFill>
              <a:srgbClr val="ADADAD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52" name="Google Shape;252;p24"/>
          <p:cNvCxnSpPr/>
          <p:nvPr/>
        </p:nvCxnSpPr>
        <p:spPr>
          <a:xfrm>
            <a:off x="2400257" y="2745141"/>
            <a:ext cx="0" cy="201900"/>
          </a:xfrm>
          <a:prstGeom prst="straightConnector1">
            <a:avLst/>
          </a:prstGeom>
          <a:noFill/>
          <a:ln cap="flat" cmpd="sng" w="9525">
            <a:solidFill>
              <a:srgbClr val="ADADAD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53" name="Google Shape;253;p24"/>
          <p:cNvCxnSpPr/>
          <p:nvPr/>
        </p:nvCxnSpPr>
        <p:spPr>
          <a:xfrm>
            <a:off x="3261657" y="2745141"/>
            <a:ext cx="0" cy="201900"/>
          </a:xfrm>
          <a:prstGeom prst="straightConnector1">
            <a:avLst/>
          </a:prstGeom>
          <a:noFill/>
          <a:ln cap="flat" cmpd="sng" w="9525">
            <a:solidFill>
              <a:srgbClr val="ADADAD"/>
            </a:solidFill>
            <a:prstDash val="dot"/>
            <a:round/>
            <a:headEnd len="med" w="med" type="none"/>
            <a:tailEnd len="med" w="med" type="none"/>
          </a:ln>
        </p:spPr>
      </p:cxnSp>
      <p:pic>
        <p:nvPicPr>
          <p:cNvPr id="254" name="Google Shape;254;p24" title="icons8-user-96 (1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13025" y="2442507"/>
            <a:ext cx="354750" cy="35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4" title="icons8-user-96 (1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66138" y="2442507"/>
            <a:ext cx="354750" cy="35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4" title="icons8-user-96 (1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19250" y="2442507"/>
            <a:ext cx="354750" cy="354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7" name="Google Shape;257;p24"/>
          <p:cNvCxnSpPr/>
          <p:nvPr/>
        </p:nvCxnSpPr>
        <p:spPr>
          <a:xfrm>
            <a:off x="1537464" y="3240056"/>
            <a:ext cx="0" cy="201900"/>
          </a:xfrm>
          <a:prstGeom prst="straightConnector1">
            <a:avLst/>
          </a:prstGeom>
          <a:noFill/>
          <a:ln cap="flat" cmpd="sng" w="9525">
            <a:solidFill>
              <a:srgbClr val="ADADAD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58" name="Google Shape;258;p24"/>
          <p:cNvCxnSpPr/>
          <p:nvPr/>
        </p:nvCxnSpPr>
        <p:spPr>
          <a:xfrm>
            <a:off x="2391714" y="3240056"/>
            <a:ext cx="0" cy="201900"/>
          </a:xfrm>
          <a:prstGeom prst="straightConnector1">
            <a:avLst/>
          </a:prstGeom>
          <a:noFill/>
          <a:ln cap="flat" cmpd="sng" w="9525">
            <a:solidFill>
              <a:srgbClr val="ADADAD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59" name="Google Shape;259;p24"/>
          <p:cNvCxnSpPr/>
          <p:nvPr/>
        </p:nvCxnSpPr>
        <p:spPr>
          <a:xfrm>
            <a:off x="3253114" y="3240056"/>
            <a:ext cx="0" cy="201900"/>
          </a:xfrm>
          <a:prstGeom prst="straightConnector1">
            <a:avLst/>
          </a:prstGeom>
          <a:noFill/>
          <a:ln cap="flat" cmpd="sng" w="9525">
            <a:solidFill>
              <a:srgbClr val="ADADAD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260" name="Google Shape;260;p24"/>
          <p:cNvSpPr txBox="1"/>
          <p:nvPr/>
        </p:nvSpPr>
        <p:spPr>
          <a:xfrm>
            <a:off x="1264644" y="3436279"/>
            <a:ext cx="5304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800">
                <a:solidFill>
                  <a:srgbClr val="FFFFFF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Local IDE</a:t>
            </a:r>
            <a:endParaRPr i="1" sz="800">
              <a:solidFill>
                <a:srgbClr val="FFFFFF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261" name="Google Shape;261;p24"/>
          <p:cNvSpPr txBox="1"/>
          <p:nvPr/>
        </p:nvSpPr>
        <p:spPr>
          <a:xfrm>
            <a:off x="2134916" y="3436279"/>
            <a:ext cx="5304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800">
                <a:solidFill>
                  <a:srgbClr val="FFFFFF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Local IDE</a:t>
            </a:r>
            <a:endParaRPr i="1" sz="800">
              <a:solidFill>
                <a:srgbClr val="FFFFFF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262" name="Google Shape;262;p24"/>
          <p:cNvSpPr txBox="1"/>
          <p:nvPr/>
        </p:nvSpPr>
        <p:spPr>
          <a:xfrm>
            <a:off x="3005187" y="3436279"/>
            <a:ext cx="5304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800">
                <a:solidFill>
                  <a:srgbClr val="FFFFFF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Local IDE</a:t>
            </a:r>
            <a:endParaRPr i="1" sz="800">
              <a:solidFill>
                <a:srgbClr val="FFFFFF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263" name="Google Shape;263;p24"/>
          <p:cNvSpPr txBox="1"/>
          <p:nvPr/>
        </p:nvSpPr>
        <p:spPr>
          <a:xfrm>
            <a:off x="476998" y="2506279"/>
            <a:ext cx="5304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D9D9D9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Users</a:t>
            </a:r>
            <a:endParaRPr sz="800">
              <a:solidFill>
                <a:srgbClr val="D9D9D9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264" name="Google Shape;264;p24"/>
          <p:cNvSpPr txBox="1"/>
          <p:nvPr/>
        </p:nvSpPr>
        <p:spPr>
          <a:xfrm>
            <a:off x="476998" y="3034024"/>
            <a:ext cx="5304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D9D9D9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Laptops</a:t>
            </a:r>
            <a:endParaRPr sz="800">
              <a:solidFill>
                <a:srgbClr val="D9D9D9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265" name="Google Shape;265;p24"/>
          <p:cNvSpPr txBox="1"/>
          <p:nvPr/>
        </p:nvSpPr>
        <p:spPr>
          <a:xfrm>
            <a:off x="476998" y="3429906"/>
            <a:ext cx="5304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D9D9D9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Env</a:t>
            </a:r>
            <a:endParaRPr sz="800">
              <a:solidFill>
                <a:srgbClr val="D9D9D9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266" name="Google Shape;266;p24"/>
          <p:cNvSpPr txBox="1"/>
          <p:nvPr/>
        </p:nvSpPr>
        <p:spPr>
          <a:xfrm>
            <a:off x="4744198" y="2558386"/>
            <a:ext cx="5304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D9D9D9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Users</a:t>
            </a:r>
            <a:endParaRPr sz="800">
              <a:solidFill>
                <a:srgbClr val="D9D9D9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267" name="Google Shape;267;p24"/>
          <p:cNvSpPr txBox="1"/>
          <p:nvPr/>
        </p:nvSpPr>
        <p:spPr>
          <a:xfrm>
            <a:off x="4744200" y="2933732"/>
            <a:ext cx="5304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D9D9D9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Devins</a:t>
            </a:r>
            <a:endParaRPr sz="800">
              <a:solidFill>
                <a:srgbClr val="D9D9D9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268" name="Google Shape;268;p24"/>
          <p:cNvSpPr txBox="1"/>
          <p:nvPr/>
        </p:nvSpPr>
        <p:spPr>
          <a:xfrm>
            <a:off x="4744198" y="3482014"/>
            <a:ext cx="5304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D9D9D9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Env</a:t>
            </a:r>
            <a:endParaRPr sz="800">
              <a:solidFill>
                <a:srgbClr val="D9D9D9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269" name="Google Shape;269;p24"/>
          <p:cNvSpPr txBox="1"/>
          <p:nvPr/>
        </p:nvSpPr>
        <p:spPr>
          <a:xfrm>
            <a:off x="6012972" y="3600582"/>
            <a:ext cx="530400" cy="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500">
                <a:solidFill>
                  <a:srgbClr val="FFFFFF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In VPC</a:t>
            </a:r>
            <a:endParaRPr i="1" sz="500">
              <a:solidFill>
                <a:srgbClr val="FFFFFF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270" name="Google Shape;270;p24"/>
          <p:cNvSpPr txBox="1"/>
          <p:nvPr/>
        </p:nvSpPr>
        <p:spPr>
          <a:xfrm>
            <a:off x="1218650" y="1458150"/>
            <a:ext cx="23499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FFFFFF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Local AI IDEs</a:t>
            </a:r>
            <a:endParaRPr sz="800">
              <a:solidFill>
                <a:srgbClr val="FFFFFF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271" name="Google Shape;271;p24"/>
          <p:cNvSpPr txBox="1"/>
          <p:nvPr/>
        </p:nvSpPr>
        <p:spPr>
          <a:xfrm>
            <a:off x="4700000" y="1619500"/>
            <a:ext cx="3921600" cy="2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1500">
                <a:solidFill>
                  <a:schemeClr val="lt1"/>
                </a:solidFill>
                <a:latin typeface="DM Sans Light"/>
                <a:ea typeface="DM Sans Light"/>
                <a:cs typeface="DM Sans Light"/>
                <a:sym typeface="DM Sans Light"/>
              </a:rPr>
              <a:t>Unlimited Devins for parallel </a:t>
            </a:r>
            <a:r>
              <a:rPr lang="en" sz="1500">
                <a:solidFill>
                  <a:srgbClr val="2A6DCE"/>
                </a:solidFill>
                <a:latin typeface="DM Sans Light"/>
                <a:ea typeface="DM Sans Light"/>
                <a:cs typeface="DM Sans Light"/>
                <a:sym typeface="DM Sans Light"/>
              </a:rPr>
              <a:t>capacity</a:t>
            </a:r>
            <a:r>
              <a:rPr lang="en" sz="1500">
                <a:solidFill>
                  <a:schemeClr val="lt1"/>
                </a:solidFill>
                <a:latin typeface="DM Sans Light"/>
                <a:ea typeface="DM Sans Light"/>
                <a:cs typeface="DM Sans Light"/>
                <a:sym typeface="DM Sans Light"/>
              </a:rPr>
              <a:t>.</a:t>
            </a:r>
            <a:endParaRPr sz="1100">
              <a:solidFill>
                <a:srgbClr val="FFFFFF"/>
              </a:solidFill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272" name="Google Shape;272;p24"/>
          <p:cNvSpPr txBox="1"/>
          <p:nvPr/>
        </p:nvSpPr>
        <p:spPr>
          <a:xfrm>
            <a:off x="5485850" y="1458150"/>
            <a:ext cx="23499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rgbClr val="FFFFFF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Cloud AI Agents</a:t>
            </a:r>
            <a:endParaRPr sz="800">
              <a:solidFill>
                <a:srgbClr val="FFFFFF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sp>
        <p:nvSpPr>
          <p:cNvPr id="273" name="Google Shape;273;p24"/>
          <p:cNvSpPr txBox="1"/>
          <p:nvPr/>
        </p:nvSpPr>
        <p:spPr>
          <a:xfrm>
            <a:off x="437100" y="3980794"/>
            <a:ext cx="39216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1" lang="en" sz="1000">
                <a:solidFill>
                  <a:srgbClr val="FFFFFF"/>
                </a:solidFill>
                <a:latin typeface="DM Sans Light"/>
                <a:ea typeface="DM Sans Light"/>
                <a:cs typeface="DM Sans Light"/>
                <a:sym typeface="DM Sans Light"/>
              </a:rPr>
              <a:t>Local </a:t>
            </a:r>
            <a:r>
              <a:rPr i="1" lang="en" sz="1000">
                <a:solidFill>
                  <a:schemeClr val="lt1"/>
                </a:solidFill>
                <a:latin typeface="DM Sans Light"/>
                <a:ea typeface="DM Sans Light"/>
                <a:cs typeface="DM Sans Light"/>
                <a:sym typeface="DM Sans Light"/>
              </a:rPr>
              <a:t>• Synchronous • 1-to-1 • Isolated Knowledge</a:t>
            </a:r>
            <a:endParaRPr i="1" sz="1000" u="none" cap="none" strike="noStrike">
              <a:solidFill>
                <a:srgbClr val="FFFFFF"/>
              </a:solidFill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274" name="Google Shape;274;p24"/>
          <p:cNvSpPr txBox="1"/>
          <p:nvPr/>
        </p:nvSpPr>
        <p:spPr>
          <a:xfrm>
            <a:off x="4704300" y="3980794"/>
            <a:ext cx="39216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1" lang="en" sz="1000">
                <a:solidFill>
                  <a:srgbClr val="FFFFFF"/>
                </a:solidFill>
                <a:latin typeface="DM Sans Light"/>
                <a:ea typeface="DM Sans Light"/>
                <a:cs typeface="DM Sans Light"/>
                <a:sym typeface="DM Sans Light"/>
              </a:rPr>
              <a:t>Cloud </a:t>
            </a:r>
            <a:r>
              <a:rPr i="1" lang="en" sz="1000">
                <a:solidFill>
                  <a:schemeClr val="lt1"/>
                </a:solidFill>
                <a:latin typeface="DM Sans Light"/>
                <a:ea typeface="DM Sans Light"/>
                <a:cs typeface="DM Sans Light"/>
                <a:sym typeface="DM Sans Light"/>
              </a:rPr>
              <a:t>• Asynchronous • 1-to-Many • Organizational Knowledge</a:t>
            </a:r>
            <a:endParaRPr i="1" sz="1000" u="none" cap="none" strike="noStrike">
              <a:solidFill>
                <a:srgbClr val="FFFFFF"/>
              </a:solidFill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pic>
        <p:nvPicPr>
          <p:cNvPr id="275" name="Google Shape;275;p24" title="proprietary_context.png"/>
          <p:cNvPicPr preferRelativeResize="0"/>
          <p:nvPr/>
        </p:nvPicPr>
        <p:blipFill rotWithShape="1">
          <a:blip r:embed="rId7">
            <a:alphaModFix/>
          </a:blip>
          <a:srcRect b="0" l="0" r="0" t="9764"/>
          <a:stretch/>
        </p:blipFill>
        <p:spPr>
          <a:xfrm>
            <a:off x="6550575" y="3456743"/>
            <a:ext cx="253499" cy="245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4" title="devin_v4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594892" y="2955729"/>
            <a:ext cx="153917" cy="15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4" title="devin_v4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823492" y="2955729"/>
            <a:ext cx="153917" cy="15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4" title="devin_v4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212703" y="2955729"/>
            <a:ext cx="153917" cy="15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4" title="devin_v4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93842" y="2955729"/>
            <a:ext cx="153917" cy="15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4" title="devin_v4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74981" y="2955729"/>
            <a:ext cx="153917" cy="15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24" title="devin_v4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56120" y="2955729"/>
            <a:ext cx="153917" cy="15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4" title="devin_v4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937260" y="2955729"/>
            <a:ext cx="153917" cy="15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4" title="devin_v4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42060" y="2955729"/>
            <a:ext cx="153917" cy="15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4" title="devin_v4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27304" y="2955729"/>
            <a:ext cx="153917" cy="15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24" title="devin_v4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12549" y="2955729"/>
            <a:ext cx="153917" cy="153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6" name="Google Shape;286;p24"/>
          <p:cNvCxnSpPr>
            <a:stCxn id="254" idx="2"/>
            <a:endCxn id="276" idx="0"/>
          </p:cNvCxnSpPr>
          <p:nvPr/>
        </p:nvCxnSpPr>
        <p:spPr>
          <a:xfrm flipH="1">
            <a:off x="5671900" y="2797257"/>
            <a:ext cx="118500" cy="158400"/>
          </a:xfrm>
          <a:prstGeom prst="straightConnector1">
            <a:avLst/>
          </a:prstGeom>
          <a:noFill/>
          <a:ln cap="flat" cmpd="sng" w="9525">
            <a:solidFill>
              <a:srgbClr val="ADADAD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87" name="Google Shape;287;p24"/>
          <p:cNvCxnSpPr>
            <a:stCxn id="254" idx="2"/>
            <a:endCxn id="277" idx="0"/>
          </p:cNvCxnSpPr>
          <p:nvPr/>
        </p:nvCxnSpPr>
        <p:spPr>
          <a:xfrm>
            <a:off x="5790400" y="2797257"/>
            <a:ext cx="110100" cy="158400"/>
          </a:xfrm>
          <a:prstGeom prst="straightConnector1">
            <a:avLst/>
          </a:prstGeom>
          <a:noFill/>
          <a:ln cap="flat" cmpd="sng" w="9525">
            <a:solidFill>
              <a:srgbClr val="ADADAD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88" name="Google Shape;288;p24"/>
          <p:cNvCxnSpPr>
            <a:stCxn id="255" idx="2"/>
            <a:endCxn id="278" idx="0"/>
          </p:cNvCxnSpPr>
          <p:nvPr/>
        </p:nvCxnSpPr>
        <p:spPr>
          <a:xfrm flipH="1">
            <a:off x="6289513" y="2797257"/>
            <a:ext cx="354000" cy="158400"/>
          </a:xfrm>
          <a:prstGeom prst="straightConnector1">
            <a:avLst/>
          </a:prstGeom>
          <a:noFill/>
          <a:ln cap="flat" cmpd="sng" w="9525">
            <a:solidFill>
              <a:srgbClr val="ADADAD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89" name="Google Shape;289;p24"/>
          <p:cNvCxnSpPr>
            <a:stCxn id="255" idx="2"/>
            <a:endCxn id="279" idx="0"/>
          </p:cNvCxnSpPr>
          <p:nvPr/>
        </p:nvCxnSpPr>
        <p:spPr>
          <a:xfrm flipH="1">
            <a:off x="6470713" y="2797257"/>
            <a:ext cx="172800" cy="158400"/>
          </a:xfrm>
          <a:prstGeom prst="straightConnector1">
            <a:avLst/>
          </a:prstGeom>
          <a:noFill/>
          <a:ln cap="flat" cmpd="sng" w="9525">
            <a:solidFill>
              <a:srgbClr val="ADADAD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90" name="Google Shape;290;p24"/>
          <p:cNvCxnSpPr>
            <a:stCxn id="255" idx="2"/>
            <a:endCxn id="280" idx="0"/>
          </p:cNvCxnSpPr>
          <p:nvPr/>
        </p:nvCxnSpPr>
        <p:spPr>
          <a:xfrm>
            <a:off x="6643513" y="2797257"/>
            <a:ext cx="8400" cy="158400"/>
          </a:xfrm>
          <a:prstGeom prst="straightConnector1">
            <a:avLst/>
          </a:prstGeom>
          <a:noFill/>
          <a:ln cap="flat" cmpd="sng" w="9525">
            <a:solidFill>
              <a:srgbClr val="ADADAD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91" name="Google Shape;291;p24"/>
          <p:cNvCxnSpPr>
            <a:stCxn id="255" idx="2"/>
            <a:endCxn id="281" idx="0"/>
          </p:cNvCxnSpPr>
          <p:nvPr/>
        </p:nvCxnSpPr>
        <p:spPr>
          <a:xfrm>
            <a:off x="6643513" y="2797257"/>
            <a:ext cx="189600" cy="158400"/>
          </a:xfrm>
          <a:prstGeom prst="straightConnector1">
            <a:avLst/>
          </a:prstGeom>
          <a:noFill/>
          <a:ln cap="flat" cmpd="sng" w="9525">
            <a:solidFill>
              <a:srgbClr val="ADADAD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92" name="Google Shape;292;p24"/>
          <p:cNvCxnSpPr>
            <a:stCxn id="255" idx="2"/>
            <a:endCxn id="282" idx="0"/>
          </p:cNvCxnSpPr>
          <p:nvPr/>
        </p:nvCxnSpPr>
        <p:spPr>
          <a:xfrm>
            <a:off x="6643513" y="2797257"/>
            <a:ext cx="370800" cy="158400"/>
          </a:xfrm>
          <a:prstGeom prst="straightConnector1">
            <a:avLst/>
          </a:prstGeom>
          <a:noFill/>
          <a:ln cap="flat" cmpd="sng" w="9525">
            <a:solidFill>
              <a:srgbClr val="ADADAD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93" name="Google Shape;293;p24"/>
          <p:cNvCxnSpPr>
            <a:stCxn id="256" idx="2"/>
            <a:endCxn id="283" idx="0"/>
          </p:cNvCxnSpPr>
          <p:nvPr/>
        </p:nvCxnSpPr>
        <p:spPr>
          <a:xfrm flipH="1">
            <a:off x="7319025" y="2797257"/>
            <a:ext cx="177600" cy="158400"/>
          </a:xfrm>
          <a:prstGeom prst="straightConnector1">
            <a:avLst/>
          </a:prstGeom>
          <a:noFill/>
          <a:ln cap="flat" cmpd="sng" w="9525">
            <a:solidFill>
              <a:srgbClr val="ADADAD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94" name="Google Shape;294;p24"/>
          <p:cNvCxnSpPr>
            <a:stCxn id="256" idx="2"/>
            <a:endCxn id="284" idx="0"/>
          </p:cNvCxnSpPr>
          <p:nvPr/>
        </p:nvCxnSpPr>
        <p:spPr>
          <a:xfrm>
            <a:off x="7496625" y="2797257"/>
            <a:ext cx="7500" cy="158400"/>
          </a:xfrm>
          <a:prstGeom prst="straightConnector1">
            <a:avLst/>
          </a:prstGeom>
          <a:noFill/>
          <a:ln cap="flat" cmpd="sng" w="9525">
            <a:solidFill>
              <a:srgbClr val="ADADAD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95" name="Google Shape;295;p24"/>
          <p:cNvCxnSpPr>
            <a:stCxn id="256" idx="2"/>
            <a:endCxn id="285" idx="0"/>
          </p:cNvCxnSpPr>
          <p:nvPr/>
        </p:nvCxnSpPr>
        <p:spPr>
          <a:xfrm>
            <a:off x="7496625" y="2797257"/>
            <a:ext cx="192900" cy="158400"/>
          </a:xfrm>
          <a:prstGeom prst="straightConnector1">
            <a:avLst/>
          </a:prstGeom>
          <a:noFill/>
          <a:ln cap="flat" cmpd="sng" w="9525">
            <a:solidFill>
              <a:srgbClr val="ADADAD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96" name="Google Shape;296;p24"/>
          <p:cNvCxnSpPr>
            <a:stCxn id="276" idx="2"/>
            <a:endCxn id="275" idx="0"/>
          </p:cNvCxnSpPr>
          <p:nvPr/>
        </p:nvCxnSpPr>
        <p:spPr>
          <a:xfrm>
            <a:off x="5671850" y="3109628"/>
            <a:ext cx="1005600" cy="347100"/>
          </a:xfrm>
          <a:prstGeom prst="straightConnector1">
            <a:avLst/>
          </a:prstGeom>
          <a:noFill/>
          <a:ln cap="flat" cmpd="sng" w="9525">
            <a:solidFill>
              <a:srgbClr val="ADADAD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97" name="Google Shape;297;p24"/>
          <p:cNvCxnSpPr>
            <a:stCxn id="277" idx="2"/>
            <a:endCxn id="275" idx="0"/>
          </p:cNvCxnSpPr>
          <p:nvPr/>
        </p:nvCxnSpPr>
        <p:spPr>
          <a:xfrm>
            <a:off x="5900450" y="3109628"/>
            <a:ext cx="777000" cy="347100"/>
          </a:xfrm>
          <a:prstGeom prst="straightConnector1">
            <a:avLst/>
          </a:prstGeom>
          <a:noFill/>
          <a:ln cap="flat" cmpd="sng" w="9525">
            <a:solidFill>
              <a:srgbClr val="ADADAD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98" name="Google Shape;298;p24"/>
          <p:cNvCxnSpPr>
            <a:stCxn id="278" idx="2"/>
            <a:endCxn id="275" idx="0"/>
          </p:cNvCxnSpPr>
          <p:nvPr/>
        </p:nvCxnSpPr>
        <p:spPr>
          <a:xfrm>
            <a:off x="6289661" y="3109628"/>
            <a:ext cx="387600" cy="347100"/>
          </a:xfrm>
          <a:prstGeom prst="straightConnector1">
            <a:avLst/>
          </a:prstGeom>
          <a:noFill/>
          <a:ln cap="flat" cmpd="sng" w="9525">
            <a:solidFill>
              <a:srgbClr val="ADADAD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299" name="Google Shape;299;p24"/>
          <p:cNvCxnSpPr>
            <a:stCxn id="279" idx="2"/>
            <a:endCxn id="275" idx="0"/>
          </p:cNvCxnSpPr>
          <p:nvPr/>
        </p:nvCxnSpPr>
        <p:spPr>
          <a:xfrm>
            <a:off x="6470800" y="3109628"/>
            <a:ext cx="206400" cy="347100"/>
          </a:xfrm>
          <a:prstGeom prst="straightConnector1">
            <a:avLst/>
          </a:prstGeom>
          <a:noFill/>
          <a:ln cap="flat" cmpd="sng" w="9525">
            <a:solidFill>
              <a:srgbClr val="ADADAD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300" name="Google Shape;300;p24"/>
          <p:cNvCxnSpPr>
            <a:stCxn id="280" idx="2"/>
            <a:endCxn id="275" idx="0"/>
          </p:cNvCxnSpPr>
          <p:nvPr/>
        </p:nvCxnSpPr>
        <p:spPr>
          <a:xfrm>
            <a:off x="6651940" y="3109628"/>
            <a:ext cx="25500" cy="347100"/>
          </a:xfrm>
          <a:prstGeom prst="straightConnector1">
            <a:avLst/>
          </a:prstGeom>
          <a:noFill/>
          <a:ln cap="flat" cmpd="sng" w="9525">
            <a:solidFill>
              <a:srgbClr val="ADADAD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301" name="Google Shape;301;p24"/>
          <p:cNvCxnSpPr>
            <a:stCxn id="281" idx="2"/>
            <a:endCxn id="275" idx="0"/>
          </p:cNvCxnSpPr>
          <p:nvPr/>
        </p:nvCxnSpPr>
        <p:spPr>
          <a:xfrm flipH="1">
            <a:off x="6677379" y="3109628"/>
            <a:ext cx="155700" cy="347100"/>
          </a:xfrm>
          <a:prstGeom prst="straightConnector1">
            <a:avLst/>
          </a:prstGeom>
          <a:noFill/>
          <a:ln cap="flat" cmpd="sng" w="9525">
            <a:solidFill>
              <a:srgbClr val="ADADAD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302" name="Google Shape;302;p24"/>
          <p:cNvCxnSpPr>
            <a:stCxn id="282" idx="2"/>
            <a:endCxn id="275" idx="0"/>
          </p:cNvCxnSpPr>
          <p:nvPr/>
        </p:nvCxnSpPr>
        <p:spPr>
          <a:xfrm flipH="1">
            <a:off x="6677318" y="3109628"/>
            <a:ext cx="336900" cy="347100"/>
          </a:xfrm>
          <a:prstGeom prst="straightConnector1">
            <a:avLst/>
          </a:prstGeom>
          <a:noFill/>
          <a:ln cap="flat" cmpd="sng" w="9525">
            <a:solidFill>
              <a:srgbClr val="ADADAD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303" name="Google Shape;303;p24"/>
          <p:cNvCxnSpPr>
            <a:stCxn id="283" idx="2"/>
            <a:endCxn id="275" idx="0"/>
          </p:cNvCxnSpPr>
          <p:nvPr/>
        </p:nvCxnSpPr>
        <p:spPr>
          <a:xfrm flipH="1">
            <a:off x="6677318" y="3109628"/>
            <a:ext cx="641700" cy="347100"/>
          </a:xfrm>
          <a:prstGeom prst="straightConnector1">
            <a:avLst/>
          </a:prstGeom>
          <a:noFill/>
          <a:ln cap="flat" cmpd="sng" w="9525">
            <a:solidFill>
              <a:srgbClr val="ADADAD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304" name="Google Shape;304;p24"/>
          <p:cNvCxnSpPr>
            <a:stCxn id="284" idx="2"/>
            <a:endCxn id="275" idx="0"/>
          </p:cNvCxnSpPr>
          <p:nvPr/>
        </p:nvCxnSpPr>
        <p:spPr>
          <a:xfrm flipH="1">
            <a:off x="6677463" y="3109628"/>
            <a:ext cx="826800" cy="347100"/>
          </a:xfrm>
          <a:prstGeom prst="straightConnector1">
            <a:avLst/>
          </a:prstGeom>
          <a:noFill/>
          <a:ln cap="flat" cmpd="sng" w="9525">
            <a:solidFill>
              <a:srgbClr val="ADADAD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305" name="Google Shape;305;p24"/>
          <p:cNvCxnSpPr>
            <a:stCxn id="285" idx="2"/>
            <a:endCxn id="275" idx="0"/>
          </p:cNvCxnSpPr>
          <p:nvPr/>
        </p:nvCxnSpPr>
        <p:spPr>
          <a:xfrm flipH="1">
            <a:off x="6677308" y="3109628"/>
            <a:ext cx="1012200" cy="347100"/>
          </a:xfrm>
          <a:prstGeom prst="straightConnector1">
            <a:avLst/>
          </a:prstGeom>
          <a:noFill/>
          <a:ln cap="flat" cmpd="sng" w="9525">
            <a:solidFill>
              <a:srgbClr val="ADADAD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306" name="Google Shape;306;p24"/>
          <p:cNvCxnSpPr>
            <a:stCxn id="254" idx="2"/>
            <a:endCxn id="279" idx="0"/>
          </p:cNvCxnSpPr>
          <p:nvPr/>
        </p:nvCxnSpPr>
        <p:spPr>
          <a:xfrm>
            <a:off x="5790400" y="2797257"/>
            <a:ext cx="680400" cy="158400"/>
          </a:xfrm>
          <a:prstGeom prst="straightConnector1">
            <a:avLst/>
          </a:prstGeom>
          <a:noFill/>
          <a:ln cap="flat" cmpd="sng" w="9525">
            <a:solidFill>
              <a:srgbClr val="ADADAD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307" name="Google Shape;307;p24"/>
          <p:cNvCxnSpPr>
            <a:stCxn id="256" idx="2"/>
            <a:endCxn id="282" idx="0"/>
          </p:cNvCxnSpPr>
          <p:nvPr/>
        </p:nvCxnSpPr>
        <p:spPr>
          <a:xfrm flipH="1">
            <a:off x="7014225" y="2797257"/>
            <a:ext cx="482400" cy="158400"/>
          </a:xfrm>
          <a:prstGeom prst="straightConnector1">
            <a:avLst/>
          </a:prstGeom>
          <a:noFill/>
          <a:ln cap="flat" cmpd="sng" w="9525">
            <a:solidFill>
              <a:srgbClr val="ADADAD"/>
            </a:solidFill>
            <a:prstDash val="dot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Using async agents is a hard but learnable skill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13" name="Google Shape;313;p25"/>
          <p:cNvSpPr txBox="1"/>
          <p:nvPr>
            <p:ph idx="1" type="body"/>
          </p:nvPr>
        </p:nvSpPr>
        <p:spPr>
          <a:xfrm>
            <a:off x="311700" y="138804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300">
                <a:latin typeface="Georgia"/>
                <a:ea typeface="Georgia"/>
                <a:cs typeface="Georgia"/>
                <a:sym typeface="Georgia"/>
              </a:rPr>
              <a:t>Managing async agents can unlock 10x gains…</a:t>
            </a:r>
            <a:br>
              <a:rPr lang="en" sz="2300">
                <a:latin typeface="Georgia"/>
                <a:ea typeface="Georgia"/>
                <a:cs typeface="Georgia"/>
                <a:sym typeface="Georgia"/>
              </a:rPr>
            </a:br>
            <a:r>
              <a:rPr lang="en" sz="2300">
                <a:latin typeface="Georgia"/>
                <a:ea typeface="Georgia"/>
                <a:cs typeface="Georgia"/>
                <a:sym typeface="Georgia"/>
              </a:rPr>
              <a:t>…but most people use sync agents.</a:t>
            </a:r>
            <a:endParaRPr sz="2300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Using async agents is a hard but learnable skill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19" name="Google Shape;319;p26"/>
          <p:cNvSpPr txBox="1"/>
          <p:nvPr>
            <p:ph idx="1" type="body"/>
          </p:nvPr>
        </p:nvSpPr>
        <p:spPr>
          <a:xfrm>
            <a:off x="311700" y="138804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Georgia"/>
                <a:ea typeface="Georgia"/>
                <a:cs typeface="Georgia"/>
                <a:sym typeface="Georgia"/>
              </a:rPr>
              <a:t>Managing async agents can unlock 10x gains…</a:t>
            </a:r>
            <a:br>
              <a:rPr lang="en" sz="2300">
                <a:latin typeface="Georgia"/>
                <a:ea typeface="Georgia"/>
                <a:cs typeface="Georgia"/>
                <a:sym typeface="Georgia"/>
              </a:rPr>
            </a:br>
            <a:r>
              <a:rPr lang="en" sz="2300">
                <a:latin typeface="Georgia"/>
                <a:ea typeface="Georgia"/>
                <a:cs typeface="Georgia"/>
                <a:sym typeface="Georgia"/>
              </a:rPr>
              <a:t>…but most people use sync agents.</a:t>
            </a:r>
            <a:endParaRPr sz="23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>
                <a:latin typeface="Georgia"/>
                <a:ea typeface="Georgia"/>
                <a:cs typeface="Georgia"/>
                <a:sym typeface="Georgia"/>
              </a:rPr>
              <a:t>Why?</a:t>
            </a:r>
            <a:endParaRPr sz="2300">
              <a:latin typeface="Georgia"/>
              <a:ea typeface="Georgia"/>
              <a:cs typeface="Georgia"/>
              <a:sym typeface="Georgia"/>
            </a:endParaRPr>
          </a:p>
          <a:p>
            <a:pPr indent="-374650" lvl="0" marL="457200" rtl="0" algn="l">
              <a:spcBef>
                <a:spcPts val="1200"/>
              </a:spcBef>
              <a:spcAft>
                <a:spcPts val="0"/>
              </a:spcAft>
              <a:buSzPts val="2300"/>
              <a:buFont typeface="Georgia"/>
              <a:buChar char="●"/>
            </a:pPr>
            <a:r>
              <a:rPr lang="en" sz="2300">
                <a:latin typeface="Georgia"/>
                <a:ea typeface="Georgia"/>
                <a:cs typeface="Georgia"/>
                <a:sym typeface="Georgia"/>
              </a:rPr>
              <a:t>Turns out management &amp; delegation is a difficult skill to master – whether it’s humans or agents.</a:t>
            </a:r>
            <a:endParaRPr sz="2300">
              <a:latin typeface="Georgia"/>
              <a:ea typeface="Georgia"/>
              <a:cs typeface="Georgia"/>
              <a:sym typeface="Georgia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Font typeface="Georgia"/>
              <a:buChar char="●"/>
            </a:pPr>
            <a:r>
              <a:rPr lang="en" sz="2300">
                <a:latin typeface="Georgia"/>
                <a:ea typeface="Georgia"/>
                <a:cs typeface="Georgia"/>
                <a:sym typeface="Georgia"/>
              </a:rPr>
              <a:t>Requires ability to cycle between multiple tasks and quickly understanding new context</a:t>
            </a:r>
            <a:endParaRPr sz="2300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Semi-Async: The awkward middle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25" name="Google Shape;325;p27"/>
          <p:cNvSpPr txBox="1"/>
          <p:nvPr/>
        </p:nvSpPr>
        <p:spPr>
          <a:xfrm>
            <a:off x="1195900" y="2571750"/>
            <a:ext cx="10104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Sync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26" name="Google Shape;326;p27"/>
          <p:cNvSpPr txBox="1"/>
          <p:nvPr/>
        </p:nvSpPr>
        <p:spPr>
          <a:xfrm>
            <a:off x="6393975" y="2571750"/>
            <a:ext cx="1137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Async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27" name="Google Shape;327;p27"/>
          <p:cNvSpPr txBox="1"/>
          <p:nvPr/>
        </p:nvSpPr>
        <p:spPr>
          <a:xfrm>
            <a:off x="3026450" y="2571750"/>
            <a:ext cx="21378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“Semi-Async”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328" name="Google Shape;328;p27"/>
          <p:cNvCxnSpPr/>
          <p:nvPr/>
        </p:nvCxnSpPr>
        <p:spPr>
          <a:xfrm>
            <a:off x="2847975" y="1461497"/>
            <a:ext cx="9600" cy="3400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9" name="Google Shape;329;p27"/>
          <p:cNvSpPr txBox="1"/>
          <p:nvPr/>
        </p:nvSpPr>
        <p:spPr>
          <a:xfrm>
            <a:off x="491050" y="4375650"/>
            <a:ext cx="8433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5s		10s		30s		1m		3m		5m		10m		1h		3h</a:t>
            </a:r>
            <a:endParaRPr sz="1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30" name="Google Shape;330;p27"/>
          <p:cNvSpPr txBox="1"/>
          <p:nvPr/>
        </p:nvSpPr>
        <p:spPr>
          <a:xfrm>
            <a:off x="1823250" y="1088572"/>
            <a:ext cx="2190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Flow Barrier</a:t>
            </a:r>
            <a:endParaRPr sz="16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Semi-Async: The awkward middle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36" name="Google Shape;336;p28"/>
          <p:cNvSpPr txBox="1"/>
          <p:nvPr/>
        </p:nvSpPr>
        <p:spPr>
          <a:xfrm>
            <a:off x="1195900" y="2571750"/>
            <a:ext cx="10104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Sync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37" name="Google Shape;337;p28"/>
          <p:cNvSpPr txBox="1"/>
          <p:nvPr/>
        </p:nvSpPr>
        <p:spPr>
          <a:xfrm>
            <a:off x="6393975" y="2571750"/>
            <a:ext cx="1137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Async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38" name="Google Shape;338;p28"/>
          <p:cNvSpPr txBox="1"/>
          <p:nvPr/>
        </p:nvSpPr>
        <p:spPr>
          <a:xfrm>
            <a:off x="3026450" y="2571750"/>
            <a:ext cx="21378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“Semi-Async”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339" name="Google Shape;339;p28"/>
          <p:cNvCxnSpPr/>
          <p:nvPr/>
        </p:nvCxnSpPr>
        <p:spPr>
          <a:xfrm>
            <a:off x="2847975" y="1461497"/>
            <a:ext cx="9600" cy="3400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0" name="Google Shape;340;p28"/>
          <p:cNvSpPr txBox="1"/>
          <p:nvPr/>
        </p:nvSpPr>
        <p:spPr>
          <a:xfrm>
            <a:off x="491050" y="4375650"/>
            <a:ext cx="8433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5s		10s		30s		1m		3m		5m		10m		1h		3h</a:t>
            </a:r>
            <a:endParaRPr sz="1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41" name="Google Shape;341;p28"/>
          <p:cNvSpPr txBox="1"/>
          <p:nvPr/>
        </p:nvSpPr>
        <p:spPr>
          <a:xfrm>
            <a:off x="2461695" y="1412200"/>
            <a:ext cx="33339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E06666"/>
                </a:solidFill>
                <a:latin typeface="Georgia"/>
                <a:ea typeface="Georgia"/>
                <a:cs typeface="Georgia"/>
                <a:sym typeface="Georgia"/>
              </a:rPr>
              <a:t>Avoid!</a:t>
            </a:r>
            <a:br>
              <a:rPr lang="en" sz="1800">
                <a:solidFill>
                  <a:srgbClr val="E06666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en" sz="1500">
                <a:solidFill>
                  <a:srgbClr val="E06666"/>
                </a:solidFill>
                <a:latin typeface="Georgia"/>
                <a:ea typeface="Georgia"/>
                <a:cs typeface="Georgia"/>
                <a:sym typeface="Georgia"/>
              </a:rPr>
              <a:t>Too slow for staying in flow.</a:t>
            </a:r>
            <a:br>
              <a:rPr lang="en" sz="1500">
                <a:solidFill>
                  <a:srgbClr val="E06666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en" sz="1500">
                <a:solidFill>
                  <a:srgbClr val="E06666"/>
                </a:solidFill>
                <a:latin typeface="Georgia"/>
                <a:ea typeface="Georgia"/>
                <a:cs typeface="Georgia"/>
                <a:sym typeface="Georgia"/>
              </a:rPr>
              <a:t>Too short for multi-tasking.</a:t>
            </a:r>
            <a:endParaRPr sz="1500">
              <a:solidFill>
                <a:srgbClr val="E06666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E06666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42" name="Google Shape;342;p28"/>
          <p:cNvSpPr txBox="1"/>
          <p:nvPr/>
        </p:nvSpPr>
        <p:spPr>
          <a:xfrm>
            <a:off x="1823250" y="1088572"/>
            <a:ext cx="2190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Flow Barrier</a:t>
            </a:r>
            <a:endParaRPr sz="16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343" name="Google Shape;343;p28"/>
          <p:cNvCxnSpPr/>
          <p:nvPr/>
        </p:nvCxnSpPr>
        <p:spPr>
          <a:xfrm flipH="1">
            <a:off x="4095350" y="2332906"/>
            <a:ext cx="900" cy="279900"/>
          </a:xfrm>
          <a:prstGeom prst="straightConnector1">
            <a:avLst/>
          </a:prstGeom>
          <a:noFill/>
          <a:ln cap="flat" cmpd="sng" w="19050">
            <a:solidFill>
              <a:srgbClr val="E06666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Semi-Async: The awkward middle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49" name="Google Shape;349;p29"/>
          <p:cNvSpPr txBox="1"/>
          <p:nvPr/>
        </p:nvSpPr>
        <p:spPr>
          <a:xfrm>
            <a:off x="1195900" y="2571750"/>
            <a:ext cx="10104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Sync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50" name="Google Shape;350;p29"/>
          <p:cNvSpPr txBox="1"/>
          <p:nvPr/>
        </p:nvSpPr>
        <p:spPr>
          <a:xfrm>
            <a:off x="6393975" y="2571750"/>
            <a:ext cx="1137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Async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51" name="Google Shape;351;p29"/>
          <p:cNvSpPr txBox="1"/>
          <p:nvPr/>
        </p:nvSpPr>
        <p:spPr>
          <a:xfrm>
            <a:off x="3026450" y="2571750"/>
            <a:ext cx="21378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“Semi-Async”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352" name="Google Shape;352;p29"/>
          <p:cNvCxnSpPr/>
          <p:nvPr/>
        </p:nvCxnSpPr>
        <p:spPr>
          <a:xfrm>
            <a:off x="2847975" y="1461497"/>
            <a:ext cx="9600" cy="3400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3" name="Google Shape;353;p29"/>
          <p:cNvSpPr txBox="1"/>
          <p:nvPr/>
        </p:nvSpPr>
        <p:spPr>
          <a:xfrm>
            <a:off x="491050" y="4375650"/>
            <a:ext cx="8433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5s		10s		30s		1m		3m		5m		10m		1h		3h</a:t>
            </a:r>
            <a:endParaRPr sz="1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54" name="Google Shape;354;p29"/>
          <p:cNvSpPr txBox="1"/>
          <p:nvPr/>
        </p:nvSpPr>
        <p:spPr>
          <a:xfrm>
            <a:off x="2461695" y="1412200"/>
            <a:ext cx="33339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E06666"/>
                </a:solidFill>
                <a:latin typeface="Georgia"/>
                <a:ea typeface="Georgia"/>
                <a:cs typeface="Georgia"/>
                <a:sym typeface="Georgia"/>
              </a:rPr>
              <a:t>Avoid!</a:t>
            </a:r>
            <a:br>
              <a:rPr lang="en" sz="1800">
                <a:solidFill>
                  <a:srgbClr val="E06666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en" sz="1500">
                <a:solidFill>
                  <a:srgbClr val="E06666"/>
                </a:solidFill>
                <a:latin typeface="Georgia"/>
                <a:ea typeface="Georgia"/>
                <a:cs typeface="Georgia"/>
                <a:sym typeface="Georgia"/>
              </a:rPr>
              <a:t>Too slow for staying in flow.</a:t>
            </a:r>
            <a:br>
              <a:rPr lang="en" sz="1500">
                <a:solidFill>
                  <a:srgbClr val="E06666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en" sz="1500">
                <a:solidFill>
                  <a:srgbClr val="E06666"/>
                </a:solidFill>
                <a:latin typeface="Georgia"/>
                <a:ea typeface="Georgia"/>
                <a:cs typeface="Georgia"/>
                <a:sym typeface="Georgia"/>
              </a:rPr>
              <a:t>Too short for multi-tasking.</a:t>
            </a:r>
            <a:endParaRPr sz="1500">
              <a:solidFill>
                <a:srgbClr val="E06666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E06666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355" name="Google Shape;355;p29"/>
          <p:cNvCxnSpPr/>
          <p:nvPr/>
        </p:nvCxnSpPr>
        <p:spPr>
          <a:xfrm flipH="1">
            <a:off x="1543225" y="4172100"/>
            <a:ext cx="2400600" cy="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56" name="Google Shape;356;p29"/>
          <p:cNvCxnSpPr/>
          <p:nvPr/>
        </p:nvCxnSpPr>
        <p:spPr>
          <a:xfrm>
            <a:off x="4314900" y="4176825"/>
            <a:ext cx="3258000" cy="3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57" name="Google Shape;357;p29"/>
          <p:cNvSpPr txBox="1"/>
          <p:nvPr/>
        </p:nvSpPr>
        <p:spPr>
          <a:xfrm>
            <a:off x="1757475" y="3441225"/>
            <a:ext cx="2190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Make faster</a:t>
            </a:r>
            <a:br>
              <a:rPr lang="en" sz="1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en" sz="1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to preserve flow</a:t>
            </a:r>
            <a:endParaRPr sz="18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58" name="Google Shape;358;p29"/>
          <p:cNvSpPr txBox="1"/>
          <p:nvPr/>
        </p:nvSpPr>
        <p:spPr>
          <a:xfrm>
            <a:off x="4448400" y="3441225"/>
            <a:ext cx="2896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Trade time for </a:t>
            </a:r>
            <a:br>
              <a:rPr lang="en" sz="1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</a:br>
            <a:r>
              <a:rPr lang="en" sz="1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higher intelligence</a:t>
            </a:r>
            <a:endParaRPr sz="18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59" name="Google Shape;359;p29"/>
          <p:cNvSpPr txBox="1"/>
          <p:nvPr/>
        </p:nvSpPr>
        <p:spPr>
          <a:xfrm>
            <a:off x="1823250" y="1088572"/>
            <a:ext cx="2190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Flow Barrier</a:t>
            </a:r>
            <a:endParaRPr sz="16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360" name="Google Shape;360;p29"/>
          <p:cNvCxnSpPr/>
          <p:nvPr/>
        </p:nvCxnSpPr>
        <p:spPr>
          <a:xfrm flipH="1">
            <a:off x="4095350" y="2332906"/>
            <a:ext cx="900" cy="279900"/>
          </a:xfrm>
          <a:prstGeom prst="straightConnector1">
            <a:avLst/>
          </a:prstGeom>
          <a:noFill/>
          <a:ln cap="flat" cmpd="sng" w="19050">
            <a:solidFill>
              <a:srgbClr val="E06666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0"/>
          <p:cNvSpPr/>
          <p:nvPr/>
        </p:nvSpPr>
        <p:spPr>
          <a:xfrm rot="-5400000">
            <a:off x="1786306" y="1271220"/>
            <a:ext cx="1001425" cy="2601063"/>
          </a:xfrm>
          <a:prstGeom prst="flowChartOffpageConnector">
            <a:avLst/>
          </a:prstGeom>
          <a:noFill/>
          <a:ln cap="flat" cmpd="sng" w="9525">
            <a:solidFill>
              <a:srgbClr val="202D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1525" lIns="161525" spcFirstLastPara="1" rIns="161525" wrap="square" tIns="1615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73"/>
              <a:buFont typeface="Arial"/>
              <a:buNone/>
            </a:pPr>
            <a:r>
              <a:t/>
            </a:r>
            <a:endParaRPr b="0" i="0" sz="247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30"/>
          <p:cNvSpPr/>
          <p:nvPr/>
        </p:nvSpPr>
        <p:spPr>
          <a:xfrm>
            <a:off x="3271739" y="2072474"/>
            <a:ext cx="2600700" cy="998700"/>
          </a:xfrm>
          <a:prstGeom prst="chevron">
            <a:avLst>
              <a:gd fmla="val 53373" name="adj"/>
            </a:avLst>
          </a:prstGeom>
          <a:noFill/>
          <a:ln cap="flat" cmpd="sng" w="9525">
            <a:solidFill>
              <a:srgbClr val="202D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1525" lIns="161525" spcFirstLastPara="1" rIns="161525" wrap="square" tIns="1615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73"/>
              <a:buFont typeface="Arial"/>
              <a:buNone/>
            </a:pPr>
            <a:r>
              <a:t/>
            </a:r>
            <a:endParaRPr b="0" i="0" sz="2473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30"/>
          <p:cNvSpPr/>
          <p:nvPr/>
        </p:nvSpPr>
        <p:spPr>
          <a:xfrm>
            <a:off x="5556813" y="2072474"/>
            <a:ext cx="2600700" cy="998700"/>
          </a:xfrm>
          <a:prstGeom prst="chevron">
            <a:avLst>
              <a:gd fmla="val 53373" name="adj"/>
            </a:avLst>
          </a:prstGeom>
          <a:noFill/>
          <a:ln cap="flat" cmpd="sng" w="9525">
            <a:solidFill>
              <a:srgbClr val="202D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1525" lIns="161525" spcFirstLastPara="1" rIns="161525" wrap="square" tIns="1615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73"/>
              <a:buFont typeface="Arial"/>
              <a:buNone/>
            </a:pPr>
            <a:r>
              <a:t/>
            </a:r>
            <a:endParaRPr b="0" i="0" sz="247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30"/>
          <p:cNvSpPr txBox="1"/>
          <p:nvPr/>
        </p:nvSpPr>
        <p:spPr>
          <a:xfrm>
            <a:off x="1481675" y="2287038"/>
            <a:ext cx="1610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Planning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69" name="Google Shape;369;p30"/>
          <p:cNvSpPr txBox="1"/>
          <p:nvPr/>
        </p:nvSpPr>
        <p:spPr>
          <a:xfrm>
            <a:off x="3946125" y="2287038"/>
            <a:ext cx="1610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Coding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70" name="Google Shape;370;p30"/>
          <p:cNvSpPr txBox="1"/>
          <p:nvPr/>
        </p:nvSpPr>
        <p:spPr>
          <a:xfrm>
            <a:off x="6245975" y="2287038"/>
            <a:ext cx="1610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Testing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1"/>
          <p:cNvSpPr/>
          <p:nvPr/>
        </p:nvSpPr>
        <p:spPr>
          <a:xfrm rot="-5400000">
            <a:off x="1786306" y="1271220"/>
            <a:ext cx="1001425" cy="2601063"/>
          </a:xfrm>
          <a:prstGeom prst="flowChartOffpageConnector">
            <a:avLst/>
          </a:prstGeom>
          <a:solidFill>
            <a:srgbClr val="C9DAF8"/>
          </a:solidFill>
          <a:ln cap="flat" cmpd="sng" w="9525">
            <a:solidFill>
              <a:srgbClr val="202D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1525" lIns="161525" spcFirstLastPara="1" rIns="161525" wrap="square" tIns="1615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73"/>
              <a:buFont typeface="Arial"/>
              <a:buNone/>
            </a:pPr>
            <a:r>
              <a:t/>
            </a:r>
            <a:endParaRPr b="0" i="0" sz="247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31"/>
          <p:cNvSpPr/>
          <p:nvPr/>
        </p:nvSpPr>
        <p:spPr>
          <a:xfrm>
            <a:off x="3271739" y="2072474"/>
            <a:ext cx="2600700" cy="998700"/>
          </a:xfrm>
          <a:prstGeom prst="chevron">
            <a:avLst>
              <a:gd fmla="val 53373" name="adj"/>
            </a:avLst>
          </a:prstGeom>
          <a:noFill/>
          <a:ln cap="flat" cmpd="sng" w="9525">
            <a:solidFill>
              <a:srgbClr val="202D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1525" lIns="161525" spcFirstLastPara="1" rIns="161525" wrap="square" tIns="1615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73"/>
              <a:buFont typeface="Arial"/>
              <a:buNone/>
            </a:pPr>
            <a:r>
              <a:t/>
            </a:r>
            <a:endParaRPr b="0" i="0" sz="2473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31"/>
          <p:cNvSpPr/>
          <p:nvPr/>
        </p:nvSpPr>
        <p:spPr>
          <a:xfrm>
            <a:off x="5556813" y="2072474"/>
            <a:ext cx="2600700" cy="998700"/>
          </a:xfrm>
          <a:prstGeom prst="chevron">
            <a:avLst>
              <a:gd fmla="val 53373" name="adj"/>
            </a:avLst>
          </a:prstGeom>
          <a:solidFill>
            <a:srgbClr val="C9DAF8"/>
          </a:solidFill>
          <a:ln cap="flat" cmpd="sng" w="9525">
            <a:solidFill>
              <a:srgbClr val="202D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1525" lIns="161525" spcFirstLastPara="1" rIns="161525" wrap="square" tIns="1615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73"/>
              <a:buFont typeface="Arial"/>
              <a:buNone/>
            </a:pPr>
            <a:r>
              <a:t/>
            </a:r>
            <a:endParaRPr b="0" i="0" sz="247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31"/>
          <p:cNvSpPr txBox="1"/>
          <p:nvPr/>
        </p:nvSpPr>
        <p:spPr>
          <a:xfrm>
            <a:off x="1481675" y="2287038"/>
            <a:ext cx="1610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Planning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79" name="Google Shape;379;p31"/>
          <p:cNvSpPr txBox="1"/>
          <p:nvPr/>
        </p:nvSpPr>
        <p:spPr>
          <a:xfrm>
            <a:off x="3946125" y="2287038"/>
            <a:ext cx="1610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Coding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80" name="Google Shape;380;p31"/>
          <p:cNvSpPr txBox="1"/>
          <p:nvPr/>
        </p:nvSpPr>
        <p:spPr>
          <a:xfrm>
            <a:off x="6245975" y="2287038"/>
            <a:ext cx="1610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Testing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81" name="Google Shape;381;p31"/>
          <p:cNvSpPr txBox="1"/>
          <p:nvPr/>
        </p:nvSpPr>
        <p:spPr>
          <a:xfrm>
            <a:off x="1730900" y="1609350"/>
            <a:ext cx="665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sync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382" name="Google Shape;382;p31"/>
          <p:cNvSpPr txBox="1"/>
          <p:nvPr/>
        </p:nvSpPr>
        <p:spPr>
          <a:xfrm>
            <a:off x="4161450" y="1609350"/>
            <a:ext cx="821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async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383" name="Google Shape;383;p31"/>
          <p:cNvSpPr txBox="1"/>
          <p:nvPr/>
        </p:nvSpPr>
        <p:spPr>
          <a:xfrm>
            <a:off x="6505625" y="1609350"/>
            <a:ext cx="821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sync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eorgia"/>
                <a:ea typeface="Georgia"/>
                <a:cs typeface="Georgia"/>
                <a:sym typeface="Georgia"/>
              </a:rPr>
              <a:t>Planning </a:t>
            </a:r>
            <a:r>
              <a:rPr lang="en">
                <a:latin typeface="Georgia"/>
                <a:ea typeface="Georgia"/>
                <a:cs typeface="Georgia"/>
                <a:sym typeface="Georgia"/>
              </a:rPr>
              <a:t>with Windsurf &amp; Devin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89" name="Google Shape;389;p32"/>
          <p:cNvSpPr txBox="1"/>
          <p:nvPr>
            <p:ph idx="1" type="body"/>
          </p:nvPr>
        </p:nvSpPr>
        <p:spPr>
          <a:xfrm>
            <a:off x="311700" y="138804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Font typeface="Georgia"/>
              <a:buAutoNum type="arabicPeriod"/>
            </a:pPr>
            <a:r>
              <a:rPr lang="en" sz="2300">
                <a:latin typeface="Georgia"/>
                <a:ea typeface="Georgia"/>
                <a:cs typeface="Georgia"/>
                <a:sym typeface="Georgia"/>
              </a:rPr>
              <a:t>DeepWiki</a:t>
            </a:r>
            <a:br>
              <a:rPr lang="en" sz="2300">
                <a:latin typeface="Georgia"/>
                <a:ea typeface="Georgia"/>
                <a:cs typeface="Georgia"/>
                <a:sym typeface="Georgia"/>
              </a:rPr>
            </a:br>
            <a:endParaRPr sz="2300">
              <a:latin typeface="Georgia"/>
              <a:ea typeface="Georgia"/>
              <a:cs typeface="Georgia"/>
              <a:sym typeface="Georgia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Font typeface="Georgia"/>
              <a:buAutoNum type="arabicPeriod"/>
            </a:pPr>
            <a:r>
              <a:rPr lang="en" sz="2300">
                <a:latin typeface="Georgia"/>
                <a:ea typeface="Georgia"/>
                <a:cs typeface="Georgia"/>
                <a:sym typeface="Georgia"/>
              </a:rPr>
              <a:t>Ask Devin</a:t>
            </a:r>
            <a:br>
              <a:rPr lang="en" sz="2300">
                <a:latin typeface="Georgia"/>
                <a:ea typeface="Georgia"/>
                <a:cs typeface="Georgia"/>
                <a:sym typeface="Georgia"/>
              </a:rPr>
            </a:br>
            <a:endParaRPr sz="2300">
              <a:latin typeface="Georgia"/>
              <a:ea typeface="Georgia"/>
              <a:cs typeface="Georgia"/>
              <a:sym typeface="Georgia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Font typeface="Georgia"/>
              <a:buAutoNum type="arabicPeriod"/>
            </a:pPr>
            <a:r>
              <a:rPr lang="en" sz="2300">
                <a:latin typeface="Georgia"/>
                <a:ea typeface="Georgia"/>
                <a:cs typeface="Georgia"/>
                <a:sym typeface="Georgia"/>
              </a:rPr>
              <a:t>Codemaps</a:t>
            </a:r>
            <a:br>
              <a:rPr lang="en" sz="2300">
                <a:latin typeface="Georgia"/>
                <a:ea typeface="Georgia"/>
                <a:cs typeface="Georgia"/>
                <a:sym typeface="Georgia"/>
              </a:rPr>
            </a:br>
            <a:endParaRPr sz="2300">
              <a:latin typeface="Georgia"/>
              <a:ea typeface="Georgia"/>
              <a:cs typeface="Georgia"/>
              <a:sym typeface="Georgia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Font typeface="Georgia"/>
              <a:buAutoNum type="arabicPeriod"/>
            </a:pPr>
            <a:r>
              <a:rPr lang="en" sz="2300">
                <a:latin typeface="Georgia"/>
                <a:ea typeface="Georgia"/>
                <a:cs typeface="Georgia"/>
                <a:sym typeface="Georgia"/>
              </a:rPr>
              <a:t>DeepWiki in Windsurf</a:t>
            </a:r>
            <a:endParaRPr sz="2300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Delegate the </a:t>
            </a:r>
            <a:r>
              <a:rPr b="1" lang="en">
                <a:latin typeface="Georgia"/>
                <a:ea typeface="Georgia"/>
                <a:cs typeface="Georgia"/>
                <a:sym typeface="Georgia"/>
              </a:rPr>
              <a:t>coding</a:t>
            </a:r>
            <a:r>
              <a:rPr lang="en">
                <a:latin typeface="Georgia"/>
                <a:ea typeface="Georgia"/>
                <a:cs typeface="Georgia"/>
                <a:sym typeface="Georgia"/>
              </a:rPr>
              <a:t> to the agent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95" name="Google Shape;395;p33" title="Screenshot 2025-10-10 at 12.12.05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0175" y="1950639"/>
            <a:ext cx="3528525" cy="2660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62652" y="1443749"/>
            <a:ext cx="1343549" cy="34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Delegate the </a:t>
            </a:r>
            <a:r>
              <a:rPr b="1" lang="en">
                <a:latin typeface="Georgia"/>
                <a:ea typeface="Georgia"/>
                <a:cs typeface="Georgia"/>
                <a:sym typeface="Georgia"/>
              </a:rPr>
              <a:t>coding</a:t>
            </a:r>
            <a:r>
              <a:rPr lang="en">
                <a:latin typeface="Georgia"/>
                <a:ea typeface="Georgia"/>
                <a:cs typeface="Georgia"/>
                <a:sym typeface="Georgia"/>
              </a:rPr>
              <a:t> to the agent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402" name="Google Shape;402;p34" title="Screenshot 2025-10-10 at 12.12.05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0175" y="1950639"/>
            <a:ext cx="3528525" cy="2660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34" title="Screenshot 2025-10-10 at 12.13.01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98050" y="1971121"/>
            <a:ext cx="3828522" cy="266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62652" y="1443749"/>
            <a:ext cx="1343549" cy="34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34" title="wordmark-dark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25862" y="1443750"/>
            <a:ext cx="1372900" cy="34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eorgia"/>
                <a:ea typeface="Georgia"/>
                <a:cs typeface="Georgia"/>
                <a:sym typeface="Georgia"/>
              </a:rPr>
              <a:t>Testing </a:t>
            </a:r>
            <a:r>
              <a:rPr lang="en">
                <a:latin typeface="Georgia"/>
                <a:ea typeface="Georgia"/>
                <a:cs typeface="Georgia"/>
                <a:sym typeface="Georgia"/>
              </a:rPr>
              <a:t>the agent’s changes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11" name="Google Shape;411;p35"/>
          <p:cNvSpPr txBox="1"/>
          <p:nvPr>
            <p:ph idx="1" type="body"/>
          </p:nvPr>
        </p:nvSpPr>
        <p:spPr>
          <a:xfrm>
            <a:off x="311700" y="138804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Georgia"/>
                <a:ea typeface="Georgia"/>
                <a:cs typeface="Georgia"/>
                <a:sym typeface="Georgia"/>
              </a:rPr>
              <a:t>Common workflow:</a:t>
            </a:r>
            <a:br>
              <a:rPr lang="en" sz="2300">
                <a:latin typeface="Georgia"/>
                <a:ea typeface="Georgia"/>
                <a:cs typeface="Georgia"/>
                <a:sym typeface="Georgia"/>
              </a:rPr>
            </a:br>
            <a:r>
              <a:rPr lang="en" sz="2300">
                <a:latin typeface="Georgia"/>
                <a:ea typeface="Georgia"/>
                <a:cs typeface="Georgia"/>
                <a:sym typeface="Georgia"/>
              </a:rPr>
              <a:t>1. Delegate task to Devin (async)</a:t>
            </a:r>
            <a:br>
              <a:rPr lang="en" sz="2300">
                <a:latin typeface="Georgia"/>
                <a:ea typeface="Georgia"/>
                <a:cs typeface="Georgia"/>
                <a:sym typeface="Georgia"/>
              </a:rPr>
            </a:br>
            <a:r>
              <a:rPr lang="en" sz="2300">
                <a:latin typeface="Georgia"/>
                <a:ea typeface="Georgia"/>
                <a:cs typeface="Georgia"/>
                <a:sym typeface="Georgia"/>
              </a:rPr>
              <a:t>2. Test &amp; refine changes in Windsurf (sync)</a:t>
            </a:r>
            <a:endParaRPr sz="23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300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Georgia"/>
                <a:ea typeface="Georgia"/>
                <a:cs typeface="Georgia"/>
                <a:sym typeface="Georgia"/>
              </a:rPr>
              <a:t>Testing </a:t>
            </a:r>
            <a:r>
              <a:rPr lang="en">
                <a:latin typeface="Georgia"/>
                <a:ea typeface="Georgia"/>
                <a:cs typeface="Georgia"/>
                <a:sym typeface="Georgia"/>
              </a:rPr>
              <a:t>the agent’s changes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17" name="Google Shape;417;p36"/>
          <p:cNvSpPr txBox="1"/>
          <p:nvPr>
            <p:ph idx="1" type="body"/>
          </p:nvPr>
        </p:nvSpPr>
        <p:spPr>
          <a:xfrm>
            <a:off x="311700" y="138804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Georgia"/>
                <a:ea typeface="Georgia"/>
                <a:cs typeface="Georgia"/>
                <a:sym typeface="Georgia"/>
              </a:rPr>
              <a:t>Common workflow:</a:t>
            </a:r>
            <a:br>
              <a:rPr lang="en" sz="2300">
                <a:latin typeface="Georgia"/>
                <a:ea typeface="Georgia"/>
                <a:cs typeface="Georgia"/>
                <a:sym typeface="Georgia"/>
              </a:rPr>
            </a:br>
            <a:r>
              <a:rPr lang="en" sz="2300">
                <a:latin typeface="Georgia"/>
                <a:ea typeface="Georgia"/>
                <a:cs typeface="Georgia"/>
                <a:sym typeface="Georgia"/>
              </a:rPr>
              <a:t>1. Delegate task to Devin (async)</a:t>
            </a:r>
            <a:br>
              <a:rPr lang="en" sz="2300">
                <a:latin typeface="Georgia"/>
                <a:ea typeface="Georgia"/>
                <a:cs typeface="Georgia"/>
                <a:sym typeface="Georgia"/>
              </a:rPr>
            </a:br>
            <a:r>
              <a:rPr lang="en" sz="2300">
                <a:latin typeface="Georgia"/>
                <a:ea typeface="Georgia"/>
                <a:cs typeface="Georgia"/>
                <a:sym typeface="Georgia"/>
              </a:rPr>
              <a:t>2. Test &amp; refine changes in Windsurf (sync)</a:t>
            </a:r>
            <a:endParaRPr sz="23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latin typeface="Georgia"/>
                <a:ea typeface="Georgia"/>
                <a:cs typeface="Georgia"/>
                <a:sym typeface="Georgia"/>
              </a:rPr>
              <a:t>Future outlook:</a:t>
            </a:r>
            <a:br>
              <a:rPr lang="en" sz="2300">
                <a:latin typeface="Georgia"/>
                <a:ea typeface="Georgia"/>
                <a:cs typeface="Georgia"/>
                <a:sym typeface="Georgia"/>
              </a:rPr>
            </a:br>
            <a:r>
              <a:rPr lang="en" sz="2300">
                <a:latin typeface="Georgia"/>
                <a:ea typeface="Georgia"/>
                <a:cs typeface="Georgia"/>
                <a:sym typeface="Georgia"/>
              </a:rPr>
              <a:t>If async agents could test autonomously, the leverage increases.</a:t>
            </a:r>
            <a:br>
              <a:rPr lang="en" sz="2300">
                <a:latin typeface="Georgia"/>
                <a:ea typeface="Georgia"/>
                <a:cs typeface="Georgia"/>
                <a:sym typeface="Georgia"/>
              </a:rPr>
            </a:br>
            <a:r>
              <a:rPr lang="en" sz="2300">
                <a:latin typeface="Georgia"/>
                <a:ea typeface="Georgia"/>
                <a:cs typeface="Georgia"/>
                <a:sym typeface="Georgia"/>
              </a:rPr>
              <a:t>This is slowly starting to become a reality.</a:t>
            </a:r>
            <a:endParaRPr sz="2300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37"/>
          <p:cNvSpPr/>
          <p:nvPr/>
        </p:nvSpPr>
        <p:spPr>
          <a:xfrm rot="-5400000">
            <a:off x="1346104" y="1294006"/>
            <a:ext cx="991300" cy="1689925"/>
          </a:xfrm>
          <a:prstGeom prst="flowChartOffpageConnector">
            <a:avLst/>
          </a:prstGeom>
          <a:solidFill>
            <a:srgbClr val="C9DAF8"/>
          </a:solidFill>
          <a:ln cap="flat" cmpd="sng" w="9525">
            <a:solidFill>
              <a:srgbClr val="202D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1525" lIns="161525" spcFirstLastPara="1" rIns="161525" wrap="square" tIns="1615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73"/>
              <a:buFont typeface="Arial"/>
              <a:buNone/>
            </a:pPr>
            <a:r>
              <a:t/>
            </a:r>
            <a:endParaRPr b="0" i="0" sz="247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37"/>
          <p:cNvSpPr/>
          <p:nvPr/>
        </p:nvSpPr>
        <p:spPr>
          <a:xfrm>
            <a:off x="2471642" y="1644744"/>
            <a:ext cx="4004700" cy="998700"/>
          </a:xfrm>
          <a:prstGeom prst="chevron">
            <a:avLst>
              <a:gd fmla="val 53373" name="adj"/>
            </a:avLst>
          </a:prstGeom>
          <a:noFill/>
          <a:ln cap="flat" cmpd="sng" w="9525">
            <a:solidFill>
              <a:srgbClr val="202D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1525" lIns="161525" spcFirstLastPara="1" rIns="161525" wrap="square" tIns="1615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73"/>
              <a:buFont typeface="Arial"/>
              <a:buNone/>
            </a:pPr>
            <a:r>
              <a:t/>
            </a:r>
            <a:endParaRPr b="0" i="0" sz="2473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37"/>
          <p:cNvSpPr/>
          <p:nvPr/>
        </p:nvSpPr>
        <p:spPr>
          <a:xfrm>
            <a:off x="6168967" y="1644744"/>
            <a:ext cx="1991700" cy="998700"/>
          </a:xfrm>
          <a:prstGeom prst="chevron">
            <a:avLst>
              <a:gd fmla="val 53373" name="adj"/>
            </a:avLst>
          </a:prstGeom>
          <a:solidFill>
            <a:srgbClr val="C9DAF8"/>
          </a:solidFill>
          <a:ln cap="flat" cmpd="sng" w="9525">
            <a:solidFill>
              <a:srgbClr val="202D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1525" lIns="161525" spcFirstLastPara="1" rIns="161525" wrap="square" tIns="1615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73"/>
              <a:buFont typeface="Arial"/>
              <a:buNone/>
            </a:pPr>
            <a:r>
              <a:t/>
            </a:r>
            <a:endParaRPr b="0" i="0" sz="247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37"/>
          <p:cNvSpPr txBox="1"/>
          <p:nvPr/>
        </p:nvSpPr>
        <p:spPr>
          <a:xfrm>
            <a:off x="1058504" y="1859381"/>
            <a:ext cx="1610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Planning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26" name="Google Shape;426;p37"/>
          <p:cNvSpPr txBox="1"/>
          <p:nvPr/>
        </p:nvSpPr>
        <p:spPr>
          <a:xfrm>
            <a:off x="3780204" y="1859381"/>
            <a:ext cx="1610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Coding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27" name="Google Shape;427;p37"/>
          <p:cNvSpPr txBox="1"/>
          <p:nvPr/>
        </p:nvSpPr>
        <p:spPr>
          <a:xfrm>
            <a:off x="6652424" y="1859306"/>
            <a:ext cx="1610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Testing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28" name="Google Shape;428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Where are we headed?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29" name="Google Shape;429;p37"/>
          <p:cNvSpPr txBox="1"/>
          <p:nvPr/>
        </p:nvSpPr>
        <p:spPr>
          <a:xfrm>
            <a:off x="1036404" y="1100394"/>
            <a:ext cx="1610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Today:</a:t>
            </a:r>
            <a:endParaRPr sz="18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38"/>
          <p:cNvSpPr/>
          <p:nvPr/>
        </p:nvSpPr>
        <p:spPr>
          <a:xfrm rot="-5400000">
            <a:off x="1346104" y="1294006"/>
            <a:ext cx="991300" cy="1689925"/>
          </a:xfrm>
          <a:prstGeom prst="flowChartOffpageConnector">
            <a:avLst/>
          </a:prstGeom>
          <a:solidFill>
            <a:srgbClr val="C9DAF8"/>
          </a:solidFill>
          <a:ln cap="flat" cmpd="sng" w="9525">
            <a:solidFill>
              <a:srgbClr val="202D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1525" lIns="161525" spcFirstLastPara="1" rIns="161525" wrap="square" tIns="1615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73"/>
              <a:buFont typeface="Arial"/>
              <a:buNone/>
            </a:pPr>
            <a:r>
              <a:t/>
            </a:r>
            <a:endParaRPr b="0" i="0" sz="247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38"/>
          <p:cNvSpPr/>
          <p:nvPr/>
        </p:nvSpPr>
        <p:spPr>
          <a:xfrm>
            <a:off x="2471642" y="1644744"/>
            <a:ext cx="4004700" cy="998700"/>
          </a:xfrm>
          <a:prstGeom prst="chevron">
            <a:avLst>
              <a:gd fmla="val 53373" name="adj"/>
            </a:avLst>
          </a:prstGeom>
          <a:noFill/>
          <a:ln cap="flat" cmpd="sng" w="9525">
            <a:solidFill>
              <a:srgbClr val="202D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1525" lIns="161525" spcFirstLastPara="1" rIns="161525" wrap="square" tIns="1615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73"/>
              <a:buFont typeface="Arial"/>
              <a:buNone/>
            </a:pPr>
            <a:r>
              <a:t/>
            </a:r>
            <a:endParaRPr b="0" i="0" sz="2473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38"/>
          <p:cNvSpPr/>
          <p:nvPr/>
        </p:nvSpPr>
        <p:spPr>
          <a:xfrm>
            <a:off x="6168967" y="1644744"/>
            <a:ext cx="1991700" cy="998700"/>
          </a:xfrm>
          <a:prstGeom prst="chevron">
            <a:avLst>
              <a:gd fmla="val 53373" name="adj"/>
            </a:avLst>
          </a:prstGeom>
          <a:solidFill>
            <a:srgbClr val="C9DAF8"/>
          </a:solidFill>
          <a:ln cap="flat" cmpd="sng" w="9525">
            <a:solidFill>
              <a:srgbClr val="202D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1525" lIns="161525" spcFirstLastPara="1" rIns="161525" wrap="square" tIns="1615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73"/>
              <a:buFont typeface="Arial"/>
              <a:buNone/>
            </a:pPr>
            <a:r>
              <a:t/>
            </a:r>
            <a:endParaRPr b="0" i="0" sz="247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p38"/>
          <p:cNvSpPr txBox="1"/>
          <p:nvPr/>
        </p:nvSpPr>
        <p:spPr>
          <a:xfrm>
            <a:off x="1058504" y="1859381"/>
            <a:ext cx="1610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Planning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38" name="Google Shape;438;p38"/>
          <p:cNvSpPr txBox="1"/>
          <p:nvPr/>
        </p:nvSpPr>
        <p:spPr>
          <a:xfrm>
            <a:off x="3780204" y="1859381"/>
            <a:ext cx="1610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Coding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39" name="Google Shape;439;p38"/>
          <p:cNvSpPr txBox="1"/>
          <p:nvPr/>
        </p:nvSpPr>
        <p:spPr>
          <a:xfrm>
            <a:off x="6652424" y="1859306"/>
            <a:ext cx="1610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Testing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40" name="Google Shape;440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Where are we headed?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41" name="Google Shape;441;p38"/>
          <p:cNvSpPr/>
          <p:nvPr/>
        </p:nvSpPr>
        <p:spPr>
          <a:xfrm rot="-5400000">
            <a:off x="1871963" y="2638749"/>
            <a:ext cx="1001425" cy="2772250"/>
          </a:xfrm>
          <a:prstGeom prst="flowChartOffpageConnector">
            <a:avLst/>
          </a:prstGeom>
          <a:solidFill>
            <a:srgbClr val="C9DAF8"/>
          </a:solidFill>
          <a:ln cap="flat" cmpd="sng" w="9525">
            <a:solidFill>
              <a:srgbClr val="202D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1525" lIns="161525" spcFirstLastPara="1" rIns="161525" wrap="square" tIns="1615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73"/>
              <a:buFont typeface="Arial"/>
              <a:buNone/>
            </a:pPr>
            <a:r>
              <a:t/>
            </a:r>
            <a:endParaRPr b="0" i="0" sz="247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38"/>
          <p:cNvSpPr/>
          <p:nvPr/>
        </p:nvSpPr>
        <p:spPr>
          <a:xfrm>
            <a:off x="3472025" y="3525586"/>
            <a:ext cx="1885800" cy="998700"/>
          </a:xfrm>
          <a:prstGeom prst="chevron">
            <a:avLst>
              <a:gd fmla="val 53373" name="adj"/>
            </a:avLst>
          </a:prstGeom>
          <a:noFill/>
          <a:ln cap="flat" cmpd="sng" w="9525">
            <a:solidFill>
              <a:srgbClr val="202D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1525" lIns="161525" spcFirstLastPara="1" rIns="161525" wrap="square" tIns="1615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73"/>
              <a:buFont typeface="Arial"/>
              <a:buNone/>
            </a:pPr>
            <a:r>
              <a:t/>
            </a:r>
            <a:endParaRPr b="0" i="0" sz="2473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38"/>
          <p:cNvSpPr/>
          <p:nvPr/>
        </p:nvSpPr>
        <p:spPr>
          <a:xfrm>
            <a:off x="5069750" y="3525586"/>
            <a:ext cx="3087900" cy="998700"/>
          </a:xfrm>
          <a:prstGeom prst="chevron">
            <a:avLst>
              <a:gd fmla="val 53373" name="adj"/>
            </a:avLst>
          </a:prstGeom>
          <a:solidFill>
            <a:srgbClr val="C9DAF8"/>
          </a:solidFill>
          <a:ln cap="flat" cmpd="sng" w="9525">
            <a:solidFill>
              <a:srgbClr val="202D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61525" lIns="161525" spcFirstLastPara="1" rIns="161525" wrap="square" tIns="1615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73"/>
              <a:buFont typeface="Arial"/>
              <a:buNone/>
            </a:pPr>
            <a:r>
              <a:t/>
            </a:r>
            <a:endParaRPr b="0" i="0" sz="247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38"/>
          <p:cNvSpPr txBox="1"/>
          <p:nvPr/>
        </p:nvSpPr>
        <p:spPr>
          <a:xfrm>
            <a:off x="1480250" y="3740149"/>
            <a:ext cx="1610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Planning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45" name="Google Shape;445;p38"/>
          <p:cNvSpPr txBox="1"/>
          <p:nvPr/>
        </p:nvSpPr>
        <p:spPr>
          <a:xfrm>
            <a:off x="3969988" y="3740224"/>
            <a:ext cx="1610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Coding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46" name="Google Shape;446;p38"/>
          <p:cNvSpPr txBox="1"/>
          <p:nvPr/>
        </p:nvSpPr>
        <p:spPr>
          <a:xfrm>
            <a:off x="6073488" y="3740149"/>
            <a:ext cx="1610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Testing</a:t>
            </a:r>
            <a:endParaRPr sz="25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47" name="Google Shape;447;p38"/>
          <p:cNvSpPr txBox="1"/>
          <p:nvPr/>
        </p:nvSpPr>
        <p:spPr>
          <a:xfrm>
            <a:off x="1036404" y="1100394"/>
            <a:ext cx="1610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Today:</a:t>
            </a:r>
            <a:endParaRPr sz="18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48" name="Google Shape;448;p38"/>
          <p:cNvSpPr txBox="1"/>
          <p:nvPr/>
        </p:nvSpPr>
        <p:spPr>
          <a:xfrm>
            <a:off x="1036404" y="3021469"/>
            <a:ext cx="1610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Future:</a:t>
            </a:r>
            <a:endParaRPr sz="18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Where are we headed?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54" name="Google Shape;454;p39"/>
          <p:cNvSpPr txBox="1"/>
          <p:nvPr>
            <p:ph idx="1" type="body"/>
          </p:nvPr>
        </p:nvSpPr>
        <p:spPr>
          <a:xfrm>
            <a:off x="311700" y="138804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Font typeface="Georgia"/>
              <a:buAutoNum type="arabicPeriod"/>
            </a:pPr>
            <a:r>
              <a:rPr lang="en" sz="2300">
                <a:latin typeface="Georgia"/>
                <a:ea typeface="Georgia"/>
                <a:cs typeface="Georgia"/>
                <a:sym typeface="Georgia"/>
              </a:rPr>
              <a:t>The human engineer as the agent manager</a:t>
            </a:r>
            <a:endParaRPr sz="2300">
              <a:latin typeface="Georgia"/>
              <a:ea typeface="Georgia"/>
              <a:cs typeface="Georgia"/>
              <a:sym typeface="Georgia"/>
            </a:endParaRPr>
          </a:p>
          <a:p>
            <a:pPr indent="-374650" lvl="1" marL="914400" rtl="0" algn="l">
              <a:spcBef>
                <a:spcPts val="0"/>
              </a:spcBef>
              <a:spcAft>
                <a:spcPts val="0"/>
              </a:spcAft>
              <a:buSzPts val="2300"/>
              <a:buFont typeface="Georgia"/>
              <a:buAutoNum type="alphaLcPeriod"/>
            </a:pPr>
            <a:r>
              <a:rPr lang="en" sz="2300">
                <a:latin typeface="Georgia"/>
                <a:ea typeface="Georgia"/>
                <a:cs typeface="Georgia"/>
                <a:sym typeface="Georgia"/>
              </a:rPr>
              <a:t>Leveraging sync tools to solve the most difficult problems</a:t>
            </a:r>
            <a:endParaRPr sz="2300">
              <a:latin typeface="Georgia"/>
              <a:ea typeface="Georgia"/>
              <a:cs typeface="Georgia"/>
              <a:sym typeface="Georgia"/>
            </a:endParaRPr>
          </a:p>
          <a:p>
            <a:pPr indent="-374650" lvl="1" marL="914400" rtl="0" algn="l">
              <a:spcBef>
                <a:spcPts val="0"/>
              </a:spcBef>
              <a:spcAft>
                <a:spcPts val="0"/>
              </a:spcAft>
              <a:buSzPts val="2300"/>
              <a:buFont typeface="Georgia"/>
              <a:buAutoNum type="alphaLcPeriod"/>
            </a:pPr>
            <a:r>
              <a:rPr lang="en" sz="2300">
                <a:latin typeface="Georgia"/>
                <a:ea typeface="Georgia"/>
                <a:cs typeface="Georgia"/>
                <a:sym typeface="Georgia"/>
              </a:rPr>
              <a:t>Leveraging async tools to achieve 10x leverage</a:t>
            </a:r>
            <a:endParaRPr sz="2300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Where are we headed?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60" name="Google Shape;460;p40"/>
          <p:cNvSpPr txBox="1"/>
          <p:nvPr>
            <p:ph idx="1" type="body"/>
          </p:nvPr>
        </p:nvSpPr>
        <p:spPr>
          <a:xfrm>
            <a:off x="311700" y="138804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Font typeface="Georgia"/>
              <a:buAutoNum type="arabicPeriod"/>
            </a:pPr>
            <a:r>
              <a:rPr lang="en" sz="2300">
                <a:latin typeface="Georgia"/>
                <a:ea typeface="Georgia"/>
                <a:cs typeface="Georgia"/>
                <a:sym typeface="Georgia"/>
              </a:rPr>
              <a:t>The human engineer as the agent manager</a:t>
            </a:r>
            <a:endParaRPr sz="2300">
              <a:latin typeface="Georgia"/>
              <a:ea typeface="Georgia"/>
              <a:cs typeface="Georgia"/>
              <a:sym typeface="Georgia"/>
            </a:endParaRPr>
          </a:p>
          <a:p>
            <a:pPr indent="-374650" lvl="1" marL="914400" rtl="0" algn="l">
              <a:spcBef>
                <a:spcPts val="0"/>
              </a:spcBef>
              <a:spcAft>
                <a:spcPts val="0"/>
              </a:spcAft>
              <a:buSzPts val="2300"/>
              <a:buFont typeface="Georgia"/>
              <a:buAutoNum type="alphaLcPeriod"/>
            </a:pPr>
            <a:r>
              <a:rPr lang="en" sz="2300">
                <a:latin typeface="Georgia"/>
                <a:ea typeface="Georgia"/>
                <a:cs typeface="Georgia"/>
                <a:sym typeface="Georgia"/>
              </a:rPr>
              <a:t>Leveraging sync tools to solve the most difficult problems</a:t>
            </a:r>
            <a:endParaRPr sz="2300">
              <a:latin typeface="Georgia"/>
              <a:ea typeface="Georgia"/>
              <a:cs typeface="Georgia"/>
              <a:sym typeface="Georgia"/>
            </a:endParaRPr>
          </a:p>
          <a:p>
            <a:pPr indent="-374650" lvl="1" marL="914400" rtl="0" algn="l">
              <a:spcBef>
                <a:spcPts val="0"/>
              </a:spcBef>
              <a:spcAft>
                <a:spcPts val="0"/>
              </a:spcAft>
              <a:buSzPts val="2300"/>
              <a:buFont typeface="Georgia"/>
              <a:buAutoNum type="alphaLcPeriod"/>
            </a:pPr>
            <a:r>
              <a:rPr lang="en" sz="2300">
                <a:latin typeface="Georgia"/>
                <a:ea typeface="Georgia"/>
                <a:cs typeface="Georgia"/>
                <a:sym typeface="Georgia"/>
              </a:rPr>
              <a:t>Leveraging async tools to achieve 10x leverage</a:t>
            </a:r>
            <a:endParaRPr sz="2300">
              <a:latin typeface="Georgia"/>
              <a:ea typeface="Georgia"/>
              <a:cs typeface="Georgia"/>
              <a:sym typeface="Georgia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Font typeface="Georgia"/>
              <a:buAutoNum type="arabicPeriod"/>
            </a:pPr>
            <a:r>
              <a:rPr lang="en" sz="2300">
                <a:latin typeface="Georgia"/>
                <a:ea typeface="Georgia"/>
                <a:cs typeface="Georgia"/>
                <a:sym typeface="Georgia"/>
              </a:rPr>
              <a:t>Valuable skills for the future:</a:t>
            </a:r>
            <a:endParaRPr sz="2300">
              <a:latin typeface="Georgia"/>
              <a:ea typeface="Georgia"/>
              <a:cs typeface="Georgia"/>
              <a:sym typeface="Georgia"/>
            </a:endParaRPr>
          </a:p>
          <a:p>
            <a:pPr indent="-374650" lvl="1" marL="914400" rtl="0" algn="l">
              <a:spcBef>
                <a:spcPts val="0"/>
              </a:spcBef>
              <a:spcAft>
                <a:spcPts val="0"/>
              </a:spcAft>
              <a:buSzPts val="2300"/>
              <a:buFont typeface="Georgia"/>
              <a:buAutoNum type="alphaLcPeriod"/>
            </a:pPr>
            <a:r>
              <a:rPr lang="en" sz="2300">
                <a:latin typeface="Georgia"/>
                <a:ea typeface="Georgia"/>
                <a:cs typeface="Georgia"/>
                <a:sym typeface="Georgia"/>
              </a:rPr>
              <a:t>Delegation &amp; multi-threading</a:t>
            </a:r>
            <a:endParaRPr sz="2300">
              <a:latin typeface="Georgia"/>
              <a:ea typeface="Georgia"/>
              <a:cs typeface="Georgia"/>
              <a:sym typeface="Georgia"/>
            </a:endParaRPr>
          </a:p>
          <a:p>
            <a:pPr indent="-374650" lvl="1" marL="914400" rtl="0" algn="l">
              <a:spcBef>
                <a:spcPts val="0"/>
              </a:spcBef>
              <a:spcAft>
                <a:spcPts val="0"/>
              </a:spcAft>
              <a:buSzPts val="2300"/>
              <a:buFont typeface="Georgia"/>
              <a:buAutoNum type="alphaLcPeriod"/>
            </a:pPr>
            <a:r>
              <a:rPr lang="en" sz="2300">
                <a:latin typeface="Georgia"/>
                <a:ea typeface="Georgia"/>
                <a:cs typeface="Georgia"/>
                <a:sym typeface="Georgia"/>
              </a:rPr>
              <a:t>Code reading</a:t>
            </a:r>
            <a:endParaRPr sz="2300">
              <a:latin typeface="Georgia"/>
              <a:ea typeface="Georgia"/>
              <a:cs typeface="Georgia"/>
              <a:sym typeface="Georgia"/>
            </a:endParaRPr>
          </a:p>
          <a:p>
            <a:pPr indent="-374650" lvl="1" marL="914400" rtl="0" algn="l">
              <a:spcBef>
                <a:spcPts val="0"/>
              </a:spcBef>
              <a:spcAft>
                <a:spcPts val="0"/>
              </a:spcAft>
              <a:buSzPts val="2300"/>
              <a:buFont typeface="Georgia"/>
              <a:buAutoNum type="alphaLcPeriod"/>
            </a:pPr>
            <a:r>
              <a:rPr lang="en" sz="2300">
                <a:latin typeface="Georgia"/>
                <a:ea typeface="Georgia"/>
                <a:cs typeface="Georgia"/>
                <a:sym typeface="Georgia"/>
              </a:rPr>
              <a:t>Planning, scoping, architecting</a:t>
            </a:r>
            <a:endParaRPr sz="2300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41"/>
          <p:cNvSpPr txBox="1"/>
          <p:nvPr>
            <p:ph type="title"/>
          </p:nvPr>
        </p:nvSpPr>
        <p:spPr>
          <a:xfrm>
            <a:off x="424375" y="2099600"/>
            <a:ext cx="8520600" cy="6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Georgia"/>
                <a:ea typeface="Georgia"/>
                <a:cs typeface="Georgia"/>
                <a:sym typeface="Georgia"/>
              </a:rPr>
              <a:t>Thank you!</a:t>
            </a:r>
            <a:endParaRPr sz="3000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