
<file path=[Content_Types].xml><?xml version="1.0" encoding="utf-8"?>
<Types xmlns="http://schemas.openxmlformats.org/package/2006/content-types">
  <Default ContentType="image/jpeg" Extension="jpg"/>
  <Default ContentType="image/gif" Extension="gif"/>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24.xml"/>
  <Override ContentType="application/vnd.openxmlformats-officedocument.presentationml.notesSlide+xml" PartName="/ppt/notesSlides/notesSlide17.xml"/>
  <Override ContentType="application/vnd.openxmlformats-officedocument.presentationml.notesSlide+xml" PartName="/ppt/notesSlides/notesSlide42.xml"/>
  <Override ContentType="application/vnd.openxmlformats-officedocument.presentationml.notesSlide+xml" PartName="/ppt/notesSlides/notesSlide16.xml"/>
  <Override ContentType="application/vnd.openxmlformats-officedocument.presentationml.notesSlide+xml" PartName="/ppt/notesSlides/notesSlide34.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43.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6.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44.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45.xml"/>
  <Override ContentType="application/vnd.openxmlformats-officedocument.presentationml.notesSlide+xml" PartName="/ppt/notesSlides/notesSlide46.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1.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47.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8.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48.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6.xml"/>
  <Override ContentType="application/vnd.openxmlformats-officedocument.presentationml.notesSlide+xml" PartName="/ppt/notesSlides/notesSlide49.xml"/>
  <Override ContentType="application/vnd.openxmlformats-officedocument.presentationml.notesSlide+xml" PartName="/ppt/notesSlides/notesSlide19.xml"/>
  <Override ContentType="application/vnd.openxmlformats-officedocument.presentationml.notesSlide+xml" PartName="/ppt/notesSlides/notesSlide40.xml"/>
  <Override ContentType="application/vnd.openxmlformats-officedocument.presentationml.notesSlide+xml" PartName="/ppt/notesSlides/notesSlide23.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2.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43.xml"/>
  <Override ContentType="application/vnd.openxmlformats-officedocument.presentationml.slide+xml" PartName="/ppt/slides/slide35.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5.xml"/>
  <Override ContentType="application/vnd.openxmlformats-officedocument.presentationml.slide+xml" PartName="/ppt/slides/slide17.xml"/>
  <Override ContentType="application/vnd.openxmlformats-officedocument.presentationml.slide+xml" PartName="/ppt/slides/slide42.xml"/>
  <Override ContentType="application/vnd.openxmlformats-officedocument.presentationml.slide+xml" PartName="/ppt/slides/slide25.xml"/>
  <Override ContentType="application/vnd.openxmlformats-officedocument.presentationml.slide+xml" PartName="/ppt/slides/slide34.xml"/>
  <Override ContentType="application/vnd.openxmlformats-officedocument.presentationml.slide+xml" PartName="/ppt/slides/slide33.xml"/>
  <Override ContentType="application/vnd.openxmlformats-officedocument.presentationml.slide+xml" PartName="/ppt/slides/slide16.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7.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36.xml"/>
  <Override ContentType="application/vnd.openxmlformats-officedocument.presentationml.slide+xml" PartName="/ppt/slides/slide23.xml"/>
  <Override ContentType="application/vnd.openxmlformats-officedocument.presentationml.slide+xml" PartName="/ppt/slides/slide49.xml"/>
  <Override ContentType="application/vnd.openxmlformats-officedocument.presentationml.slide+xml" PartName="/ppt/slides/slide10.xml"/>
  <Override ContentType="application/vnd.openxmlformats-officedocument.presentationml.slide+xml" PartName="/ppt/slides/slide6.xml"/>
  <Override ContentType="application/vnd.openxmlformats-officedocument.presentationml.slide+xml" PartName="/ppt/slides/slide40.xml"/>
  <Override ContentType="application/vnd.openxmlformats-officedocument.presentationml.slide+xml" PartName="/ppt/slides/slide4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9.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12.xml"/>
  <Override ContentType="application/vnd.openxmlformats-officedocument.presentationml.slide+xml" PartName="/ppt/slides/slide47.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32.xml"/>
  <Override ContentType="application/vnd.openxmlformats-officedocument.presentationml.slide+xml" PartName="/ppt/slides/slide1.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15.xml"/>
  <Override ContentType="application/vnd.openxmlformats-officedocument.presentationml.slide+xml" PartName="/ppt/slides/slide31.xml"/>
  <Override ContentType="application/vnd.openxmlformats-officedocument.presentationml.slide+xml" PartName="/ppt/slides/slide27.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60"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 id="288" r:id="rId38"/>
    <p:sldId id="289" r:id="rId39"/>
    <p:sldId id="290" r:id="rId40"/>
    <p:sldId id="291" r:id="rId41"/>
    <p:sldId id="292" r:id="rId42"/>
    <p:sldId id="293" r:id="rId43"/>
    <p:sldId id="294" r:id="rId44"/>
    <p:sldId id="295" r:id="rId45"/>
    <p:sldId id="296" r:id="rId46"/>
    <p:sldId id="297" r:id="rId47"/>
    <p:sldId id="298" r:id="rId48"/>
    <p:sldId id="299" r:id="rId49"/>
    <p:sldId id="300" r:id="rId50"/>
    <p:sldId id="301" r:id="rId51"/>
    <p:sldId id="302" r:id="rId52"/>
    <p:sldId id="303" r:id="rId53"/>
    <p:sldId id="304" r:id="rId54"/>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5.xml"/><Relationship Id="rId42" Type="http://schemas.openxmlformats.org/officeDocument/2006/relationships/slide" Target="slides/slide37.xml"/><Relationship Id="rId41" Type="http://schemas.openxmlformats.org/officeDocument/2006/relationships/slide" Target="slides/slide36.xml"/><Relationship Id="rId44" Type="http://schemas.openxmlformats.org/officeDocument/2006/relationships/slide" Target="slides/slide39.xml"/><Relationship Id="rId43" Type="http://schemas.openxmlformats.org/officeDocument/2006/relationships/slide" Target="slides/slide38.xml"/><Relationship Id="rId46" Type="http://schemas.openxmlformats.org/officeDocument/2006/relationships/slide" Target="slides/slide41.xml"/><Relationship Id="rId45" Type="http://schemas.openxmlformats.org/officeDocument/2006/relationships/slide" Target="slides/slide40.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48" Type="http://schemas.openxmlformats.org/officeDocument/2006/relationships/slide" Target="slides/slide43.xml"/><Relationship Id="rId47" Type="http://schemas.openxmlformats.org/officeDocument/2006/relationships/slide" Target="slides/slide42.xml"/><Relationship Id="rId49" Type="http://schemas.openxmlformats.org/officeDocument/2006/relationships/slide" Target="slides/slide44.xml"/><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slide" Target="slides/slide26.xml"/><Relationship Id="rId30" Type="http://schemas.openxmlformats.org/officeDocument/2006/relationships/slide" Target="slides/slide25.xml"/><Relationship Id="rId33" Type="http://schemas.openxmlformats.org/officeDocument/2006/relationships/slide" Target="slides/slide28.xml"/><Relationship Id="rId32" Type="http://schemas.openxmlformats.org/officeDocument/2006/relationships/slide" Target="slides/slide27.xml"/><Relationship Id="rId35" Type="http://schemas.openxmlformats.org/officeDocument/2006/relationships/slide" Target="slides/slide30.xml"/><Relationship Id="rId34" Type="http://schemas.openxmlformats.org/officeDocument/2006/relationships/slide" Target="slides/slide29.xml"/><Relationship Id="rId37" Type="http://schemas.openxmlformats.org/officeDocument/2006/relationships/slide" Target="slides/slide32.xml"/><Relationship Id="rId36" Type="http://schemas.openxmlformats.org/officeDocument/2006/relationships/slide" Target="slides/slide31.xml"/><Relationship Id="rId39" Type="http://schemas.openxmlformats.org/officeDocument/2006/relationships/slide" Target="slides/slide34.xml"/><Relationship Id="rId38" Type="http://schemas.openxmlformats.org/officeDocument/2006/relationships/slide" Target="slides/slide33.xml"/><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slide" Target="slides/slide23.xml"/><Relationship Id="rId27" Type="http://schemas.openxmlformats.org/officeDocument/2006/relationships/slide" Target="slides/slide22.xml"/><Relationship Id="rId29" Type="http://schemas.openxmlformats.org/officeDocument/2006/relationships/slide" Target="slides/slide24.xml"/><Relationship Id="rId51" Type="http://schemas.openxmlformats.org/officeDocument/2006/relationships/slide" Target="slides/slide46.xml"/><Relationship Id="rId50" Type="http://schemas.openxmlformats.org/officeDocument/2006/relationships/slide" Target="slides/slide45.xml"/><Relationship Id="rId53" Type="http://schemas.openxmlformats.org/officeDocument/2006/relationships/slide" Target="slides/slide48.xml"/><Relationship Id="rId52" Type="http://schemas.openxmlformats.org/officeDocument/2006/relationships/slide" Target="slides/slide47.xml"/><Relationship Id="rId11" Type="http://schemas.openxmlformats.org/officeDocument/2006/relationships/slide" Target="slides/slide6.xml"/><Relationship Id="rId10" Type="http://schemas.openxmlformats.org/officeDocument/2006/relationships/slide" Target="slides/slide5.xml"/><Relationship Id="rId54" Type="http://schemas.openxmlformats.org/officeDocument/2006/relationships/slide" Target="slides/slide49.xml"/><Relationship Id="rId13" Type="http://schemas.openxmlformats.org/officeDocument/2006/relationships/slide" Target="slides/slide8.xml"/><Relationship Id="rId12" Type="http://schemas.openxmlformats.org/officeDocument/2006/relationships/slide" Target="slides/slide7.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 name="Shape 55"/>
        <p:cNvGrpSpPr/>
        <p:nvPr/>
      </p:nvGrpSpPr>
      <p:grpSpPr>
        <a:xfrm>
          <a:off x="0" y="0"/>
          <a:ext cx="0" cy="0"/>
          <a:chOff x="0" y="0"/>
          <a:chExt cx="0" cy="0"/>
        </a:xfrm>
      </p:grpSpPr>
      <p:sp>
        <p:nvSpPr>
          <p:cNvPr id="56" name="Google Shape;56;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57" name="Google Shape;57;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 name="Shape 61"/>
        <p:cNvGrpSpPr/>
        <p:nvPr/>
      </p:nvGrpSpPr>
      <p:grpSpPr>
        <a:xfrm>
          <a:off x="0" y="0"/>
          <a:ext cx="0" cy="0"/>
          <a:chOff x="0" y="0"/>
          <a:chExt cx="0" cy="0"/>
        </a:xfrm>
      </p:grpSpPr>
      <p:sp>
        <p:nvSpPr>
          <p:cNvPr id="62" name="Google Shape;62;g32bc2205fea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3" name="Google Shape;63;g32bc2205fea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 name="Shape 66"/>
        <p:cNvGrpSpPr/>
        <p:nvPr/>
      </p:nvGrpSpPr>
      <p:grpSpPr>
        <a:xfrm>
          <a:off x="0" y="0"/>
          <a:ext cx="0" cy="0"/>
          <a:chOff x="0" y="0"/>
          <a:chExt cx="0" cy="0"/>
        </a:xfrm>
      </p:grpSpPr>
      <p:sp>
        <p:nvSpPr>
          <p:cNvPr id="67" name="Google Shape;67;g35e8acebb8e_0_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8" name="Google Shape;68;g35e8acebb8e_0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1" name="Shape 71"/>
        <p:cNvGrpSpPr/>
        <p:nvPr/>
      </p:nvGrpSpPr>
      <p:grpSpPr>
        <a:xfrm>
          <a:off x="0" y="0"/>
          <a:ext cx="0" cy="0"/>
          <a:chOff x="0" y="0"/>
          <a:chExt cx="0" cy="0"/>
        </a:xfrm>
      </p:grpSpPr>
      <p:sp>
        <p:nvSpPr>
          <p:cNvPr id="72" name="Google Shape;72;g32bc2205fea_1_17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3" name="Google Shape;73;g32bc2205fea_1_17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6" name="Shape 76"/>
        <p:cNvGrpSpPr/>
        <p:nvPr/>
      </p:nvGrpSpPr>
      <p:grpSpPr>
        <a:xfrm>
          <a:off x="0" y="0"/>
          <a:ext cx="0" cy="0"/>
          <a:chOff x="0" y="0"/>
          <a:chExt cx="0" cy="0"/>
        </a:xfrm>
      </p:grpSpPr>
      <p:sp>
        <p:nvSpPr>
          <p:cNvPr id="77" name="Google Shape;77;g32bc2205fea_1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8" name="Google Shape;78;g32bc2205fea_1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6" name="Shape 106"/>
        <p:cNvGrpSpPr/>
        <p:nvPr/>
      </p:nvGrpSpPr>
      <p:grpSpPr>
        <a:xfrm>
          <a:off x="0" y="0"/>
          <a:ext cx="0" cy="0"/>
          <a:chOff x="0" y="0"/>
          <a:chExt cx="0" cy="0"/>
        </a:xfrm>
      </p:grpSpPr>
      <p:sp>
        <p:nvSpPr>
          <p:cNvPr id="107" name="Google Shape;107;g32bc2205fea_1_3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8" name="Google Shape;108;g32bc2205fea_1_3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5" name="Shape 135"/>
        <p:cNvGrpSpPr/>
        <p:nvPr/>
      </p:nvGrpSpPr>
      <p:grpSpPr>
        <a:xfrm>
          <a:off x="0" y="0"/>
          <a:ext cx="0" cy="0"/>
          <a:chOff x="0" y="0"/>
          <a:chExt cx="0" cy="0"/>
        </a:xfrm>
      </p:grpSpPr>
      <p:sp>
        <p:nvSpPr>
          <p:cNvPr id="136" name="Google Shape;136;g32bc2205fea_1_8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7" name="Google Shape;137;g32bc2205fea_1_8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For programming punch cards</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1" name="Shape 141"/>
        <p:cNvGrpSpPr/>
        <p:nvPr/>
      </p:nvGrpSpPr>
      <p:grpSpPr>
        <a:xfrm>
          <a:off x="0" y="0"/>
          <a:ext cx="0" cy="0"/>
          <a:chOff x="0" y="0"/>
          <a:chExt cx="0" cy="0"/>
        </a:xfrm>
      </p:grpSpPr>
      <p:sp>
        <p:nvSpPr>
          <p:cNvPr id="142" name="Google Shape;142;g32bc2205fea_1_13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3" name="Google Shape;143;g32bc2205fea_1_13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First text based editor, Ken Thompson of Bell Labs</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7" name="Shape 147"/>
        <p:cNvGrpSpPr/>
        <p:nvPr/>
      </p:nvGrpSpPr>
      <p:grpSpPr>
        <a:xfrm>
          <a:off x="0" y="0"/>
          <a:ext cx="0" cy="0"/>
          <a:chOff x="0" y="0"/>
          <a:chExt cx="0" cy="0"/>
        </a:xfrm>
      </p:grpSpPr>
      <p:sp>
        <p:nvSpPr>
          <p:cNvPr id="148" name="Google Shape;148;g32bc2205fea_1_24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9" name="Google Shape;149;g32bc2205fea_1_24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First IDE with a GUI, live editing</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3" name="Shape 153"/>
        <p:cNvGrpSpPr/>
        <p:nvPr/>
      </p:nvGrpSpPr>
      <p:grpSpPr>
        <a:xfrm>
          <a:off x="0" y="0"/>
          <a:ext cx="0" cy="0"/>
          <a:chOff x="0" y="0"/>
          <a:chExt cx="0" cy="0"/>
        </a:xfrm>
      </p:grpSpPr>
      <p:sp>
        <p:nvSpPr>
          <p:cNvPr id="154" name="Google Shape;154;g32bc2205fea_1_25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5" name="Google Shape;155;g32bc2205fea_1_25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First mainstream visual editor</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9" name="Shape 159"/>
        <p:cNvGrpSpPr/>
        <p:nvPr/>
      </p:nvGrpSpPr>
      <p:grpSpPr>
        <a:xfrm>
          <a:off x="0" y="0"/>
          <a:ext cx="0" cy="0"/>
          <a:chOff x="0" y="0"/>
          <a:chExt cx="0" cy="0"/>
        </a:xfrm>
      </p:grpSpPr>
      <p:sp>
        <p:nvSpPr>
          <p:cNvPr id="160" name="Google Shape;160;g32bc2205fea_1_14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1" name="Google Shape;161;g32bc2205fea_1_1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3P plugin ecosystem, rich autocomplete</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5" name="Shape 165"/>
        <p:cNvGrpSpPr/>
        <p:nvPr/>
      </p:nvGrpSpPr>
      <p:grpSpPr>
        <a:xfrm>
          <a:off x="0" y="0"/>
          <a:ext cx="0" cy="0"/>
          <a:chOff x="0" y="0"/>
          <a:chExt cx="0" cy="0"/>
        </a:xfrm>
      </p:grpSpPr>
      <p:sp>
        <p:nvSpPr>
          <p:cNvPr id="166" name="Google Shape;166;g32bc2205fea_1_12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7" name="Google Shape;167;g32bc2205fea_1_12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Multi-line AI-powered autocomplete</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1" name="Shape 171"/>
        <p:cNvGrpSpPr/>
        <p:nvPr/>
      </p:nvGrpSpPr>
      <p:grpSpPr>
        <a:xfrm>
          <a:off x="0" y="0"/>
          <a:ext cx="0" cy="0"/>
          <a:chOff x="0" y="0"/>
          <a:chExt cx="0" cy="0"/>
        </a:xfrm>
      </p:grpSpPr>
      <p:sp>
        <p:nvSpPr>
          <p:cNvPr id="172" name="Google Shape;172;g32bc2205fea_1_15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3" name="Google Shape;173;g32bc2205fea_1_15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Conversation-first, moving away from directly manipulating code</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7" name="Shape 177"/>
        <p:cNvGrpSpPr/>
        <p:nvPr/>
      </p:nvGrpSpPr>
      <p:grpSpPr>
        <a:xfrm>
          <a:off x="0" y="0"/>
          <a:ext cx="0" cy="0"/>
          <a:chOff x="0" y="0"/>
          <a:chExt cx="0" cy="0"/>
        </a:xfrm>
      </p:grpSpPr>
      <p:sp>
        <p:nvSpPr>
          <p:cNvPr id="178" name="Google Shape;178;g32bc2205fea_1_11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9" name="Google Shape;179;g32bc2205fea_1_1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2" name="Shape 182"/>
        <p:cNvGrpSpPr/>
        <p:nvPr/>
      </p:nvGrpSpPr>
      <p:grpSpPr>
        <a:xfrm>
          <a:off x="0" y="0"/>
          <a:ext cx="0" cy="0"/>
          <a:chOff x="0" y="0"/>
          <a:chExt cx="0" cy="0"/>
        </a:xfrm>
      </p:grpSpPr>
      <p:sp>
        <p:nvSpPr>
          <p:cNvPr id="183" name="Google Shape;183;g32bc2205fea_1_15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4" name="Google Shape;184;g32bc2205fea_1_15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7" name="Shape 187"/>
        <p:cNvGrpSpPr/>
        <p:nvPr/>
      </p:nvGrpSpPr>
      <p:grpSpPr>
        <a:xfrm>
          <a:off x="0" y="0"/>
          <a:ext cx="0" cy="0"/>
          <a:chOff x="0" y="0"/>
          <a:chExt cx="0" cy="0"/>
        </a:xfrm>
      </p:grpSpPr>
      <p:sp>
        <p:nvSpPr>
          <p:cNvPr id="188" name="Google Shape;188;g32bc2205fea_1_18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9" name="Google Shape;189;g32bc2205fea_1_18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2" name="Shape 192"/>
        <p:cNvGrpSpPr/>
        <p:nvPr/>
      </p:nvGrpSpPr>
      <p:grpSpPr>
        <a:xfrm>
          <a:off x="0" y="0"/>
          <a:ext cx="0" cy="0"/>
          <a:chOff x="0" y="0"/>
          <a:chExt cx="0" cy="0"/>
        </a:xfrm>
      </p:grpSpPr>
      <p:sp>
        <p:nvSpPr>
          <p:cNvPr id="193" name="Google Shape;193;g32bc2205fea_1_23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4" name="Google Shape;194;g32bc2205fea_1_2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7" name="Shape 197"/>
        <p:cNvGrpSpPr/>
        <p:nvPr/>
      </p:nvGrpSpPr>
      <p:grpSpPr>
        <a:xfrm>
          <a:off x="0" y="0"/>
          <a:ext cx="0" cy="0"/>
          <a:chOff x="0" y="0"/>
          <a:chExt cx="0" cy="0"/>
        </a:xfrm>
      </p:grpSpPr>
      <p:sp>
        <p:nvSpPr>
          <p:cNvPr id="198" name="Google Shape;198;g3886ef3cc20_0_35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9" name="Google Shape;199;g3886ef3cc20_0_35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4" name="Shape 224"/>
        <p:cNvGrpSpPr/>
        <p:nvPr/>
      </p:nvGrpSpPr>
      <p:grpSpPr>
        <a:xfrm>
          <a:off x="0" y="0"/>
          <a:ext cx="0" cy="0"/>
          <a:chOff x="0" y="0"/>
          <a:chExt cx="0" cy="0"/>
        </a:xfrm>
      </p:grpSpPr>
      <p:sp>
        <p:nvSpPr>
          <p:cNvPr id="225" name="Google Shape;225;g35e8acebb8e_0_5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6" name="Google Shape;226;g35e8acebb8e_0_5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9" name="Shape 229"/>
        <p:cNvGrpSpPr/>
        <p:nvPr/>
      </p:nvGrpSpPr>
      <p:grpSpPr>
        <a:xfrm>
          <a:off x="0" y="0"/>
          <a:ext cx="0" cy="0"/>
          <a:chOff x="0" y="0"/>
          <a:chExt cx="0" cy="0"/>
        </a:xfrm>
      </p:grpSpPr>
      <p:sp>
        <p:nvSpPr>
          <p:cNvPr id="230" name="Google Shape;230;g35e8acebb8e_0_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1" name="Google Shape;231;g35e8acebb8e_0_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5" name="Shape 235"/>
        <p:cNvGrpSpPr/>
        <p:nvPr/>
      </p:nvGrpSpPr>
      <p:grpSpPr>
        <a:xfrm>
          <a:off x="0" y="0"/>
          <a:ext cx="0" cy="0"/>
          <a:chOff x="0" y="0"/>
          <a:chExt cx="0" cy="0"/>
        </a:xfrm>
      </p:grpSpPr>
      <p:sp>
        <p:nvSpPr>
          <p:cNvPr id="236" name="Google Shape;236;g35e8acebb8e_0_9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7" name="Google Shape;237;g35e8acebb8e_0_9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1" name="Shape 241"/>
        <p:cNvGrpSpPr/>
        <p:nvPr/>
      </p:nvGrpSpPr>
      <p:grpSpPr>
        <a:xfrm>
          <a:off x="0" y="0"/>
          <a:ext cx="0" cy="0"/>
          <a:chOff x="0" y="0"/>
          <a:chExt cx="0" cy="0"/>
        </a:xfrm>
      </p:grpSpPr>
      <p:sp>
        <p:nvSpPr>
          <p:cNvPr id="242" name="Google Shape;242;g3a0bb2a085b_1_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3" name="Google Shape;243;g3a0bb2a085b_1_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8" name="Shape 248"/>
        <p:cNvGrpSpPr/>
        <p:nvPr/>
      </p:nvGrpSpPr>
      <p:grpSpPr>
        <a:xfrm>
          <a:off x="0" y="0"/>
          <a:ext cx="0" cy="0"/>
          <a:chOff x="0" y="0"/>
          <a:chExt cx="0" cy="0"/>
        </a:xfrm>
      </p:grpSpPr>
      <p:sp>
        <p:nvSpPr>
          <p:cNvPr id="249" name="Google Shape;249;g35e8acebb8e_0_8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0" name="Google Shape;250;g35e8acebb8e_0_8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4" name="Shape 254"/>
        <p:cNvGrpSpPr/>
        <p:nvPr/>
      </p:nvGrpSpPr>
      <p:grpSpPr>
        <a:xfrm>
          <a:off x="0" y="0"/>
          <a:ext cx="0" cy="0"/>
          <a:chOff x="0" y="0"/>
          <a:chExt cx="0" cy="0"/>
        </a:xfrm>
      </p:grpSpPr>
      <p:sp>
        <p:nvSpPr>
          <p:cNvPr id="255" name="Google Shape;255;g35e8acebb8e_0_6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6" name="Google Shape;256;g35e8acebb8e_0_6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3" name="Shape 263"/>
        <p:cNvGrpSpPr/>
        <p:nvPr/>
      </p:nvGrpSpPr>
      <p:grpSpPr>
        <a:xfrm>
          <a:off x="0" y="0"/>
          <a:ext cx="0" cy="0"/>
          <a:chOff x="0" y="0"/>
          <a:chExt cx="0" cy="0"/>
        </a:xfrm>
      </p:grpSpPr>
      <p:sp>
        <p:nvSpPr>
          <p:cNvPr id="264" name="Google Shape;264;g35e8acebb8e_0_8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5" name="Google Shape;265;g35e8acebb8e_0_8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2" name="Shape 272"/>
        <p:cNvGrpSpPr/>
        <p:nvPr/>
      </p:nvGrpSpPr>
      <p:grpSpPr>
        <a:xfrm>
          <a:off x="0" y="0"/>
          <a:ext cx="0" cy="0"/>
          <a:chOff x="0" y="0"/>
          <a:chExt cx="0" cy="0"/>
        </a:xfrm>
      </p:grpSpPr>
      <p:sp>
        <p:nvSpPr>
          <p:cNvPr id="273" name="Google Shape;273;g3886ef3cc20_0_27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4" name="Google Shape;274;g3886ef3cc20_0_27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7" name="Shape 277"/>
        <p:cNvGrpSpPr/>
        <p:nvPr/>
      </p:nvGrpSpPr>
      <p:grpSpPr>
        <a:xfrm>
          <a:off x="0" y="0"/>
          <a:ext cx="0" cy="0"/>
          <a:chOff x="0" y="0"/>
          <a:chExt cx="0" cy="0"/>
        </a:xfrm>
      </p:grpSpPr>
      <p:sp>
        <p:nvSpPr>
          <p:cNvPr id="278" name="Google Shape;278;g35e8acebb8e_0_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9" name="Google Shape;279;g35e8acebb8e_0_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2" name="Shape 282"/>
        <p:cNvGrpSpPr/>
        <p:nvPr/>
      </p:nvGrpSpPr>
      <p:grpSpPr>
        <a:xfrm>
          <a:off x="0" y="0"/>
          <a:ext cx="0" cy="0"/>
          <a:chOff x="0" y="0"/>
          <a:chExt cx="0" cy="0"/>
        </a:xfrm>
      </p:grpSpPr>
      <p:sp>
        <p:nvSpPr>
          <p:cNvPr id="283" name="Google Shape;283;g3886ef3cc20_0_26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84" name="Google Shape;284;g3886ef3cc20_0_26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7" name="Shape 287"/>
        <p:cNvGrpSpPr/>
        <p:nvPr/>
      </p:nvGrpSpPr>
      <p:grpSpPr>
        <a:xfrm>
          <a:off x="0" y="0"/>
          <a:ext cx="0" cy="0"/>
          <a:chOff x="0" y="0"/>
          <a:chExt cx="0" cy="0"/>
        </a:xfrm>
      </p:grpSpPr>
      <p:sp>
        <p:nvSpPr>
          <p:cNvPr id="288" name="Google Shape;288;g35e8acebb8e_0_2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89" name="Google Shape;289;g35e8acebb8e_0_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2" name="Shape 292"/>
        <p:cNvGrpSpPr/>
        <p:nvPr/>
      </p:nvGrpSpPr>
      <p:grpSpPr>
        <a:xfrm>
          <a:off x="0" y="0"/>
          <a:ext cx="0" cy="0"/>
          <a:chOff x="0" y="0"/>
          <a:chExt cx="0" cy="0"/>
        </a:xfrm>
      </p:grpSpPr>
      <p:sp>
        <p:nvSpPr>
          <p:cNvPr id="293" name="Google Shape;293;g35e8acebb8e_0_2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94" name="Google Shape;294;g35e8acebb8e_0_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7" name="Shape 297"/>
        <p:cNvGrpSpPr/>
        <p:nvPr/>
      </p:nvGrpSpPr>
      <p:grpSpPr>
        <a:xfrm>
          <a:off x="0" y="0"/>
          <a:ext cx="0" cy="0"/>
          <a:chOff x="0" y="0"/>
          <a:chExt cx="0" cy="0"/>
        </a:xfrm>
      </p:grpSpPr>
      <p:sp>
        <p:nvSpPr>
          <p:cNvPr id="298" name="Google Shape;298;g35e8acebb8e_0_4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99" name="Google Shape;299;g35e8acebb8e_0_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2" name="Shape 302"/>
        <p:cNvGrpSpPr/>
        <p:nvPr/>
      </p:nvGrpSpPr>
      <p:grpSpPr>
        <a:xfrm>
          <a:off x="0" y="0"/>
          <a:ext cx="0" cy="0"/>
          <a:chOff x="0" y="0"/>
          <a:chExt cx="0" cy="0"/>
        </a:xfrm>
      </p:grpSpPr>
      <p:sp>
        <p:nvSpPr>
          <p:cNvPr id="303" name="Google Shape;303;g35e8acebb8e_0_4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04" name="Google Shape;304;g35e8acebb8e_0_4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7" name="Shape 307"/>
        <p:cNvGrpSpPr/>
        <p:nvPr/>
      </p:nvGrpSpPr>
      <p:grpSpPr>
        <a:xfrm>
          <a:off x="0" y="0"/>
          <a:ext cx="0" cy="0"/>
          <a:chOff x="0" y="0"/>
          <a:chExt cx="0" cy="0"/>
        </a:xfrm>
      </p:grpSpPr>
      <p:sp>
        <p:nvSpPr>
          <p:cNvPr id="308" name="Google Shape;308;g3886ef3cc20_0_38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09" name="Google Shape;309;g3886ef3cc20_0_38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2" name="Shape 312"/>
        <p:cNvGrpSpPr/>
        <p:nvPr/>
      </p:nvGrpSpPr>
      <p:grpSpPr>
        <a:xfrm>
          <a:off x="0" y="0"/>
          <a:ext cx="0" cy="0"/>
          <a:chOff x="0" y="0"/>
          <a:chExt cx="0" cy="0"/>
        </a:xfrm>
      </p:grpSpPr>
      <p:sp>
        <p:nvSpPr>
          <p:cNvPr id="313" name="Google Shape;313;g3886ef3cc20_0_27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14" name="Google Shape;314;g3886ef3cc20_0_27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8" name="Shape 318"/>
        <p:cNvGrpSpPr/>
        <p:nvPr/>
      </p:nvGrpSpPr>
      <p:grpSpPr>
        <a:xfrm>
          <a:off x="0" y="0"/>
          <a:ext cx="0" cy="0"/>
          <a:chOff x="0" y="0"/>
          <a:chExt cx="0" cy="0"/>
        </a:xfrm>
      </p:grpSpPr>
      <p:sp>
        <p:nvSpPr>
          <p:cNvPr id="319" name="Google Shape;319;g3886ef3cc20_0_28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20" name="Google Shape;320;g3886ef3cc20_0_28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4" name="Shape 324"/>
        <p:cNvGrpSpPr/>
        <p:nvPr/>
      </p:nvGrpSpPr>
      <p:grpSpPr>
        <a:xfrm>
          <a:off x="0" y="0"/>
          <a:ext cx="0" cy="0"/>
          <a:chOff x="0" y="0"/>
          <a:chExt cx="0" cy="0"/>
        </a:xfrm>
      </p:grpSpPr>
      <p:sp>
        <p:nvSpPr>
          <p:cNvPr id="325" name="Google Shape;325;g3886ef3cc20_0_29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26" name="Google Shape;326;g3886ef3cc20_0_29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0" name="Shape 330"/>
        <p:cNvGrpSpPr/>
        <p:nvPr/>
      </p:nvGrpSpPr>
      <p:grpSpPr>
        <a:xfrm>
          <a:off x="0" y="0"/>
          <a:ext cx="0" cy="0"/>
          <a:chOff x="0" y="0"/>
          <a:chExt cx="0" cy="0"/>
        </a:xfrm>
      </p:grpSpPr>
      <p:sp>
        <p:nvSpPr>
          <p:cNvPr id="331" name="Google Shape;331;g3886ef3cc20_0_28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32" name="Google Shape;332;g3886ef3cc20_0_28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6" name="Shape 336"/>
        <p:cNvGrpSpPr/>
        <p:nvPr/>
      </p:nvGrpSpPr>
      <p:grpSpPr>
        <a:xfrm>
          <a:off x="0" y="0"/>
          <a:ext cx="0" cy="0"/>
          <a:chOff x="0" y="0"/>
          <a:chExt cx="0" cy="0"/>
        </a:xfrm>
      </p:grpSpPr>
      <p:sp>
        <p:nvSpPr>
          <p:cNvPr id="337" name="Google Shape;337;g3886ef3cc20_0_30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38" name="Google Shape;338;g3886ef3cc20_0_30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2" name="Shape 342"/>
        <p:cNvGrpSpPr/>
        <p:nvPr/>
      </p:nvGrpSpPr>
      <p:grpSpPr>
        <a:xfrm>
          <a:off x="0" y="0"/>
          <a:ext cx="0" cy="0"/>
          <a:chOff x="0" y="0"/>
          <a:chExt cx="0" cy="0"/>
        </a:xfrm>
      </p:grpSpPr>
      <p:sp>
        <p:nvSpPr>
          <p:cNvPr id="343" name="Google Shape;343;g3886ef3cc20_0_3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44" name="Google Shape;344;g3886ef3cc20_0_3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8" name="Shape 348"/>
        <p:cNvGrpSpPr/>
        <p:nvPr/>
      </p:nvGrpSpPr>
      <p:grpSpPr>
        <a:xfrm>
          <a:off x="0" y="0"/>
          <a:ext cx="0" cy="0"/>
          <a:chOff x="0" y="0"/>
          <a:chExt cx="0" cy="0"/>
        </a:xfrm>
      </p:grpSpPr>
      <p:sp>
        <p:nvSpPr>
          <p:cNvPr id="349" name="Google Shape;349;g3886ef3cc20_0_3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50" name="Google Shape;350;g3886ef3cc20_0_3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4" name="Shape 354"/>
        <p:cNvGrpSpPr/>
        <p:nvPr/>
      </p:nvGrpSpPr>
      <p:grpSpPr>
        <a:xfrm>
          <a:off x="0" y="0"/>
          <a:ext cx="0" cy="0"/>
          <a:chOff x="0" y="0"/>
          <a:chExt cx="0" cy="0"/>
        </a:xfrm>
      </p:grpSpPr>
      <p:sp>
        <p:nvSpPr>
          <p:cNvPr id="355" name="Google Shape;355;g3886ef3cc20_0_32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56" name="Google Shape;356;g3886ef3cc20_0_3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0" name="Shape 360"/>
        <p:cNvGrpSpPr/>
        <p:nvPr/>
      </p:nvGrpSpPr>
      <p:grpSpPr>
        <a:xfrm>
          <a:off x="0" y="0"/>
          <a:ext cx="0" cy="0"/>
          <a:chOff x="0" y="0"/>
          <a:chExt cx="0" cy="0"/>
        </a:xfrm>
      </p:grpSpPr>
      <p:sp>
        <p:nvSpPr>
          <p:cNvPr id="361" name="Google Shape;361;g3886ef3cc20_0_32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62" name="Google Shape;362;g3886ef3cc20_0_3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6" name="Shape 366"/>
        <p:cNvGrpSpPr/>
        <p:nvPr/>
      </p:nvGrpSpPr>
      <p:grpSpPr>
        <a:xfrm>
          <a:off x="0" y="0"/>
          <a:ext cx="0" cy="0"/>
          <a:chOff x="0" y="0"/>
          <a:chExt cx="0" cy="0"/>
        </a:xfrm>
      </p:grpSpPr>
      <p:sp>
        <p:nvSpPr>
          <p:cNvPr id="367" name="Google Shape;367;g3886ef3cc20_0_33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68" name="Google Shape;368;g3886ef3cc20_0_33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1" name="Shape 371"/>
        <p:cNvGrpSpPr/>
        <p:nvPr/>
      </p:nvGrpSpPr>
      <p:grpSpPr>
        <a:xfrm>
          <a:off x="0" y="0"/>
          <a:ext cx="0" cy="0"/>
          <a:chOff x="0" y="0"/>
          <a:chExt cx="0" cy="0"/>
        </a:xfrm>
      </p:grpSpPr>
      <p:sp>
        <p:nvSpPr>
          <p:cNvPr id="372" name="Google Shape;372;g3886ef3cc20_0_34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73" name="Google Shape;373;g3886ef3cc20_0_3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6" name="Shape 376"/>
        <p:cNvGrpSpPr/>
        <p:nvPr/>
      </p:nvGrpSpPr>
      <p:grpSpPr>
        <a:xfrm>
          <a:off x="0" y="0"/>
          <a:ext cx="0" cy="0"/>
          <a:chOff x="0" y="0"/>
          <a:chExt cx="0" cy="0"/>
        </a:xfrm>
      </p:grpSpPr>
      <p:sp>
        <p:nvSpPr>
          <p:cNvPr id="377" name="Google Shape;377;g3886ef3cc20_0_34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78" name="Google Shape;378;g3886ef3cc20_0_34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1" name="Shape 381"/>
        <p:cNvGrpSpPr/>
        <p:nvPr/>
      </p:nvGrpSpPr>
      <p:grpSpPr>
        <a:xfrm>
          <a:off x="0" y="0"/>
          <a:ext cx="0" cy="0"/>
          <a:chOff x="0" y="0"/>
          <a:chExt cx="0" cy="0"/>
        </a:xfrm>
      </p:grpSpPr>
      <p:sp>
        <p:nvSpPr>
          <p:cNvPr id="382" name="Google Shape;382;g3886ef3cc20_0_35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83" name="Google Shape;383;g3886ef3cc20_0_35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6" name="Shape 386"/>
        <p:cNvGrpSpPr/>
        <p:nvPr/>
      </p:nvGrpSpPr>
      <p:grpSpPr>
        <a:xfrm>
          <a:off x="0" y="0"/>
          <a:ext cx="0" cy="0"/>
          <a:chOff x="0" y="0"/>
          <a:chExt cx="0" cy="0"/>
        </a:xfrm>
      </p:grpSpPr>
      <p:sp>
        <p:nvSpPr>
          <p:cNvPr id="387" name="Google Shape;387;g3886ef3cc20_0_35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88" name="Google Shape;388;g3886ef3cc20_0_35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1" name="Shape 391"/>
        <p:cNvGrpSpPr/>
        <p:nvPr/>
      </p:nvGrpSpPr>
      <p:grpSpPr>
        <a:xfrm>
          <a:off x="0" y="0"/>
          <a:ext cx="0" cy="0"/>
          <a:chOff x="0" y="0"/>
          <a:chExt cx="0" cy="0"/>
        </a:xfrm>
      </p:grpSpPr>
      <p:sp>
        <p:nvSpPr>
          <p:cNvPr id="392" name="Google Shape;392;g32bc2205fea_1_17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93" name="Google Shape;393;g32bc2205fea_1_17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298450" lvl="0" marL="457200" rtl="0" algn="l">
              <a:spcBef>
                <a:spcPts val="0"/>
              </a:spcBef>
              <a:spcAft>
                <a:spcPts val="0"/>
              </a:spcAft>
              <a:buSzPts val="1100"/>
              <a:buChar char="-"/>
            </a:pPr>
            <a:r>
              <a:rPr lang="en"/>
              <a:t>Models gets better, compute gets cheaper</a:t>
            </a:r>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7" name="Shape 397"/>
        <p:cNvGrpSpPr/>
        <p:nvPr/>
      </p:nvGrpSpPr>
      <p:grpSpPr>
        <a:xfrm>
          <a:off x="0" y="0"/>
          <a:ext cx="0" cy="0"/>
          <a:chOff x="0" y="0"/>
          <a:chExt cx="0" cy="0"/>
        </a:xfrm>
      </p:grpSpPr>
      <p:sp>
        <p:nvSpPr>
          <p:cNvPr id="398" name="Google Shape;398;g35e8acebb8e_0_10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99" name="Google Shape;399;g35e8acebb8e_0_10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2: Title and 2 column body">
  <p:cSld name="TITLE_AND_TWO_COLUMNS_2">
    <p:spTree>
      <p:nvGrpSpPr>
        <p:cNvPr id="50" name="Shape 50"/>
        <p:cNvGrpSpPr/>
        <p:nvPr/>
      </p:nvGrpSpPr>
      <p:grpSpPr>
        <a:xfrm>
          <a:off x="0" y="0"/>
          <a:ext cx="0" cy="0"/>
          <a:chOff x="0" y="0"/>
          <a:chExt cx="0" cy="0"/>
        </a:xfrm>
      </p:grpSpPr>
      <p:sp>
        <p:nvSpPr>
          <p:cNvPr id="51" name="Google Shape;51;p13"/>
          <p:cNvSpPr txBox="1"/>
          <p:nvPr>
            <p:ph type="title"/>
          </p:nvPr>
        </p:nvSpPr>
        <p:spPr>
          <a:xfrm>
            <a:off x="455775" y="445025"/>
            <a:ext cx="8238000" cy="8154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52" name="Google Shape;52;p13"/>
          <p:cNvSpPr txBox="1"/>
          <p:nvPr>
            <p:ph idx="1" type="body"/>
          </p:nvPr>
        </p:nvSpPr>
        <p:spPr>
          <a:xfrm>
            <a:off x="455775" y="1371600"/>
            <a:ext cx="3894600" cy="29733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53" name="Google Shape;53;p13"/>
          <p:cNvSpPr txBox="1"/>
          <p:nvPr>
            <p:ph idx="2" type="body"/>
          </p:nvPr>
        </p:nvSpPr>
        <p:spPr>
          <a:xfrm>
            <a:off x="4799325" y="1371600"/>
            <a:ext cx="3894600" cy="29733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54" name="Google Shape;54;p13"/>
          <p:cNvSpPr txBox="1"/>
          <p:nvPr>
            <p:ph idx="12" type="sldNum"/>
          </p:nvPr>
        </p:nvSpPr>
        <p:spPr>
          <a:xfrm>
            <a:off x="8256725" y="4708927"/>
            <a:ext cx="437100" cy="107400"/>
          </a:xfrm>
          <a:prstGeom prst="rect">
            <a:avLst/>
          </a:prstGeom>
        </p:spPr>
        <p:txBody>
          <a:bodyPr anchorCtr="0" anchor="t" bIns="0" lIns="0" spcFirstLastPara="1" rIns="0" wrap="square" tIns="0">
            <a:normAutofit/>
          </a:bodyPr>
          <a:lstStyle>
            <a:lvl1pPr lvl="0" algn="r">
              <a:lnSpc>
                <a:spcPct val="80000"/>
              </a:lnSpc>
              <a:buSzPts val="1018"/>
              <a:buNone/>
              <a:defRPr sz="825">
                <a:solidFill>
                  <a:schemeClr val="accent4"/>
                </a:solidFill>
                <a:latin typeface="Poppins"/>
                <a:ea typeface="Poppins"/>
                <a:cs typeface="Poppins"/>
                <a:sym typeface="Poppins"/>
              </a:defRPr>
            </a:lvl1pPr>
            <a:lvl2pPr lvl="1" algn="r">
              <a:lnSpc>
                <a:spcPct val="80000"/>
              </a:lnSpc>
              <a:buSzPts val="1018"/>
              <a:buNone/>
              <a:defRPr sz="825">
                <a:solidFill>
                  <a:schemeClr val="accent4"/>
                </a:solidFill>
                <a:latin typeface="Poppins"/>
                <a:ea typeface="Poppins"/>
                <a:cs typeface="Poppins"/>
                <a:sym typeface="Poppins"/>
              </a:defRPr>
            </a:lvl2pPr>
            <a:lvl3pPr lvl="2" algn="r">
              <a:lnSpc>
                <a:spcPct val="80000"/>
              </a:lnSpc>
              <a:buSzPts val="1018"/>
              <a:buNone/>
              <a:defRPr sz="825">
                <a:solidFill>
                  <a:schemeClr val="accent4"/>
                </a:solidFill>
                <a:latin typeface="Poppins"/>
                <a:ea typeface="Poppins"/>
                <a:cs typeface="Poppins"/>
                <a:sym typeface="Poppins"/>
              </a:defRPr>
            </a:lvl3pPr>
            <a:lvl4pPr lvl="3" algn="r">
              <a:lnSpc>
                <a:spcPct val="80000"/>
              </a:lnSpc>
              <a:buSzPts val="1018"/>
              <a:buNone/>
              <a:defRPr sz="825">
                <a:solidFill>
                  <a:schemeClr val="accent4"/>
                </a:solidFill>
                <a:latin typeface="Poppins"/>
                <a:ea typeface="Poppins"/>
                <a:cs typeface="Poppins"/>
                <a:sym typeface="Poppins"/>
              </a:defRPr>
            </a:lvl4pPr>
            <a:lvl5pPr lvl="4" algn="r">
              <a:lnSpc>
                <a:spcPct val="80000"/>
              </a:lnSpc>
              <a:buSzPts val="1018"/>
              <a:buNone/>
              <a:defRPr sz="825">
                <a:solidFill>
                  <a:schemeClr val="accent4"/>
                </a:solidFill>
                <a:latin typeface="Poppins"/>
                <a:ea typeface="Poppins"/>
                <a:cs typeface="Poppins"/>
                <a:sym typeface="Poppins"/>
              </a:defRPr>
            </a:lvl5pPr>
            <a:lvl6pPr lvl="5" algn="r">
              <a:lnSpc>
                <a:spcPct val="80000"/>
              </a:lnSpc>
              <a:buSzPts val="1018"/>
              <a:buNone/>
              <a:defRPr sz="825">
                <a:solidFill>
                  <a:schemeClr val="accent4"/>
                </a:solidFill>
                <a:latin typeface="Poppins"/>
                <a:ea typeface="Poppins"/>
                <a:cs typeface="Poppins"/>
                <a:sym typeface="Poppins"/>
              </a:defRPr>
            </a:lvl6pPr>
            <a:lvl7pPr lvl="6" algn="r">
              <a:lnSpc>
                <a:spcPct val="80000"/>
              </a:lnSpc>
              <a:buSzPts val="1018"/>
              <a:buNone/>
              <a:defRPr sz="825">
                <a:solidFill>
                  <a:schemeClr val="accent4"/>
                </a:solidFill>
                <a:latin typeface="Poppins"/>
                <a:ea typeface="Poppins"/>
                <a:cs typeface="Poppins"/>
                <a:sym typeface="Poppins"/>
              </a:defRPr>
            </a:lvl7pPr>
            <a:lvl8pPr lvl="7" algn="r">
              <a:lnSpc>
                <a:spcPct val="80000"/>
              </a:lnSpc>
              <a:buSzPts val="1018"/>
              <a:buNone/>
              <a:defRPr sz="825">
                <a:solidFill>
                  <a:schemeClr val="accent4"/>
                </a:solidFill>
                <a:latin typeface="Poppins"/>
                <a:ea typeface="Poppins"/>
                <a:cs typeface="Poppins"/>
                <a:sym typeface="Poppins"/>
              </a:defRPr>
            </a:lvl8pPr>
            <a:lvl9pPr lvl="8" algn="r">
              <a:lnSpc>
                <a:spcPct val="80000"/>
              </a:lnSpc>
              <a:buSzPts val="1018"/>
              <a:buNone/>
              <a:defRPr sz="825">
                <a:solidFill>
                  <a:schemeClr val="accent4"/>
                </a:solidFill>
                <a:latin typeface="Poppins"/>
                <a:ea typeface="Poppins"/>
                <a:cs typeface="Poppins"/>
                <a:sym typeface="Poppins"/>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theme" Target="../theme/theme2.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7.gif"/></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 Id="rId3" Type="http://schemas.openxmlformats.org/officeDocument/2006/relationships/image" Target="../media/image6.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openxmlformats.org/officeDocument/2006/relationships/image" Target="../media/image5.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 Id="rId3" Type="http://schemas.openxmlformats.org/officeDocument/2006/relationships/image" Target="../media/image14.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 Id="rId3" Type="http://schemas.openxmlformats.org/officeDocument/2006/relationships/image" Target="../media/image9.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 Id="rId3" Type="http://schemas.openxmlformats.org/officeDocument/2006/relationships/image" Target="../media/image11.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 Id="rId3" Type="http://schemas.openxmlformats.org/officeDocument/2006/relationships/image" Target="../media/image10.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 Id="rId3" Type="http://schemas.openxmlformats.org/officeDocument/2006/relationships/image" Target="../media/image19.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 Id="rId3" Type="http://schemas.openxmlformats.org/officeDocument/2006/relationships/image" Target="../media/image8.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 Id="rId3" Type="http://schemas.openxmlformats.org/officeDocument/2006/relationships/image" Target="../media/image1.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 Id="rId3" Type="http://schemas.openxmlformats.org/officeDocument/2006/relationships/image" Target="../media/image20.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 Id="rId3" Type="http://schemas.openxmlformats.org/officeDocument/2006/relationships/image" Target="../media/image13.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 Id="rId3" Type="http://schemas.openxmlformats.org/officeDocument/2006/relationships/image" Target="../media/image3.png"/><Relationship Id="rId4" Type="http://schemas.openxmlformats.org/officeDocument/2006/relationships/image" Target="../media/image2.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xml"/><Relationship Id="rId3" Type="http://schemas.openxmlformats.org/officeDocument/2006/relationships/image" Target="../media/image12.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4.xml"/><Relationship Id="rId3" Type="http://schemas.openxmlformats.org/officeDocument/2006/relationships/image" Target="../media/image24.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5.xml"/><Relationship Id="rId3" Type="http://schemas.openxmlformats.org/officeDocument/2006/relationships/image" Target="../media/image18.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6.xml"/><Relationship Id="rId3" Type="http://schemas.openxmlformats.org/officeDocument/2006/relationships/image" Target="../media/image22.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7.xml"/><Relationship Id="rId3" Type="http://schemas.openxmlformats.org/officeDocument/2006/relationships/image" Target="../media/image4.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8.xml"/><Relationship Id="rId3" Type="http://schemas.openxmlformats.org/officeDocument/2006/relationships/image" Target="../media/image17.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9.xml"/><Relationship Id="rId3" Type="http://schemas.openxmlformats.org/officeDocument/2006/relationships/image" Target="../media/image23.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0.xml"/><Relationship Id="rId3" Type="http://schemas.openxmlformats.org/officeDocument/2006/relationships/image" Target="../media/image21.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1.xml"/><Relationship Id="rId3" Type="http://schemas.openxmlformats.org/officeDocument/2006/relationships/image" Target="../media/image25.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2.xml"/><Relationship Id="rId3" Type="http://schemas.openxmlformats.org/officeDocument/2006/relationships/image" Target="../media/image26.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3.xml"/><Relationship Id="rId3" Type="http://schemas.openxmlformats.org/officeDocument/2006/relationships/hyperlink" Target="http://drive.google.com/file/d/1RQRstbn1z0h_PjU1qYqy02vj9abDCb6J/view" TargetMode="External"/><Relationship Id="rId4" Type="http://schemas.openxmlformats.org/officeDocument/2006/relationships/image" Target="../media/image16.jp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6.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8.xml"/><Relationship Id="rId3" Type="http://schemas.openxmlformats.org/officeDocument/2006/relationships/image" Target="../media/image15.pn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9.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8E4E0"/>
        </a:solidFill>
      </p:bgPr>
    </p:bg>
    <p:spTree>
      <p:nvGrpSpPr>
        <p:cNvPr id="58" name="Shape 58"/>
        <p:cNvGrpSpPr/>
        <p:nvPr/>
      </p:nvGrpSpPr>
      <p:grpSpPr>
        <a:xfrm>
          <a:off x="0" y="0"/>
          <a:ext cx="0" cy="0"/>
          <a:chOff x="0" y="0"/>
          <a:chExt cx="0" cy="0"/>
        </a:xfrm>
      </p:grpSpPr>
      <p:pic>
        <p:nvPicPr>
          <p:cNvPr id="59" name="Google Shape;59;p14"/>
          <p:cNvPicPr preferRelativeResize="0"/>
          <p:nvPr/>
        </p:nvPicPr>
        <p:blipFill rotWithShape="1">
          <a:blip r:embed="rId3">
            <a:alphaModFix/>
          </a:blip>
          <a:srcRect b="49656" l="0" r="93403" t="23122"/>
          <a:stretch/>
        </p:blipFill>
        <p:spPr>
          <a:xfrm>
            <a:off x="3069525" y="2090500"/>
            <a:ext cx="235075" cy="269900"/>
          </a:xfrm>
          <a:prstGeom prst="rect">
            <a:avLst/>
          </a:prstGeom>
          <a:noFill/>
          <a:ln>
            <a:noFill/>
          </a:ln>
        </p:spPr>
      </p:pic>
      <p:sp>
        <p:nvSpPr>
          <p:cNvPr id="60" name="Google Shape;60;p14"/>
          <p:cNvSpPr txBox="1"/>
          <p:nvPr/>
        </p:nvSpPr>
        <p:spPr>
          <a:xfrm>
            <a:off x="3328625" y="1971450"/>
            <a:ext cx="3574200" cy="1477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800">
                <a:solidFill>
                  <a:schemeClr val="dk2"/>
                </a:solidFill>
                <a:latin typeface="Roboto Mono"/>
                <a:ea typeface="Roboto Mono"/>
                <a:cs typeface="Roboto Mono"/>
                <a:sym typeface="Roboto Mono"/>
              </a:rPr>
              <a:t>welcome to</a:t>
            </a:r>
            <a:endParaRPr sz="1800">
              <a:solidFill>
                <a:schemeClr val="dk2"/>
              </a:solidFill>
              <a:latin typeface="Roboto Mono"/>
              <a:ea typeface="Roboto Mono"/>
              <a:cs typeface="Roboto Mono"/>
              <a:sym typeface="Roboto Mono"/>
            </a:endParaRPr>
          </a:p>
          <a:p>
            <a:pPr indent="0" lvl="0" marL="0" rtl="0" algn="l">
              <a:spcBef>
                <a:spcPts val="0"/>
              </a:spcBef>
              <a:spcAft>
                <a:spcPts val="0"/>
              </a:spcAft>
              <a:buNone/>
            </a:pPr>
            <a:r>
              <a:rPr lang="en" sz="1800">
                <a:solidFill>
                  <a:schemeClr val="dk2"/>
                </a:solidFill>
                <a:latin typeface="Roboto Mono"/>
                <a:ea typeface="Roboto Mono"/>
                <a:cs typeface="Roboto Mono"/>
                <a:sym typeface="Roboto Mono"/>
              </a:rPr>
              <a:t>claude code</a:t>
            </a:r>
            <a:endParaRPr sz="1800">
              <a:solidFill>
                <a:schemeClr val="dk2"/>
              </a:solidFill>
              <a:latin typeface="Roboto Mono"/>
              <a:ea typeface="Roboto Mono"/>
              <a:cs typeface="Roboto Mono"/>
              <a:sym typeface="Roboto Mono"/>
            </a:endParaRPr>
          </a:p>
          <a:p>
            <a:pPr indent="0" lvl="0" marL="0" rtl="0" algn="l">
              <a:spcBef>
                <a:spcPts val="0"/>
              </a:spcBef>
              <a:spcAft>
                <a:spcPts val="0"/>
              </a:spcAft>
              <a:buNone/>
            </a:pPr>
            <a:r>
              <a:t/>
            </a:r>
            <a:endParaRPr sz="1800">
              <a:solidFill>
                <a:schemeClr val="dk2"/>
              </a:solidFill>
              <a:latin typeface="Roboto Mono"/>
              <a:ea typeface="Roboto Mono"/>
              <a:cs typeface="Roboto Mono"/>
              <a:sym typeface="Roboto Mono"/>
            </a:endParaRPr>
          </a:p>
          <a:p>
            <a:pPr indent="0" lvl="0" marL="0" rtl="0" algn="l">
              <a:spcBef>
                <a:spcPts val="0"/>
              </a:spcBef>
              <a:spcAft>
                <a:spcPts val="0"/>
              </a:spcAft>
              <a:buNone/>
            </a:pPr>
            <a:r>
              <a:t/>
            </a:r>
            <a:endParaRPr sz="1800">
              <a:solidFill>
                <a:schemeClr val="dk2"/>
              </a:solidFill>
              <a:latin typeface="Roboto Mono"/>
              <a:ea typeface="Roboto Mono"/>
              <a:cs typeface="Roboto Mono"/>
              <a:sym typeface="Roboto Mono"/>
            </a:endParaRPr>
          </a:p>
          <a:p>
            <a:pPr indent="0" lvl="0" marL="0" rtl="0" algn="l">
              <a:spcBef>
                <a:spcPts val="0"/>
              </a:spcBef>
              <a:spcAft>
                <a:spcPts val="0"/>
              </a:spcAft>
              <a:buNone/>
            </a:pPr>
            <a:r>
              <a:rPr lang="en" sz="1200">
                <a:solidFill>
                  <a:schemeClr val="dk2"/>
                </a:solidFill>
                <a:latin typeface="Roboto Mono"/>
                <a:ea typeface="Roboto Mono"/>
                <a:cs typeface="Roboto Mono"/>
                <a:sym typeface="Roboto Mono"/>
              </a:rPr>
              <a:t>b</a:t>
            </a:r>
            <a:r>
              <a:rPr lang="en" sz="1200">
                <a:solidFill>
                  <a:schemeClr val="dk2"/>
                </a:solidFill>
                <a:latin typeface="Roboto Mono"/>
                <a:ea typeface="Roboto Mono"/>
                <a:cs typeface="Roboto Mono"/>
                <a:sym typeface="Roboto Mono"/>
              </a:rPr>
              <a:t>oris cherny</a:t>
            </a:r>
            <a:endParaRPr sz="1200">
              <a:solidFill>
                <a:schemeClr val="dk2"/>
              </a:solidFill>
              <a:latin typeface="Roboto Mono"/>
              <a:ea typeface="Roboto Mono"/>
              <a:cs typeface="Roboto Mono"/>
              <a:sym typeface="Roboto Mono"/>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8E4E0"/>
        </a:solidFill>
      </p:bgPr>
    </p:bg>
    <p:spTree>
      <p:nvGrpSpPr>
        <p:cNvPr id="64" name="Shape 64"/>
        <p:cNvGrpSpPr/>
        <p:nvPr/>
      </p:nvGrpSpPr>
      <p:grpSpPr>
        <a:xfrm>
          <a:off x="0" y="0"/>
          <a:ext cx="0" cy="0"/>
          <a:chOff x="0" y="0"/>
          <a:chExt cx="0" cy="0"/>
        </a:xfrm>
      </p:grpSpPr>
      <p:sp>
        <p:nvSpPr>
          <p:cNvPr id="65" name="Google Shape;65;p15"/>
          <p:cNvSpPr txBox="1"/>
          <p:nvPr/>
        </p:nvSpPr>
        <p:spPr>
          <a:xfrm>
            <a:off x="743325" y="1786800"/>
            <a:ext cx="7143300" cy="1385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800">
                <a:solidFill>
                  <a:schemeClr val="dk2"/>
                </a:solidFill>
                <a:latin typeface="Roboto Mono"/>
                <a:ea typeface="Roboto Mono"/>
                <a:cs typeface="Roboto Mono"/>
                <a:sym typeface="Roboto Mono"/>
              </a:rPr>
              <a:t>tl;dr</a:t>
            </a:r>
            <a:endParaRPr sz="1800">
              <a:solidFill>
                <a:schemeClr val="dk2"/>
              </a:solidFill>
              <a:latin typeface="Roboto Mono"/>
              <a:ea typeface="Roboto Mono"/>
              <a:cs typeface="Roboto Mono"/>
              <a:sym typeface="Roboto Mono"/>
            </a:endParaRPr>
          </a:p>
          <a:p>
            <a:pPr indent="0" lvl="0" marL="0" rtl="0" algn="l">
              <a:spcBef>
                <a:spcPts val="0"/>
              </a:spcBef>
              <a:spcAft>
                <a:spcPts val="0"/>
              </a:spcAft>
              <a:buNone/>
            </a:pPr>
            <a:r>
              <a:t/>
            </a:r>
            <a:endParaRPr sz="1800">
              <a:solidFill>
                <a:schemeClr val="dk2"/>
              </a:solidFill>
              <a:latin typeface="Roboto Mono"/>
              <a:ea typeface="Roboto Mono"/>
              <a:cs typeface="Roboto Mono"/>
              <a:sym typeface="Roboto Mono"/>
            </a:endParaRPr>
          </a:p>
          <a:p>
            <a:pPr indent="-317500" lvl="0" marL="457200" rtl="0" algn="l">
              <a:spcBef>
                <a:spcPts val="0"/>
              </a:spcBef>
              <a:spcAft>
                <a:spcPts val="0"/>
              </a:spcAft>
              <a:buClr>
                <a:schemeClr val="dk2"/>
              </a:buClr>
              <a:buSzPts val="1400"/>
              <a:buFont typeface="Roboto Mono"/>
              <a:buAutoNum type="arabicPeriod"/>
            </a:pPr>
            <a:r>
              <a:rPr lang="en">
                <a:solidFill>
                  <a:schemeClr val="dk2"/>
                </a:solidFill>
                <a:latin typeface="Roboto Mono"/>
                <a:ea typeface="Roboto Mono"/>
                <a:cs typeface="Roboto Mono"/>
                <a:sym typeface="Roboto Mono"/>
              </a:rPr>
              <a:t>p</a:t>
            </a:r>
            <a:r>
              <a:rPr lang="en">
                <a:solidFill>
                  <a:schemeClr val="dk2"/>
                </a:solidFill>
                <a:latin typeface="Roboto Mono"/>
                <a:ea typeface="Roboto Mono"/>
                <a:cs typeface="Roboto Mono"/>
                <a:sym typeface="Roboto Mono"/>
              </a:rPr>
              <a:t>rogramming is changing</a:t>
            </a:r>
            <a:endParaRPr>
              <a:solidFill>
                <a:schemeClr val="dk2"/>
              </a:solidFill>
              <a:latin typeface="Roboto Mono"/>
              <a:ea typeface="Roboto Mono"/>
              <a:cs typeface="Roboto Mono"/>
              <a:sym typeface="Roboto Mono"/>
            </a:endParaRPr>
          </a:p>
          <a:p>
            <a:pPr indent="-317500" lvl="0" marL="457200" rtl="0" algn="l">
              <a:spcBef>
                <a:spcPts val="0"/>
              </a:spcBef>
              <a:spcAft>
                <a:spcPts val="0"/>
              </a:spcAft>
              <a:buClr>
                <a:schemeClr val="dk2"/>
              </a:buClr>
              <a:buSzPts val="1400"/>
              <a:buFont typeface="Roboto Mono"/>
              <a:buAutoNum type="arabicPeriod"/>
            </a:pPr>
            <a:r>
              <a:rPr lang="en">
                <a:solidFill>
                  <a:schemeClr val="dk2"/>
                </a:solidFill>
                <a:latin typeface="Roboto Mono"/>
                <a:ea typeface="Roboto Mono"/>
                <a:cs typeface="Roboto Mono"/>
                <a:sym typeface="Roboto Mono"/>
              </a:rPr>
              <a:t>choose your path with claude code</a:t>
            </a:r>
            <a:endParaRPr>
              <a:solidFill>
                <a:schemeClr val="dk2"/>
              </a:solidFill>
              <a:latin typeface="Roboto Mono"/>
              <a:ea typeface="Roboto Mono"/>
              <a:cs typeface="Roboto Mono"/>
              <a:sym typeface="Roboto Mono"/>
            </a:endParaRPr>
          </a:p>
          <a:p>
            <a:pPr indent="-317500" lvl="0" marL="457200" rtl="0" algn="l">
              <a:spcBef>
                <a:spcPts val="0"/>
              </a:spcBef>
              <a:spcAft>
                <a:spcPts val="0"/>
              </a:spcAft>
              <a:buClr>
                <a:schemeClr val="dk2"/>
              </a:buClr>
              <a:buSzPts val="1400"/>
              <a:buFont typeface="Roboto Mono"/>
              <a:buAutoNum type="arabicPeriod"/>
            </a:pPr>
            <a:r>
              <a:rPr lang="en">
                <a:solidFill>
                  <a:schemeClr val="dk2"/>
                </a:solidFill>
                <a:latin typeface="Roboto Mono"/>
                <a:ea typeface="Roboto Mono"/>
                <a:cs typeface="Roboto Mono"/>
                <a:sym typeface="Roboto Mono"/>
              </a:rPr>
              <a:t>t</a:t>
            </a:r>
            <a:r>
              <a:rPr lang="en">
                <a:solidFill>
                  <a:schemeClr val="dk2"/>
                </a:solidFill>
                <a:latin typeface="Roboto Mono"/>
                <a:ea typeface="Roboto Mono"/>
                <a:cs typeface="Roboto Mono"/>
                <a:sym typeface="Roboto Mono"/>
              </a:rPr>
              <a:t>hink </a:t>
            </a:r>
            <a:r>
              <a:rPr lang="en">
                <a:solidFill>
                  <a:schemeClr val="dk2"/>
                </a:solidFill>
                <a:latin typeface="Roboto Mono"/>
                <a:ea typeface="Roboto Mono"/>
                <a:cs typeface="Roboto Mono"/>
                <a:sym typeface="Roboto Mono"/>
              </a:rPr>
              <a:t>six</a:t>
            </a:r>
            <a:r>
              <a:rPr lang="en">
                <a:solidFill>
                  <a:schemeClr val="dk2"/>
                </a:solidFill>
                <a:latin typeface="Roboto Mono"/>
                <a:ea typeface="Roboto Mono"/>
                <a:cs typeface="Roboto Mono"/>
                <a:sym typeface="Roboto Mono"/>
              </a:rPr>
              <a:t> months out</a:t>
            </a:r>
            <a:endParaRPr>
              <a:solidFill>
                <a:schemeClr val="dk2"/>
              </a:solidFill>
              <a:latin typeface="Roboto Mono"/>
              <a:ea typeface="Roboto Mono"/>
              <a:cs typeface="Roboto Mono"/>
              <a:sym typeface="Roboto Mono"/>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8E4E0"/>
        </a:solidFill>
      </p:bgPr>
    </p:bg>
    <p:spTree>
      <p:nvGrpSpPr>
        <p:cNvPr id="69" name="Shape 69"/>
        <p:cNvGrpSpPr/>
        <p:nvPr/>
      </p:nvGrpSpPr>
      <p:grpSpPr>
        <a:xfrm>
          <a:off x="0" y="0"/>
          <a:ext cx="0" cy="0"/>
          <a:chOff x="0" y="0"/>
          <a:chExt cx="0" cy="0"/>
        </a:xfrm>
      </p:grpSpPr>
      <p:sp>
        <p:nvSpPr>
          <p:cNvPr id="70" name="Google Shape;70;p16"/>
          <p:cNvSpPr txBox="1"/>
          <p:nvPr/>
        </p:nvSpPr>
        <p:spPr>
          <a:xfrm>
            <a:off x="743325" y="2110050"/>
            <a:ext cx="7143300" cy="2678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800">
                <a:solidFill>
                  <a:schemeClr val="dk2"/>
                </a:solidFill>
                <a:latin typeface="Roboto Mono"/>
                <a:ea typeface="Roboto Mono"/>
                <a:cs typeface="Roboto Mono"/>
                <a:sym typeface="Roboto Mono"/>
              </a:rPr>
              <a:t>n</a:t>
            </a:r>
            <a:r>
              <a:rPr b="1" lang="en" sz="1800">
                <a:solidFill>
                  <a:schemeClr val="dk2"/>
                </a:solidFill>
                <a:latin typeface="Roboto Mono"/>
                <a:ea typeface="Roboto Mono"/>
                <a:cs typeface="Roboto Mono"/>
                <a:sym typeface="Roboto Mono"/>
              </a:rPr>
              <a:t>pm install -g @anthropic-ai/claude-code</a:t>
            </a:r>
            <a:endParaRPr b="1" sz="1800">
              <a:solidFill>
                <a:schemeClr val="dk2"/>
              </a:solidFill>
              <a:latin typeface="Roboto Mono"/>
              <a:ea typeface="Roboto Mono"/>
              <a:cs typeface="Roboto Mono"/>
              <a:sym typeface="Roboto Mono"/>
            </a:endParaRPr>
          </a:p>
          <a:p>
            <a:pPr indent="0" lvl="0" marL="0" rtl="0" algn="l">
              <a:spcBef>
                <a:spcPts val="0"/>
              </a:spcBef>
              <a:spcAft>
                <a:spcPts val="0"/>
              </a:spcAft>
              <a:buNone/>
            </a:pPr>
            <a:r>
              <a:t/>
            </a:r>
            <a:endParaRPr b="1" sz="1800">
              <a:solidFill>
                <a:schemeClr val="dk2"/>
              </a:solidFill>
              <a:latin typeface="Roboto Mono"/>
              <a:ea typeface="Roboto Mono"/>
              <a:cs typeface="Roboto Mono"/>
              <a:sym typeface="Roboto Mono"/>
            </a:endParaRPr>
          </a:p>
          <a:p>
            <a:pPr indent="0" lvl="0" marL="0" rtl="0" algn="l">
              <a:spcBef>
                <a:spcPts val="0"/>
              </a:spcBef>
              <a:spcAft>
                <a:spcPts val="0"/>
              </a:spcAft>
              <a:buNone/>
            </a:pPr>
            <a:r>
              <a:t/>
            </a:r>
            <a:endParaRPr b="1" sz="1800">
              <a:solidFill>
                <a:schemeClr val="dk2"/>
              </a:solidFill>
              <a:latin typeface="Roboto Mono"/>
              <a:ea typeface="Roboto Mono"/>
              <a:cs typeface="Roboto Mono"/>
              <a:sym typeface="Roboto Mono"/>
            </a:endParaRPr>
          </a:p>
          <a:p>
            <a:pPr indent="0" lvl="0" marL="0" rtl="0" algn="l">
              <a:spcBef>
                <a:spcPts val="0"/>
              </a:spcBef>
              <a:spcAft>
                <a:spcPts val="0"/>
              </a:spcAft>
              <a:buNone/>
            </a:pPr>
            <a:r>
              <a:t/>
            </a:r>
            <a:endParaRPr b="1" sz="1800">
              <a:solidFill>
                <a:schemeClr val="dk2"/>
              </a:solidFill>
              <a:latin typeface="Roboto Mono"/>
              <a:ea typeface="Roboto Mono"/>
              <a:cs typeface="Roboto Mono"/>
              <a:sym typeface="Roboto Mono"/>
            </a:endParaRPr>
          </a:p>
          <a:p>
            <a:pPr indent="0" lvl="0" marL="0" rtl="0" algn="l">
              <a:spcBef>
                <a:spcPts val="0"/>
              </a:spcBef>
              <a:spcAft>
                <a:spcPts val="0"/>
              </a:spcAft>
              <a:buNone/>
            </a:pPr>
            <a:r>
              <a:t/>
            </a:r>
            <a:endParaRPr b="1" sz="1800">
              <a:solidFill>
                <a:schemeClr val="dk2"/>
              </a:solidFill>
              <a:latin typeface="Roboto Mono"/>
              <a:ea typeface="Roboto Mono"/>
              <a:cs typeface="Roboto Mono"/>
              <a:sym typeface="Roboto Mono"/>
            </a:endParaRPr>
          </a:p>
          <a:p>
            <a:pPr indent="0" lvl="0" marL="0" rtl="0" algn="l">
              <a:spcBef>
                <a:spcPts val="0"/>
              </a:spcBef>
              <a:spcAft>
                <a:spcPts val="0"/>
              </a:spcAft>
              <a:buNone/>
            </a:pPr>
            <a:r>
              <a:t/>
            </a:r>
            <a:endParaRPr b="1" sz="1800">
              <a:solidFill>
                <a:schemeClr val="dk2"/>
              </a:solidFill>
              <a:latin typeface="Roboto Mono"/>
              <a:ea typeface="Roboto Mono"/>
              <a:cs typeface="Roboto Mono"/>
              <a:sym typeface="Roboto Mono"/>
            </a:endParaRPr>
          </a:p>
          <a:p>
            <a:pPr indent="0" lvl="0" marL="0" rtl="0" algn="l">
              <a:spcBef>
                <a:spcPts val="0"/>
              </a:spcBef>
              <a:spcAft>
                <a:spcPts val="0"/>
              </a:spcAft>
              <a:buNone/>
            </a:pPr>
            <a:r>
              <a:t/>
            </a:r>
            <a:endParaRPr b="1" sz="1800">
              <a:solidFill>
                <a:schemeClr val="dk2"/>
              </a:solidFill>
              <a:latin typeface="Roboto Mono"/>
              <a:ea typeface="Roboto Mono"/>
              <a:cs typeface="Roboto Mono"/>
              <a:sym typeface="Roboto Mono"/>
            </a:endParaRPr>
          </a:p>
          <a:p>
            <a:pPr indent="0" lvl="0" marL="0" rtl="0" algn="l">
              <a:spcBef>
                <a:spcPts val="0"/>
              </a:spcBef>
              <a:spcAft>
                <a:spcPts val="0"/>
              </a:spcAft>
              <a:buNone/>
            </a:pPr>
            <a:r>
              <a:t/>
            </a:r>
            <a:endParaRPr b="1" sz="1800">
              <a:solidFill>
                <a:schemeClr val="dk2"/>
              </a:solidFill>
              <a:latin typeface="Roboto Mono"/>
              <a:ea typeface="Roboto Mono"/>
              <a:cs typeface="Roboto Mono"/>
              <a:sym typeface="Roboto Mono"/>
            </a:endParaRPr>
          </a:p>
          <a:p>
            <a:pPr indent="0" lvl="0" marL="0" rtl="0" algn="l">
              <a:spcBef>
                <a:spcPts val="0"/>
              </a:spcBef>
              <a:spcAft>
                <a:spcPts val="0"/>
              </a:spcAft>
              <a:buNone/>
            </a:pPr>
            <a:r>
              <a:rPr lang="en" sz="1800">
                <a:solidFill>
                  <a:schemeClr val="accent3"/>
                </a:solidFill>
                <a:latin typeface="Roboto Mono"/>
                <a:ea typeface="Roboto Mono"/>
                <a:cs typeface="Roboto Mono"/>
                <a:sym typeface="Roboto Mono"/>
              </a:rPr>
              <a:t>claude.ai/code</a:t>
            </a:r>
            <a:endParaRPr sz="1800">
              <a:solidFill>
                <a:schemeClr val="accent3"/>
              </a:solidFill>
              <a:latin typeface="Roboto Mono"/>
              <a:ea typeface="Roboto Mono"/>
              <a:cs typeface="Roboto Mono"/>
              <a:sym typeface="Roboto Mono"/>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460B"/>
        </a:solidFill>
      </p:bgPr>
    </p:bg>
    <p:spTree>
      <p:nvGrpSpPr>
        <p:cNvPr id="74" name="Shape 74"/>
        <p:cNvGrpSpPr/>
        <p:nvPr/>
      </p:nvGrpSpPr>
      <p:grpSpPr>
        <a:xfrm>
          <a:off x="0" y="0"/>
          <a:ext cx="0" cy="0"/>
          <a:chOff x="0" y="0"/>
          <a:chExt cx="0" cy="0"/>
        </a:xfrm>
      </p:grpSpPr>
      <p:sp>
        <p:nvSpPr>
          <p:cNvPr id="75" name="Google Shape;75;p17"/>
          <p:cNvSpPr txBox="1"/>
          <p:nvPr/>
        </p:nvSpPr>
        <p:spPr>
          <a:xfrm>
            <a:off x="735425" y="2340900"/>
            <a:ext cx="59748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800">
                <a:solidFill>
                  <a:schemeClr val="lt1"/>
                </a:solidFill>
                <a:latin typeface="Roboto Mono"/>
                <a:ea typeface="Roboto Mono"/>
                <a:cs typeface="Roboto Mono"/>
                <a:sym typeface="Roboto Mono"/>
              </a:rPr>
              <a:t>1/ programming is at an inflection point</a:t>
            </a:r>
            <a:endParaRPr sz="1800">
              <a:solidFill>
                <a:schemeClr val="lt1"/>
              </a:solidFill>
              <a:latin typeface="Roboto Mono"/>
              <a:ea typeface="Roboto Mono"/>
              <a:cs typeface="Roboto Mono"/>
              <a:sym typeface="Roboto Mono"/>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8E4E0"/>
        </a:solidFill>
      </p:bgPr>
    </p:bg>
    <p:spTree>
      <p:nvGrpSpPr>
        <p:cNvPr id="79" name="Shape 79"/>
        <p:cNvGrpSpPr/>
        <p:nvPr/>
      </p:nvGrpSpPr>
      <p:grpSpPr>
        <a:xfrm>
          <a:off x="0" y="0"/>
          <a:ext cx="0" cy="0"/>
          <a:chOff x="0" y="0"/>
          <a:chExt cx="0" cy="0"/>
        </a:xfrm>
      </p:grpSpPr>
      <p:sp>
        <p:nvSpPr>
          <p:cNvPr id="80" name="Google Shape;80;p18"/>
          <p:cNvSpPr txBox="1"/>
          <p:nvPr/>
        </p:nvSpPr>
        <p:spPr>
          <a:xfrm>
            <a:off x="199075" y="144925"/>
            <a:ext cx="3574200" cy="492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000">
                <a:solidFill>
                  <a:schemeClr val="dk2"/>
                </a:solidFill>
                <a:latin typeface="Roboto Mono"/>
                <a:ea typeface="Roboto Mono"/>
                <a:cs typeface="Roboto Mono"/>
                <a:sym typeface="Roboto Mono"/>
              </a:rPr>
              <a:t>programming language productivity is increasing exponentially, driven by ai</a:t>
            </a:r>
            <a:endParaRPr sz="1000">
              <a:solidFill>
                <a:schemeClr val="dk2"/>
              </a:solidFill>
              <a:latin typeface="Roboto Mono"/>
              <a:ea typeface="Roboto Mono"/>
              <a:cs typeface="Roboto Mono"/>
              <a:sym typeface="Roboto Mono"/>
            </a:endParaRPr>
          </a:p>
        </p:txBody>
      </p:sp>
      <p:cxnSp>
        <p:nvCxnSpPr>
          <p:cNvPr id="81" name="Google Shape;81;p18"/>
          <p:cNvCxnSpPr/>
          <p:nvPr/>
        </p:nvCxnSpPr>
        <p:spPr>
          <a:xfrm>
            <a:off x="429475" y="973300"/>
            <a:ext cx="0" cy="3703200"/>
          </a:xfrm>
          <a:prstGeom prst="straightConnector1">
            <a:avLst/>
          </a:prstGeom>
          <a:noFill/>
          <a:ln cap="flat" cmpd="sng" w="9525">
            <a:solidFill>
              <a:schemeClr val="dk2"/>
            </a:solidFill>
            <a:prstDash val="solid"/>
            <a:round/>
            <a:headEnd len="med" w="med" type="none"/>
            <a:tailEnd len="med" w="med" type="none"/>
          </a:ln>
        </p:spPr>
      </p:cxnSp>
      <p:cxnSp>
        <p:nvCxnSpPr>
          <p:cNvPr id="82" name="Google Shape;82;p18"/>
          <p:cNvCxnSpPr/>
          <p:nvPr/>
        </p:nvCxnSpPr>
        <p:spPr>
          <a:xfrm>
            <a:off x="429475" y="4676625"/>
            <a:ext cx="8451300" cy="0"/>
          </a:xfrm>
          <a:prstGeom prst="straightConnector1">
            <a:avLst/>
          </a:prstGeom>
          <a:noFill/>
          <a:ln cap="flat" cmpd="sng" w="9525">
            <a:solidFill>
              <a:schemeClr val="dk2"/>
            </a:solidFill>
            <a:prstDash val="solid"/>
            <a:round/>
            <a:headEnd len="med" w="med" type="none"/>
            <a:tailEnd len="med" w="med" type="none"/>
          </a:ln>
        </p:spPr>
      </p:cxnSp>
      <p:sp>
        <p:nvSpPr>
          <p:cNvPr id="83" name="Google Shape;83;p18"/>
          <p:cNvSpPr txBox="1"/>
          <p:nvPr/>
        </p:nvSpPr>
        <p:spPr>
          <a:xfrm>
            <a:off x="371450" y="4676750"/>
            <a:ext cx="8715000" cy="369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200">
                <a:solidFill>
                  <a:schemeClr val="dk2"/>
                </a:solidFill>
                <a:latin typeface="Roboto Mono"/>
                <a:ea typeface="Roboto Mono"/>
                <a:cs typeface="Roboto Mono"/>
                <a:sym typeface="Roboto Mono"/>
              </a:rPr>
              <a:t>1950       1960</a:t>
            </a:r>
            <a:r>
              <a:rPr lang="en" sz="1200">
                <a:solidFill>
                  <a:schemeClr val="dk2"/>
                </a:solidFill>
                <a:latin typeface="Roboto Mono"/>
                <a:ea typeface="Roboto Mono"/>
                <a:cs typeface="Roboto Mono"/>
                <a:sym typeface="Roboto Mono"/>
              </a:rPr>
              <a:t>       1970       1980       1990       2000       2010       2020       2030</a:t>
            </a:r>
            <a:endParaRPr sz="1200">
              <a:solidFill>
                <a:schemeClr val="dk2"/>
              </a:solidFill>
              <a:latin typeface="Roboto Mono"/>
              <a:ea typeface="Roboto Mono"/>
              <a:cs typeface="Roboto Mono"/>
              <a:sym typeface="Roboto Mono"/>
            </a:endParaRPr>
          </a:p>
        </p:txBody>
      </p:sp>
      <p:sp>
        <p:nvSpPr>
          <p:cNvPr id="84" name="Google Shape;84;p18"/>
          <p:cNvSpPr txBox="1"/>
          <p:nvPr/>
        </p:nvSpPr>
        <p:spPr>
          <a:xfrm rot="-5400000">
            <a:off x="-803400" y="2296775"/>
            <a:ext cx="1976100" cy="3693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200">
                <a:solidFill>
                  <a:schemeClr val="dk2"/>
                </a:solidFill>
                <a:latin typeface="Roboto Mono"/>
                <a:ea typeface="Roboto Mono"/>
                <a:cs typeface="Roboto Mono"/>
                <a:sym typeface="Roboto Mono"/>
              </a:rPr>
              <a:t>log(productivity)</a:t>
            </a:r>
            <a:endParaRPr sz="1200">
              <a:solidFill>
                <a:schemeClr val="dk2"/>
              </a:solidFill>
              <a:latin typeface="Roboto Mono"/>
              <a:ea typeface="Roboto Mono"/>
              <a:cs typeface="Roboto Mono"/>
              <a:sym typeface="Roboto Mono"/>
            </a:endParaRPr>
          </a:p>
        </p:txBody>
      </p:sp>
      <p:pic>
        <p:nvPicPr>
          <p:cNvPr id="85" name="Google Shape;85;p18"/>
          <p:cNvPicPr preferRelativeResize="0"/>
          <p:nvPr/>
        </p:nvPicPr>
        <p:blipFill>
          <a:blip r:embed="rId3">
            <a:alphaModFix/>
          </a:blip>
          <a:stretch>
            <a:fillRect/>
          </a:stretch>
        </p:blipFill>
        <p:spPr>
          <a:xfrm rot="1800003">
            <a:off x="318550" y="4132425"/>
            <a:ext cx="930299" cy="406999"/>
          </a:xfrm>
          <a:prstGeom prst="rect">
            <a:avLst/>
          </a:prstGeom>
          <a:noFill/>
          <a:ln>
            <a:noFill/>
          </a:ln>
        </p:spPr>
      </p:pic>
      <p:sp>
        <p:nvSpPr>
          <p:cNvPr id="86" name="Google Shape;86;p18"/>
          <p:cNvSpPr txBox="1"/>
          <p:nvPr/>
        </p:nvSpPr>
        <p:spPr>
          <a:xfrm rot="1316905">
            <a:off x="1004957" y="3985632"/>
            <a:ext cx="846774" cy="369349"/>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200">
                <a:solidFill>
                  <a:schemeClr val="dk2"/>
                </a:solidFill>
                <a:latin typeface="Roboto Mono"/>
                <a:ea typeface="Roboto Mono"/>
                <a:cs typeface="Roboto Mono"/>
                <a:sym typeface="Roboto Mono"/>
              </a:rPr>
              <a:t>fortran</a:t>
            </a:r>
            <a:endParaRPr sz="1200">
              <a:solidFill>
                <a:schemeClr val="dk2"/>
              </a:solidFill>
              <a:latin typeface="Roboto Mono"/>
              <a:ea typeface="Roboto Mono"/>
              <a:cs typeface="Roboto Mono"/>
              <a:sym typeface="Roboto Mono"/>
            </a:endParaRPr>
          </a:p>
        </p:txBody>
      </p:sp>
      <p:sp>
        <p:nvSpPr>
          <p:cNvPr id="87" name="Google Shape;87;p18"/>
          <p:cNvSpPr txBox="1"/>
          <p:nvPr/>
        </p:nvSpPr>
        <p:spPr>
          <a:xfrm rot="1819595">
            <a:off x="1323640" y="3902325"/>
            <a:ext cx="846655" cy="369482"/>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200">
                <a:solidFill>
                  <a:schemeClr val="dk2"/>
                </a:solidFill>
                <a:latin typeface="Roboto Mono"/>
                <a:ea typeface="Roboto Mono"/>
                <a:cs typeface="Roboto Mono"/>
                <a:sym typeface="Roboto Mono"/>
              </a:rPr>
              <a:t>algol</a:t>
            </a:r>
            <a:endParaRPr sz="1200">
              <a:solidFill>
                <a:schemeClr val="dk2"/>
              </a:solidFill>
              <a:latin typeface="Roboto Mono"/>
              <a:ea typeface="Roboto Mono"/>
              <a:cs typeface="Roboto Mono"/>
              <a:sym typeface="Roboto Mono"/>
            </a:endParaRPr>
          </a:p>
        </p:txBody>
      </p:sp>
      <p:sp>
        <p:nvSpPr>
          <p:cNvPr id="88" name="Google Shape;88;p18"/>
          <p:cNvSpPr txBox="1"/>
          <p:nvPr/>
        </p:nvSpPr>
        <p:spPr>
          <a:xfrm rot="1457664">
            <a:off x="1412791" y="3635458"/>
            <a:ext cx="846569" cy="369246"/>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200">
                <a:solidFill>
                  <a:schemeClr val="dk2"/>
                </a:solidFill>
                <a:latin typeface="Roboto Mono"/>
                <a:ea typeface="Roboto Mono"/>
                <a:cs typeface="Roboto Mono"/>
                <a:sym typeface="Roboto Mono"/>
              </a:rPr>
              <a:t>cobol</a:t>
            </a:r>
            <a:endParaRPr sz="1200">
              <a:solidFill>
                <a:schemeClr val="dk2"/>
              </a:solidFill>
              <a:latin typeface="Roboto Mono"/>
              <a:ea typeface="Roboto Mono"/>
              <a:cs typeface="Roboto Mono"/>
              <a:sym typeface="Roboto Mono"/>
            </a:endParaRPr>
          </a:p>
        </p:txBody>
      </p:sp>
      <p:sp>
        <p:nvSpPr>
          <p:cNvPr id="89" name="Google Shape;89;p18"/>
          <p:cNvSpPr txBox="1"/>
          <p:nvPr/>
        </p:nvSpPr>
        <p:spPr>
          <a:xfrm rot="1457664">
            <a:off x="1842141" y="3635458"/>
            <a:ext cx="846569" cy="369246"/>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200">
                <a:solidFill>
                  <a:schemeClr val="dk2"/>
                </a:solidFill>
                <a:latin typeface="Roboto Mono"/>
                <a:ea typeface="Roboto Mono"/>
                <a:cs typeface="Roboto Mono"/>
                <a:sym typeface="Roboto Mono"/>
              </a:rPr>
              <a:t>basic</a:t>
            </a:r>
            <a:endParaRPr sz="1200">
              <a:solidFill>
                <a:schemeClr val="dk2"/>
              </a:solidFill>
              <a:latin typeface="Roboto Mono"/>
              <a:ea typeface="Roboto Mono"/>
              <a:cs typeface="Roboto Mono"/>
              <a:sym typeface="Roboto Mono"/>
            </a:endParaRPr>
          </a:p>
        </p:txBody>
      </p:sp>
      <p:sp>
        <p:nvSpPr>
          <p:cNvPr id="90" name="Google Shape;90;p18"/>
          <p:cNvSpPr txBox="1"/>
          <p:nvPr/>
        </p:nvSpPr>
        <p:spPr>
          <a:xfrm rot="1218">
            <a:off x="2572191" y="3307211"/>
            <a:ext cx="846600" cy="369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200">
                <a:solidFill>
                  <a:schemeClr val="dk2"/>
                </a:solidFill>
                <a:latin typeface="Roboto Mono"/>
                <a:ea typeface="Roboto Mono"/>
                <a:cs typeface="Roboto Mono"/>
                <a:sym typeface="Roboto Mono"/>
              </a:rPr>
              <a:t>c</a:t>
            </a:r>
            <a:endParaRPr sz="1200">
              <a:solidFill>
                <a:schemeClr val="dk2"/>
              </a:solidFill>
              <a:latin typeface="Roboto Mono"/>
              <a:ea typeface="Roboto Mono"/>
              <a:cs typeface="Roboto Mono"/>
              <a:sym typeface="Roboto Mono"/>
            </a:endParaRPr>
          </a:p>
        </p:txBody>
      </p:sp>
      <p:sp>
        <p:nvSpPr>
          <p:cNvPr id="91" name="Google Shape;91;p18"/>
          <p:cNvSpPr txBox="1"/>
          <p:nvPr/>
        </p:nvSpPr>
        <p:spPr>
          <a:xfrm rot="1218">
            <a:off x="2529691" y="3557686"/>
            <a:ext cx="846600" cy="369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200">
                <a:solidFill>
                  <a:schemeClr val="dk2"/>
                </a:solidFill>
                <a:latin typeface="Roboto Mono"/>
                <a:ea typeface="Roboto Mono"/>
                <a:cs typeface="Roboto Mono"/>
                <a:sym typeface="Roboto Mono"/>
              </a:rPr>
              <a:t>pascal</a:t>
            </a:r>
            <a:endParaRPr sz="1200">
              <a:solidFill>
                <a:schemeClr val="dk2"/>
              </a:solidFill>
              <a:latin typeface="Roboto Mono"/>
              <a:ea typeface="Roboto Mono"/>
              <a:cs typeface="Roboto Mono"/>
              <a:sym typeface="Roboto Mono"/>
            </a:endParaRPr>
          </a:p>
        </p:txBody>
      </p:sp>
      <p:sp>
        <p:nvSpPr>
          <p:cNvPr id="92" name="Google Shape;92;p18"/>
          <p:cNvSpPr txBox="1"/>
          <p:nvPr/>
        </p:nvSpPr>
        <p:spPr>
          <a:xfrm rot="2067688">
            <a:off x="2605849" y="3264335"/>
            <a:ext cx="846688" cy="369212"/>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200">
                <a:solidFill>
                  <a:schemeClr val="dk2"/>
                </a:solidFill>
                <a:latin typeface="Roboto Mono"/>
                <a:ea typeface="Roboto Mono"/>
                <a:cs typeface="Roboto Mono"/>
                <a:sym typeface="Roboto Mono"/>
              </a:rPr>
              <a:t>prolog</a:t>
            </a:r>
            <a:endParaRPr sz="1200">
              <a:solidFill>
                <a:schemeClr val="dk2"/>
              </a:solidFill>
              <a:latin typeface="Roboto Mono"/>
              <a:ea typeface="Roboto Mono"/>
              <a:cs typeface="Roboto Mono"/>
              <a:sym typeface="Roboto Mono"/>
            </a:endParaRPr>
          </a:p>
        </p:txBody>
      </p:sp>
      <p:sp>
        <p:nvSpPr>
          <p:cNvPr id="93" name="Google Shape;93;p18"/>
          <p:cNvSpPr txBox="1"/>
          <p:nvPr/>
        </p:nvSpPr>
        <p:spPr>
          <a:xfrm rot="1218">
            <a:off x="3615074" y="3034394"/>
            <a:ext cx="846600" cy="369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200">
                <a:solidFill>
                  <a:schemeClr val="dk2"/>
                </a:solidFill>
                <a:latin typeface="Roboto Mono"/>
                <a:ea typeface="Roboto Mono"/>
                <a:cs typeface="Roboto Mono"/>
                <a:sym typeface="Roboto Mono"/>
              </a:rPr>
              <a:t>c++</a:t>
            </a:r>
            <a:endParaRPr sz="1200">
              <a:solidFill>
                <a:schemeClr val="dk2"/>
              </a:solidFill>
              <a:latin typeface="Roboto Mono"/>
              <a:ea typeface="Roboto Mono"/>
              <a:cs typeface="Roboto Mono"/>
              <a:sym typeface="Roboto Mono"/>
            </a:endParaRPr>
          </a:p>
        </p:txBody>
      </p:sp>
      <p:sp>
        <p:nvSpPr>
          <p:cNvPr id="94" name="Google Shape;94;p18"/>
          <p:cNvSpPr txBox="1"/>
          <p:nvPr/>
        </p:nvSpPr>
        <p:spPr>
          <a:xfrm rot="1218">
            <a:off x="4511299" y="2673944"/>
            <a:ext cx="846600" cy="369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200">
                <a:solidFill>
                  <a:schemeClr val="dk2"/>
                </a:solidFill>
                <a:latin typeface="Roboto Mono"/>
                <a:ea typeface="Roboto Mono"/>
                <a:cs typeface="Roboto Mono"/>
                <a:sym typeface="Roboto Mono"/>
              </a:rPr>
              <a:t>python</a:t>
            </a:r>
            <a:endParaRPr sz="1200">
              <a:solidFill>
                <a:schemeClr val="dk2"/>
              </a:solidFill>
              <a:latin typeface="Roboto Mono"/>
              <a:ea typeface="Roboto Mono"/>
              <a:cs typeface="Roboto Mono"/>
              <a:sym typeface="Roboto Mono"/>
            </a:endParaRPr>
          </a:p>
        </p:txBody>
      </p:sp>
      <p:sp>
        <p:nvSpPr>
          <p:cNvPr id="95" name="Google Shape;95;p18"/>
          <p:cNvSpPr txBox="1"/>
          <p:nvPr/>
        </p:nvSpPr>
        <p:spPr>
          <a:xfrm rot="1218">
            <a:off x="4940674" y="2897369"/>
            <a:ext cx="846600" cy="369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200">
                <a:solidFill>
                  <a:schemeClr val="dk2"/>
                </a:solidFill>
                <a:latin typeface="Roboto Mono"/>
                <a:ea typeface="Roboto Mono"/>
                <a:cs typeface="Roboto Mono"/>
                <a:sym typeface="Roboto Mono"/>
              </a:rPr>
              <a:t>java</a:t>
            </a:r>
            <a:endParaRPr sz="1200">
              <a:solidFill>
                <a:schemeClr val="dk2"/>
              </a:solidFill>
              <a:latin typeface="Roboto Mono"/>
              <a:ea typeface="Roboto Mono"/>
              <a:cs typeface="Roboto Mono"/>
              <a:sym typeface="Roboto Mono"/>
            </a:endParaRPr>
          </a:p>
        </p:txBody>
      </p:sp>
      <p:sp>
        <p:nvSpPr>
          <p:cNvPr id="96" name="Google Shape;96;p18"/>
          <p:cNvSpPr txBox="1"/>
          <p:nvPr/>
        </p:nvSpPr>
        <p:spPr>
          <a:xfrm rot="1242487">
            <a:off x="5093028" y="2709535"/>
            <a:ext cx="846702" cy="369418"/>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200">
                <a:solidFill>
                  <a:schemeClr val="dk2"/>
                </a:solidFill>
                <a:latin typeface="Roboto Mono"/>
                <a:ea typeface="Roboto Mono"/>
                <a:cs typeface="Roboto Mono"/>
                <a:sym typeface="Roboto Mono"/>
              </a:rPr>
              <a:t>js</a:t>
            </a:r>
            <a:endParaRPr sz="1200">
              <a:solidFill>
                <a:schemeClr val="dk2"/>
              </a:solidFill>
              <a:latin typeface="Roboto Mono"/>
              <a:ea typeface="Roboto Mono"/>
              <a:cs typeface="Roboto Mono"/>
              <a:sym typeface="Roboto Mono"/>
            </a:endParaRPr>
          </a:p>
        </p:txBody>
      </p:sp>
      <p:sp>
        <p:nvSpPr>
          <p:cNvPr id="97" name="Google Shape;97;p18"/>
          <p:cNvSpPr txBox="1"/>
          <p:nvPr/>
        </p:nvSpPr>
        <p:spPr>
          <a:xfrm rot="-1939303">
            <a:off x="6408654" y="2400087"/>
            <a:ext cx="846686" cy="369363"/>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200">
                <a:solidFill>
                  <a:schemeClr val="dk2"/>
                </a:solidFill>
                <a:latin typeface="Roboto Mono"/>
                <a:ea typeface="Roboto Mono"/>
                <a:cs typeface="Roboto Mono"/>
                <a:sym typeface="Roboto Mono"/>
              </a:rPr>
              <a:t>go</a:t>
            </a:r>
            <a:endParaRPr sz="1200">
              <a:solidFill>
                <a:schemeClr val="dk2"/>
              </a:solidFill>
              <a:latin typeface="Roboto Mono"/>
              <a:ea typeface="Roboto Mono"/>
              <a:cs typeface="Roboto Mono"/>
              <a:sym typeface="Roboto Mono"/>
            </a:endParaRPr>
          </a:p>
        </p:txBody>
      </p:sp>
      <p:sp>
        <p:nvSpPr>
          <p:cNvPr id="98" name="Google Shape;98;p18"/>
          <p:cNvSpPr txBox="1"/>
          <p:nvPr/>
        </p:nvSpPr>
        <p:spPr>
          <a:xfrm rot="-1939303">
            <a:off x="6408654" y="2193387"/>
            <a:ext cx="846686" cy="369363"/>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200">
                <a:solidFill>
                  <a:schemeClr val="dk2"/>
                </a:solidFill>
                <a:latin typeface="Roboto Mono"/>
                <a:ea typeface="Roboto Mono"/>
                <a:cs typeface="Roboto Mono"/>
                <a:sym typeface="Roboto Mono"/>
              </a:rPr>
              <a:t>rust</a:t>
            </a:r>
            <a:endParaRPr sz="1200">
              <a:solidFill>
                <a:schemeClr val="dk2"/>
              </a:solidFill>
              <a:latin typeface="Roboto Mono"/>
              <a:ea typeface="Roboto Mono"/>
              <a:cs typeface="Roboto Mono"/>
              <a:sym typeface="Roboto Mono"/>
            </a:endParaRPr>
          </a:p>
        </p:txBody>
      </p:sp>
      <p:sp>
        <p:nvSpPr>
          <p:cNvPr id="99" name="Google Shape;99;p18"/>
          <p:cNvSpPr txBox="1"/>
          <p:nvPr/>
        </p:nvSpPr>
        <p:spPr>
          <a:xfrm rot="2334">
            <a:off x="7985452" y="1718375"/>
            <a:ext cx="441900" cy="646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3000">
                <a:solidFill>
                  <a:srgbClr val="FF9F7F"/>
                </a:solidFill>
                <a:latin typeface="Roboto Mono"/>
                <a:ea typeface="Roboto Mono"/>
                <a:cs typeface="Roboto Mono"/>
                <a:sym typeface="Roboto Mono"/>
              </a:rPr>
              <a:t>✻</a:t>
            </a:r>
            <a:endParaRPr sz="3000">
              <a:solidFill>
                <a:srgbClr val="FF9F7F"/>
              </a:solidFill>
              <a:latin typeface="Roboto Mono"/>
              <a:ea typeface="Roboto Mono"/>
              <a:cs typeface="Roboto Mono"/>
              <a:sym typeface="Roboto Mono"/>
            </a:endParaRPr>
          </a:p>
        </p:txBody>
      </p:sp>
      <p:sp>
        <p:nvSpPr>
          <p:cNvPr id="100" name="Google Shape;100;p18"/>
          <p:cNvSpPr txBox="1"/>
          <p:nvPr/>
        </p:nvSpPr>
        <p:spPr>
          <a:xfrm rot="2334">
            <a:off x="7876727" y="2250575"/>
            <a:ext cx="4419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800">
                <a:solidFill>
                  <a:srgbClr val="FFC6B3"/>
                </a:solidFill>
                <a:latin typeface="Roboto Mono"/>
                <a:ea typeface="Roboto Mono"/>
                <a:cs typeface="Roboto Mono"/>
                <a:sym typeface="Roboto Mono"/>
              </a:rPr>
              <a:t>✻</a:t>
            </a:r>
            <a:endParaRPr sz="1800">
              <a:solidFill>
                <a:srgbClr val="FFC6B3"/>
              </a:solidFill>
              <a:latin typeface="Roboto Mono"/>
              <a:ea typeface="Roboto Mono"/>
              <a:cs typeface="Roboto Mono"/>
              <a:sym typeface="Roboto Mono"/>
            </a:endParaRPr>
          </a:p>
        </p:txBody>
      </p:sp>
      <p:sp>
        <p:nvSpPr>
          <p:cNvPr id="101" name="Google Shape;101;p18"/>
          <p:cNvSpPr txBox="1"/>
          <p:nvPr/>
        </p:nvSpPr>
        <p:spPr>
          <a:xfrm rot="2334">
            <a:off x="8209077" y="973438"/>
            <a:ext cx="441900" cy="923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4800">
                <a:solidFill>
                  <a:srgbClr val="FF6E3F"/>
                </a:solidFill>
                <a:latin typeface="Roboto Mono"/>
                <a:ea typeface="Roboto Mono"/>
                <a:cs typeface="Roboto Mono"/>
                <a:sym typeface="Roboto Mono"/>
              </a:rPr>
              <a:t>✻</a:t>
            </a:r>
            <a:endParaRPr sz="4800">
              <a:solidFill>
                <a:srgbClr val="FF6E3F"/>
              </a:solidFill>
              <a:latin typeface="Roboto Mono"/>
              <a:ea typeface="Roboto Mono"/>
              <a:cs typeface="Roboto Mono"/>
              <a:sym typeface="Roboto Mono"/>
            </a:endParaRPr>
          </a:p>
        </p:txBody>
      </p:sp>
      <p:sp>
        <p:nvSpPr>
          <p:cNvPr id="102" name="Google Shape;102;p18"/>
          <p:cNvSpPr txBox="1"/>
          <p:nvPr/>
        </p:nvSpPr>
        <p:spPr>
          <a:xfrm rot="2334">
            <a:off x="8427352" y="-98425"/>
            <a:ext cx="441900" cy="1169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6400">
                <a:solidFill>
                  <a:srgbClr val="FF460B"/>
                </a:solidFill>
                <a:latin typeface="Roboto Mono"/>
                <a:ea typeface="Roboto Mono"/>
                <a:cs typeface="Roboto Mono"/>
                <a:sym typeface="Roboto Mono"/>
              </a:rPr>
              <a:t>✻</a:t>
            </a:r>
            <a:endParaRPr sz="6400">
              <a:solidFill>
                <a:srgbClr val="FF460B"/>
              </a:solidFill>
              <a:latin typeface="Roboto Mono"/>
              <a:ea typeface="Roboto Mono"/>
              <a:cs typeface="Roboto Mono"/>
              <a:sym typeface="Roboto Mono"/>
            </a:endParaRPr>
          </a:p>
        </p:txBody>
      </p:sp>
      <p:sp>
        <p:nvSpPr>
          <p:cNvPr id="103" name="Google Shape;103;p18"/>
          <p:cNvSpPr txBox="1"/>
          <p:nvPr/>
        </p:nvSpPr>
        <p:spPr>
          <a:xfrm rot="-1083754">
            <a:off x="4511283" y="2471658"/>
            <a:ext cx="846623" cy="369235"/>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200">
                <a:solidFill>
                  <a:schemeClr val="dk2"/>
                </a:solidFill>
                <a:latin typeface="Roboto Mono"/>
                <a:ea typeface="Roboto Mono"/>
                <a:cs typeface="Roboto Mono"/>
                <a:sym typeface="Roboto Mono"/>
              </a:rPr>
              <a:t>haskell</a:t>
            </a:r>
            <a:endParaRPr sz="1200">
              <a:solidFill>
                <a:schemeClr val="dk2"/>
              </a:solidFill>
              <a:latin typeface="Roboto Mono"/>
              <a:ea typeface="Roboto Mono"/>
              <a:cs typeface="Roboto Mono"/>
              <a:sym typeface="Roboto Mono"/>
            </a:endParaRPr>
          </a:p>
        </p:txBody>
      </p:sp>
      <p:sp>
        <p:nvSpPr>
          <p:cNvPr id="104" name="Google Shape;104;p18"/>
          <p:cNvSpPr txBox="1"/>
          <p:nvPr/>
        </p:nvSpPr>
        <p:spPr>
          <a:xfrm rot="2857679">
            <a:off x="6751675" y="2387122"/>
            <a:ext cx="846661" cy="369278"/>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200">
                <a:solidFill>
                  <a:schemeClr val="dk2"/>
                </a:solidFill>
                <a:latin typeface="Roboto Mono"/>
                <a:ea typeface="Roboto Mono"/>
                <a:cs typeface="Roboto Mono"/>
                <a:sym typeface="Roboto Mono"/>
              </a:rPr>
              <a:t>swift</a:t>
            </a:r>
            <a:endParaRPr sz="1200">
              <a:solidFill>
                <a:schemeClr val="dk2"/>
              </a:solidFill>
              <a:latin typeface="Roboto Mono"/>
              <a:ea typeface="Roboto Mono"/>
              <a:cs typeface="Roboto Mono"/>
              <a:sym typeface="Roboto Mono"/>
            </a:endParaRPr>
          </a:p>
        </p:txBody>
      </p:sp>
      <p:sp>
        <p:nvSpPr>
          <p:cNvPr id="105" name="Google Shape;105;p18"/>
          <p:cNvSpPr txBox="1"/>
          <p:nvPr/>
        </p:nvSpPr>
        <p:spPr>
          <a:xfrm rot="1864928">
            <a:off x="6715674" y="2574373"/>
            <a:ext cx="846656" cy="369254"/>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200">
                <a:solidFill>
                  <a:schemeClr val="dk2"/>
                </a:solidFill>
                <a:latin typeface="Roboto Mono"/>
                <a:ea typeface="Roboto Mono"/>
                <a:cs typeface="Roboto Mono"/>
                <a:sym typeface="Roboto Mono"/>
              </a:rPr>
              <a:t>ts</a:t>
            </a:r>
            <a:endParaRPr sz="1200">
              <a:solidFill>
                <a:schemeClr val="dk2"/>
              </a:solidFill>
              <a:latin typeface="Roboto Mono"/>
              <a:ea typeface="Roboto Mono"/>
              <a:cs typeface="Roboto Mono"/>
              <a:sym typeface="Roboto Mono"/>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8E4E0"/>
        </a:solidFill>
      </p:bgPr>
    </p:bg>
    <p:spTree>
      <p:nvGrpSpPr>
        <p:cNvPr id="109" name="Shape 109"/>
        <p:cNvGrpSpPr/>
        <p:nvPr/>
      </p:nvGrpSpPr>
      <p:grpSpPr>
        <a:xfrm>
          <a:off x="0" y="0"/>
          <a:ext cx="0" cy="0"/>
          <a:chOff x="0" y="0"/>
          <a:chExt cx="0" cy="0"/>
        </a:xfrm>
      </p:grpSpPr>
      <p:cxnSp>
        <p:nvCxnSpPr>
          <p:cNvPr id="110" name="Google Shape;110;p19"/>
          <p:cNvCxnSpPr/>
          <p:nvPr/>
        </p:nvCxnSpPr>
        <p:spPr>
          <a:xfrm>
            <a:off x="429475" y="973300"/>
            <a:ext cx="0" cy="3703200"/>
          </a:xfrm>
          <a:prstGeom prst="straightConnector1">
            <a:avLst/>
          </a:prstGeom>
          <a:noFill/>
          <a:ln cap="flat" cmpd="sng" w="9525">
            <a:solidFill>
              <a:schemeClr val="dk2"/>
            </a:solidFill>
            <a:prstDash val="solid"/>
            <a:round/>
            <a:headEnd len="med" w="med" type="none"/>
            <a:tailEnd len="med" w="med" type="none"/>
          </a:ln>
        </p:spPr>
      </p:cxnSp>
      <p:cxnSp>
        <p:nvCxnSpPr>
          <p:cNvPr id="111" name="Google Shape;111;p19"/>
          <p:cNvCxnSpPr/>
          <p:nvPr/>
        </p:nvCxnSpPr>
        <p:spPr>
          <a:xfrm>
            <a:off x="429475" y="4676625"/>
            <a:ext cx="8451300" cy="0"/>
          </a:xfrm>
          <a:prstGeom prst="straightConnector1">
            <a:avLst/>
          </a:prstGeom>
          <a:noFill/>
          <a:ln cap="flat" cmpd="sng" w="9525">
            <a:solidFill>
              <a:schemeClr val="dk2"/>
            </a:solidFill>
            <a:prstDash val="solid"/>
            <a:round/>
            <a:headEnd len="med" w="med" type="none"/>
            <a:tailEnd len="med" w="med" type="none"/>
          </a:ln>
        </p:spPr>
      </p:cxnSp>
      <p:sp>
        <p:nvSpPr>
          <p:cNvPr id="112" name="Google Shape;112;p19"/>
          <p:cNvSpPr txBox="1"/>
          <p:nvPr/>
        </p:nvSpPr>
        <p:spPr>
          <a:xfrm>
            <a:off x="371450" y="4676750"/>
            <a:ext cx="8715000" cy="369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200">
                <a:solidFill>
                  <a:schemeClr val="dk2"/>
                </a:solidFill>
                <a:latin typeface="Roboto Mono"/>
                <a:ea typeface="Roboto Mono"/>
                <a:cs typeface="Roboto Mono"/>
                <a:sym typeface="Roboto Mono"/>
              </a:rPr>
              <a:t>1950       1960       1970       1980       1990       2000       2010       2020       2030</a:t>
            </a:r>
            <a:endParaRPr sz="1200">
              <a:solidFill>
                <a:schemeClr val="dk2"/>
              </a:solidFill>
              <a:latin typeface="Roboto Mono"/>
              <a:ea typeface="Roboto Mono"/>
              <a:cs typeface="Roboto Mono"/>
              <a:sym typeface="Roboto Mono"/>
            </a:endParaRPr>
          </a:p>
        </p:txBody>
      </p:sp>
      <p:sp>
        <p:nvSpPr>
          <p:cNvPr id="113" name="Google Shape;113;p19"/>
          <p:cNvSpPr txBox="1"/>
          <p:nvPr/>
        </p:nvSpPr>
        <p:spPr>
          <a:xfrm rot="-1939303">
            <a:off x="2562929" y="3655137"/>
            <a:ext cx="846686" cy="369363"/>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200">
                <a:solidFill>
                  <a:schemeClr val="dk2"/>
                </a:solidFill>
                <a:latin typeface="Roboto Mono"/>
                <a:ea typeface="Roboto Mono"/>
                <a:cs typeface="Roboto Mono"/>
                <a:sym typeface="Roboto Mono"/>
              </a:rPr>
              <a:t>ed</a:t>
            </a:r>
            <a:endParaRPr sz="1200">
              <a:solidFill>
                <a:schemeClr val="dk2"/>
              </a:solidFill>
              <a:latin typeface="Roboto Mono"/>
              <a:ea typeface="Roboto Mono"/>
              <a:cs typeface="Roboto Mono"/>
              <a:sym typeface="Roboto Mono"/>
            </a:endParaRPr>
          </a:p>
        </p:txBody>
      </p:sp>
      <p:pic>
        <p:nvPicPr>
          <p:cNvPr id="114" name="Google Shape;114;p19"/>
          <p:cNvPicPr preferRelativeResize="0"/>
          <p:nvPr/>
        </p:nvPicPr>
        <p:blipFill>
          <a:blip r:embed="rId3">
            <a:alphaModFix/>
          </a:blip>
          <a:stretch>
            <a:fillRect/>
          </a:stretch>
        </p:blipFill>
        <p:spPr>
          <a:xfrm>
            <a:off x="371450" y="4135350"/>
            <a:ext cx="817388" cy="462000"/>
          </a:xfrm>
          <a:prstGeom prst="rect">
            <a:avLst/>
          </a:prstGeom>
          <a:noFill/>
          <a:ln>
            <a:noFill/>
          </a:ln>
        </p:spPr>
      </p:pic>
      <p:sp>
        <p:nvSpPr>
          <p:cNvPr id="115" name="Google Shape;115;p19"/>
          <p:cNvSpPr txBox="1"/>
          <p:nvPr/>
        </p:nvSpPr>
        <p:spPr>
          <a:xfrm rot="1605887">
            <a:off x="2881443" y="3574765"/>
            <a:ext cx="846715" cy="369489"/>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200">
                <a:solidFill>
                  <a:schemeClr val="dk2"/>
                </a:solidFill>
                <a:latin typeface="Roboto Mono"/>
                <a:ea typeface="Roboto Mono"/>
                <a:cs typeface="Roboto Mono"/>
                <a:sym typeface="Roboto Mono"/>
              </a:rPr>
              <a:t>emacs</a:t>
            </a:r>
            <a:endParaRPr sz="1200">
              <a:solidFill>
                <a:schemeClr val="dk2"/>
              </a:solidFill>
              <a:latin typeface="Roboto Mono"/>
              <a:ea typeface="Roboto Mono"/>
              <a:cs typeface="Roboto Mono"/>
              <a:sym typeface="Roboto Mono"/>
            </a:endParaRPr>
          </a:p>
        </p:txBody>
      </p:sp>
      <p:sp>
        <p:nvSpPr>
          <p:cNvPr id="116" name="Google Shape;116;p19"/>
          <p:cNvSpPr txBox="1"/>
          <p:nvPr/>
        </p:nvSpPr>
        <p:spPr>
          <a:xfrm rot="-1009773">
            <a:off x="2928993" y="3655201"/>
            <a:ext cx="846558" cy="369272"/>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200">
                <a:solidFill>
                  <a:schemeClr val="dk2"/>
                </a:solidFill>
                <a:latin typeface="Roboto Mono"/>
                <a:ea typeface="Roboto Mono"/>
                <a:cs typeface="Roboto Mono"/>
                <a:sym typeface="Roboto Mono"/>
              </a:rPr>
              <a:t>vi</a:t>
            </a:r>
            <a:endParaRPr sz="1200">
              <a:solidFill>
                <a:schemeClr val="dk2"/>
              </a:solidFill>
              <a:latin typeface="Roboto Mono"/>
              <a:ea typeface="Roboto Mono"/>
              <a:cs typeface="Roboto Mono"/>
              <a:sym typeface="Roboto Mono"/>
            </a:endParaRPr>
          </a:p>
        </p:txBody>
      </p:sp>
      <p:sp>
        <p:nvSpPr>
          <p:cNvPr id="117" name="Google Shape;117;p19"/>
          <p:cNvSpPr txBox="1"/>
          <p:nvPr/>
        </p:nvSpPr>
        <p:spPr>
          <a:xfrm rot="-1009773">
            <a:off x="3576368" y="3154718"/>
            <a:ext cx="846558" cy="554239"/>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200">
                <a:solidFill>
                  <a:schemeClr val="dk2"/>
                </a:solidFill>
                <a:latin typeface="Roboto Mono"/>
                <a:ea typeface="Roboto Mono"/>
                <a:cs typeface="Roboto Mono"/>
                <a:sym typeface="Roboto Mono"/>
              </a:rPr>
              <a:t>turbo pascal</a:t>
            </a:r>
            <a:endParaRPr sz="1200">
              <a:solidFill>
                <a:schemeClr val="dk2"/>
              </a:solidFill>
              <a:latin typeface="Roboto Mono"/>
              <a:ea typeface="Roboto Mono"/>
              <a:cs typeface="Roboto Mono"/>
              <a:sym typeface="Roboto Mono"/>
            </a:endParaRPr>
          </a:p>
        </p:txBody>
      </p:sp>
      <p:sp>
        <p:nvSpPr>
          <p:cNvPr id="118" name="Google Shape;118;p19"/>
          <p:cNvSpPr txBox="1"/>
          <p:nvPr/>
        </p:nvSpPr>
        <p:spPr>
          <a:xfrm rot="1605887">
            <a:off x="3803643" y="3078290"/>
            <a:ext cx="846715" cy="369489"/>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200">
                <a:solidFill>
                  <a:schemeClr val="dk2"/>
                </a:solidFill>
                <a:latin typeface="Roboto Mono"/>
                <a:ea typeface="Roboto Mono"/>
                <a:cs typeface="Roboto Mono"/>
                <a:sym typeface="Roboto Mono"/>
              </a:rPr>
              <a:t>qbasic</a:t>
            </a:r>
            <a:endParaRPr sz="1200">
              <a:solidFill>
                <a:schemeClr val="dk2"/>
              </a:solidFill>
              <a:latin typeface="Roboto Mono"/>
              <a:ea typeface="Roboto Mono"/>
              <a:cs typeface="Roboto Mono"/>
              <a:sym typeface="Roboto Mono"/>
            </a:endParaRPr>
          </a:p>
        </p:txBody>
      </p:sp>
      <p:sp>
        <p:nvSpPr>
          <p:cNvPr id="119" name="Google Shape;119;p19"/>
          <p:cNvSpPr txBox="1"/>
          <p:nvPr/>
        </p:nvSpPr>
        <p:spPr>
          <a:xfrm rot="-1009773">
            <a:off x="4520618" y="2853926"/>
            <a:ext cx="846558" cy="369272"/>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200">
                <a:solidFill>
                  <a:schemeClr val="dk2"/>
                </a:solidFill>
                <a:latin typeface="Roboto Mono"/>
                <a:ea typeface="Roboto Mono"/>
                <a:cs typeface="Roboto Mono"/>
                <a:sym typeface="Roboto Mono"/>
              </a:rPr>
              <a:t>vb</a:t>
            </a:r>
            <a:endParaRPr sz="1200">
              <a:solidFill>
                <a:schemeClr val="dk2"/>
              </a:solidFill>
              <a:latin typeface="Roboto Mono"/>
              <a:ea typeface="Roboto Mono"/>
              <a:cs typeface="Roboto Mono"/>
              <a:sym typeface="Roboto Mono"/>
            </a:endParaRPr>
          </a:p>
        </p:txBody>
      </p:sp>
      <p:sp>
        <p:nvSpPr>
          <p:cNvPr id="120" name="Google Shape;120;p19"/>
          <p:cNvSpPr txBox="1"/>
          <p:nvPr/>
        </p:nvSpPr>
        <p:spPr>
          <a:xfrm rot="-1009773">
            <a:off x="5367743" y="2581101"/>
            <a:ext cx="846558" cy="369272"/>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200">
                <a:solidFill>
                  <a:schemeClr val="dk2"/>
                </a:solidFill>
                <a:latin typeface="Roboto Mono"/>
                <a:ea typeface="Roboto Mono"/>
                <a:cs typeface="Roboto Mono"/>
                <a:sym typeface="Roboto Mono"/>
              </a:rPr>
              <a:t>eclipse</a:t>
            </a:r>
            <a:endParaRPr sz="1200">
              <a:solidFill>
                <a:schemeClr val="dk2"/>
              </a:solidFill>
              <a:latin typeface="Roboto Mono"/>
              <a:ea typeface="Roboto Mono"/>
              <a:cs typeface="Roboto Mono"/>
              <a:sym typeface="Roboto Mono"/>
            </a:endParaRPr>
          </a:p>
        </p:txBody>
      </p:sp>
      <p:sp>
        <p:nvSpPr>
          <p:cNvPr id="121" name="Google Shape;121;p19"/>
          <p:cNvSpPr txBox="1"/>
          <p:nvPr/>
        </p:nvSpPr>
        <p:spPr>
          <a:xfrm rot="985503">
            <a:off x="5654603" y="2856265"/>
            <a:ext cx="846652" cy="369361"/>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200">
                <a:solidFill>
                  <a:schemeClr val="dk2"/>
                </a:solidFill>
                <a:latin typeface="Roboto Mono"/>
                <a:ea typeface="Roboto Mono"/>
                <a:cs typeface="Roboto Mono"/>
                <a:sym typeface="Roboto Mono"/>
              </a:rPr>
              <a:t>idea</a:t>
            </a:r>
            <a:endParaRPr sz="1200">
              <a:solidFill>
                <a:schemeClr val="dk2"/>
              </a:solidFill>
              <a:latin typeface="Roboto Mono"/>
              <a:ea typeface="Roboto Mono"/>
              <a:cs typeface="Roboto Mono"/>
              <a:sym typeface="Roboto Mono"/>
            </a:endParaRPr>
          </a:p>
        </p:txBody>
      </p:sp>
      <p:sp>
        <p:nvSpPr>
          <p:cNvPr id="122" name="Google Shape;122;p19"/>
          <p:cNvSpPr txBox="1"/>
          <p:nvPr/>
        </p:nvSpPr>
        <p:spPr>
          <a:xfrm rot="985503">
            <a:off x="6267203" y="2581040"/>
            <a:ext cx="846652" cy="369361"/>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200">
                <a:solidFill>
                  <a:schemeClr val="dk2"/>
                </a:solidFill>
                <a:latin typeface="Roboto Mono"/>
                <a:ea typeface="Roboto Mono"/>
                <a:cs typeface="Roboto Mono"/>
                <a:sym typeface="Roboto Mono"/>
              </a:rPr>
              <a:t>sublime</a:t>
            </a:r>
            <a:endParaRPr sz="1200">
              <a:solidFill>
                <a:schemeClr val="dk2"/>
              </a:solidFill>
              <a:latin typeface="Roboto Mono"/>
              <a:ea typeface="Roboto Mono"/>
              <a:cs typeface="Roboto Mono"/>
              <a:sym typeface="Roboto Mono"/>
            </a:endParaRPr>
          </a:p>
        </p:txBody>
      </p:sp>
      <p:sp>
        <p:nvSpPr>
          <p:cNvPr id="123" name="Google Shape;123;p19"/>
          <p:cNvSpPr txBox="1"/>
          <p:nvPr/>
        </p:nvSpPr>
        <p:spPr>
          <a:xfrm rot="985503">
            <a:off x="7819003" y="1583965"/>
            <a:ext cx="846652" cy="369361"/>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200">
                <a:solidFill>
                  <a:schemeClr val="dk2"/>
                </a:solidFill>
                <a:latin typeface="Roboto Mono"/>
                <a:ea typeface="Roboto Mono"/>
                <a:cs typeface="Roboto Mono"/>
                <a:sym typeface="Roboto Mono"/>
              </a:rPr>
              <a:t>cursor</a:t>
            </a:r>
            <a:endParaRPr sz="1200">
              <a:solidFill>
                <a:schemeClr val="dk2"/>
              </a:solidFill>
              <a:latin typeface="Roboto Mono"/>
              <a:ea typeface="Roboto Mono"/>
              <a:cs typeface="Roboto Mono"/>
              <a:sym typeface="Roboto Mono"/>
            </a:endParaRPr>
          </a:p>
        </p:txBody>
      </p:sp>
      <p:sp>
        <p:nvSpPr>
          <p:cNvPr id="124" name="Google Shape;124;p19"/>
          <p:cNvSpPr txBox="1"/>
          <p:nvPr/>
        </p:nvSpPr>
        <p:spPr>
          <a:xfrm rot="-1077209">
            <a:off x="7631197" y="1910477"/>
            <a:ext cx="846730" cy="369334"/>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200">
                <a:solidFill>
                  <a:schemeClr val="dk2"/>
                </a:solidFill>
                <a:latin typeface="Roboto Mono"/>
                <a:ea typeface="Roboto Mono"/>
                <a:cs typeface="Roboto Mono"/>
                <a:sym typeface="Roboto Mono"/>
              </a:rPr>
              <a:t>copilot</a:t>
            </a:r>
            <a:endParaRPr sz="1200">
              <a:solidFill>
                <a:schemeClr val="dk2"/>
              </a:solidFill>
              <a:latin typeface="Roboto Mono"/>
              <a:ea typeface="Roboto Mono"/>
              <a:cs typeface="Roboto Mono"/>
              <a:sym typeface="Roboto Mono"/>
            </a:endParaRPr>
          </a:p>
        </p:txBody>
      </p:sp>
      <p:sp>
        <p:nvSpPr>
          <p:cNvPr id="125" name="Google Shape;125;p19"/>
          <p:cNvSpPr txBox="1"/>
          <p:nvPr/>
        </p:nvSpPr>
        <p:spPr>
          <a:xfrm rot="2334">
            <a:off x="8087789" y="1054625"/>
            <a:ext cx="441900" cy="646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3000">
                <a:solidFill>
                  <a:srgbClr val="FF9F7F"/>
                </a:solidFill>
                <a:latin typeface="Roboto Mono"/>
                <a:ea typeface="Roboto Mono"/>
                <a:cs typeface="Roboto Mono"/>
                <a:sym typeface="Roboto Mono"/>
              </a:rPr>
              <a:t>✻</a:t>
            </a:r>
            <a:endParaRPr sz="3000">
              <a:solidFill>
                <a:srgbClr val="FF9F7F"/>
              </a:solidFill>
              <a:latin typeface="Roboto Mono"/>
              <a:ea typeface="Roboto Mono"/>
              <a:cs typeface="Roboto Mono"/>
              <a:sym typeface="Roboto Mono"/>
            </a:endParaRPr>
          </a:p>
        </p:txBody>
      </p:sp>
      <p:sp>
        <p:nvSpPr>
          <p:cNvPr id="126" name="Google Shape;126;p19"/>
          <p:cNvSpPr txBox="1"/>
          <p:nvPr/>
        </p:nvSpPr>
        <p:spPr>
          <a:xfrm rot="2334">
            <a:off x="7850464" y="1652300"/>
            <a:ext cx="4419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800">
                <a:solidFill>
                  <a:srgbClr val="FFC6B3"/>
                </a:solidFill>
                <a:latin typeface="Roboto Mono"/>
                <a:ea typeface="Roboto Mono"/>
                <a:cs typeface="Roboto Mono"/>
                <a:sym typeface="Roboto Mono"/>
              </a:rPr>
              <a:t>✻</a:t>
            </a:r>
            <a:endParaRPr sz="1800">
              <a:solidFill>
                <a:srgbClr val="FFC6B3"/>
              </a:solidFill>
              <a:latin typeface="Roboto Mono"/>
              <a:ea typeface="Roboto Mono"/>
              <a:cs typeface="Roboto Mono"/>
              <a:sym typeface="Roboto Mono"/>
            </a:endParaRPr>
          </a:p>
        </p:txBody>
      </p:sp>
      <p:sp>
        <p:nvSpPr>
          <p:cNvPr id="127" name="Google Shape;127;p19"/>
          <p:cNvSpPr txBox="1"/>
          <p:nvPr/>
        </p:nvSpPr>
        <p:spPr>
          <a:xfrm rot="2334">
            <a:off x="8189502" y="317563"/>
            <a:ext cx="441900" cy="923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4800">
                <a:solidFill>
                  <a:srgbClr val="FF6E3F"/>
                </a:solidFill>
                <a:latin typeface="Roboto Mono"/>
                <a:ea typeface="Roboto Mono"/>
                <a:cs typeface="Roboto Mono"/>
                <a:sym typeface="Roboto Mono"/>
              </a:rPr>
              <a:t>✻</a:t>
            </a:r>
            <a:endParaRPr sz="4800">
              <a:solidFill>
                <a:srgbClr val="FF6E3F"/>
              </a:solidFill>
              <a:latin typeface="Roboto Mono"/>
              <a:ea typeface="Roboto Mono"/>
              <a:cs typeface="Roboto Mono"/>
              <a:sym typeface="Roboto Mono"/>
            </a:endParaRPr>
          </a:p>
        </p:txBody>
      </p:sp>
      <p:sp>
        <p:nvSpPr>
          <p:cNvPr id="128" name="Google Shape;128;p19"/>
          <p:cNvSpPr txBox="1"/>
          <p:nvPr/>
        </p:nvSpPr>
        <p:spPr>
          <a:xfrm rot="369785">
            <a:off x="7885409" y="1432455"/>
            <a:ext cx="846694" cy="369329"/>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200">
                <a:solidFill>
                  <a:schemeClr val="dk2"/>
                </a:solidFill>
                <a:latin typeface="Roboto Mono"/>
                <a:ea typeface="Roboto Mono"/>
                <a:cs typeface="Roboto Mono"/>
                <a:sym typeface="Roboto Mono"/>
              </a:rPr>
              <a:t>devin</a:t>
            </a:r>
            <a:endParaRPr sz="1200">
              <a:solidFill>
                <a:schemeClr val="dk2"/>
              </a:solidFill>
              <a:latin typeface="Roboto Mono"/>
              <a:ea typeface="Roboto Mono"/>
              <a:cs typeface="Roboto Mono"/>
              <a:sym typeface="Roboto Mono"/>
            </a:endParaRPr>
          </a:p>
        </p:txBody>
      </p:sp>
      <p:sp>
        <p:nvSpPr>
          <p:cNvPr id="129" name="Google Shape;129;p19"/>
          <p:cNvSpPr txBox="1"/>
          <p:nvPr/>
        </p:nvSpPr>
        <p:spPr>
          <a:xfrm rot="2334">
            <a:off x="8474827" y="-509900"/>
            <a:ext cx="441900" cy="1169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6400">
                <a:solidFill>
                  <a:srgbClr val="FF460B"/>
                </a:solidFill>
                <a:latin typeface="Roboto Mono"/>
                <a:ea typeface="Roboto Mono"/>
                <a:cs typeface="Roboto Mono"/>
                <a:sym typeface="Roboto Mono"/>
              </a:rPr>
              <a:t>✻</a:t>
            </a:r>
            <a:endParaRPr sz="6400">
              <a:solidFill>
                <a:srgbClr val="FF460B"/>
              </a:solidFill>
              <a:latin typeface="Roboto Mono"/>
              <a:ea typeface="Roboto Mono"/>
              <a:cs typeface="Roboto Mono"/>
              <a:sym typeface="Roboto Mono"/>
            </a:endParaRPr>
          </a:p>
        </p:txBody>
      </p:sp>
      <p:sp>
        <p:nvSpPr>
          <p:cNvPr id="130" name="Google Shape;130;p19"/>
          <p:cNvSpPr txBox="1"/>
          <p:nvPr/>
        </p:nvSpPr>
        <p:spPr>
          <a:xfrm>
            <a:off x="199075" y="144925"/>
            <a:ext cx="3574200" cy="492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000">
                <a:solidFill>
                  <a:schemeClr val="dk2"/>
                </a:solidFill>
                <a:latin typeface="Roboto Mono"/>
                <a:ea typeface="Roboto Mono"/>
                <a:cs typeface="Roboto Mono"/>
                <a:sym typeface="Roboto Mono"/>
              </a:rPr>
              <a:t>i</a:t>
            </a:r>
            <a:r>
              <a:rPr lang="en" sz="1000">
                <a:solidFill>
                  <a:schemeClr val="dk2"/>
                </a:solidFill>
                <a:latin typeface="Roboto Mono"/>
                <a:ea typeface="Roboto Mono"/>
                <a:cs typeface="Roboto Mono"/>
                <a:sym typeface="Roboto Mono"/>
              </a:rPr>
              <a:t>de productivity is following a similar exponential, also driven by ai</a:t>
            </a:r>
            <a:endParaRPr sz="1000">
              <a:solidFill>
                <a:schemeClr val="dk2"/>
              </a:solidFill>
              <a:latin typeface="Roboto Mono"/>
              <a:ea typeface="Roboto Mono"/>
              <a:cs typeface="Roboto Mono"/>
              <a:sym typeface="Roboto Mono"/>
            </a:endParaRPr>
          </a:p>
        </p:txBody>
      </p:sp>
      <p:sp>
        <p:nvSpPr>
          <p:cNvPr id="131" name="Google Shape;131;p19"/>
          <p:cNvSpPr txBox="1"/>
          <p:nvPr/>
        </p:nvSpPr>
        <p:spPr>
          <a:xfrm rot="-2390762">
            <a:off x="3250579" y="2726212"/>
            <a:ext cx="1523114" cy="369323"/>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200">
                <a:solidFill>
                  <a:schemeClr val="dk2"/>
                </a:solidFill>
                <a:latin typeface="Roboto Mono"/>
                <a:ea typeface="Roboto Mono"/>
                <a:cs typeface="Roboto Mono"/>
                <a:sym typeface="Roboto Mono"/>
              </a:rPr>
              <a:t>smalltalk-80</a:t>
            </a:r>
            <a:endParaRPr sz="1200">
              <a:solidFill>
                <a:schemeClr val="dk2"/>
              </a:solidFill>
              <a:latin typeface="Roboto Mono"/>
              <a:ea typeface="Roboto Mono"/>
              <a:cs typeface="Roboto Mono"/>
              <a:sym typeface="Roboto Mono"/>
            </a:endParaRPr>
          </a:p>
        </p:txBody>
      </p:sp>
      <p:sp>
        <p:nvSpPr>
          <p:cNvPr id="132" name="Google Shape;132;p19"/>
          <p:cNvSpPr txBox="1"/>
          <p:nvPr/>
        </p:nvSpPr>
        <p:spPr>
          <a:xfrm rot="-282885">
            <a:off x="6734168" y="2387065"/>
            <a:ext cx="846765" cy="36937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200">
                <a:solidFill>
                  <a:schemeClr val="dk2"/>
                </a:solidFill>
                <a:latin typeface="Roboto Mono"/>
                <a:ea typeface="Roboto Mono"/>
                <a:cs typeface="Roboto Mono"/>
                <a:sym typeface="Roboto Mono"/>
              </a:rPr>
              <a:t>neovim</a:t>
            </a:r>
            <a:endParaRPr sz="1200">
              <a:solidFill>
                <a:schemeClr val="dk2"/>
              </a:solidFill>
              <a:latin typeface="Roboto Mono"/>
              <a:ea typeface="Roboto Mono"/>
              <a:cs typeface="Roboto Mono"/>
              <a:sym typeface="Roboto Mono"/>
            </a:endParaRPr>
          </a:p>
        </p:txBody>
      </p:sp>
      <p:sp>
        <p:nvSpPr>
          <p:cNvPr id="133" name="Google Shape;133;p19"/>
          <p:cNvSpPr txBox="1"/>
          <p:nvPr/>
        </p:nvSpPr>
        <p:spPr>
          <a:xfrm rot="-5400000">
            <a:off x="-803400" y="2296775"/>
            <a:ext cx="1976100" cy="3693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200">
                <a:solidFill>
                  <a:schemeClr val="dk2"/>
                </a:solidFill>
                <a:latin typeface="Roboto Mono"/>
                <a:ea typeface="Roboto Mono"/>
                <a:cs typeface="Roboto Mono"/>
                <a:sym typeface="Roboto Mono"/>
              </a:rPr>
              <a:t>log(productivity)</a:t>
            </a:r>
            <a:endParaRPr sz="1200">
              <a:solidFill>
                <a:schemeClr val="dk2"/>
              </a:solidFill>
              <a:latin typeface="Roboto Mono"/>
              <a:ea typeface="Roboto Mono"/>
              <a:cs typeface="Roboto Mono"/>
              <a:sym typeface="Roboto Mono"/>
            </a:endParaRPr>
          </a:p>
        </p:txBody>
      </p:sp>
      <p:sp>
        <p:nvSpPr>
          <p:cNvPr id="134" name="Google Shape;134;p19"/>
          <p:cNvSpPr txBox="1"/>
          <p:nvPr/>
        </p:nvSpPr>
        <p:spPr>
          <a:xfrm rot="369590">
            <a:off x="7708788" y="881210"/>
            <a:ext cx="1294474" cy="369329"/>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200">
                <a:solidFill>
                  <a:schemeClr val="dk2"/>
                </a:solidFill>
                <a:latin typeface="Roboto Mono"/>
                <a:ea typeface="Roboto Mono"/>
                <a:cs typeface="Roboto Mono"/>
                <a:sym typeface="Roboto Mono"/>
              </a:rPr>
              <a:t>claude code</a:t>
            </a:r>
            <a:endParaRPr sz="1200">
              <a:solidFill>
                <a:schemeClr val="dk2"/>
              </a:solidFill>
              <a:latin typeface="Roboto Mono"/>
              <a:ea typeface="Roboto Mono"/>
              <a:cs typeface="Roboto Mono"/>
              <a:sym typeface="Roboto Mono"/>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8E4E0"/>
        </a:solidFill>
      </p:bgPr>
    </p:bg>
    <p:spTree>
      <p:nvGrpSpPr>
        <p:cNvPr id="138" name="Shape 138"/>
        <p:cNvGrpSpPr/>
        <p:nvPr/>
      </p:nvGrpSpPr>
      <p:grpSpPr>
        <a:xfrm>
          <a:off x="0" y="0"/>
          <a:ext cx="0" cy="0"/>
          <a:chOff x="0" y="0"/>
          <a:chExt cx="0" cy="0"/>
        </a:xfrm>
      </p:grpSpPr>
      <p:pic>
        <p:nvPicPr>
          <p:cNvPr id="139" name="Google Shape;139;p20"/>
          <p:cNvPicPr preferRelativeResize="0"/>
          <p:nvPr/>
        </p:nvPicPr>
        <p:blipFill>
          <a:blip r:embed="rId3">
            <a:alphaModFix/>
          </a:blip>
          <a:stretch>
            <a:fillRect/>
          </a:stretch>
        </p:blipFill>
        <p:spPr>
          <a:xfrm>
            <a:off x="897400" y="533575"/>
            <a:ext cx="7349200" cy="4076350"/>
          </a:xfrm>
          <a:prstGeom prst="rect">
            <a:avLst/>
          </a:prstGeom>
          <a:noFill/>
          <a:ln>
            <a:noFill/>
          </a:ln>
        </p:spPr>
      </p:pic>
      <p:sp>
        <p:nvSpPr>
          <p:cNvPr id="140" name="Google Shape;140;p20"/>
          <p:cNvSpPr txBox="1"/>
          <p:nvPr/>
        </p:nvSpPr>
        <p:spPr>
          <a:xfrm>
            <a:off x="3836548" y="4690400"/>
            <a:ext cx="1470900" cy="3693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200">
                <a:solidFill>
                  <a:schemeClr val="dk2"/>
                </a:solidFill>
                <a:latin typeface="Roboto Mono"/>
                <a:ea typeface="Roboto Mono"/>
                <a:cs typeface="Roboto Mono"/>
                <a:sym typeface="Roboto Mono"/>
              </a:rPr>
              <a:t>ibm 029 (1964)</a:t>
            </a:r>
            <a:endParaRPr sz="1200">
              <a:solidFill>
                <a:schemeClr val="dk2"/>
              </a:solidFill>
              <a:latin typeface="Roboto Mono"/>
              <a:ea typeface="Roboto Mono"/>
              <a:cs typeface="Roboto Mono"/>
              <a:sym typeface="Roboto Mono"/>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8E4E0"/>
        </a:solidFill>
      </p:bgPr>
    </p:bg>
    <p:spTree>
      <p:nvGrpSpPr>
        <p:cNvPr id="144" name="Shape 144"/>
        <p:cNvGrpSpPr/>
        <p:nvPr/>
      </p:nvGrpSpPr>
      <p:grpSpPr>
        <a:xfrm>
          <a:off x="0" y="0"/>
          <a:ext cx="0" cy="0"/>
          <a:chOff x="0" y="0"/>
          <a:chExt cx="0" cy="0"/>
        </a:xfrm>
      </p:grpSpPr>
      <p:sp>
        <p:nvSpPr>
          <p:cNvPr id="145" name="Google Shape;145;p21"/>
          <p:cNvSpPr txBox="1"/>
          <p:nvPr/>
        </p:nvSpPr>
        <p:spPr>
          <a:xfrm>
            <a:off x="4046099" y="4239350"/>
            <a:ext cx="1051800" cy="3693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200">
                <a:solidFill>
                  <a:schemeClr val="dk2"/>
                </a:solidFill>
                <a:latin typeface="Roboto Mono"/>
                <a:ea typeface="Roboto Mono"/>
                <a:cs typeface="Roboto Mono"/>
                <a:sym typeface="Roboto Mono"/>
              </a:rPr>
              <a:t>ed (1969)</a:t>
            </a:r>
            <a:endParaRPr sz="1200">
              <a:solidFill>
                <a:schemeClr val="dk2"/>
              </a:solidFill>
              <a:latin typeface="Roboto Mono"/>
              <a:ea typeface="Roboto Mono"/>
              <a:cs typeface="Roboto Mono"/>
              <a:sym typeface="Roboto Mono"/>
            </a:endParaRPr>
          </a:p>
        </p:txBody>
      </p:sp>
      <p:pic>
        <p:nvPicPr>
          <p:cNvPr id="146" name="Google Shape;146;p21" title="Ed_lines.jpg"/>
          <p:cNvPicPr preferRelativeResize="0"/>
          <p:nvPr/>
        </p:nvPicPr>
        <p:blipFill>
          <a:blip r:embed="rId3">
            <a:alphaModFix/>
          </a:blip>
          <a:stretch>
            <a:fillRect/>
          </a:stretch>
        </p:blipFill>
        <p:spPr>
          <a:xfrm>
            <a:off x="1805988" y="1342413"/>
            <a:ext cx="5532026" cy="2458675"/>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8E4E0"/>
        </a:solidFill>
      </p:bgPr>
    </p:bg>
    <p:spTree>
      <p:nvGrpSpPr>
        <p:cNvPr id="150" name="Shape 150"/>
        <p:cNvGrpSpPr/>
        <p:nvPr/>
      </p:nvGrpSpPr>
      <p:grpSpPr>
        <a:xfrm>
          <a:off x="0" y="0"/>
          <a:ext cx="0" cy="0"/>
          <a:chOff x="0" y="0"/>
          <a:chExt cx="0" cy="0"/>
        </a:xfrm>
      </p:grpSpPr>
      <p:sp>
        <p:nvSpPr>
          <p:cNvPr id="151" name="Google Shape;151;p22"/>
          <p:cNvSpPr txBox="1"/>
          <p:nvPr/>
        </p:nvSpPr>
        <p:spPr>
          <a:xfrm>
            <a:off x="3589950" y="4629875"/>
            <a:ext cx="1964100" cy="3693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200">
                <a:solidFill>
                  <a:schemeClr val="dk2"/>
                </a:solidFill>
                <a:latin typeface="Roboto Mono"/>
                <a:ea typeface="Roboto Mono"/>
                <a:cs typeface="Roboto Mono"/>
                <a:sym typeface="Roboto Mono"/>
              </a:rPr>
              <a:t>smalltalk-80</a:t>
            </a:r>
            <a:r>
              <a:rPr lang="en" sz="1200">
                <a:solidFill>
                  <a:schemeClr val="dk2"/>
                </a:solidFill>
                <a:latin typeface="Roboto Mono"/>
                <a:ea typeface="Roboto Mono"/>
                <a:cs typeface="Roboto Mono"/>
                <a:sym typeface="Roboto Mono"/>
              </a:rPr>
              <a:t> (1980)</a:t>
            </a:r>
            <a:endParaRPr sz="1200">
              <a:solidFill>
                <a:schemeClr val="dk2"/>
              </a:solidFill>
              <a:latin typeface="Roboto Mono"/>
              <a:ea typeface="Roboto Mono"/>
              <a:cs typeface="Roboto Mono"/>
              <a:sym typeface="Roboto Mono"/>
            </a:endParaRPr>
          </a:p>
        </p:txBody>
      </p:sp>
      <p:pic>
        <p:nvPicPr>
          <p:cNvPr id="152" name="Google Shape;152;p22"/>
          <p:cNvPicPr preferRelativeResize="0"/>
          <p:nvPr/>
        </p:nvPicPr>
        <p:blipFill>
          <a:blip r:embed="rId3">
            <a:alphaModFix/>
          </a:blip>
          <a:stretch>
            <a:fillRect/>
          </a:stretch>
        </p:blipFill>
        <p:spPr>
          <a:xfrm>
            <a:off x="1948963" y="604475"/>
            <a:ext cx="5246067" cy="3934550"/>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8E4E0"/>
        </a:solidFill>
      </p:bgPr>
    </p:bg>
    <p:spTree>
      <p:nvGrpSpPr>
        <p:cNvPr id="156" name="Shape 156"/>
        <p:cNvGrpSpPr/>
        <p:nvPr/>
      </p:nvGrpSpPr>
      <p:grpSpPr>
        <a:xfrm>
          <a:off x="0" y="0"/>
          <a:ext cx="0" cy="0"/>
          <a:chOff x="0" y="0"/>
          <a:chExt cx="0" cy="0"/>
        </a:xfrm>
      </p:grpSpPr>
      <p:sp>
        <p:nvSpPr>
          <p:cNvPr id="157" name="Google Shape;157;p23"/>
          <p:cNvSpPr txBox="1"/>
          <p:nvPr/>
        </p:nvSpPr>
        <p:spPr>
          <a:xfrm>
            <a:off x="3589962" y="4715600"/>
            <a:ext cx="1964100" cy="3693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200">
                <a:solidFill>
                  <a:schemeClr val="dk2"/>
                </a:solidFill>
                <a:latin typeface="Roboto Mono"/>
                <a:ea typeface="Roboto Mono"/>
                <a:cs typeface="Roboto Mono"/>
                <a:sym typeface="Roboto Mono"/>
              </a:rPr>
              <a:t>visual basic</a:t>
            </a:r>
            <a:r>
              <a:rPr lang="en" sz="1200">
                <a:solidFill>
                  <a:schemeClr val="dk2"/>
                </a:solidFill>
                <a:latin typeface="Roboto Mono"/>
                <a:ea typeface="Roboto Mono"/>
                <a:cs typeface="Roboto Mono"/>
                <a:sym typeface="Roboto Mono"/>
              </a:rPr>
              <a:t> (1991)</a:t>
            </a:r>
            <a:endParaRPr sz="1200">
              <a:solidFill>
                <a:schemeClr val="dk2"/>
              </a:solidFill>
              <a:latin typeface="Roboto Mono"/>
              <a:ea typeface="Roboto Mono"/>
              <a:cs typeface="Roboto Mono"/>
              <a:sym typeface="Roboto Mono"/>
            </a:endParaRPr>
          </a:p>
        </p:txBody>
      </p:sp>
      <p:pic>
        <p:nvPicPr>
          <p:cNvPr id="158" name="Google Shape;158;p23"/>
          <p:cNvPicPr preferRelativeResize="0"/>
          <p:nvPr/>
        </p:nvPicPr>
        <p:blipFill>
          <a:blip r:embed="rId3">
            <a:alphaModFix/>
          </a:blip>
          <a:stretch>
            <a:fillRect/>
          </a:stretch>
        </p:blipFill>
        <p:spPr>
          <a:xfrm>
            <a:off x="1682988" y="304800"/>
            <a:ext cx="5778029" cy="4325075"/>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8E4E0"/>
        </a:solidFill>
      </p:bgPr>
    </p:bg>
    <p:spTree>
      <p:nvGrpSpPr>
        <p:cNvPr id="162" name="Shape 162"/>
        <p:cNvGrpSpPr/>
        <p:nvPr/>
      </p:nvGrpSpPr>
      <p:grpSpPr>
        <a:xfrm>
          <a:off x="0" y="0"/>
          <a:ext cx="0" cy="0"/>
          <a:chOff x="0" y="0"/>
          <a:chExt cx="0" cy="0"/>
        </a:xfrm>
      </p:grpSpPr>
      <p:pic>
        <p:nvPicPr>
          <p:cNvPr id="163" name="Google Shape;163;p24"/>
          <p:cNvPicPr preferRelativeResize="0"/>
          <p:nvPr/>
        </p:nvPicPr>
        <p:blipFill>
          <a:blip r:embed="rId3">
            <a:alphaModFix/>
          </a:blip>
          <a:stretch>
            <a:fillRect/>
          </a:stretch>
        </p:blipFill>
        <p:spPr>
          <a:xfrm>
            <a:off x="1479748" y="993089"/>
            <a:ext cx="6184500" cy="3157325"/>
          </a:xfrm>
          <a:prstGeom prst="rect">
            <a:avLst/>
          </a:prstGeom>
          <a:noFill/>
          <a:ln>
            <a:noFill/>
          </a:ln>
        </p:spPr>
      </p:pic>
      <p:sp>
        <p:nvSpPr>
          <p:cNvPr id="164" name="Google Shape;164;p24"/>
          <p:cNvSpPr txBox="1"/>
          <p:nvPr/>
        </p:nvSpPr>
        <p:spPr>
          <a:xfrm>
            <a:off x="3822150" y="4229825"/>
            <a:ext cx="1499700" cy="3693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200">
                <a:solidFill>
                  <a:schemeClr val="dk2"/>
                </a:solidFill>
                <a:latin typeface="Roboto Mono"/>
                <a:ea typeface="Roboto Mono"/>
                <a:cs typeface="Roboto Mono"/>
                <a:sym typeface="Roboto Mono"/>
              </a:rPr>
              <a:t>e</a:t>
            </a:r>
            <a:r>
              <a:rPr lang="en" sz="1200">
                <a:solidFill>
                  <a:schemeClr val="dk2"/>
                </a:solidFill>
                <a:latin typeface="Roboto Mono"/>
                <a:ea typeface="Roboto Mono"/>
                <a:cs typeface="Roboto Mono"/>
                <a:sym typeface="Roboto Mono"/>
              </a:rPr>
              <a:t>clipse (2001)</a:t>
            </a:r>
            <a:endParaRPr sz="1200">
              <a:solidFill>
                <a:schemeClr val="dk2"/>
              </a:solidFill>
              <a:latin typeface="Roboto Mono"/>
              <a:ea typeface="Roboto Mono"/>
              <a:cs typeface="Roboto Mono"/>
              <a:sym typeface="Roboto Mono"/>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8E4E0"/>
        </a:solidFill>
      </p:bgPr>
    </p:bg>
    <p:spTree>
      <p:nvGrpSpPr>
        <p:cNvPr id="168" name="Shape 168"/>
        <p:cNvGrpSpPr/>
        <p:nvPr/>
      </p:nvGrpSpPr>
      <p:grpSpPr>
        <a:xfrm>
          <a:off x="0" y="0"/>
          <a:ext cx="0" cy="0"/>
          <a:chOff x="0" y="0"/>
          <a:chExt cx="0" cy="0"/>
        </a:xfrm>
      </p:grpSpPr>
      <p:pic>
        <p:nvPicPr>
          <p:cNvPr id="169" name="Google Shape;169;p25"/>
          <p:cNvPicPr preferRelativeResize="0"/>
          <p:nvPr/>
        </p:nvPicPr>
        <p:blipFill>
          <a:blip r:embed="rId3">
            <a:alphaModFix/>
          </a:blip>
          <a:stretch>
            <a:fillRect/>
          </a:stretch>
        </p:blipFill>
        <p:spPr>
          <a:xfrm>
            <a:off x="1244038" y="522963"/>
            <a:ext cx="6655925" cy="4097575"/>
          </a:xfrm>
          <a:prstGeom prst="rect">
            <a:avLst/>
          </a:prstGeom>
          <a:noFill/>
          <a:ln>
            <a:noFill/>
          </a:ln>
        </p:spPr>
      </p:pic>
      <p:sp>
        <p:nvSpPr>
          <p:cNvPr id="170" name="Google Shape;170;p25"/>
          <p:cNvSpPr txBox="1"/>
          <p:nvPr/>
        </p:nvSpPr>
        <p:spPr>
          <a:xfrm>
            <a:off x="3760200" y="4682500"/>
            <a:ext cx="1623600" cy="3693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200">
                <a:solidFill>
                  <a:schemeClr val="dk2"/>
                </a:solidFill>
                <a:latin typeface="Roboto Mono"/>
                <a:ea typeface="Roboto Mono"/>
                <a:cs typeface="Roboto Mono"/>
                <a:sym typeface="Roboto Mono"/>
              </a:rPr>
              <a:t>c</a:t>
            </a:r>
            <a:r>
              <a:rPr lang="en" sz="1200">
                <a:solidFill>
                  <a:schemeClr val="dk2"/>
                </a:solidFill>
                <a:latin typeface="Roboto Mono"/>
                <a:ea typeface="Roboto Mono"/>
                <a:cs typeface="Roboto Mono"/>
                <a:sym typeface="Roboto Mono"/>
              </a:rPr>
              <a:t>opilot (2021)</a:t>
            </a:r>
            <a:endParaRPr sz="1200">
              <a:solidFill>
                <a:schemeClr val="dk2"/>
              </a:solidFill>
              <a:latin typeface="Roboto Mono"/>
              <a:ea typeface="Roboto Mono"/>
              <a:cs typeface="Roboto Mono"/>
              <a:sym typeface="Roboto Mono"/>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8E4E0"/>
        </a:solidFill>
      </p:bgPr>
    </p:bg>
    <p:spTree>
      <p:nvGrpSpPr>
        <p:cNvPr id="174" name="Shape 174"/>
        <p:cNvGrpSpPr/>
        <p:nvPr/>
      </p:nvGrpSpPr>
      <p:grpSpPr>
        <a:xfrm>
          <a:off x="0" y="0"/>
          <a:ext cx="0" cy="0"/>
          <a:chOff x="0" y="0"/>
          <a:chExt cx="0" cy="0"/>
        </a:xfrm>
      </p:grpSpPr>
      <p:sp>
        <p:nvSpPr>
          <p:cNvPr id="175" name="Google Shape;175;p26"/>
          <p:cNvSpPr txBox="1"/>
          <p:nvPr/>
        </p:nvSpPr>
        <p:spPr>
          <a:xfrm>
            <a:off x="3962236" y="4701550"/>
            <a:ext cx="1290000" cy="3693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200">
                <a:solidFill>
                  <a:schemeClr val="dk2"/>
                </a:solidFill>
                <a:latin typeface="Roboto Mono"/>
                <a:ea typeface="Roboto Mono"/>
                <a:cs typeface="Roboto Mono"/>
                <a:sym typeface="Roboto Mono"/>
              </a:rPr>
              <a:t>devin (2024)</a:t>
            </a:r>
            <a:endParaRPr sz="1200">
              <a:solidFill>
                <a:schemeClr val="dk2"/>
              </a:solidFill>
              <a:latin typeface="Roboto Mono"/>
              <a:ea typeface="Roboto Mono"/>
              <a:cs typeface="Roboto Mono"/>
              <a:sym typeface="Roboto Mono"/>
            </a:endParaRPr>
          </a:p>
        </p:txBody>
      </p:sp>
      <p:pic>
        <p:nvPicPr>
          <p:cNvPr id="176" name="Google Shape;176;p26"/>
          <p:cNvPicPr preferRelativeResize="0"/>
          <p:nvPr/>
        </p:nvPicPr>
        <p:blipFill>
          <a:blip r:embed="rId3">
            <a:alphaModFix/>
          </a:blip>
          <a:stretch>
            <a:fillRect/>
          </a:stretch>
        </p:blipFill>
        <p:spPr>
          <a:xfrm>
            <a:off x="791300" y="311150"/>
            <a:ext cx="7631877" cy="4337649"/>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8E4E0"/>
        </a:solidFill>
      </p:bgPr>
    </p:bg>
    <p:spTree>
      <p:nvGrpSpPr>
        <p:cNvPr id="180" name="Shape 180"/>
        <p:cNvGrpSpPr/>
        <p:nvPr/>
      </p:nvGrpSpPr>
      <p:grpSpPr>
        <a:xfrm>
          <a:off x="0" y="0"/>
          <a:ext cx="0" cy="0"/>
          <a:chOff x="0" y="0"/>
          <a:chExt cx="0" cy="0"/>
        </a:xfrm>
      </p:grpSpPr>
      <p:sp>
        <p:nvSpPr>
          <p:cNvPr id="181" name="Google Shape;181;p27"/>
          <p:cNvSpPr txBox="1"/>
          <p:nvPr/>
        </p:nvSpPr>
        <p:spPr>
          <a:xfrm>
            <a:off x="549825" y="2202300"/>
            <a:ext cx="5625000" cy="738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800">
                <a:solidFill>
                  <a:schemeClr val="dk2"/>
                </a:solidFill>
                <a:latin typeface="Roboto Mono"/>
                <a:ea typeface="Roboto Mono"/>
                <a:cs typeface="Roboto Mono"/>
                <a:sym typeface="Roboto Mono"/>
              </a:rPr>
              <a:t>ide devx has evolved quickly, and will continue to change even more quickly</a:t>
            </a:r>
            <a:endParaRPr sz="1800">
              <a:solidFill>
                <a:schemeClr val="dk2"/>
              </a:solidFill>
              <a:latin typeface="Roboto Mono"/>
              <a:ea typeface="Roboto Mono"/>
              <a:cs typeface="Roboto Mono"/>
              <a:sym typeface="Roboto Mono"/>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8E4E0"/>
        </a:solidFill>
      </p:bgPr>
    </p:bg>
    <p:spTree>
      <p:nvGrpSpPr>
        <p:cNvPr id="185" name="Shape 185"/>
        <p:cNvGrpSpPr/>
        <p:nvPr/>
      </p:nvGrpSpPr>
      <p:grpSpPr>
        <a:xfrm>
          <a:off x="0" y="0"/>
          <a:ext cx="0" cy="0"/>
          <a:chOff x="0" y="0"/>
          <a:chExt cx="0" cy="0"/>
        </a:xfrm>
      </p:grpSpPr>
      <p:sp>
        <p:nvSpPr>
          <p:cNvPr id="186" name="Google Shape;186;p28"/>
          <p:cNvSpPr txBox="1"/>
          <p:nvPr/>
        </p:nvSpPr>
        <p:spPr>
          <a:xfrm>
            <a:off x="336650" y="618600"/>
            <a:ext cx="5550600" cy="3971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800">
                <a:solidFill>
                  <a:schemeClr val="dk2"/>
                </a:solidFill>
                <a:latin typeface="Roboto Mono"/>
                <a:ea typeface="Roboto Mono"/>
                <a:cs typeface="Roboto Mono"/>
                <a:sym typeface="Roboto Mono"/>
              </a:rPr>
              <a:t>v</a:t>
            </a:r>
            <a:r>
              <a:rPr lang="en" sz="1800">
                <a:solidFill>
                  <a:schemeClr val="dk2"/>
                </a:solidFill>
                <a:latin typeface="Roboto Mono"/>
                <a:ea typeface="Roboto Mono"/>
                <a:cs typeface="Roboto Mono"/>
                <a:sym typeface="Roboto Mono"/>
              </a:rPr>
              <a:t>erification is evolving quickly, too</a:t>
            </a:r>
            <a:endParaRPr sz="1800">
              <a:solidFill>
                <a:schemeClr val="dk2"/>
              </a:solidFill>
              <a:latin typeface="Roboto Mono"/>
              <a:ea typeface="Roboto Mono"/>
              <a:cs typeface="Roboto Mono"/>
              <a:sym typeface="Roboto Mono"/>
            </a:endParaRPr>
          </a:p>
          <a:p>
            <a:pPr indent="0" lvl="0" marL="0" rtl="0" algn="l">
              <a:spcBef>
                <a:spcPts val="0"/>
              </a:spcBef>
              <a:spcAft>
                <a:spcPts val="0"/>
              </a:spcAft>
              <a:buNone/>
            </a:pPr>
            <a:r>
              <a:t/>
            </a:r>
            <a:endParaRPr sz="1800">
              <a:solidFill>
                <a:schemeClr val="dk2"/>
              </a:solidFill>
              <a:latin typeface="Roboto Mono"/>
              <a:ea typeface="Roboto Mono"/>
              <a:cs typeface="Roboto Mono"/>
              <a:sym typeface="Roboto Mono"/>
            </a:endParaRPr>
          </a:p>
          <a:p>
            <a:pPr indent="-317500" lvl="0" marL="457200" rtl="0" algn="l">
              <a:spcBef>
                <a:spcPts val="0"/>
              </a:spcBef>
              <a:spcAft>
                <a:spcPts val="0"/>
              </a:spcAft>
              <a:buClr>
                <a:schemeClr val="dk2"/>
              </a:buClr>
              <a:buSzPts val="1400"/>
              <a:buFont typeface="Roboto Mono"/>
              <a:buChar char="-"/>
            </a:pPr>
            <a:r>
              <a:rPr lang="en">
                <a:solidFill>
                  <a:schemeClr val="dk2"/>
                </a:solidFill>
                <a:latin typeface="Roboto Mono"/>
                <a:ea typeface="Roboto Mono"/>
                <a:cs typeface="Roboto Mono"/>
                <a:sym typeface="Roboto Mono"/>
              </a:rPr>
              <a:t>m</a:t>
            </a:r>
            <a:r>
              <a:rPr lang="en">
                <a:solidFill>
                  <a:schemeClr val="dk2"/>
                </a:solidFill>
                <a:latin typeface="Roboto Mono"/>
                <a:ea typeface="Roboto Mono"/>
                <a:cs typeface="Roboto Mono"/>
                <a:sym typeface="Roboto Mono"/>
              </a:rPr>
              <a:t>anual debugging</a:t>
            </a:r>
            <a:endParaRPr>
              <a:solidFill>
                <a:schemeClr val="dk2"/>
              </a:solidFill>
              <a:latin typeface="Roboto Mono"/>
              <a:ea typeface="Roboto Mono"/>
              <a:cs typeface="Roboto Mono"/>
              <a:sym typeface="Roboto Mono"/>
            </a:endParaRPr>
          </a:p>
          <a:p>
            <a:pPr indent="-317500" lvl="0" marL="457200" rtl="0" algn="l">
              <a:spcBef>
                <a:spcPts val="0"/>
              </a:spcBef>
              <a:spcAft>
                <a:spcPts val="0"/>
              </a:spcAft>
              <a:buClr>
                <a:schemeClr val="dk2"/>
              </a:buClr>
              <a:buSzPts val="1400"/>
              <a:buFont typeface="Roboto Mono"/>
              <a:buChar char="-"/>
            </a:pPr>
            <a:r>
              <a:rPr lang="en">
                <a:solidFill>
                  <a:schemeClr val="dk2"/>
                </a:solidFill>
                <a:latin typeface="Roboto Mono"/>
                <a:ea typeface="Roboto Mono"/>
                <a:cs typeface="Roboto Mono"/>
                <a:sym typeface="Roboto Mono"/>
              </a:rPr>
              <a:t>s</a:t>
            </a:r>
            <a:r>
              <a:rPr lang="en">
                <a:solidFill>
                  <a:schemeClr val="dk2"/>
                </a:solidFill>
                <a:latin typeface="Roboto Mono"/>
                <a:ea typeface="Roboto Mono"/>
                <a:cs typeface="Roboto Mono"/>
                <a:sym typeface="Roboto Mono"/>
              </a:rPr>
              <a:t>tatic types (algol)</a:t>
            </a:r>
            <a:endParaRPr>
              <a:solidFill>
                <a:schemeClr val="dk2"/>
              </a:solidFill>
              <a:latin typeface="Roboto Mono"/>
              <a:ea typeface="Roboto Mono"/>
              <a:cs typeface="Roboto Mono"/>
              <a:sym typeface="Roboto Mono"/>
            </a:endParaRPr>
          </a:p>
          <a:p>
            <a:pPr indent="-317500" lvl="0" marL="457200" rtl="0" algn="l">
              <a:spcBef>
                <a:spcPts val="0"/>
              </a:spcBef>
              <a:spcAft>
                <a:spcPts val="0"/>
              </a:spcAft>
              <a:buClr>
                <a:schemeClr val="dk2"/>
              </a:buClr>
              <a:buSzPts val="1400"/>
              <a:buFont typeface="Roboto Mono"/>
              <a:buChar char="-"/>
            </a:pPr>
            <a:r>
              <a:rPr lang="en">
                <a:solidFill>
                  <a:schemeClr val="dk2"/>
                </a:solidFill>
                <a:latin typeface="Roboto Mono"/>
                <a:ea typeface="Roboto Mono"/>
                <a:cs typeface="Roboto Mono"/>
                <a:sym typeface="Roboto Mono"/>
              </a:rPr>
              <a:t>formal verification</a:t>
            </a:r>
            <a:endParaRPr>
              <a:solidFill>
                <a:schemeClr val="dk2"/>
              </a:solidFill>
              <a:latin typeface="Roboto Mono"/>
              <a:ea typeface="Roboto Mono"/>
              <a:cs typeface="Roboto Mono"/>
              <a:sym typeface="Roboto Mono"/>
            </a:endParaRPr>
          </a:p>
          <a:p>
            <a:pPr indent="-317500" lvl="0" marL="457200" rtl="0" algn="l">
              <a:spcBef>
                <a:spcPts val="0"/>
              </a:spcBef>
              <a:spcAft>
                <a:spcPts val="0"/>
              </a:spcAft>
              <a:buClr>
                <a:schemeClr val="dk2"/>
              </a:buClr>
              <a:buSzPts val="1400"/>
              <a:buFont typeface="Roboto Mono"/>
              <a:buChar char="-"/>
            </a:pPr>
            <a:r>
              <a:rPr lang="en">
                <a:solidFill>
                  <a:schemeClr val="dk2"/>
                </a:solidFill>
                <a:latin typeface="Roboto Mono"/>
                <a:ea typeface="Roboto Mono"/>
                <a:cs typeface="Roboto Mono"/>
                <a:sym typeface="Roboto Mono"/>
              </a:rPr>
              <a:t>a</a:t>
            </a:r>
            <a:r>
              <a:rPr lang="en">
                <a:solidFill>
                  <a:schemeClr val="dk2"/>
                </a:solidFill>
                <a:latin typeface="Roboto Mono"/>
                <a:ea typeface="Roboto Mono"/>
                <a:cs typeface="Roboto Mono"/>
                <a:sym typeface="Roboto Mono"/>
              </a:rPr>
              <a:t>bstract interpretation</a:t>
            </a:r>
            <a:endParaRPr>
              <a:solidFill>
                <a:schemeClr val="dk2"/>
              </a:solidFill>
              <a:latin typeface="Roboto Mono"/>
              <a:ea typeface="Roboto Mono"/>
              <a:cs typeface="Roboto Mono"/>
              <a:sym typeface="Roboto Mono"/>
            </a:endParaRPr>
          </a:p>
          <a:p>
            <a:pPr indent="-317500" lvl="0" marL="457200" rtl="0" algn="l">
              <a:spcBef>
                <a:spcPts val="0"/>
              </a:spcBef>
              <a:spcAft>
                <a:spcPts val="0"/>
              </a:spcAft>
              <a:buClr>
                <a:schemeClr val="dk2"/>
              </a:buClr>
              <a:buSzPts val="1400"/>
              <a:buFont typeface="Roboto Mono"/>
              <a:buChar char="-"/>
            </a:pPr>
            <a:r>
              <a:rPr lang="en">
                <a:solidFill>
                  <a:schemeClr val="dk2"/>
                </a:solidFill>
                <a:latin typeface="Roboto Mono"/>
                <a:ea typeface="Roboto Mono"/>
                <a:cs typeface="Roboto Mono"/>
                <a:sym typeface="Roboto Mono"/>
              </a:rPr>
              <a:t>a</a:t>
            </a:r>
            <a:r>
              <a:rPr lang="en">
                <a:solidFill>
                  <a:schemeClr val="dk2"/>
                </a:solidFill>
                <a:latin typeface="Roboto Mono"/>
                <a:ea typeface="Roboto Mono"/>
                <a:cs typeface="Roboto Mono"/>
                <a:sym typeface="Roboto Mono"/>
              </a:rPr>
              <a:t>utomated testing</a:t>
            </a:r>
            <a:endParaRPr>
              <a:solidFill>
                <a:schemeClr val="dk2"/>
              </a:solidFill>
              <a:latin typeface="Roboto Mono"/>
              <a:ea typeface="Roboto Mono"/>
              <a:cs typeface="Roboto Mono"/>
              <a:sym typeface="Roboto Mono"/>
            </a:endParaRPr>
          </a:p>
          <a:p>
            <a:pPr indent="-317500" lvl="0" marL="457200" rtl="0" algn="l">
              <a:spcBef>
                <a:spcPts val="0"/>
              </a:spcBef>
              <a:spcAft>
                <a:spcPts val="0"/>
              </a:spcAft>
              <a:buClr>
                <a:schemeClr val="dk2"/>
              </a:buClr>
              <a:buSzPts val="1400"/>
              <a:buFont typeface="Roboto Mono"/>
              <a:buChar char="-"/>
            </a:pPr>
            <a:r>
              <a:rPr lang="en">
                <a:solidFill>
                  <a:schemeClr val="dk2"/>
                </a:solidFill>
                <a:latin typeface="Roboto Mono"/>
                <a:ea typeface="Roboto Mono"/>
                <a:cs typeface="Roboto Mono"/>
                <a:sym typeface="Roboto Mono"/>
              </a:rPr>
              <a:t>c</a:t>
            </a:r>
            <a:r>
              <a:rPr lang="en">
                <a:solidFill>
                  <a:schemeClr val="dk2"/>
                </a:solidFill>
                <a:latin typeface="Roboto Mono"/>
                <a:ea typeface="Roboto Mono"/>
                <a:cs typeface="Roboto Mono"/>
                <a:sym typeface="Roboto Mono"/>
              </a:rPr>
              <a:t>ontinuous integration</a:t>
            </a:r>
            <a:endParaRPr>
              <a:solidFill>
                <a:schemeClr val="dk2"/>
              </a:solidFill>
              <a:latin typeface="Roboto Mono"/>
              <a:ea typeface="Roboto Mono"/>
              <a:cs typeface="Roboto Mono"/>
              <a:sym typeface="Roboto Mono"/>
            </a:endParaRPr>
          </a:p>
          <a:p>
            <a:pPr indent="-317500" lvl="0" marL="457200" rtl="0" algn="l">
              <a:spcBef>
                <a:spcPts val="0"/>
              </a:spcBef>
              <a:spcAft>
                <a:spcPts val="0"/>
              </a:spcAft>
              <a:buClr>
                <a:schemeClr val="dk2"/>
              </a:buClr>
              <a:buSzPts val="1400"/>
              <a:buFont typeface="Roboto Mono"/>
              <a:buChar char="-"/>
            </a:pPr>
            <a:r>
              <a:rPr lang="en">
                <a:solidFill>
                  <a:schemeClr val="dk2"/>
                </a:solidFill>
                <a:latin typeface="Roboto Mono"/>
                <a:ea typeface="Roboto Mono"/>
                <a:cs typeface="Roboto Mono"/>
                <a:sym typeface="Roboto Mono"/>
              </a:rPr>
              <a:t>property-based testing (quickcheck)</a:t>
            </a:r>
            <a:endParaRPr>
              <a:solidFill>
                <a:schemeClr val="dk2"/>
              </a:solidFill>
              <a:latin typeface="Roboto Mono"/>
              <a:ea typeface="Roboto Mono"/>
              <a:cs typeface="Roboto Mono"/>
              <a:sym typeface="Roboto Mono"/>
            </a:endParaRPr>
          </a:p>
          <a:p>
            <a:pPr indent="-317500" lvl="0" marL="457200" rtl="0" algn="l">
              <a:spcBef>
                <a:spcPts val="0"/>
              </a:spcBef>
              <a:spcAft>
                <a:spcPts val="0"/>
              </a:spcAft>
              <a:buClr>
                <a:schemeClr val="dk2"/>
              </a:buClr>
              <a:buSzPts val="1400"/>
              <a:buFont typeface="Roboto Mono"/>
              <a:buChar char="-"/>
            </a:pPr>
            <a:r>
              <a:rPr lang="en">
                <a:solidFill>
                  <a:schemeClr val="dk2"/>
                </a:solidFill>
                <a:latin typeface="Roboto Mono"/>
                <a:ea typeface="Roboto Mono"/>
                <a:cs typeface="Roboto Mono"/>
                <a:sym typeface="Roboto Mono"/>
              </a:rPr>
              <a:t>d</a:t>
            </a:r>
            <a:r>
              <a:rPr lang="en">
                <a:solidFill>
                  <a:schemeClr val="dk2"/>
                </a:solidFill>
                <a:latin typeface="Roboto Mono"/>
                <a:ea typeface="Roboto Mono"/>
                <a:cs typeface="Roboto Mono"/>
                <a:sym typeface="Roboto Mono"/>
              </a:rPr>
              <a:t>ependent typing</a:t>
            </a:r>
            <a:endParaRPr>
              <a:solidFill>
                <a:schemeClr val="dk2"/>
              </a:solidFill>
              <a:latin typeface="Roboto Mono"/>
              <a:ea typeface="Roboto Mono"/>
              <a:cs typeface="Roboto Mono"/>
              <a:sym typeface="Roboto Mono"/>
            </a:endParaRPr>
          </a:p>
          <a:p>
            <a:pPr indent="-317500" lvl="0" marL="457200" rtl="0" algn="l">
              <a:spcBef>
                <a:spcPts val="0"/>
              </a:spcBef>
              <a:spcAft>
                <a:spcPts val="0"/>
              </a:spcAft>
              <a:buClr>
                <a:schemeClr val="dk2"/>
              </a:buClr>
              <a:buSzPts val="1400"/>
              <a:buFont typeface="Roboto Mono"/>
              <a:buChar char="-"/>
            </a:pPr>
            <a:r>
              <a:rPr lang="en">
                <a:solidFill>
                  <a:schemeClr val="dk2"/>
                </a:solidFill>
                <a:latin typeface="Roboto Mono"/>
                <a:ea typeface="Roboto Mono"/>
                <a:cs typeface="Roboto Mono"/>
                <a:sym typeface="Roboto Mono"/>
              </a:rPr>
              <a:t>e</a:t>
            </a:r>
            <a:r>
              <a:rPr lang="en">
                <a:solidFill>
                  <a:schemeClr val="dk2"/>
                </a:solidFill>
                <a:latin typeface="Roboto Mono"/>
                <a:ea typeface="Roboto Mono"/>
                <a:cs typeface="Roboto Mono"/>
                <a:sym typeface="Roboto Mono"/>
              </a:rPr>
              <a:t>2e testing</a:t>
            </a:r>
            <a:endParaRPr>
              <a:solidFill>
                <a:schemeClr val="dk2"/>
              </a:solidFill>
              <a:latin typeface="Roboto Mono"/>
              <a:ea typeface="Roboto Mono"/>
              <a:cs typeface="Roboto Mono"/>
              <a:sym typeface="Roboto Mono"/>
            </a:endParaRPr>
          </a:p>
          <a:p>
            <a:pPr indent="-317500" lvl="0" marL="457200" rtl="0" algn="l">
              <a:spcBef>
                <a:spcPts val="0"/>
              </a:spcBef>
              <a:spcAft>
                <a:spcPts val="0"/>
              </a:spcAft>
              <a:buClr>
                <a:schemeClr val="dk2"/>
              </a:buClr>
              <a:buSzPts val="1400"/>
              <a:buFont typeface="Roboto Mono"/>
              <a:buChar char="-"/>
            </a:pPr>
            <a:r>
              <a:rPr lang="en">
                <a:solidFill>
                  <a:schemeClr val="dk2"/>
                </a:solidFill>
                <a:latin typeface="Roboto Mono"/>
                <a:ea typeface="Roboto Mono"/>
                <a:cs typeface="Roboto Mono"/>
                <a:sym typeface="Roboto Mono"/>
              </a:rPr>
              <a:t>c</a:t>
            </a:r>
            <a:r>
              <a:rPr lang="en">
                <a:solidFill>
                  <a:schemeClr val="dk2"/>
                </a:solidFill>
                <a:latin typeface="Roboto Mono"/>
                <a:ea typeface="Roboto Mono"/>
                <a:cs typeface="Roboto Mono"/>
                <a:sym typeface="Roboto Mono"/>
              </a:rPr>
              <a:t>haos testing (chaos monkey)</a:t>
            </a:r>
            <a:endParaRPr>
              <a:solidFill>
                <a:schemeClr val="dk2"/>
              </a:solidFill>
              <a:latin typeface="Roboto Mono"/>
              <a:ea typeface="Roboto Mono"/>
              <a:cs typeface="Roboto Mono"/>
              <a:sym typeface="Roboto Mono"/>
            </a:endParaRPr>
          </a:p>
          <a:p>
            <a:pPr indent="-317500" lvl="0" marL="457200" rtl="0" algn="l">
              <a:spcBef>
                <a:spcPts val="0"/>
              </a:spcBef>
              <a:spcAft>
                <a:spcPts val="0"/>
              </a:spcAft>
              <a:buClr>
                <a:schemeClr val="dk2"/>
              </a:buClr>
              <a:buSzPts val="1400"/>
              <a:buFont typeface="Roboto Mono"/>
              <a:buChar char="-"/>
            </a:pPr>
            <a:r>
              <a:rPr lang="en">
                <a:solidFill>
                  <a:schemeClr val="dk2"/>
                </a:solidFill>
                <a:latin typeface="Roboto Mono"/>
                <a:ea typeface="Roboto Mono"/>
                <a:cs typeface="Roboto Mono"/>
                <a:sym typeface="Roboto Mono"/>
              </a:rPr>
              <a:t>ai-powered </a:t>
            </a:r>
            <a:r>
              <a:rPr lang="en">
                <a:solidFill>
                  <a:schemeClr val="dk2"/>
                </a:solidFill>
                <a:latin typeface="Roboto Mono"/>
                <a:ea typeface="Roboto Mono"/>
                <a:cs typeface="Roboto Mono"/>
                <a:sym typeface="Roboto Mono"/>
              </a:rPr>
              <a:t>vulnerability testing</a:t>
            </a:r>
            <a:endParaRPr>
              <a:solidFill>
                <a:schemeClr val="dk2"/>
              </a:solidFill>
              <a:latin typeface="Roboto Mono"/>
              <a:ea typeface="Roboto Mono"/>
              <a:cs typeface="Roboto Mono"/>
              <a:sym typeface="Roboto Mono"/>
            </a:endParaRPr>
          </a:p>
          <a:p>
            <a:pPr indent="-317500" lvl="0" marL="457200" rtl="0" algn="l">
              <a:spcBef>
                <a:spcPts val="0"/>
              </a:spcBef>
              <a:spcAft>
                <a:spcPts val="0"/>
              </a:spcAft>
              <a:buClr>
                <a:schemeClr val="dk2"/>
              </a:buClr>
              <a:buSzPts val="1400"/>
              <a:buFont typeface="Roboto Mono"/>
              <a:buChar char="-"/>
            </a:pPr>
            <a:r>
              <a:rPr lang="en">
                <a:solidFill>
                  <a:schemeClr val="dk2"/>
                </a:solidFill>
                <a:latin typeface="Roboto Mono"/>
                <a:ea typeface="Roboto Mono"/>
                <a:cs typeface="Roboto Mono"/>
                <a:sym typeface="Roboto Mono"/>
              </a:rPr>
              <a:t>ai-powered unit testing (testgen)</a:t>
            </a:r>
            <a:endParaRPr>
              <a:solidFill>
                <a:schemeClr val="dk2"/>
              </a:solidFill>
              <a:latin typeface="Roboto Mono"/>
              <a:ea typeface="Roboto Mono"/>
              <a:cs typeface="Roboto Mono"/>
              <a:sym typeface="Roboto Mono"/>
            </a:endParaRPr>
          </a:p>
          <a:p>
            <a:pPr indent="-317500" lvl="0" marL="457200" rtl="0" algn="l">
              <a:spcBef>
                <a:spcPts val="0"/>
              </a:spcBef>
              <a:spcAft>
                <a:spcPts val="0"/>
              </a:spcAft>
              <a:buClr>
                <a:schemeClr val="dk2"/>
              </a:buClr>
              <a:buSzPts val="1400"/>
              <a:buFont typeface="Roboto Mono"/>
              <a:buChar char="-"/>
            </a:pPr>
            <a:r>
              <a:rPr lang="en">
                <a:solidFill>
                  <a:schemeClr val="dk2"/>
                </a:solidFill>
                <a:latin typeface="Roboto Mono"/>
                <a:ea typeface="Roboto Mono"/>
                <a:cs typeface="Roboto Mono"/>
                <a:sym typeface="Roboto Mono"/>
              </a:rPr>
              <a:t>ai-</a:t>
            </a:r>
            <a:r>
              <a:rPr lang="en">
                <a:solidFill>
                  <a:schemeClr val="dk2"/>
                </a:solidFill>
                <a:latin typeface="Roboto Mono"/>
                <a:ea typeface="Roboto Mono"/>
                <a:cs typeface="Roboto Mono"/>
                <a:sym typeface="Roboto Mono"/>
              </a:rPr>
              <a:t>powered</a:t>
            </a:r>
            <a:r>
              <a:rPr lang="en">
                <a:solidFill>
                  <a:schemeClr val="dk2"/>
                </a:solidFill>
                <a:latin typeface="Roboto Mono"/>
                <a:ea typeface="Roboto Mono"/>
                <a:cs typeface="Roboto Mono"/>
                <a:sym typeface="Roboto Mono"/>
              </a:rPr>
              <a:t> fuzz testing (sapienz)</a:t>
            </a:r>
            <a:endParaRPr>
              <a:solidFill>
                <a:schemeClr val="dk2"/>
              </a:solidFill>
              <a:latin typeface="Roboto Mono"/>
              <a:ea typeface="Roboto Mono"/>
              <a:cs typeface="Roboto Mono"/>
              <a:sym typeface="Roboto Mono"/>
            </a:endParaRPr>
          </a:p>
          <a:p>
            <a:pPr indent="-317500" lvl="0" marL="457200" rtl="0" algn="l">
              <a:spcBef>
                <a:spcPts val="0"/>
              </a:spcBef>
              <a:spcAft>
                <a:spcPts val="0"/>
              </a:spcAft>
              <a:buClr>
                <a:schemeClr val="dk2"/>
              </a:buClr>
              <a:buSzPts val="1400"/>
              <a:buFont typeface="Roboto Mono"/>
              <a:buChar char="-"/>
            </a:pPr>
            <a:r>
              <a:rPr lang="en">
                <a:solidFill>
                  <a:schemeClr val="dk2"/>
                </a:solidFill>
                <a:latin typeface="Roboto Mono"/>
                <a:ea typeface="Roboto Mono"/>
                <a:cs typeface="Roboto Mono"/>
                <a:sym typeface="Roboto Mono"/>
              </a:rPr>
              <a:t>self play</a:t>
            </a:r>
            <a:endParaRPr>
              <a:solidFill>
                <a:schemeClr val="dk2"/>
              </a:solidFill>
              <a:latin typeface="Roboto Mono"/>
              <a:ea typeface="Roboto Mono"/>
              <a:cs typeface="Roboto Mono"/>
              <a:sym typeface="Roboto Mono"/>
            </a:endParaRPr>
          </a:p>
          <a:p>
            <a:pPr indent="-317500" lvl="0" marL="457200" rtl="0" algn="l">
              <a:spcBef>
                <a:spcPts val="0"/>
              </a:spcBef>
              <a:spcAft>
                <a:spcPts val="0"/>
              </a:spcAft>
              <a:buClr>
                <a:schemeClr val="dk2"/>
              </a:buClr>
              <a:buSzPts val="1400"/>
              <a:buFont typeface="Roboto Mono"/>
              <a:buChar char="-"/>
            </a:pPr>
            <a:r>
              <a:rPr lang="en">
                <a:solidFill>
                  <a:schemeClr val="dk2"/>
                </a:solidFill>
                <a:latin typeface="Roboto Mono"/>
                <a:ea typeface="Roboto Mono"/>
                <a:cs typeface="Roboto Mono"/>
                <a:sym typeface="Roboto Mono"/>
              </a:rPr>
              <a:t>...</a:t>
            </a:r>
            <a:endParaRPr>
              <a:solidFill>
                <a:schemeClr val="dk2"/>
              </a:solidFill>
              <a:latin typeface="Roboto Mono"/>
              <a:ea typeface="Roboto Mono"/>
              <a:cs typeface="Roboto Mono"/>
              <a:sym typeface="Roboto Mono"/>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460B"/>
        </a:solidFill>
      </p:bgPr>
    </p:bg>
    <p:spTree>
      <p:nvGrpSpPr>
        <p:cNvPr id="190" name="Shape 190"/>
        <p:cNvGrpSpPr/>
        <p:nvPr/>
      </p:nvGrpSpPr>
      <p:grpSpPr>
        <a:xfrm>
          <a:off x="0" y="0"/>
          <a:ext cx="0" cy="0"/>
          <a:chOff x="0" y="0"/>
          <a:chExt cx="0" cy="0"/>
        </a:xfrm>
      </p:grpSpPr>
      <p:sp>
        <p:nvSpPr>
          <p:cNvPr id="191" name="Google Shape;191;p29"/>
          <p:cNvSpPr txBox="1"/>
          <p:nvPr/>
        </p:nvSpPr>
        <p:spPr>
          <a:xfrm>
            <a:off x="735425" y="2340900"/>
            <a:ext cx="59748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800">
                <a:solidFill>
                  <a:schemeClr val="lt1"/>
                </a:solidFill>
                <a:latin typeface="Roboto Mono"/>
                <a:ea typeface="Roboto Mono"/>
                <a:cs typeface="Roboto Mono"/>
                <a:sym typeface="Roboto Mono"/>
              </a:rPr>
              <a:t>2</a:t>
            </a:r>
            <a:r>
              <a:rPr lang="en" sz="1800">
                <a:solidFill>
                  <a:schemeClr val="lt1"/>
                </a:solidFill>
                <a:latin typeface="Roboto Mono"/>
                <a:ea typeface="Roboto Mono"/>
                <a:cs typeface="Roboto Mono"/>
                <a:sym typeface="Roboto Mono"/>
              </a:rPr>
              <a:t>/ claude code’s approach</a:t>
            </a:r>
            <a:endParaRPr sz="1800">
              <a:solidFill>
                <a:schemeClr val="lt1"/>
              </a:solidFill>
              <a:latin typeface="Roboto Mono"/>
              <a:ea typeface="Roboto Mono"/>
              <a:cs typeface="Roboto Mono"/>
              <a:sym typeface="Roboto Mono"/>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8E4E0"/>
        </a:solidFill>
      </p:bgPr>
    </p:bg>
    <p:spTree>
      <p:nvGrpSpPr>
        <p:cNvPr id="195" name="Shape 195"/>
        <p:cNvGrpSpPr/>
        <p:nvPr/>
      </p:nvGrpSpPr>
      <p:grpSpPr>
        <a:xfrm>
          <a:off x="0" y="0"/>
          <a:ext cx="0" cy="0"/>
          <a:chOff x="0" y="0"/>
          <a:chExt cx="0" cy="0"/>
        </a:xfrm>
      </p:grpSpPr>
      <p:sp>
        <p:nvSpPr>
          <p:cNvPr id="196" name="Google Shape;196;p30"/>
          <p:cNvSpPr txBox="1"/>
          <p:nvPr/>
        </p:nvSpPr>
        <p:spPr>
          <a:xfrm>
            <a:off x="347800" y="1586700"/>
            <a:ext cx="8157900" cy="1754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800">
                <a:solidFill>
                  <a:schemeClr val="dk2"/>
                </a:solidFill>
                <a:latin typeface="Roboto Mono"/>
                <a:ea typeface="Roboto Mono"/>
                <a:cs typeface="Roboto Mono"/>
                <a:sym typeface="Roboto Mono"/>
              </a:rPr>
              <a:t>c</a:t>
            </a:r>
            <a:r>
              <a:rPr lang="en" sz="1800">
                <a:solidFill>
                  <a:schemeClr val="dk2"/>
                </a:solidFill>
                <a:latin typeface="Roboto Mono"/>
                <a:ea typeface="Roboto Mono"/>
                <a:cs typeface="Roboto Mono"/>
                <a:sym typeface="Roboto Mono"/>
              </a:rPr>
              <a:t>laude code’s approach</a:t>
            </a:r>
            <a:r>
              <a:rPr lang="en" sz="1800">
                <a:solidFill>
                  <a:schemeClr val="dk2"/>
                </a:solidFill>
                <a:latin typeface="Roboto Mono"/>
                <a:ea typeface="Roboto Mono"/>
                <a:cs typeface="Roboto Mono"/>
                <a:sym typeface="Roboto Mono"/>
              </a:rPr>
              <a:t>:</a:t>
            </a:r>
            <a:endParaRPr sz="1800">
              <a:solidFill>
                <a:schemeClr val="dk2"/>
              </a:solidFill>
              <a:latin typeface="Roboto Mono"/>
              <a:ea typeface="Roboto Mono"/>
              <a:cs typeface="Roboto Mono"/>
              <a:sym typeface="Roboto Mono"/>
            </a:endParaRPr>
          </a:p>
          <a:p>
            <a:pPr indent="0" lvl="0" marL="0" rtl="0" algn="l">
              <a:spcBef>
                <a:spcPts val="0"/>
              </a:spcBef>
              <a:spcAft>
                <a:spcPts val="0"/>
              </a:spcAft>
              <a:buClr>
                <a:schemeClr val="dk1"/>
              </a:buClr>
              <a:buSzPts val="1100"/>
              <a:buFont typeface="Arial"/>
              <a:buNone/>
            </a:pPr>
            <a:r>
              <a:rPr lang="en">
                <a:solidFill>
                  <a:schemeClr val="accent3"/>
                </a:solidFill>
                <a:latin typeface="Roboto Mono"/>
                <a:ea typeface="Roboto Mono"/>
                <a:cs typeface="Roboto Mono"/>
                <a:sym typeface="Roboto Mono"/>
              </a:rPr>
              <a:t>works everywhere</a:t>
            </a:r>
            <a:endParaRPr sz="1800">
              <a:solidFill>
                <a:schemeClr val="accent3"/>
              </a:solidFill>
              <a:latin typeface="Roboto Mono"/>
              <a:ea typeface="Roboto Mono"/>
              <a:cs typeface="Roboto Mono"/>
              <a:sym typeface="Roboto Mono"/>
            </a:endParaRPr>
          </a:p>
          <a:p>
            <a:pPr indent="0" lvl="0" marL="0" rtl="0" algn="l">
              <a:spcBef>
                <a:spcPts val="0"/>
              </a:spcBef>
              <a:spcAft>
                <a:spcPts val="0"/>
              </a:spcAft>
              <a:buNone/>
            </a:pPr>
            <a:r>
              <a:t/>
            </a:r>
            <a:endParaRPr>
              <a:solidFill>
                <a:schemeClr val="dk2"/>
              </a:solidFill>
              <a:latin typeface="Roboto Mono"/>
              <a:ea typeface="Roboto Mono"/>
              <a:cs typeface="Roboto Mono"/>
              <a:sym typeface="Roboto Mono"/>
            </a:endParaRPr>
          </a:p>
          <a:p>
            <a:pPr indent="-317500" lvl="0" marL="457200" rtl="0" algn="l">
              <a:spcBef>
                <a:spcPts val="0"/>
              </a:spcBef>
              <a:spcAft>
                <a:spcPts val="0"/>
              </a:spcAft>
              <a:buClr>
                <a:schemeClr val="dk2"/>
              </a:buClr>
              <a:buSzPts val="1400"/>
              <a:buFont typeface="Roboto Mono"/>
              <a:buAutoNum type="arabicPeriod"/>
            </a:pPr>
            <a:r>
              <a:rPr lang="en">
                <a:solidFill>
                  <a:schemeClr val="dk2"/>
                </a:solidFill>
                <a:latin typeface="Roboto Mono"/>
                <a:ea typeface="Roboto Mono"/>
                <a:cs typeface="Roboto Mono"/>
                <a:sym typeface="Roboto Mono"/>
              </a:rPr>
              <a:t>terminal-native</a:t>
            </a:r>
            <a:endParaRPr>
              <a:solidFill>
                <a:schemeClr val="dk2"/>
              </a:solidFill>
              <a:latin typeface="Roboto Mono"/>
              <a:ea typeface="Roboto Mono"/>
              <a:cs typeface="Roboto Mono"/>
              <a:sym typeface="Roboto Mono"/>
            </a:endParaRPr>
          </a:p>
          <a:p>
            <a:pPr indent="-317500" lvl="0" marL="457200" rtl="0" algn="l">
              <a:spcBef>
                <a:spcPts val="0"/>
              </a:spcBef>
              <a:spcAft>
                <a:spcPts val="0"/>
              </a:spcAft>
              <a:buClr>
                <a:schemeClr val="dk2"/>
              </a:buClr>
              <a:buSzPts val="1400"/>
              <a:buFont typeface="Roboto Mono"/>
              <a:buAutoNum type="arabicPeriod"/>
            </a:pPr>
            <a:r>
              <a:rPr lang="en">
                <a:solidFill>
                  <a:schemeClr val="dk2"/>
                </a:solidFill>
                <a:latin typeface="Roboto Mono"/>
                <a:ea typeface="Roboto Mono"/>
                <a:cs typeface="Roboto Mono"/>
                <a:sym typeface="Roboto Mono"/>
              </a:rPr>
              <a:t>low-level model access</a:t>
            </a:r>
            <a:endParaRPr>
              <a:solidFill>
                <a:schemeClr val="dk2"/>
              </a:solidFill>
              <a:latin typeface="Roboto Mono"/>
              <a:ea typeface="Roboto Mono"/>
              <a:cs typeface="Roboto Mono"/>
              <a:sym typeface="Roboto Mono"/>
            </a:endParaRPr>
          </a:p>
          <a:p>
            <a:pPr indent="-317500" lvl="0" marL="457200" rtl="0" algn="l">
              <a:spcBef>
                <a:spcPts val="0"/>
              </a:spcBef>
              <a:spcAft>
                <a:spcPts val="0"/>
              </a:spcAft>
              <a:buClr>
                <a:schemeClr val="dk2"/>
              </a:buClr>
              <a:buSzPts val="1400"/>
              <a:buFont typeface="Roboto Mono"/>
              <a:buAutoNum type="arabicPeriod"/>
            </a:pPr>
            <a:r>
              <a:rPr lang="en">
                <a:solidFill>
                  <a:schemeClr val="dk2"/>
                </a:solidFill>
                <a:latin typeface="Roboto Mono"/>
                <a:ea typeface="Roboto Mono"/>
                <a:cs typeface="Roboto Mono"/>
                <a:sym typeface="Roboto Mono"/>
              </a:rPr>
              <a:t>infinitely hackable</a:t>
            </a:r>
            <a:endParaRPr>
              <a:solidFill>
                <a:schemeClr val="dk2"/>
              </a:solidFill>
              <a:latin typeface="Roboto Mono"/>
              <a:ea typeface="Roboto Mono"/>
              <a:cs typeface="Roboto Mono"/>
              <a:sym typeface="Roboto Mono"/>
            </a:endParaRPr>
          </a:p>
          <a:p>
            <a:pPr indent="0" lvl="0" marL="0" rtl="0" algn="l">
              <a:spcBef>
                <a:spcPts val="0"/>
              </a:spcBef>
              <a:spcAft>
                <a:spcPts val="0"/>
              </a:spcAft>
              <a:buNone/>
            </a:pPr>
            <a:r>
              <a:t/>
            </a:r>
            <a:endParaRPr>
              <a:solidFill>
                <a:schemeClr val="dk2"/>
              </a:solidFill>
              <a:latin typeface="Roboto Mono"/>
              <a:ea typeface="Roboto Mono"/>
              <a:cs typeface="Roboto Mono"/>
              <a:sym typeface="Roboto Mono"/>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8E4E0"/>
        </a:solidFill>
      </p:bgPr>
    </p:bg>
    <p:spTree>
      <p:nvGrpSpPr>
        <p:cNvPr id="200" name="Shape 200"/>
        <p:cNvGrpSpPr/>
        <p:nvPr/>
      </p:nvGrpSpPr>
      <p:grpSpPr>
        <a:xfrm>
          <a:off x="0" y="0"/>
          <a:ext cx="0" cy="0"/>
          <a:chOff x="0" y="0"/>
          <a:chExt cx="0" cy="0"/>
        </a:xfrm>
      </p:grpSpPr>
      <p:sp>
        <p:nvSpPr>
          <p:cNvPr id="201" name="Google Shape;201;p31"/>
          <p:cNvSpPr txBox="1"/>
          <p:nvPr>
            <p:ph idx="4294967295" type="sldNum"/>
          </p:nvPr>
        </p:nvSpPr>
        <p:spPr>
          <a:xfrm>
            <a:off x="8256725" y="4708927"/>
            <a:ext cx="437100" cy="107400"/>
          </a:xfrm>
          <a:prstGeom prst="rect">
            <a:avLst/>
          </a:prstGeom>
        </p:spPr>
        <p:txBody>
          <a:bodyPr anchorCtr="0" anchor="ctr" bIns="91425" lIns="91425" spcFirstLastPara="1" rIns="91425" wrap="square" tIns="91425">
            <a:normAutofit fontScale="25000" lnSpcReduction="20000"/>
          </a:bodyPr>
          <a:lstStyle/>
          <a:p>
            <a:pPr indent="0" lvl="0" marL="0" rtl="0" algn="r">
              <a:spcBef>
                <a:spcPts val="0"/>
              </a:spcBef>
              <a:spcAft>
                <a:spcPts val="0"/>
              </a:spcAft>
              <a:buNone/>
            </a:pPr>
            <a:fld id="{00000000-1234-1234-1234-123412341234}" type="slidenum">
              <a:rPr lang="en"/>
              <a:t>‹#›</a:t>
            </a:fld>
            <a:endParaRPr/>
          </a:p>
        </p:txBody>
      </p:sp>
      <p:sp>
        <p:nvSpPr>
          <p:cNvPr id="202" name="Google Shape;202;p31"/>
          <p:cNvSpPr txBox="1"/>
          <p:nvPr/>
        </p:nvSpPr>
        <p:spPr>
          <a:xfrm>
            <a:off x="500725" y="1562100"/>
            <a:ext cx="1529400" cy="200100"/>
          </a:xfrm>
          <a:prstGeom prst="rect">
            <a:avLst/>
          </a:prstGeom>
          <a:noFill/>
          <a:ln>
            <a:noFill/>
          </a:ln>
        </p:spPr>
        <p:txBody>
          <a:bodyPr anchorCtr="0" anchor="t" bIns="0" lIns="0" spcFirstLastPara="1" rIns="0" wrap="square" tIns="0">
            <a:spAutoFit/>
          </a:bodyPr>
          <a:lstStyle/>
          <a:p>
            <a:pPr indent="0" lvl="0" marL="0" marR="0" rtl="0" algn="l">
              <a:lnSpc>
                <a:spcPct val="115000"/>
              </a:lnSpc>
              <a:spcBef>
                <a:spcPts val="0"/>
              </a:spcBef>
              <a:spcAft>
                <a:spcPts val="1000"/>
              </a:spcAft>
              <a:buNone/>
            </a:pPr>
            <a:r>
              <a:rPr lang="en" sz="1300">
                <a:solidFill>
                  <a:schemeClr val="dk1"/>
                </a:solidFill>
                <a:latin typeface="Poppins SemiBold"/>
                <a:ea typeface="Poppins SemiBold"/>
                <a:cs typeface="Poppins SemiBold"/>
                <a:sym typeface="Poppins SemiBold"/>
              </a:rPr>
              <a:t>1. Discover </a:t>
            </a:r>
            <a:endParaRPr sz="1300">
              <a:latin typeface="Poppins SemiBold"/>
              <a:ea typeface="Poppins SemiBold"/>
              <a:cs typeface="Poppins SemiBold"/>
              <a:sym typeface="Poppins SemiBold"/>
            </a:endParaRPr>
          </a:p>
        </p:txBody>
      </p:sp>
      <p:sp>
        <p:nvSpPr>
          <p:cNvPr id="203" name="Google Shape;203;p31"/>
          <p:cNvSpPr txBox="1"/>
          <p:nvPr/>
        </p:nvSpPr>
        <p:spPr>
          <a:xfrm>
            <a:off x="2178577" y="1562100"/>
            <a:ext cx="1529400" cy="200100"/>
          </a:xfrm>
          <a:prstGeom prst="rect">
            <a:avLst/>
          </a:prstGeom>
          <a:noFill/>
          <a:ln>
            <a:noFill/>
          </a:ln>
        </p:spPr>
        <p:txBody>
          <a:bodyPr anchorCtr="0" anchor="t" bIns="0" lIns="0" spcFirstLastPara="1" rIns="0" wrap="square" tIns="0">
            <a:spAutoFit/>
          </a:bodyPr>
          <a:lstStyle/>
          <a:p>
            <a:pPr indent="0" lvl="0" marL="0" marR="0" rtl="0" algn="l">
              <a:lnSpc>
                <a:spcPct val="115000"/>
              </a:lnSpc>
              <a:spcBef>
                <a:spcPts val="0"/>
              </a:spcBef>
              <a:spcAft>
                <a:spcPts val="1000"/>
              </a:spcAft>
              <a:buNone/>
            </a:pPr>
            <a:r>
              <a:rPr lang="en" sz="1300">
                <a:solidFill>
                  <a:schemeClr val="dk1"/>
                </a:solidFill>
                <a:latin typeface="Poppins SemiBold"/>
                <a:ea typeface="Poppins SemiBold"/>
                <a:cs typeface="Poppins SemiBold"/>
                <a:sym typeface="Poppins SemiBold"/>
              </a:rPr>
              <a:t>2. Design </a:t>
            </a:r>
            <a:endParaRPr sz="1300">
              <a:latin typeface="Poppins SemiBold"/>
              <a:ea typeface="Poppins SemiBold"/>
              <a:cs typeface="Poppins SemiBold"/>
              <a:sym typeface="Poppins SemiBold"/>
            </a:endParaRPr>
          </a:p>
        </p:txBody>
      </p:sp>
      <p:sp>
        <p:nvSpPr>
          <p:cNvPr id="204" name="Google Shape;204;p31"/>
          <p:cNvSpPr txBox="1"/>
          <p:nvPr/>
        </p:nvSpPr>
        <p:spPr>
          <a:xfrm>
            <a:off x="3856429" y="1562100"/>
            <a:ext cx="1529400" cy="200100"/>
          </a:xfrm>
          <a:prstGeom prst="rect">
            <a:avLst/>
          </a:prstGeom>
          <a:noFill/>
          <a:ln>
            <a:noFill/>
          </a:ln>
        </p:spPr>
        <p:txBody>
          <a:bodyPr anchorCtr="0" anchor="t" bIns="0" lIns="0" spcFirstLastPara="1" rIns="0" wrap="square" tIns="0">
            <a:spAutoFit/>
          </a:bodyPr>
          <a:lstStyle/>
          <a:p>
            <a:pPr indent="0" lvl="0" marL="0" marR="0" rtl="0" algn="l">
              <a:lnSpc>
                <a:spcPct val="115000"/>
              </a:lnSpc>
              <a:spcBef>
                <a:spcPts val="0"/>
              </a:spcBef>
              <a:spcAft>
                <a:spcPts val="1000"/>
              </a:spcAft>
              <a:buNone/>
            </a:pPr>
            <a:r>
              <a:rPr lang="en" sz="1300">
                <a:solidFill>
                  <a:schemeClr val="dk1"/>
                </a:solidFill>
                <a:latin typeface="Poppins SemiBold"/>
                <a:ea typeface="Poppins SemiBold"/>
                <a:cs typeface="Poppins SemiBold"/>
                <a:sym typeface="Poppins SemiBold"/>
              </a:rPr>
              <a:t>3. Build</a:t>
            </a:r>
            <a:endParaRPr sz="1300">
              <a:latin typeface="Poppins SemiBold"/>
              <a:ea typeface="Poppins SemiBold"/>
              <a:cs typeface="Poppins SemiBold"/>
              <a:sym typeface="Poppins SemiBold"/>
            </a:endParaRPr>
          </a:p>
        </p:txBody>
      </p:sp>
      <p:sp>
        <p:nvSpPr>
          <p:cNvPr id="205" name="Google Shape;205;p31"/>
          <p:cNvSpPr txBox="1"/>
          <p:nvPr/>
        </p:nvSpPr>
        <p:spPr>
          <a:xfrm>
            <a:off x="5534280" y="1562100"/>
            <a:ext cx="1529400" cy="200100"/>
          </a:xfrm>
          <a:prstGeom prst="rect">
            <a:avLst/>
          </a:prstGeom>
          <a:noFill/>
          <a:ln>
            <a:noFill/>
          </a:ln>
        </p:spPr>
        <p:txBody>
          <a:bodyPr anchorCtr="0" anchor="t" bIns="0" lIns="0" spcFirstLastPara="1" rIns="0" wrap="square" tIns="0">
            <a:spAutoFit/>
          </a:bodyPr>
          <a:lstStyle/>
          <a:p>
            <a:pPr indent="0" lvl="0" marL="0" marR="0" rtl="0" algn="l">
              <a:lnSpc>
                <a:spcPct val="115000"/>
              </a:lnSpc>
              <a:spcBef>
                <a:spcPts val="0"/>
              </a:spcBef>
              <a:spcAft>
                <a:spcPts val="1000"/>
              </a:spcAft>
              <a:buNone/>
            </a:pPr>
            <a:r>
              <a:rPr lang="en" sz="1300">
                <a:solidFill>
                  <a:schemeClr val="dk1"/>
                </a:solidFill>
                <a:latin typeface="Poppins SemiBold"/>
                <a:ea typeface="Poppins SemiBold"/>
                <a:cs typeface="Poppins SemiBold"/>
                <a:sym typeface="Poppins SemiBold"/>
              </a:rPr>
              <a:t>4. Deploy </a:t>
            </a:r>
            <a:endParaRPr sz="1300">
              <a:latin typeface="Poppins SemiBold"/>
              <a:ea typeface="Poppins SemiBold"/>
              <a:cs typeface="Poppins SemiBold"/>
              <a:sym typeface="Poppins SemiBold"/>
            </a:endParaRPr>
          </a:p>
        </p:txBody>
      </p:sp>
      <p:sp>
        <p:nvSpPr>
          <p:cNvPr id="206" name="Google Shape;206;p31"/>
          <p:cNvSpPr txBox="1"/>
          <p:nvPr/>
        </p:nvSpPr>
        <p:spPr>
          <a:xfrm>
            <a:off x="7212125" y="1562100"/>
            <a:ext cx="1578600" cy="200100"/>
          </a:xfrm>
          <a:prstGeom prst="rect">
            <a:avLst/>
          </a:prstGeom>
          <a:noFill/>
          <a:ln>
            <a:noFill/>
          </a:ln>
        </p:spPr>
        <p:txBody>
          <a:bodyPr anchorCtr="0" anchor="t" bIns="0" lIns="0" spcFirstLastPara="1" rIns="0" wrap="square" tIns="0">
            <a:spAutoFit/>
          </a:bodyPr>
          <a:lstStyle/>
          <a:p>
            <a:pPr indent="0" lvl="0" marL="0" marR="0" rtl="0" algn="l">
              <a:lnSpc>
                <a:spcPct val="115000"/>
              </a:lnSpc>
              <a:spcBef>
                <a:spcPts val="0"/>
              </a:spcBef>
              <a:spcAft>
                <a:spcPts val="1000"/>
              </a:spcAft>
              <a:buNone/>
            </a:pPr>
            <a:r>
              <a:rPr lang="en" sz="1300">
                <a:solidFill>
                  <a:schemeClr val="dk1"/>
                </a:solidFill>
                <a:latin typeface="Poppins SemiBold"/>
                <a:ea typeface="Poppins SemiBold"/>
                <a:cs typeface="Poppins SemiBold"/>
                <a:sym typeface="Poppins SemiBold"/>
              </a:rPr>
              <a:t>5. Support &amp; Scale</a:t>
            </a:r>
            <a:endParaRPr sz="1300">
              <a:latin typeface="Poppins SemiBold"/>
              <a:ea typeface="Poppins SemiBold"/>
              <a:cs typeface="Poppins SemiBold"/>
              <a:sym typeface="Poppins SemiBold"/>
            </a:endParaRPr>
          </a:p>
        </p:txBody>
      </p:sp>
      <p:sp>
        <p:nvSpPr>
          <p:cNvPr id="207" name="Google Shape;207;p31"/>
          <p:cNvSpPr/>
          <p:nvPr/>
        </p:nvSpPr>
        <p:spPr>
          <a:xfrm>
            <a:off x="500725" y="1912825"/>
            <a:ext cx="1529400" cy="555600"/>
          </a:xfrm>
          <a:prstGeom prst="roundRect">
            <a:avLst>
              <a:gd fmla="val 10170" name="adj"/>
            </a:avLst>
          </a:prstGeom>
          <a:solidFill>
            <a:srgbClr val="F0EFEA"/>
          </a:solidFill>
          <a:ln>
            <a:noFill/>
          </a:ln>
        </p:spPr>
        <p:txBody>
          <a:bodyPr anchorCtr="0" anchor="ctr" bIns="91425" lIns="182875" spcFirstLastPara="1" rIns="182875" wrap="square" tIns="91425">
            <a:noAutofit/>
          </a:bodyPr>
          <a:lstStyle/>
          <a:p>
            <a:pPr indent="0" lvl="0" marL="0" marR="0" rtl="0" algn="l">
              <a:lnSpc>
                <a:spcPct val="115000"/>
              </a:lnSpc>
              <a:spcBef>
                <a:spcPts val="0"/>
              </a:spcBef>
              <a:spcAft>
                <a:spcPts val="0"/>
              </a:spcAft>
              <a:buNone/>
            </a:pPr>
            <a:r>
              <a:rPr lang="en" sz="1100">
                <a:latin typeface="Lora"/>
                <a:ea typeface="Lora"/>
                <a:cs typeface="Lora"/>
                <a:sym typeface="Lora"/>
              </a:rPr>
              <a:t>Explore codebase and history</a:t>
            </a:r>
            <a:endParaRPr sz="1100">
              <a:latin typeface="Lora"/>
              <a:ea typeface="Lora"/>
              <a:cs typeface="Lora"/>
              <a:sym typeface="Lora"/>
            </a:endParaRPr>
          </a:p>
        </p:txBody>
      </p:sp>
      <p:sp>
        <p:nvSpPr>
          <p:cNvPr id="208" name="Google Shape;208;p31"/>
          <p:cNvSpPr/>
          <p:nvPr/>
        </p:nvSpPr>
        <p:spPr>
          <a:xfrm>
            <a:off x="500725" y="2636396"/>
            <a:ext cx="1529400" cy="555600"/>
          </a:xfrm>
          <a:prstGeom prst="roundRect">
            <a:avLst>
              <a:gd fmla="val 10170" name="adj"/>
            </a:avLst>
          </a:prstGeom>
          <a:solidFill>
            <a:srgbClr val="F0EFEA"/>
          </a:solidFill>
          <a:ln>
            <a:noFill/>
          </a:ln>
        </p:spPr>
        <p:txBody>
          <a:bodyPr anchorCtr="0" anchor="ctr" bIns="91425" lIns="182875" spcFirstLastPara="1" rIns="182875" wrap="square" tIns="91425">
            <a:noAutofit/>
          </a:bodyPr>
          <a:lstStyle/>
          <a:p>
            <a:pPr indent="0" lvl="0" marL="0" marR="0" rtl="0" algn="l">
              <a:lnSpc>
                <a:spcPct val="115000"/>
              </a:lnSpc>
              <a:spcBef>
                <a:spcPts val="0"/>
              </a:spcBef>
              <a:spcAft>
                <a:spcPts val="0"/>
              </a:spcAft>
              <a:buNone/>
            </a:pPr>
            <a:r>
              <a:rPr lang="en" sz="1100">
                <a:latin typeface="Lora"/>
                <a:ea typeface="Lora"/>
                <a:cs typeface="Lora"/>
                <a:sym typeface="Lora"/>
              </a:rPr>
              <a:t>Search documentation</a:t>
            </a:r>
            <a:endParaRPr sz="1100">
              <a:latin typeface="Lora"/>
              <a:ea typeface="Lora"/>
              <a:cs typeface="Lora"/>
              <a:sym typeface="Lora"/>
            </a:endParaRPr>
          </a:p>
        </p:txBody>
      </p:sp>
      <p:sp>
        <p:nvSpPr>
          <p:cNvPr id="209" name="Google Shape;209;p31"/>
          <p:cNvSpPr/>
          <p:nvPr/>
        </p:nvSpPr>
        <p:spPr>
          <a:xfrm>
            <a:off x="500725" y="3360000"/>
            <a:ext cx="1529400" cy="555600"/>
          </a:xfrm>
          <a:prstGeom prst="roundRect">
            <a:avLst>
              <a:gd fmla="val 10170" name="adj"/>
            </a:avLst>
          </a:prstGeom>
          <a:solidFill>
            <a:srgbClr val="F0EFEA"/>
          </a:solidFill>
          <a:ln>
            <a:noFill/>
          </a:ln>
        </p:spPr>
        <p:txBody>
          <a:bodyPr anchorCtr="0" anchor="ctr" bIns="91425" lIns="182875" spcFirstLastPara="1" rIns="182875" wrap="square" tIns="91425">
            <a:noAutofit/>
          </a:bodyPr>
          <a:lstStyle/>
          <a:p>
            <a:pPr indent="0" lvl="0" marL="0" marR="0" rtl="0" algn="l">
              <a:lnSpc>
                <a:spcPct val="115000"/>
              </a:lnSpc>
              <a:spcBef>
                <a:spcPts val="0"/>
              </a:spcBef>
              <a:spcAft>
                <a:spcPts val="0"/>
              </a:spcAft>
              <a:buNone/>
            </a:pPr>
            <a:r>
              <a:rPr lang="en" sz="1100">
                <a:latin typeface="Lora"/>
                <a:ea typeface="Lora"/>
                <a:cs typeface="Lora"/>
                <a:sym typeface="Lora"/>
              </a:rPr>
              <a:t>Onboard &amp; learn</a:t>
            </a:r>
            <a:endParaRPr sz="1100">
              <a:latin typeface="Lora"/>
              <a:ea typeface="Lora"/>
              <a:cs typeface="Lora"/>
              <a:sym typeface="Lora"/>
            </a:endParaRPr>
          </a:p>
        </p:txBody>
      </p:sp>
      <p:sp>
        <p:nvSpPr>
          <p:cNvPr id="210" name="Google Shape;210;p31"/>
          <p:cNvSpPr/>
          <p:nvPr/>
        </p:nvSpPr>
        <p:spPr>
          <a:xfrm>
            <a:off x="2178577" y="1912825"/>
            <a:ext cx="1529400" cy="555600"/>
          </a:xfrm>
          <a:prstGeom prst="roundRect">
            <a:avLst>
              <a:gd fmla="val 10170" name="adj"/>
            </a:avLst>
          </a:prstGeom>
          <a:solidFill>
            <a:srgbClr val="F0EFEA"/>
          </a:solidFill>
          <a:ln>
            <a:noFill/>
          </a:ln>
        </p:spPr>
        <p:txBody>
          <a:bodyPr anchorCtr="0" anchor="ctr" bIns="91425" lIns="182875" spcFirstLastPara="1" rIns="182875" wrap="square" tIns="91425">
            <a:noAutofit/>
          </a:bodyPr>
          <a:lstStyle/>
          <a:p>
            <a:pPr indent="0" lvl="0" marL="0" marR="0" rtl="0" algn="l">
              <a:lnSpc>
                <a:spcPct val="115000"/>
              </a:lnSpc>
              <a:spcBef>
                <a:spcPts val="0"/>
              </a:spcBef>
              <a:spcAft>
                <a:spcPts val="0"/>
              </a:spcAft>
              <a:buNone/>
            </a:pPr>
            <a:r>
              <a:rPr lang="en" sz="1100">
                <a:latin typeface="Lora"/>
                <a:ea typeface="Lora"/>
                <a:cs typeface="Lora"/>
                <a:sym typeface="Lora"/>
              </a:rPr>
              <a:t>Plan project</a:t>
            </a:r>
            <a:endParaRPr sz="1100">
              <a:latin typeface="Lora"/>
              <a:ea typeface="Lora"/>
              <a:cs typeface="Lora"/>
              <a:sym typeface="Lora"/>
            </a:endParaRPr>
          </a:p>
        </p:txBody>
      </p:sp>
      <p:sp>
        <p:nvSpPr>
          <p:cNvPr id="211" name="Google Shape;211;p31"/>
          <p:cNvSpPr/>
          <p:nvPr/>
        </p:nvSpPr>
        <p:spPr>
          <a:xfrm>
            <a:off x="2178577" y="2636396"/>
            <a:ext cx="1529400" cy="555600"/>
          </a:xfrm>
          <a:prstGeom prst="roundRect">
            <a:avLst>
              <a:gd fmla="val 10170" name="adj"/>
            </a:avLst>
          </a:prstGeom>
          <a:solidFill>
            <a:srgbClr val="F0EFEA"/>
          </a:solidFill>
          <a:ln>
            <a:noFill/>
          </a:ln>
        </p:spPr>
        <p:txBody>
          <a:bodyPr anchorCtr="0" anchor="ctr" bIns="91425" lIns="182875" spcFirstLastPara="1" rIns="182875" wrap="square" tIns="91425">
            <a:noAutofit/>
          </a:bodyPr>
          <a:lstStyle/>
          <a:p>
            <a:pPr indent="0" lvl="0" marL="0" marR="0" rtl="0" algn="l">
              <a:lnSpc>
                <a:spcPct val="115000"/>
              </a:lnSpc>
              <a:spcBef>
                <a:spcPts val="0"/>
              </a:spcBef>
              <a:spcAft>
                <a:spcPts val="0"/>
              </a:spcAft>
              <a:buNone/>
            </a:pPr>
            <a:r>
              <a:rPr lang="en" sz="1100">
                <a:latin typeface="Lora"/>
                <a:ea typeface="Lora"/>
                <a:cs typeface="Lora"/>
                <a:sym typeface="Lora"/>
              </a:rPr>
              <a:t>Develop tech specs</a:t>
            </a:r>
            <a:endParaRPr sz="1100">
              <a:latin typeface="Lora"/>
              <a:ea typeface="Lora"/>
              <a:cs typeface="Lora"/>
              <a:sym typeface="Lora"/>
            </a:endParaRPr>
          </a:p>
        </p:txBody>
      </p:sp>
      <p:sp>
        <p:nvSpPr>
          <p:cNvPr id="212" name="Google Shape;212;p31"/>
          <p:cNvSpPr/>
          <p:nvPr/>
        </p:nvSpPr>
        <p:spPr>
          <a:xfrm>
            <a:off x="2178577" y="3360000"/>
            <a:ext cx="1529400" cy="555600"/>
          </a:xfrm>
          <a:prstGeom prst="roundRect">
            <a:avLst>
              <a:gd fmla="val 10170" name="adj"/>
            </a:avLst>
          </a:prstGeom>
          <a:solidFill>
            <a:srgbClr val="F0EFEA"/>
          </a:solidFill>
          <a:ln>
            <a:noFill/>
          </a:ln>
        </p:spPr>
        <p:txBody>
          <a:bodyPr anchorCtr="0" anchor="ctr" bIns="91425" lIns="182875" spcFirstLastPara="1" rIns="182875" wrap="square" tIns="91425">
            <a:noAutofit/>
          </a:bodyPr>
          <a:lstStyle/>
          <a:p>
            <a:pPr indent="0" lvl="0" marL="0" marR="0" rtl="0" algn="l">
              <a:lnSpc>
                <a:spcPct val="115000"/>
              </a:lnSpc>
              <a:spcBef>
                <a:spcPts val="0"/>
              </a:spcBef>
              <a:spcAft>
                <a:spcPts val="0"/>
              </a:spcAft>
              <a:buNone/>
            </a:pPr>
            <a:r>
              <a:rPr lang="en" sz="1100">
                <a:latin typeface="Lora"/>
                <a:ea typeface="Lora"/>
                <a:cs typeface="Lora"/>
                <a:sym typeface="Lora"/>
              </a:rPr>
              <a:t>Define architecture</a:t>
            </a:r>
            <a:endParaRPr sz="1100">
              <a:latin typeface="Lora"/>
              <a:ea typeface="Lora"/>
              <a:cs typeface="Lora"/>
              <a:sym typeface="Lora"/>
            </a:endParaRPr>
          </a:p>
        </p:txBody>
      </p:sp>
      <p:sp>
        <p:nvSpPr>
          <p:cNvPr id="213" name="Google Shape;213;p31"/>
          <p:cNvSpPr/>
          <p:nvPr/>
        </p:nvSpPr>
        <p:spPr>
          <a:xfrm>
            <a:off x="3856429" y="1912825"/>
            <a:ext cx="1529400" cy="555600"/>
          </a:xfrm>
          <a:prstGeom prst="roundRect">
            <a:avLst>
              <a:gd fmla="val 10170" name="adj"/>
            </a:avLst>
          </a:prstGeom>
          <a:solidFill>
            <a:srgbClr val="F0EFEA"/>
          </a:solidFill>
          <a:ln>
            <a:noFill/>
          </a:ln>
        </p:spPr>
        <p:txBody>
          <a:bodyPr anchorCtr="0" anchor="ctr" bIns="91425" lIns="182875" spcFirstLastPara="1" rIns="182875" wrap="square" tIns="91425">
            <a:noAutofit/>
          </a:bodyPr>
          <a:lstStyle/>
          <a:p>
            <a:pPr indent="0" lvl="0" marL="0" marR="0" rtl="0" algn="l">
              <a:lnSpc>
                <a:spcPct val="115000"/>
              </a:lnSpc>
              <a:spcBef>
                <a:spcPts val="0"/>
              </a:spcBef>
              <a:spcAft>
                <a:spcPts val="0"/>
              </a:spcAft>
              <a:buNone/>
            </a:pPr>
            <a:r>
              <a:rPr lang="en" sz="1100">
                <a:latin typeface="Lora"/>
                <a:ea typeface="Lora"/>
                <a:cs typeface="Lora"/>
                <a:sym typeface="Lora"/>
              </a:rPr>
              <a:t>Implement code</a:t>
            </a:r>
            <a:endParaRPr sz="1100">
              <a:latin typeface="Lora"/>
              <a:ea typeface="Lora"/>
              <a:cs typeface="Lora"/>
              <a:sym typeface="Lora"/>
            </a:endParaRPr>
          </a:p>
        </p:txBody>
      </p:sp>
      <p:sp>
        <p:nvSpPr>
          <p:cNvPr id="214" name="Google Shape;214;p31"/>
          <p:cNvSpPr/>
          <p:nvPr/>
        </p:nvSpPr>
        <p:spPr>
          <a:xfrm>
            <a:off x="3856429" y="2636396"/>
            <a:ext cx="1529400" cy="555600"/>
          </a:xfrm>
          <a:prstGeom prst="roundRect">
            <a:avLst>
              <a:gd fmla="val 10170" name="adj"/>
            </a:avLst>
          </a:prstGeom>
          <a:solidFill>
            <a:srgbClr val="F0EFEA"/>
          </a:solidFill>
          <a:ln>
            <a:noFill/>
          </a:ln>
        </p:spPr>
        <p:txBody>
          <a:bodyPr anchorCtr="0" anchor="ctr" bIns="91425" lIns="182875" spcFirstLastPara="1" rIns="182875" wrap="square" tIns="91425">
            <a:noAutofit/>
          </a:bodyPr>
          <a:lstStyle/>
          <a:p>
            <a:pPr indent="0" lvl="0" marL="0" marR="0" rtl="0" algn="l">
              <a:lnSpc>
                <a:spcPct val="115000"/>
              </a:lnSpc>
              <a:spcBef>
                <a:spcPts val="0"/>
              </a:spcBef>
              <a:spcAft>
                <a:spcPts val="0"/>
              </a:spcAft>
              <a:buNone/>
            </a:pPr>
            <a:r>
              <a:rPr lang="en" sz="1100">
                <a:latin typeface="Lora"/>
                <a:ea typeface="Lora"/>
                <a:cs typeface="Lora"/>
                <a:sym typeface="Lora"/>
              </a:rPr>
              <a:t>Write and execute tests</a:t>
            </a:r>
            <a:endParaRPr sz="1100">
              <a:latin typeface="Lora"/>
              <a:ea typeface="Lora"/>
              <a:cs typeface="Lora"/>
              <a:sym typeface="Lora"/>
            </a:endParaRPr>
          </a:p>
        </p:txBody>
      </p:sp>
      <p:sp>
        <p:nvSpPr>
          <p:cNvPr id="215" name="Google Shape;215;p31"/>
          <p:cNvSpPr/>
          <p:nvPr/>
        </p:nvSpPr>
        <p:spPr>
          <a:xfrm>
            <a:off x="3856429" y="3360000"/>
            <a:ext cx="1529400" cy="555600"/>
          </a:xfrm>
          <a:prstGeom prst="roundRect">
            <a:avLst>
              <a:gd fmla="val 10170" name="adj"/>
            </a:avLst>
          </a:prstGeom>
          <a:solidFill>
            <a:srgbClr val="F0EFEA"/>
          </a:solidFill>
          <a:ln>
            <a:noFill/>
          </a:ln>
        </p:spPr>
        <p:txBody>
          <a:bodyPr anchorCtr="0" anchor="ctr" bIns="91425" lIns="182875" spcFirstLastPara="1" rIns="182875" wrap="square" tIns="91425">
            <a:noAutofit/>
          </a:bodyPr>
          <a:lstStyle/>
          <a:p>
            <a:pPr indent="0" lvl="0" marL="0" marR="0" rtl="0" algn="l">
              <a:lnSpc>
                <a:spcPct val="115000"/>
              </a:lnSpc>
              <a:spcBef>
                <a:spcPts val="0"/>
              </a:spcBef>
              <a:spcAft>
                <a:spcPts val="0"/>
              </a:spcAft>
              <a:buNone/>
            </a:pPr>
            <a:r>
              <a:rPr lang="en" sz="1100">
                <a:latin typeface="Lora"/>
                <a:ea typeface="Lora"/>
                <a:cs typeface="Lora"/>
                <a:sym typeface="Lora"/>
              </a:rPr>
              <a:t>Create commits and PRs</a:t>
            </a:r>
            <a:endParaRPr sz="1100">
              <a:latin typeface="Lora"/>
              <a:ea typeface="Lora"/>
              <a:cs typeface="Lora"/>
              <a:sym typeface="Lora"/>
            </a:endParaRPr>
          </a:p>
        </p:txBody>
      </p:sp>
      <p:sp>
        <p:nvSpPr>
          <p:cNvPr id="216" name="Google Shape;216;p31"/>
          <p:cNvSpPr/>
          <p:nvPr/>
        </p:nvSpPr>
        <p:spPr>
          <a:xfrm>
            <a:off x="5534280" y="1912825"/>
            <a:ext cx="1529400" cy="555600"/>
          </a:xfrm>
          <a:prstGeom prst="roundRect">
            <a:avLst>
              <a:gd fmla="val 10170" name="adj"/>
            </a:avLst>
          </a:prstGeom>
          <a:solidFill>
            <a:srgbClr val="F0EFEA"/>
          </a:solidFill>
          <a:ln>
            <a:noFill/>
          </a:ln>
        </p:spPr>
        <p:txBody>
          <a:bodyPr anchorCtr="0" anchor="ctr" bIns="91425" lIns="182875" spcFirstLastPara="1" rIns="182875" wrap="square" tIns="91425">
            <a:noAutofit/>
          </a:bodyPr>
          <a:lstStyle/>
          <a:p>
            <a:pPr indent="0" lvl="0" marL="0" marR="0" rtl="0" algn="l">
              <a:lnSpc>
                <a:spcPct val="115000"/>
              </a:lnSpc>
              <a:spcBef>
                <a:spcPts val="0"/>
              </a:spcBef>
              <a:spcAft>
                <a:spcPts val="0"/>
              </a:spcAft>
              <a:buNone/>
            </a:pPr>
            <a:r>
              <a:rPr lang="en" sz="1100">
                <a:latin typeface="Lora"/>
                <a:ea typeface="Lora"/>
                <a:cs typeface="Lora"/>
                <a:sym typeface="Lora"/>
              </a:rPr>
              <a:t>Automate CI/CD</a:t>
            </a:r>
            <a:endParaRPr sz="1100">
              <a:latin typeface="Lora"/>
              <a:ea typeface="Lora"/>
              <a:cs typeface="Lora"/>
              <a:sym typeface="Lora"/>
            </a:endParaRPr>
          </a:p>
        </p:txBody>
      </p:sp>
      <p:sp>
        <p:nvSpPr>
          <p:cNvPr id="217" name="Google Shape;217;p31"/>
          <p:cNvSpPr/>
          <p:nvPr/>
        </p:nvSpPr>
        <p:spPr>
          <a:xfrm>
            <a:off x="5534280" y="2636396"/>
            <a:ext cx="1529400" cy="555600"/>
          </a:xfrm>
          <a:prstGeom prst="roundRect">
            <a:avLst>
              <a:gd fmla="val 10170" name="adj"/>
            </a:avLst>
          </a:prstGeom>
          <a:solidFill>
            <a:srgbClr val="F0EFEA"/>
          </a:solidFill>
          <a:ln>
            <a:noFill/>
          </a:ln>
        </p:spPr>
        <p:txBody>
          <a:bodyPr anchorCtr="0" anchor="ctr" bIns="91425" lIns="182875" spcFirstLastPara="1" rIns="182875" wrap="square" tIns="91425">
            <a:noAutofit/>
          </a:bodyPr>
          <a:lstStyle/>
          <a:p>
            <a:pPr indent="0" lvl="0" marL="0" marR="0" rtl="0" algn="l">
              <a:lnSpc>
                <a:spcPct val="115000"/>
              </a:lnSpc>
              <a:spcBef>
                <a:spcPts val="0"/>
              </a:spcBef>
              <a:spcAft>
                <a:spcPts val="0"/>
              </a:spcAft>
              <a:buNone/>
            </a:pPr>
            <a:r>
              <a:rPr lang="en" sz="1100">
                <a:latin typeface="Lora"/>
                <a:ea typeface="Lora"/>
                <a:cs typeface="Lora"/>
                <a:sym typeface="Lora"/>
              </a:rPr>
              <a:t>Configure environments</a:t>
            </a:r>
            <a:endParaRPr sz="1100">
              <a:latin typeface="Lora"/>
              <a:ea typeface="Lora"/>
              <a:cs typeface="Lora"/>
              <a:sym typeface="Lora"/>
            </a:endParaRPr>
          </a:p>
        </p:txBody>
      </p:sp>
      <p:sp>
        <p:nvSpPr>
          <p:cNvPr id="218" name="Google Shape;218;p31"/>
          <p:cNvSpPr/>
          <p:nvPr/>
        </p:nvSpPr>
        <p:spPr>
          <a:xfrm>
            <a:off x="5534280" y="3360000"/>
            <a:ext cx="1529400" cy="555600"/>
          </a:xfrm>
          <a:prstGeom prst="roundRect">
            <a:avLst>
              <a:gd fmla="val 10170" name="adj"/>
            </a:avLst>
          </a:prstGeom>
          <a:solidFill>
            <a:srgbClr val="F0EFEA"/>
          </a:solidFill>
          <a:ln>
            <a:noFill/>
          </a:ln>
        </p:spPr>
        <p:txBody>
          <a:bodyPr anchorCtr="0" anchor="ctr" bIns="91425" lIns="182875" spcFirstLastPara="1" rIns="182875" wrap="square" tIns="91425">
            <a:noAutofit/>
          </a:bodyPr>
          <a:lstStyle/>
          <a:p>
            <a:pPr indent="0" lvl="0" marL="0" marR="0" rtl="0" algn="l">
              <a:lnSpc>
                <a:spcPct val="115000"/>
              </a:lnSpc>
              <a:spcBef>
                <a:spcPts val="0"/>
              </a:spcBef>
              <a:spcAft>
                <a:spcPts val="0"/>
              </a:spcAft>
              <a:buNone/>
            </a:pPr>
            <a:r>
              <a:rPr lang="en" sz="1100">
                <a:latin typeface="Lora"/>
                <a:ea typeface="Lora"/>
                <a:cs typeface="Lora"/>
                <a:sym typeface="Lora"/>
              </a:rPr>
              <a:t>Manage deployments</a:t>
            </a:r>
            <a:endParaRPr sz="1100">
              <a:latin typeface="Lora"/>
              <a:ea typeface="Lora"/>
              <a:cs typeface="Lora"/>
              <a:sym typeface="Lora"/>
            </a:endParaRPr>
          </a:p>
        </p:txBody>
      </p:sp>
      <p:sp>
        <p:nvSpPr>
          <p:cNvPr id="219" name="Google Shape;219;p31"/>
          <p:cNvSpPr/>
          <p:nvPr/>
        </p:nvSpPr>
        <p:spPr>
          <a:xfrm>
            <a:off x="7212124" y="1912825"/>
            <a:ext cx="1529400" cy="555600"/>
          </a:xfrm>
          <a:prstGeom prst="roundRect">
            <a:avLst>
              <a:gd fmla="val 10170" name="adj"/>
            </a:avLst>
          </a:prstGeom>
          <a:solidFill>
            <a:srgbClr val="F0EFEA"/>
          </a:solidFill>
          <a:ln>
            <a:noFill/>
          </a:ln>
        </p:spPr>
        <p:txBody>
          <a:bodyPr anchorCtr="0" anchor="ctr" bIns="91425" lIns="182875" spcFirstLastPara="1" rIns="182875" wrap="square" tIns="91425">
            <a:noAutofit/>
          </a:bodyPr>
          <a:lstStyle/>
          <a:p>
            <a:pPr indent="0" lvl="0" marL="0" marR="0" rtl="0" algn="l">
              <a:lnSpc>
                <a:spcPct val="115000"/>
              </a:lnSpc>
              <a:spcBef>
                <a:spcPts val="0"/>
              </a:spcBef>
              <a:spcAft>
                <a:spcPts val="0"/>
              </a:spcAft>
              <a:buNone/>
            </a:pPr>
            <a:r>
              <a:rPr lang="en" sz="1100">
                <a:latin typeface="Lora"/>
                <a:ea typeface="Lora"/>
                <a:cs typeface="Lora"/>
                <a:sym typeface="Lora"/>
              </a:rPr>
              <a:t>Debug errors</a:t>
            </a:r>
            <a:endParaRPr sz="1100">
              <a:latin typeface="Lora"/>
              <a:ea typeface="Lora"/>
              <a:cs typeface="Lora"/>
              <a:sym typeface="Lora"/>
            </a:endParaRPr>
          </a:p>
        </p:txBody>
      </p:sp>
      <p:sp>
        <p:nvSpPr>
          <p:cNvPr id="220" name="Google Shape;220;p31"/>
          <p:cNvSpPr/>
          <p:nvPr/>
        </p:nvSpPr>
        <p:spPr>
          <a:xfrm>
            <a:off x="7212124" y="2636396"/>
            <a:ext cx="1529400" cy="555600"/>
          </a:xfrm>
          <a:prstGeom prst="roundRect">
            <a:avLst>
              <a:gd fmla="val 10170" name="adj"/>
            </a:avLst>
          </a:prstGeom>
          <a:solidFill>
            <a:srgbClr val="F0EFEA"/>
          </a:solidFill>
          <a:ln>
            <a:noFill/>
          </a:ln>
        </p:spPr>
        <p:txBody>
          <a:bodyPr anchorCtr="0" anchor="ctr" bIns="91425" lIns="182875" spcFirstLastPara="1" rIns="182875" wrap="square" tIns="91425">
            <a:noAutofit/>
          </a:bodyPr>
          <a:lstStyle/>
          <a:p>
            <a:pPr indent="0" lvl="0" marL="0" marR="0" rtl="0" algn="l">
              <a:lnSpc>
                <a:spcPct val="115000"/>
              </a:lnSpc>
              <a:spcBef>
                <a:spcPts val="0"/>
              </a:spcBef>
              <a:spcAft>
                <a:spcPts val="0"/>
              </a:spcAft>
              <a:buNone/>
            </a:pPr>
            <a:r>
              <a:rPr lang="en" sz="1100">
                <a:latin typeface="Lora"/>
                <a:ea typeface="Lora"/>
                <a:cs typeface="Lora"/>
                <a:sym typeface="Lora"/>
              </a:rPr>
              <a:t>Large-scale refactor</a:t>
            </a:r>
            <a:endParaRPr sz="1100">
              <a:latin typeface="Lora"/>
              <a:ea typeface="Lora"/>
              <a:cs typeface="Lora"/>
              <a:sym typeface="Lora"/>
            </a:endParaRPr>
          </a:p>
        </p:txBody>
      </p:sp>
      <p:sp>
        <p:nvSpPr>
          <p:cNvPr id="221" name="Google Shape;221;p31"/>
          <p:cNvSpPr/>
          <p:nvPr/>
        </p:nvSpPr>
        <p:spPr>
          <a:xfrm>
            <a:off x="7212124" y="3360000"/>
            <a:ext cx="1529400" cy="555600"/>
          </a:xfrm>
          <a:prstGeom prst="roundRect">
            <a:avLst>
              <a:gd fmla="val 10170" name="adj"/>
            </a:avLst>
          </a:prstGeom>
          <a:solidFill>
            <a:srgbClr val="F0EFEA"/>
          </a:solidFill>
          <a:ln>
            <a:noFill/>
          </a:ln>
        </p:spPr>
        <p:txBody>
          <a:bodyPr anchorCtr="0" anchor="ctr" bIns="91425" lIns="182875" spcFirstLastPara="1" rIns="182875" wrap="square" tIns="91425">
            <a:noAutofit/>
          </a:bodyPr>
          <a:lstStyle/>
          <a:p>
            <a:pPr indent="0" lvl="0" marL="0" marR="0" rtl="0" algn="l">
              <a:lnSpc>
                <a:spcPct val="115000"/>
              </a:lnSpc>
              <a:spcBef>
                <a:spcPts val="0"/>
              </a:spcBef>
              <a:spcAft>
                <a:spcPts val="0"/>
              </a:spcAft>
              <a:buNone/>
            </a:pPr>
            <a:r>
              <a:rPr lang="en" sz="1100">
                <a:latin typeface="Lora"/>
                <a:ea typeface="Lora"/>
                <a:cs typeface="Lora"/>
                <a:sym typeface="Lora"/>
              </a:rPr>
              <a:t>Monitor usage &amp; performance</a:t>
            </a:r>
            <a:endParaRPr sz="1100">
              <a:latin typeface="Lora"/>
              <a:ea typeface="Lora"/>
              <a:cs typeface="Lora"/>
              <a:sym typeface="Lora"/>
            </a:endParaRPr>
          </a:p>
        </p:txBody>
      </p:sp>
      <p:sp>
        <p:nvSpPr>
          <p:cNvPr id="222" name="Google Shape;222;p31"/>
          <p:cNvSpPr/>
          <p:nvPr/>
        </p:nvSpPr>
        <p:spPr>
          <a:xfrm>
            <a:off x="453000" y="4083600"/>
            <a:ext cx="8288400" cy="336000"/>
          </a:xfrm>
          <a:prstGeom prst="roundRect">
            <a:avLst>
              <a:gd fmla="val 10170" name="adj"/>
            </a:avLst>
          </a:prstGeom>
          <a:solidFill>
            <a:srgbClr val="D97757"/>
          </a:solidFill>
          <a:ln>
            <a:noFill/>
          </a:ln>
        </p:spPr>
        <p:txBody>
          <a:bodyPr anchorCtr="0" anchor="ctr" bIns="91425" lIns="182875" spcFirstLastPara="1" rIns="182875" wrap="square" tIns="91425">
            <a:noAutofit/>
          </a:bodyPr>
          <a:lstStyle/>
          <a:p>
            <a:pPr indent="0" lvl="0" marL="0" marR="0" rtl="0" algn="ctr">
              <a:lnSpc>
                <a:spcPct val="115000"/>
              </a:lnSpc>
              <a:spcBef>
                <a:spcPts val="0"/>
              </a:spcBef>
              <a:spcAft>
                <a:spcPts val="0"/>
              </a:spcAft>
              <a:buNone/>
            </a:pPr>
            <a:r>
              <a:rPr b="1" lang="en" sz="1200">
                <a:solidFill>
                  <a:schemeClr val="lt1"/>
                </a:solidFill>
                <a:latin typeface="Lora"/>
                <a:ea typeface="Lora"/>
                <a:cs typeface="Lora"/>
                <a:sym typeface="Lora"/>
              </a:rPr>
              <a:t>Using and mastering all of your team’s CLI tools (e.g., git, docker, bq) so you can focus on solutions, not syntax</a:t>
            </a:r>
            <a:endParaRPr b="1" sz="1200">
              <a:solidFill>
                <a:schemeClr val="lt1"/>
              </a:solidFill>
              <a:latin typeface="Lora"/>
              <a:ea typeface="Lora"/>
              <a:cs typeface="Lora"/>
              <a:sym typeface="Lora"/>
            </a:endParaRPr>
          </a:p>
        </p:txBody>
      </p:sp>
      <p:sp>
        <p:nvSpPr>
          <p:cNvPr id="223" name="Google Shape;223;p31"/>
          <p:cNvSpPr txBox="1"/>
          <p:nvPr/>
        </p:nvSpPr>
        <p:spPr>
          <a:xfrm>
            <a:off x="347800" y="415150"/>
            <a:ext cx="81579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800">
                <a:solidFill>
                  <a:schemeClr val="dk2"/>
                </a:solidFill>
                <a:latin typeface="Roboto Mono"/>
                <a:ea typeface="Roboto Mono"/>
                <a:cs typeface="Roboto Mono"/>
                <a:sym typeface="Roboto Mono"/>
              </a:rPr>
              <a:t>works across the whole sdlc</a:t>
            </a:r>
            <a:endParaRPr>
              <a:solidFill>
                <a:schemeClr val="dk2"/>
              </a:solidFill>
              <a:latin typeface="Roboto Mono"/>
              <a:ea typeface="Roboto Mono"/>
              <a:cs typeface="Roboto Mono"/>
              <a:sym typeface="Roboto Mono"/>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460B"/>
        </a:solidFill>
      </p:bgPr>
    </p:bg>
    <p:spTree>
      <p:nvGrpSpPr>
        <p:cNvPr id="227" name="Shape 227"/>
        <p:cNvGrpSpPr/>
        <p:nvPr/>
      </p:nvGrpSpPr>
      <p:grpSpPr>
        <a:xfrm>
          <a:off x="0" y="0"/>
          <a:ext cx="0" cy="0"/>
          <a:chOff x="0" y="0"/>
          <a:chExt cx="0" cy="0"/>
        </a:xfrm>
      </p:grpSpPr>
      <p:sp>
        <p:nvSpPr>
          <p:cNvPr id="228" name="Google Shape;228;p32"/>
          <p:cNvSpPr txBox="1"/>
          <p:nvPr/>
        </p:nvSpPr>
        <p:spPr>
          <a:xfrm>
            <a:off x="735425" y="2340900"/>
            <a:ext cx="59748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800">
                <a:solidFill>
                  <a:schemeClr val="lt1"/>
                </a:solidFill>
                <a:latin typeface="Roboto Mono"/>
                <a:ea typeface="Roboto Mono"/>
                <a:cs typeface="Roboto Mono"/>
                <a:sym typeface="Roboto Mono"/>
              </a:rPr>
              <a:t>3</a:t>
            </a:r>
            <a:r>
              <a:rPr lang="en" sz="1800">
                <a:solidFill>
                  <a:schemeClr val="lt1"/>
                </a:solidFill>
                <a:latin typeface="Roboto Mono"/>
                <a:ea typeface="Roboto Mono"/>
                <a:cs typeface="Roboto Mono"/>
                <a:sym typeface="Roboto Mono"/>
              </a:rPr>
              <a:t>/ one ✻code, many faces</a:t>
            </a:r>
            <a:endParaRPr sz="1800">
              <a:solidFill>
                <a:schemeClr val="lt1"/>
              </a:solidFill>
              <a:latin typeface="Roboto Mono"/>
              <a:ea typeface="Roboto Mono"/>
              <a:cs typeface="Roboto Mono"/>
              <a:sym typeface="Roboto Mono"/>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8E4E0"/>
        </a:solidFill>
      </p:bgPr>
    </p:bg>
    <p:spTree>
      <p:nvGrpSpPr>
        <p:cNvPr id="232" name="Shape 232"/>
        <p:cNvGrpSpPr/>
        <p:nvPr/>
      </p:nvGrpSpPr>
      <p:grpSpPr>
        <a:xfrm>
          <a:off x="0" y="0"/>
          <a:ext cx="0" cy="0"/>
          <a:chOff x="0" y="0"/>
          <a:chExt cx="0" cy="0"/>
        </a:xfrm>
      </p:grpSpPr>
      <p:sp>
        <p:nvSpPr>
          <p:cNvPr id="233" name="Google Shape;233;p33"/>
          <p:cNvSpPr txBox="1"/>
          <p:nvPr/>
        </p:nvSpPr>
        <p:spPr>
          <a:xfrm>
            <a:off x="1930062" y="4482475"/>
            <a:ext cx="5283900" cy="4617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800">
                <a:solidFill>
                  <a:schemeClr val="dk2"/>
                </a:solidFill>
                <a:latin typeface="Roboto Mono"/>
                <a:ea typeface="Roboto Mono"/>
                <a:cs typeface="Roboto Mono"/>
                <a:sym typeface="Roboto Mono"/>
              </a:rPr>
              <a:t>terminal</a:t>
            </a:r>
            <a:endParaRPr sz="1800">
              <a:solidFill>
                <a:schemeClr val="dk2"/>
              </a:solidFill>
              <a:latin typeface="Roboto Mono"/>
              <a:ea typeface="Roboto Mono"/>
              <a:cs typeface="Roboto Mono"/>
              <a:sym typeface="Roboto Mono"/>
            </a:endParaRPr>
          </a:p>
        </p:txBody>
      </p:sp>
      <p:pic>
        <p:nvPicPr>
          <p:cNvPr id="234" name="Google Shape;234;p33" title="Screenshot 2025-11-05 at 1.53.29 PM.png"/>
          <p:cNvPicPr preferRelativeResize="0"/>
          <p:nvPr/>
        </p:nvPicPr>
        <p:blipFill>
          <a:blip r:embed="rId3">
            <a:alphaModFix/>
          </a:blip>
          <a:stretch>
            <a:fillRect/>
          </a:stretch>
        </p:blipFill>
        <p:spPr>
          <a:xfrm>
            <a:off x="1735225" y="336850"/>
            <a:ext cx="5673552" cy="4177675"/>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8E4E0"/>
        </a:solidFill>
      </p:bgPr>
    </p:bg>
    <p:spTree>
      <p:nvGrpSpPr>
        <p:cNvPr id="238" name="Shape 238"/>
        <p:cNvGrpSpPr/>
        <p:nvPr/>
      </p:nvGrpSpPr>
      <p:grpSpPr>
        <a:xfrm>
          <a:off x="0" y="0"/>
          <a:ext cx="0" cy="0"/>
          <a:chOff x="0" y="0"/>
          <a:chExt cx="0" cy="0"/>
        </a:xfrm>
      </p:grpSpPr>
      <p:sp>
        <p:nvSpPr>
          <p:cNvPr id="239" name="Google Shape;239;p34"/>
          <p:cNvSpPr txBox="1"/>
          <p:nvPr/>
        </p:nvSpPr>
        <p:spPr>
          <a:xfrm>
            <a:off x="1808725" y="351275"/>
            <a:ext cx="5283900" cy="4617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800">
                <a:solidFill>
                  <a:schemeClr val="dk2"/>
                </a:solidFill>
                <a:latin typeface="Roboto Mono"/>
                <a:ea typeface="Roboto Mono"/>
                <a:cs typeface="Roboto Mono"/>
                <a:sym typeface="Roboto Mono"/>
              </a:rPr>
              <a:t>ide</a:t>
            </a:r>
            <a:endParaRPr sz="1800">
              <a:solidFill>
                <a:schemeClr val="dk2"/>
              </a:solidFill>
              <a:latin typeface="Roboto Mono"/>
              <a:ea typeface="Roboto Mono"/>
              <a:cs typeface="Roboto Mono"/>
              <a:sym typeface="Roboto Mono"/>
            </a:endParaRPr>
          </a:p>
        </p:txBody>
      </p:sp>
      <p:pic>
        <p:nvPicPr>
          <p:cNvPr id="240" name="Google Shape;240;p34" title="Screenshot 2025-11-05 at 1.54.52 PM.png"/>
          <p:cNvPicPr preferRelativeResize="0"/>
          <p:nvPr/>
        </p:nvPicPr>
        <p:blipFill>
          <a:blip r:embed="rId3">
            <a:alphaModFix/>
          </a:blip>
          <a:stretch>
            <a:fillRect/>
          </a:stretch>
        </p:blipFill>
        <p:spPr>
          <a:xfrm>
            <a:off x="805963" y="865250"/>
            <a:ext cx="7289426" cy="4758774"/>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8E4E0"/>
        </a:solidFill>
      </p:bgPr>
    </p:bg>
    <p:spTree>
      <p:nvGrpSpPr>
        <p:cNvPr id="244" name="Shape 244"/>
        <p:cNvGrpSpPr/>
        <p:nvPr/>
      </p:nvGrpSpPr>
      <p:grpSpPr>
        <a:xfrm>
          <a:off x="0" y="0"/>
          <a:ext cx="0" cy="0"/>
          <a:chOff x="0" y="0"/>
          <a:chExt cx="0" cy="0"/>
        </a:xfrm>
      </p:grpSpPr>
      <p:sp>
        <p:nvSpPr>
          <p:cNvPr id="245" name="Google Shape;245;p35"/>
          <p:cNvSpPr txBox="1"/>
          <p:nvPr/>
        </p:nvSpPr>
        <p:spPr>
          <a:xfrm>
            <a:off x="1808725" y="351275"/>
            <a:ext cx="5283900" cy="4617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800">
                <a:solidFill>
                  <a:schemeClr val="dk2"/>
                </a:solidFill>
                <a:latin typeface="Roboto Mono"/>
                <a:ea typeface="Roboto Mono"/>
                <a:cs typeface="Roboto Mono"/>
                <a:sym typeface="Roboto Mono"/>
              </a:rPr>
              <a:t>web &amp; ios</a:t>
            </a:r>
            <a:endParaRPr sz="1800">
              <a:solidFill>
                <a:schemeClr val="dk2"/>
              </a:solidFill>
              <a:latin typeface="Roboto Mono"/>
              <a:ea typeface="Roboto Mono"/>
              <a:cs typeface="Roboto Mono"/>
              <a:sym typeface="Roboto Mono"/>
            </a:endParaRPr>
          </a:p>
        </p:txBody>
      </p:sp>
      <p:pic>
        <p:nvPicPr>
          <p:cNvPr id="246" name="Google Shape;246;p35" title="Screenshot 2025-11-05 at 1.56.21 PM.png"/>
          <p:cNvPicPr preferRelativeResize="0"/>
          <p:nvPr/>
        </p:nvPicPr>
        <p:blipFill>
          <a:blip r:embed="rId3">
            <a:alphaModFix/>
          </a:blip>
          <a:stretch>
            <a:fillRect/>
          </a:stretch>
        </p:blipFill>
        <p:spPr>
          <a:xfrm>
            <a:off x="3236725" y="1067425"/>
            <a:ext cx="7285299" cy="5542227"/>
          </a:xfrm>
          <a:prstGeom prst="rect">
            <a:avLst/>
          </a:prstGeom>
          <a:noFill/>
          <a:ln>
            <a:noFill/>
          </a:ln>
        </p:spPr>
      </p:pic>
      <p:pic>
        <p:nvPicPr>
          <p:cNvPr id="247" name="Google Shape;247;p35" title="iPhone Air.png"/>
          <p:cNvPicPr preferRelativeResize="0"/>
          <p:nvPr/>
        </p:nvPicPr>
        <p:blipFill>
          <a:blip r:embed="rId4">
            <a:alphaModFix/>
          </a:blip>
          <a:stretch>
            <a:fillRect/>
          </a:stretch>
        </p:blipFill>
        <p:spPr>
          <a:xfrm>
            <a:off x="721250" y="558888"/>
            <a:ext cx="1970217" cy="4025726"/>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8E4E0"/>
        </a:solidFill>
      </p:bgPr>
    </p:bg>
    <p:spTree>
      <p:nvGrpSpPr>
        <p:cNvPr id="251" name="Shape 251"/>
        <p:cNvGrpSpPr/>
        <p:nvPr/>
      </p:nvGrpSpPr>
      <p:grpSpPr>
        <a:xfrm>
          <a:off x="0" y="0"/>
          <a:ext cx="0" cy="0"/>
          <a:chOff x="0" y="0"/>
          <a:chExt cx="0" cy="0"/>
        </a:xfrm>
      </p:grpSpPr>
      <p:pic>
        <p:nvPicPr>
          <p:cNvPr id="252" name="Google Shape;252;p36" title="Screenshot 2025-06-03 at 6.21.57 PM.png"/>
          <p:cNvPicPr preferRelativeResize="0"/>
          <p:nvPr/>
        </p:nvPicPr>
        <p:blipFill>
          <a:blip r:embed="rId3">
            <a:alphaModFix/>
          </a:blip>
          <a:stretch>
            <a:fillRect/>
          </a:stretch>
        </p:blipFill>
        <p:spPr>
          <a:xfrm>
            <a:off x="1157225" y="1038925"/>
            <a:ext cx="6829537" cy="4838700"/>
          </a:xfrm>
          <a:prstGeom prst="rect">
            <a:avLst/>
          </a:prstGeom>
          <a:noFill/>
          <a:ln>
            <a:noFill/>
          </a:ln>
        </p:spPr>
      </p:pic>
      <p:sp>
        <p:nvSpPr>
          <p:cNvPr id="253" name="Google Shape;253;p36"/>
          <p:cNvSpPr txBox="1"/>
          <p:nvPr/>
        </p:nvSpPr>
        <p:spPr>
          <a:xfrm>
            <a:off x="3071975" y="376350"/>
            <a:ext cx="3000000" cy="4617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800">
                <a:solidFill>
                  <a:schemeClr val="dk2"/>
                </a:solidFill>
                <a:latin typeface="Roboto Mono"/>
                <a:ea typeface="Roboto Mono"/>
                <a:cs typeface="Roboto Mono"/>
                <a:sym typeface="Roboto Mono"/>
              </a:rPr>
              <a:t>/install-github-app</a:t>
            </a:r>
            <a:endParaRPr sz="1800">
              <a:solidFill>
                <a:schemeClr val="dk2"/>
              </a:solidFill>
              <a:latin typeface="Roboto Mono"/>
              <a:ea typeface="Roboto Mono"/>
              <a:cs typeface="Roboto Mono"/>
              <a:sym typeface="Roboto Mono"/>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8E4E0"/>
        </a:solidFill>
      </p:bgPr>
    </p:bg>
    <p:spTree>
      <p:nvGrpSpPr>
        <p:cNvPr id="257" name="Shape 257"/>
        <p:cNvGrpSpPr/>
        <p:nvPr/>
      </p:nvGrpSpPr>
      <p:grpSpPr>
        <a:xfrm>
          <a:off x="0" y="0"/>
          <a:ext cx="0" cy="0"/>
          <a:chOff x="0" y="0"/>
          <a:chExt cx="0" cy="0"/>
        </a:xfrm>
      </p:grpSpPr>
      <p:sp>
        <p:nvSpPr>
          <p:cNvPr id="258" name="Google Shape;258;p37"/>
          <p:cNvSpPr txBox="1"/>
          <p:nvPr/>
        </p:nvSpPr>
        <p:spPr>
          <a:xfrm>
            <a:off x="336650" y="618600"/>
            <a:ext cx="8209500" cy="3694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800">
                <a:solidFill>
                  <a:schemeClr val="dk2"/>
                </a:solidFill>
                <a:latin typeface="Roboto Mono"/>
                <a:ea typeface="Roboto Mono"/>
                <a:cs typeface="Roboto Mono"/>
                <a:sym typeface="Roboto Mono"/>
              </a:rPr>
              <a:t>sdk</a:t>
            </a:r>
            <a:endParaRPr sz="1800">
              <a:solidFill>
                <a:schemeClr val="dk2"/>
              </a:solidFill>
              <a:latin typeface="Roboto Mono"/>
              <a:ea typeface="Roboto Mono"/>
              <a:cs typeface="Roboto Mono"/>
              <a:sym typeface="Roboto Mono"/>
            </a:endParaRPr>
          </a:p>
          <a:p>
            <a:pPr indent="0" lvl="0" marL="0" rtl="0" algn="l">
              <a:lnSpc>
                <a:spcPct val="200000"/>
              </a:lnSpc>
              <a:spcBef>
                <a:spcPts val="0"/>
              </a:spcBef>
              <a:spcAft>
                <a:spcPts val="0"/>
              </a:spcAft>
              <a:buNone/>
            </a:pPr>
            <a:r>
              <a:t/>
            </a:r>
            <a:endParaRPr>
              <a:solidFill>
                <a:schemeClr val="dk2"/>
              </a:solidFill>
              <a:latin typeface="Roboto Mono"/>
              <a:ea typeface="Roboto Mono"/>
              <a:cs typeface="Roboto Mono"/>
              <a:sym typeface="Roboto Mono"/>
            </a:endParaRPr>
          </a:p>
          <a:p>
            <a:pPr indent="0" lvl="0" marL="0" rtl="0" algn="l">
              <a:lnSpc>
                <a:spcPct val="200000"/>
              </a:lnSpc>
              <a:spcBef>
                <a:spcPts val="0"/>
              </a:spcBef>
              <a:spcAft>
                <a:spcPts val="0"/>
              </a:spcAft>
              <a:buNone/>
            </a:pPr>
            <a:r>
              <a:rPr lang="en">
                <a:solidFill>
                  <a:srgbClr val="FF460B"/>
                </a:solidFill>
                <a:latin typeface="Roboto Mono"/>
                <a:ea typeface="Roboto Mono"/>
                <a:cs typeface="Roboto Mono"/>
                <a:sym typeface="Roboto Mono"/>
              </a:rPr>
              <a:t>$ </a:t>
            </a:r>
            <a:r>
              <a:rPr lang="en">
                <a:solidFill>
                  <a:schemeClr val="dk2"/>
                </a:solidFill>
                <a:latin typeface="Roboto Mono"/>
                <a:ea typeface="Roboto Mono"/>
                <a:cs typeface="Roboto Mono"/>
                <a:sym typeface="Roboto Mono"/>
              </a:rPr>
              <a:t>claude -p \</a:t>
            </a:r>
            <a:endParaRPr>
              <a:solidFill>
                <a:schemeClr val="dk2"/>
              </a:solidFill>
              <a:latin typeface="Roboto Mono"/>
              <a:ea typeface="Roboto Mono"/>
              <a:cs typeface="Roboto Mono"/>
              <a:sym typeface="Roboto Mono"/>
            </a:endParaRPr>
          </a:p>
          <a:p>
            <a:pPr indent="0" lvl="0" marL="0" rtl="0" algn="l">
              <a:lnSpc>
                <a:spcPct val="200000"/>
              </a:lnSpc>
              <a:spcBef>
                <a:spcPts val="0"/>
              </a:spcBef>
              <a:spcAft>
                <a:spcPts val="0"/>
              </a:spcAft>
              <a:buNone/>
            </a:pPr>
            <a:r>
              <a:rPr lang="en">
                <a:solidFill>
                  <a:schemeClr val="dk2"/>
                </a:solidFill>
                <a:latin typeface="Roboto Mono"/>
                <a:ea typeface="Roboto Mono"/>
                <a:cs typeface="Roboto Mono"/>
                <a:sym typeface="Roboto Mono"/>
              </a:rPr>
              <a:t>  “what did i do this week?” \</a:t>
            </a:r>
            <a:endParaRPr>
              <a:solidFill>
                <a:schemeClr val="dk2"/>
              </a:solidFill>
              <a:latin typeface="Roboto Mono"/>
              <a:ea typeface="Roboto Mono"/>
              <a:cs typeface="Roboto Mono"/>
              <a:sym typeface="Roboto Mono"/>
            </a:endParaRPr>
          </a:p>
          <a:p>
            <a:pPr indent="0" lvl="0" marL="0" rtl="0" algn="l">
              <a:lnSpc>
                <a:spcPct val="200000"/>
              </a:lnSpc>
              <a:spcBef>
                <a:spcPts val="0"/>
              </a:spcBef>
              <a:spcAft>
                <a:spcPts val="0"/>
              </a:spcAft>
              <a:buNone/>
            </a:pPr>
            <a:r>
              <a:rPr lang="en">
                <a:solidFill>
                  <a:schemeClr val="dk2"/>
                </a:solidFill>
                <a:latin typeface="Roboto Mono"/>
                <a:ea typeface="Roboto Mono"/>
                <a:cs typeface="Roboto Mono"/>
                <a:sym typeface="Roboto Mono"/>
              </a:rPr>
              <a:t>  --allowedTools Bash(git log:*)</a:t>
            </a:r>
            <a:endParaRPr>
              <a:solidFill>
                <a:schemeClr val="dk2"/>
              </a:solidFill>
              <a:latin typeface="Roboto Mono"/>
              <a:ea typeface="Roboto Mono"/>
              <a:cs typeface="Roboto Mono"/>
              <a:sym typeface="Roboto Mono"/>
            </a:endParaRPr>
          </a:p>
          <a:p>
            <a:pPr indent="0" lvl="0" marL="0" rtl="0" algn="l">
              <a:lnSpc>
                <a:spcPct val="200000"/>
              </a:lnSpc>
              <a:spcBef>
                <a:spcPts val="0"/>
              </a:spcBef>
              <a:spcAft>
                <a:spcPts val="0"/>
              </a:spcAft>
              <a:buNone/>
            </a:pPr>
            <a:r>
              <a:rPr lang="en">
                <a:solidFill>
                  <a:schemeClr val="dk2"/>
                </a:solidFill>
                <a:latin typeface="Roboto Mono"/>
                <a:ea typeface="Roboto Mono"/>
                <a:cs typeface="Roboto Mono"/>
                <a:sym typeface="Roboto Mono"/>
              </a:rPr>
              <a:t>  --output-format stream-json</a:t>
            </a:r>
            <a:endParaRPr>
              <a:solidFill>
                <a:schemeClr val="dk2"/>
              </a:solidFill>
              <a:latin typeface="Roboto Mono"/>
              <a:ea typeface="Roboto Mono"/>
              <a:cs typeface="Roboto Mono"/>
              <a:sym typeface="Roboto Mono"/>
            </a:endParaRPr>
          </a:p>
          <a:p>
            <a:pPr indent="0" lvl="0" marL="0" rtl="0" algn="l">
              <a:lnSpc>
                <a:spcPct val="200000"/>
              </a:lnSpc>
              <a:spcBef>
                <a:spcPts val="0"/>
              </a:spcBef>
              <a:spcAft>
                <a:spcPts val="0"/>
              </a:spcAft>
              <a:buNone/>
            </a:pPr>
            <a:r>
              <a:t/>
            </a:r>
            <a:endParaRPr>
              <a:solidFill>
                <a:schemeClr val="dk2"/>
              </a:solidFill>
              <a:latin typeface="Roboto Mono"/>
              <a:ea typeface="Roboto Mono"/>
              <a:cs typeface="Roboto Mono"/>
              <a:sym typeface="Roboto Mono"/>
            </a:endParaRPr>
          </a:p>
          <a:p>
            <a:pPr indent="0" lvl="0" marL="0" rtl="0" algn="l">
              <a:lnSpc>
                <a:spcPct val="200000"/>
              </a:lnSpc>
              <a:spcBef>
                <a:spcPts val="0"/>
              </a:spcBef>
              <a:spcAft>
                <a:spcPts val="0"/>
              </a:spcAft>
              <a:buNone/>
            </a:pPr>
            <a:r>
              <a:t/>
            </a:r>
            <a:endParaRPr>
              <a:solidFill>
                <a:schemeClr val="dk2"/>
              </a:solidFill>
              <a:latin typeface="Roboto Mono"/>
              <a:ea typeface="Roboto Mono"/>
              <a:cs typeface="Roboto Mono"/>
              <a:sym typeface="Roboto Mono"/>
            </a:endParaRPr>
          </a:p>
          <a:p>
            <a:pPr indent="0" lvl="0" marL="0" rtl="0" algn="l">
              <a:lnSpc>
                <a:spcPct val="200000"/>
              </a:lnSpc>
              <a:spcBef>
                <a:spcPts val="0"/>
              </a:spcBef>
              <a:spcAft>
                <a:spcPts val="0"/>
              </a:spcAft>
              <a:buNone/>
            </a:pPr>
            <a:r>
              <a:t/>
            </a:r>
            <a:endParaRPr>
              <a:solidFill>
                <a:schemeClr val="dk2"/>
              </a:solidFill>
              <a:latin typeface="Roboto Mono"/>
              <a:ea typeface="Roboto Mono"/>
              <a:cs typeface="Roboto Mono"/>
              <a:sym typeface="Roboto Mono"/>
            </a:endParaRPr>
          </a:p>
        </p:txBody>
      </p:sp>
      <p:sp>
        <p:nvSpPr>
          <p:cNvPr id="259" name="Google Shape;259;p37"/>
          <p:cNvSpPr/>
          <p:nvPr/>
        </p:nvSpPr>
        <p:spPr>
          <a:xfrm>
            <a:off x="5064850" y="3267263"/>
            <a:ext cx="3661500" cy="511200"/>
          </a:xfrm>
          <a:prstGeom prst="roundRect">
            <a:avLst>
              <a:gd fmla="val 16667" name="adj"/>
            </a:avLst>
          </a:prstGeom>
          <a:solidFill>
            <a:srgbClr val="F0EFEA"/>
          </a:solidFill>
          <a:ln cap="flat" cmpd="sng" w="19050">
            <a:solidFill>
              <a:srgbClr val="82817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200">
                <a:solidFill>
                  <a:srgbClr val="828179"/>
                </a:solidFill>
                <a:latin typeface="Roboto Mono"/>
                <a:ea typeface="Roboto Mono"/>
                <a:cs typeface="Roboto Mono"/>
                <a:sym typeface="Roboto Mono"/>
              </a:rPr>
              <a:t>c</a:t>
            </a:r>
            <a:r>
              <a:rPr lang="en" sz="1200">
                <a:solidFill>
                  <a:srgbClr val="828179"/>
                </a:solidFill>
                <a:latin typeface="Roboto Mono"/>
                <a:ea typeface="Roboto Mono"/>
                <a:cs typeface="Roboto Mono"/>
                <a:sym typeface="Roboto Mono"/>
              </a:rPr>
              <a:t>laude models</a:t>
            </a:r>
            <a:endParaRPr sz="1200">
              <a:solidFill>
                <a:srgbClr val="828179"/>
              </a:solidFill>
              <a:latin typeface="Roboto Mono"/>
              <a:ea typeface="Roboto Mono"/>
              <a:cs typeface="Roboto Mono"/>
              <a:sym typeface="Roboto Mono"/>
            </a:endParaRPr>
          </a:p>
        </p:txBody>
      </p:sp>
      <p:sp>
        <p:nvSpPr>
          <p:cNvPr id="260" name="Google Shape;260;p37"/>
          <p:cNvSpPr/>
          <p:nvPr/>
        </p:nvSpPr>
        <p:spPr>
          <a:xfrm>
            <a:off x="5064850" y="2633188"/>
            <a:ext cx="3661500" cy="511200"/>
          </a:xfrm>
          <a:prstGeom prst="roundRect">
            <a:avLst>
              <a:gd fmla="val 16667" name="adj"/>
            </a:avLst>
          </a:prstGeom>
          <a:solidFill>
            <a:srgbClr val="F0EFEA"/>
          </a:solidFill>
          <a:ln cap="flat" cmpd="sng" w="19050">
            <a:solidFill>
              <a:srgbClr val="82817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200">
                <a:solidFill>
                  <a:srgbClr val="828179"/>
                </a:solidFill>
                <a:latin typeface="Roboto Mono"/>
                <a:ea typeface="Roboto Mono"/>
                <a:cs typeface="Roboto Mono"/>
                <a:sym typeface="Roboto Mono"/>
              </a:rPr>
              <a:t>a</a:t>
            </a:r>
            <a:r>
              <a:rPr lang="en" sz="1200">
                <a:solidFill>
                  <a:srgbClr val="828179"/>
                </a:solidFill>
                <a:latin typeface="Roboto Mono"/>
                <a:ea typeface="Roboto Mono"/>
                <a:cs typeface="Roboto Mono"/>
                <a:sym typeface="Roboto Mono"/>
              </a:rPr>
              <a:t>nthropic, bedrock, or vertex api</a:t>
            </a:r>
            <a:endParaRPr sz="1200">
              <a:solidFill>
                <a:srgbClr val="828179"/>
              </a:solidFill>
              <a:latin typeface="Roboto Mono"/>
              <a:ea typeface="Roboto Mono"/>
              <a:cs typeface="Roboto Mono"/>
              <a:sym typeface="Roboto Mono"/>
            </a:endParaRPr>
          </a:p>
        </p:txBody>
      </p:sp>
      <p:sp>
        <p:nvSpPr>
          <p:cNvPr id="261" name="Google Shape;261;p37"/>
          <p:cNvSpPr/>
          <p:nvPr/>
        </p:nvSpPr>
        <p:spPr>
          <a:xfrm>
            <a:off x="5064850" y="1999113"/>
            <a:ext cx="3661500" cy="511200"/>
          </a:xfrm>
          <a:prstGeom prst="roundRect">
            <a:avLst>
              <a:gd fmla="val 16667" name="adj"/>
            </a:avLst>
          </a:prstGeom>
          <a:solidFill>
            <a:srgbClr val="F0EFEA"/>
          </a:solidFill>
          <a:ln cap="flat" cmpd="sng" w="19050">
            <a:solidFill>
              <a:srgbClr val="CC785C"/>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en" sz="1200">
                <a:solidFill>
                  <a:srgbClr val="CC785C"/>
                </a:solidFill>
                <a:latin typeface="Roboto Mono"/>
                <a:ea typeface="Roboto Mono"/>
                <a:cs typeface="Roboto Mono"/>
                <a:sym typeface="Roboto Mono"/>
              </a:rPr>
              <a:t>c</a:t>
            </a:r>
            <a:r>
              <a:rPr b="1" lang="en" sz="1200">
                <a:solidFill>
                  <a:srgbClr val="CC785C"/>
                </a:solidFill>
                <a:latin typeface="Roboto Mono"/>
                <a:ea typeface="Roboto Mono"/>
                <a:cs typeface="Roboto Mono"/>
                <a:sym typeface="Roboto Mono"/>
              </a:rPr>
              <a:t>laude code sdk</a:t>
            </a:r>
            <a:endParaRPr b="1" sz="1200">
              <a:solidFill>
                <a:srgbClr val="CC785C"/>
              </a:solidFill>
              <a:latin typeface="Roboto Mono"/>
              <a:ea typeface="Roboto Mono"/>
              <a:cs typeface="Roboto Mono"/>
              <a:sym typeface="Roboto Mono"/>
            </a:endParaRPr>
          </a:p>
        </p:txBody>
      </p:sp>
      <p:sp>
        <p:nvSpPr>
          <p:cNvPr id="262" name="Google Shape;262;p37"/>
          <p:cNvSpPr/>
          <p:nvPr/>
        </p:nvSpPr>
        <p:spPr>
          <a:xfrm>
            <a:off x="5064850" y="1365038"/>
            <a:ext cx="3661500" cy="511200"/>
          </a:xfrm>
          <a:prstGeom prst="roundRect">
            <a:avLst>
              <a:gd fmla="val 16667" name="adj"/>
            </a:avLst>
          </a:prstGeom>
          <a:solidFill>
            <a:srgbClr val="F0EFEA"/>
          </a:solidFill>
          <a:ln cap="flat" cmpd="sng" w="19050">
            <a:solidFill>
              <a:srgbClr val="82817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i="1" lang="en" sz="1200">
                <a:solidFill>
                  <a:srgbClr val="828179"/>
                </a:solidFill>
                <a:latin typeface="Roboto Mono"/>
                <a:ea typeface="Roboto Mono"/>
                <a:cs typeface="Roboto Mono"/>
                <a:sym typeface="Roboto Mono"/>
              </a:rPr>
              <a:t>y</a:t>
            </a:r>
            <a:r>
              <a:rPr i="1" lang="en" sz="1200">
                <a:solidFill>
                  <a:srgbClr val="828179"/>
                </a:solidFill>
                <a:latin typeface="Roboto Mono"/>
                <a:ea typeface="Roboto Mono"/>
                <a:cs typeface="Roboto Mono"/>
                <a:sym typeface="Roboto Mono"/>
              </a:rPr>
              <a:t>our app</a:t>
            </a:r>
            <a:endParaRPr i="1" sz="1200">
              <a:solidFill>
                <a:srgbClr val="828179"/>
              </a:solidFill>
              <a:latin typeface="Roboto Mono"/>
              <a:ea typeface="Roboto Mono"/>
              <a:cs typeface="Roboto Mono"/>
              <a:sym typeface="Roboto Mono"/>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8E4E0"/>
        </a:solidFill>
      </p:bgPr>
    </p:bg>
    <p:spTree>
      <p:nvGrpSpPr>
        <p:cNvPr id="266" name="Shape 266"/>
        <p:cNvGrpSpPr/>
        <p:nvPr/>
      </p:nvGrpSpPr>
      <p:grpSpPr>
        <a:xfrm>
          <a:off x="0" y="0"/>
          <a:ext cx="0" cy="0"/>
          <a:chOff x="0" y="0"/>
          <a:chExt cx="0" cy="0"/>
        </a:xfrm>
      </p:grpSpPr>
      <p:sp>
        <p:nvSpPr>
          <p:cNvPr id="267" name="Google Shape;267;p38"/>
          <p:cNvSpPr txBox="1"/>
          <p:nvPr/>
        </p:nvSpPr>
        <p:spPr>
          <a:xfrm>
            <a:off x="336650" y="618600"/>
            <a:ext cx="8209500" cy="3694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800">
                <a:solidFill>
                  <a:schemeClr val="dk2"/>
                </a:solidFill>
                <a:latin typeface="Roboto Mono"/>
                <a:ea typeface="Roboto Mono"/>
                <a:cs typeface="Roboto Mono"/>
                <a:sym typeface="Roboto Mono"/>
              </a:rPr>
              <a:t>sdk</a:t>
            </a:r>
            <a:endParaRPr sz="1800">
              <a:solidFill>
                <a:schemeClr val="dk2"/>
              </a:solidFill>
              <a:latin typeface="Roboto Mono"/>
              <a:ea typeface="Roboto Mono"/>
              <a:cs typeface="Roboto Mono"/>
              <a:sym typeface="Roboto Mono"/>
            </a:endParaRPr>
          </a:p>
          <a:p>
            <a:pPr indent="0" lvl="0" marL="0" rtl="0" algn="l">
              <a:lnSpc>
                <a:spcPct val="200000"/>
              </a:lnSpc>
              <a:spcBef>
                <a:spcPts val="0"/>
              </a:spcBef>
              <a:spcAft>
                <a:spcPts val="0"/>
              </a:spcAft>
              <a:buNone/>
            </a:pPr>
            <a:r>
              <a:t/>
            </a:r>
            <a:endParaRPr>
              <a:solidFill>
                <a:schemeClr val="dk2"/>
              </a:solidFill>
              <a:latin typeface="Roboto Mono"/>
              <a:ea typeface="Roboto Mono"/>
              <a:cs typeface="Roboto Mono"/>
              <a:sym typeface="Roboto Mono"/>
            </a:endParaRPr>
          </a:p>
          <a:p>
            <a:pPr indent="0" lvl="0" marL="0" rtl="0" algn="l">
              <a:lnSpc>
                <a:spcPct val="200000"/>
              </a:lnSpc>
              <a:spcBef>
                <a:spcPts val="0"/>
              </a:spcBef>
              <a:spcAft>
                <a:spcPts val="0"/>
              </a:spcAft>
              <a:buNone/>
            </a:pPr>
            <a:r>
              <a:rPr lang="en">
                <a:solidFill>
                  <a:srgbClr val="FF460B"/>
                </a:solidFill>
                <a:latin typeface="Roboto Mono"/>
                <a:ea typeface="Roboto Mono"/>
                <a:cs typeface="Roboto Mono"/>
                <a:sym typeface="Roboto Mono"/>
              </a:rPr>
              <a:t>$ </a:t>
            </a:r>
            <a:r>
              <a:rPr lang="en">
                <a:solidFill>
                  <a:schemeClr val="dk2"/>
                </a:solidFill>
                <a:latin typeface="Roboto Mono"/>
                <a:ea typeface="Roboto Mono"/>
                <a:cs typeface="Roboto Mono"/>
                <a:sym typeface="Roboto Mono"/>
              </a:rPr>
              <a:t>get-gcp-logs 1uhd832d</a:t>
            </a:r>
            <a:r>
              <a:rPr lang="en">
                <a:solidFill>
                  <a:schemeClr val="dk2"/>
                </a:solidFill>
                <a:latin typeface="Roboto Mono"/>
                <a:ea typeface="Roboto Mono"/>
                <a:cs typeface="Roboto Mono"/>
                <a:sym typeface="Roboto Mono"/>
              </a:rPr>
              <a:t> |</a:t>
            </a:r>
            <a:endParaRPr>
              <a:solidFill>
                <a:schemeClr val="dk2"/>
              </a:solidFill>
              <a:latin typeface="Roboto Mono"/>
              <a:ea typeface="Roboto Mono"/>
              <a:cs typeface="Roboto Mono"/>
              <a:sym typeface="Roboto Mono"/>
            </a:endParaRPr>
          </a:p>
          <a:p>
            <a:pPr indent="0" lvl="0" marL="0" rtl="0" algn="l">
              <a:lnSpc>
                <a:spcPct val="200000"/>
              </a:lnSpc>
              <a:spcBef>
                <a:spcPts val="0"/>
              </a:spcBef>
              <a:spcAft>
                <a:spcPts val="0"/>
              </a:spcAft>
              <a:buNone/>
            </a:pPr>
            <a:r>
              <a:rPr lang="en">
                <a:solidFill>
                  <a:schemeClr val="dk2"/>
                </a:solidFill>
                <a:latin typeface="Roboto Mono"/>
                <a:ea typeface="Roboto Mono"/>
                <a:cs typeface="Roboto Mono"/>
                <a:sym typeface="Roboto Mono"/>
              </a:rPr>
              <a:t>  claude -p "correlate errors + commits" \</a:t>
            </a:r>
            <a:endParaRPr>
              <a:solidFill>
                <a:schemeClr val="dk2"/>
              </a:solidFill>
              <a:latin typeface="Roboto Mono"/>
              <a:ea typeface="Roboto Mono"/>
              <a:cs typeface="Roboto Mono"/>
              <a:sym typeface="Roboto Mono"/>
            </a:endParaRPr>
          </a:p>
          <a:p>
            <a:pPr indent="0" lvl="0" marL="0" rtl="0" algn="l">
              <a:lnSpc>
                <a:spcPct val="200000"/>
              </a:lnSpc>
              <a:spcBef>
                <a:spcPts val="0"/>
              </a:spcBef>
              <a:spcAft>
                <a:spcPts val="0"/>
              </a:spcAft>
              <a:buNone/>
            </a:pPr>
            <a:r>
              <a:rPr lang="en">
                <a:solidFill>
                  <a:schemeClr val="dk2"/>
                </a:solidFill>
                <a:latin typeface="Roboto Mono"/>
                <a:ea typeface="Roboto Mono"/>
                <a:cs typeface="Roboto Mono"/>
                <a:sym typeface="Roboto Mono"/>
              </a:rPr>
              <a:t>    --output-format=json |</a:t>
            </a:r>
            <a:endParaRPr>
              <a:solidFill>
                <a:schemeClr val="dk2"/>
              </a:solidFill>
              <a:latin typeface="Roboto Mono"/>
              <a:ea typeface="Roboto Mono"/>
              <a:cs typeface="Roboto Mono"/>
              <a:sym typeface="Roboto Mono"/>
            </a:endParaRPr>
          </a:p>
          <a:p>
            <a:pPr indent="0" lvl="0" marL="0" rtl="0" algn="l">
              <a:lnSpc>
                <a:spcPct val="200000"/>
              </a:lnSpc>
              <a:spcBef>
                <a:spcPts val="0"/>
              </a:spcBef>
              <a:spcAft>
                <a:spcPts val="0"/>
              </a:spcAft>
              <a:buNone/>
            </a:pPr>
            <a:r>
              <a:rPr lang="en">
                <a:solidFill>
                  <a:schemeClr val="dk2"/>
                </a:solidFill>
                <a:latin typeface="Roboto Mono"/>
                <a:ea typeface="Roboto Mono"/>
                <a:cs typeface="Roboto Mono"/>
                <a:sym typeface="Roboto Mono"/>
              </a:rPr>
              <a:t>  jq '.result'</a:t>
            </a:r>
            <a:endParaRPr>
              <a:solidFill>
                <a:schemeClr val="dk2"/>
              </a:solidFill>
              <a:latin typeface="Roboto Mono"/>
              <a:ea typeface="Roboto Mono"/>
              <a:cs typeface="Roboto Mono"/>
              <a:sym typeface="Roboto Mono"/>
            </a:endParaRPr>
          </a:p>
          <a:p>
            <a:pPr indent="0" lvl="0" marL="0" rtl="0" algn="l">
              <a:lnSpc>
                <a:spcPct val="200000"/>
              </a:lnSpc>
              <a:spcBef>
                <a:spcPts val="0"/>
              </a:spcBef>
              <a:spcAft>
                <a:spcPts val="0"/>
              </a:spcAft>
              <a:buNone/>
            </a:pPr>
            <a:r>
              <a:t/>
            </a:r>
            <a:endParaRPr>
              <a:solidFill>
                <a:schemeClr val="dk2"/>
              </a:solidFill>
              <a:latin typeface="Roboto Mono"/>
              <a:ea typeface="Roboto Mono"/>
              <a:cs typeface="Roboto Mono"/>
              <a:sym typeface="Roboto Mono"/>
            </a:endParaRPr>
          </a:p>
          <a:p>
            <a:pPr indent="0" lvl="0" marL="0" rtl="0" algn="l">
              <a:lnSpc>
                <a:spcPct val="200000"/>
              </a:lnSpc>
              <a:spcBef>
                <a:spcPts val="0"/>
              </a:spcBef>
              <a:spcAft>
                <a:spcPts val="0"/>
              </a:spcAft>
              <a:buNone/>
            </a:pPr>
            <a:r>
              <a:t/>
            </a:r>
            <a:endParaRPr>
              <a:solidFill>
                <a:schemeClr val="dk2"/>
              </a:solidFill>
              <a:latin typeface="Roboto Mono"/>
              <a:ea typeface="Roboto Mono"/>
              <a:cs typeface="Roboto Mono"/>
              <a:sym typeface="Roboto Mono"/>
            </a:endParaRPr>
          </a:p>
          <a:p>
            <a:pPr indent="0" lvl="0" marL="0" rtl="0" algn="l">
              <a:lnSpc>
                <a:spcPct val="200000"/>
              </a:lnSpc>
              <a:spcBef>
                <a:spcPts val="0"/>
              </a:spcBef>
              <a:spcAft>
                <a:spcPts val="0"/>
              </a:spcAft>
              <a:buNone/>
            </a:pPr>
            <a:r>
              <a:t/>
            </a:r>
            <a:endParaRPr>
              <a:solidFill>
                <a:schemeClr val="dk2"/>
              </a:solidFill>
              <a:latin typeface="Roboto Mono"/>
              <a:ea typeface="Roboto Mono"/>
              <a:cs typeface="Roboto Mono"/>
              <a:sym typeface="Roboto Mono"/>
            </a:endParaRPr>
          </a:p>
        </p:txBody>
      </p:sp>
      <p:sp>
        <p:nvSpPr>
          <p:cNvPr id="268" name="Google Shape;268;p38"/>
          <p:cNvSpPr/>
          <p:nvPr/>
        </p:nvSpPr>
        <p:spPr>
          <a:xfrm>
            <a:off x="5064850" y="3267263"/>
            <a:ext cx="3661500" cy="511200"/>
          </a:xfrm>
          <a:prstGeom prst="roundRect">
            <a:avLst>
              <a:gd fmla="val 16667" name="adj"/>
            </a:avLst>
          </a:prstGeom>
          <a:solidFill>
            <a:srgbClr val="F0EFEA"/>
          </a:solidFill>
          <a:ln cap="flat" cmpd="sng" w="19050">
            <a:solidFill>
              <a:srgbClr val="82817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200">
                <a:solidFill>
                  <a:srgbClr val="828179"/>
                </a:solidFill>
                <a:latin typeface="Roboto Mono"/>
                <a:ea typeface="Roboto Mono"/>
                <a:cs typeface="Roboto Mono"/>
                <a:sym typeface="Roboto Mono"/>
              </a:rPr>
              <a:t>claude models</a:t>
            </a:r>
            <a:endParaRPr sz="1200">
              <a:solidFill>
                <a:srgbClr val="828179"/>
              </a:solidFill>
              <a:latin typeface="Roboto Mono"/>
              <a:ea typeface="Roboto Mono"/>
              <a:cs typeface="Roboto Mono"/>
              <a:sym typeface="Roboto Mono"/>
            </a:endParaRPr>
          </a:p>
        </p:txBody>
      </p:sp>
      <p:sp>
        <p:nvSpPr>
          <p:cNvPr id="269" name="Google Shape;269;p38"/>
          <p:cNvSpPr/>
          <p:nvPr/>
        </p:nvSpPr>
        <p:spPr>
          <a:xfrm>
            <a:off x="5064850" y="2633188"/>
            <a:ext cx="3661500" cy="511200"/>
          </a:xfrm>
          <a:prstGeom prst="roundRect">
            <a:avLst>
              <a:gd fmla="val 16667" name="adj"/>
            </a:avLst>
          </a:prstGeom>
          <a:solidFill>
            <a:srgbClr val="F0EFEA"/>
          </a:solidFill>
          <a:ln cap="flat" cmpd="sng" w="19050">
            <a:solidFill>
              <a:srgbClr val="82817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200">
                <a:solidFill>
                  <a:srgbClr val="828179"/>
                </a:solidFill>
                <a:latin typeface="Roboto Mono"/>
                <a:ea typeface="Roboto Mono"/>
                <a:cs typeface="Roboto Mono"/>
                <a:sym typeface="Roboto Mono"/>
              </a:rPr>
              <a:t>anthropic, bedrock, or vertex api</a:t>
            </a:r>
            <a:endParaRPr sz="1200">
              <a:solidFill>
                <a:srgbClr val="828179"/>
              </a:solidFill>
              <a:latin typeface="Roboto Mono"/>
              <a:ea typeface="Roboto Mono"/>
              <a:cs typeface="Roboto Mono"/>
              <a:sym typeface="Roboto Mono"/>
            </a:endParaRPr>
          </a:p>
        </p:txBody>
      </p:sp>
      <p:sp>
        <p:nvSpPr>
          <p:cNvPr id="270" name="Google Shape;270;p38"/>
          <p:cNvSpPr/>
          <p:nvPr/>
        </p:nvSpPr>
        <p:spPr>
          <a:xfrm>
            <a:off x="5064850" y="1999113"/>
            <a:ext cx="3661500" cy="511200"/>
          </a:xfrm>
          <a:prstGeom prst="roundRect">
            <a:avLst>
              <a:gd fmla="val 16667" name="adj"/>
            </a:avLst>
          </a:prstGeom>
          <a:solidFill>
            <a:srgbClr val="F0EFEA"/>
          </a:solidFill>
          <a:ln cap="flat" cmpd="sng" w="19050">
            <a:solidFill>
              <a:srgbClr val="CC785C"/>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en" sz="1200">
                <a:solidFill>
                  <a:srgbClr val="CC785C"/>
                </a:solidFill>
                <a:latin typeface="Roboto Mono"/>
                <a:ea typeface="Roboto Mono"/>
                <a:cs typeface="Roboto Mono"/>
                <a:sym typeface="Roboto Mono"/>
              </a:rPr>
              <a:t>claude code sdk</a:t>
            </a:r>
            <a:endParaRPr b="1" sz="1200">
              <a:solidFill>
                <a:srgbClr val="CC785C"/>
              </a:solidFill>
              <a:latin typeface="Roboto Mono"/>
              <a:ea typeface="Roboto Mono"/>
              <a:cs typeface="Roboto Mono"/>
              <a:sym typeface="Roboto Mono"/>
            </a:endParaRPr>
          </a:p>
        </p:txBody>
      </p:sp>
      <p:sp>
        <p:nvSpPr>
          <p:cNvPr id="271" name="Google Shape;271;p38"/>
          <p:cNvSpPr/>
          <p:nvPr/>
        </p:nvSpPr>
        <p:spPr>
          <a:xfrm>
            <a:off x="5064850" y="1365038"/>
            <a:ext cx="3661500" cy="511200"/>
          </a:xfrm>
          <a:prstGeom prst="roundRect">
            <a:avLst>
              <a:gd fmla="val 16667" name="adj"/>
            </a:avLst>
          </a:prstGeom>
          <a:solidFill>
            <a:srgbClr val="F0EFEA"/>
          </a:solidFill>
          <a:ln cap="flat" cmpd="sng" w="19050">
            <a:solidFill>
              <a:srgbClr val="82817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i="1" lang="en" sz="1200">
                <a:solidFill>
                  <a:srgbClr val="828179"/>
                </a:solidFill>
                <a:latin typeface="Roboto Mono"/>
                <a:ea typeface="Roboto Mono"/>
                <a:cs typeface="Roboto Mono"/>
                <a:sym typeface="Roboto Mono"/>
              </a:rPr>
              <a:t>your app</a:t>
            </a:r>
            <a:endParaRPr i="1" sz="1200">
              <a:solidFill>
                <a:srgbClr val="828179"/>
              </a:solidFill>
              <a:latin typeface="Roboto Mono"/>
              <a:ea typeface="Roboto Mono"/>
              <a:cs typeface="Roboto Mono"/>
              <a:sym typeface="Roboto Mono"/>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460B"/>
        </a:solidFill>
      </p:bgPr>
    </p:bg>
    <p:spTree>
      <p:nvGrpSpPr>
        <p:cNvPr id="275" name="Shape 275"/>
        <p:cNvGrpSpPr/>
        <p:nvPr/>
      </p:nvGrpSpPr>
      <p:grpSpPr>
        <a:xfrm>
          <a:off x="0" y="0"/>
          <a:ext cx="0" cy="0"/>
          <a:chOff x="0" y="0"/>
          <a:chExt cx="0" cy="0"/>
        </a:xfrm>
      </p:grpSpPr>
      <p:sp>
        <p:nvSpPr>
          <p:cNvPr id="276" name="Google Shape;276;p39"/>
          <p:cNvSpPr txBox="1"/>
          <p:nvPr/>
        </p:nvSpPr>
        <p:spPr>
          <a:xfrm>
            <a:off x="735425" y="2340900"/>
            <a:ext cx="59748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800">
                <a:solidFill>
                  <a:schemeClr val="lt1"/>
                </a:solidFill>
                <a:latin typeface="Roboto Mono"/>
                <a:ea typeface="Roboto Mono"/>
                <a:cs typeface="Roboto Mono"/>
                <a:sym typeface="Roboto Mono"/>
              </a:rPr>
              <a:t>4</a:t>
            </a:r>
            <a:r>
              <a:rPr lang="en" sz="1800">
                <a:solidFill>
                  <a:schemeClr val="lt1"/>
                </a:solidFill>
                <a:latin typeface="Roboto Mono"/>
                <a:ea typeface="Roboto Mono"/>
                <a:cs typeface="Roboto Mono"/>
                <a:sym typeface="Roboto Mono"/>
              </a:rPr>
              <a:t>/ using claude code</a:t>
            </a:r>
            <a:endParaRPr sz="1800">
              <a:solidFill>
                <a:schemeClr val="lt1"/>
              </a:solidFill>
              <a:latin typeface="Roboto Mono"/>
              <a:ea typeface="Roboto Mono"/>
              <a:cs typeface="Roboto Mono"/>
              <a:sym typeface="Roboto Mono"/>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8E4E0"/>
        </a:solidFill>
      </p:bgPr>
    </p:bg>
    <p:spTree>
      <p:nvGrpSpPr>
        <p:cNvPr id="280" name="Shape 280"/>
        <p:cNvGrpSpPr/>
        <p:nvPr/>
      </p:nvGrpSpPr>
      <p:grpSpPr>
        <a:xfrm>
          <a:off x="0" y="0"/>
          <a:ext cx="0" cy="0"/>
          <a:chOff x="0" y="0"/>
          <a:chExt cx="0" cy="0"/>
        </a:xfrm>
      </p:grpSpPr>
      <p:sp>
        <p:nvSpPr>
          <p:cNvPr id="281" name="Google Shape;281;p40"/>
          <p:cNvSpPr txBox="1"/>
          <p:nvPr/>
        </p:nvSpPr>
        <p:spPr>
          <a:xfrm>
            <a:off x="336650" y="618600"/>
            <a:ext cx="8209500" cy="2893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800">
                <a:solidFill>
                  <a:schemeClr val="dk2"/>
                </a:solidFill>
                <a:latin typeface="Roboto Mono"/>
                <a:ea typeface="Roboto Mono"/>
                <a:cs typeface="Roboto Mono"/>
                <a:sym typeface="Roboto Mono"/>
              </a:rPr>
              <a:t>use cases</a:t>
            </a:r>
            <a:endParaRPr sz="1800">
              <a:solidFill>
                <a:schemeClr val="dk2"/>
              </a:solidFill>
              <a:latin typeface="Roboto Mono"/>
              <a:ea typeface="Roboto Mono"/>
              <a:cs typeface="Roboto Mono"/>
              <a:sym typeface="Roboto Mono"/>
            </a:endParaRPr>
          </a:p>
          <a:p>
            <a:pPr indent="0" lvl="0" marL="0" rtl="0" algn="l">
              <a:spcBef>
                <a:spcPts val="0"/>
              </a:spcBef>
              <a:spcAft>
                <a:spcPts val="0"/>
              </a:spcAft>
              <a:buNone/>
            </a:pPr>
            <a:r>
              <a:t/>
            </a:r>
            <a:endParaRPr sz="1800">
              <a:solidFill>
                <a:schemeClr val="dk2"/>
              </a:solidFill>
              <a:latin typeface="Roboto Mono"/>
              <a:ea typeface="Roboto Mono"/>
              <a:cs typeface="Roboto Mono"/>
              <a:sym typeface="Roboto Mono"/>
            </a:endParaRPr>
          </a:p>
          <a:p>
            <a:pPr indent="0" lvl="0" marL="0" rtl="0" algn="l">
              <a:spcBef>
                <a:spcPts val="0"/>
              </a:spcBef>
              <a:spcAft>
                <a:spcPts val="0"/>
              </a:spcAft>
              <a:buNone/>
            </a:pPr>
            <a:r>
              <a:rPr lang="en" sz="1800">
                <a:solidFill>
                  <a:schemeClr val="dk2"/>
                </a:solidFill>
                <a:latin typeface="Roboto Mono"/>
                <a:ea typeface="Roboto Mono"/>
                <a:cs typeface="Roboto Mono"/>
                <a:sym typeface="Roboto Mono"/>
              </a:rPr>
              <a:t>1. codebase q&amp;a + research</a:t>
            </a:r>
            <a:endParaRPr sz="1800">
              <a:solidFill>
                <a:schemeClr val="dk2"/>
              </a:solidFill>
              <a:latin typeface="Roboto Mono"/>
              <a:ea typeface="Roboto Mono"/>
              <a:cs typeface="Roboto Mono"/>
              <a:sym typeface="Roboto Mono"/>
            </a:endParaRPr>
          </a:p>
          <a:p>
            <a:pPr indent="0" lvl="0" marL="0" rtl="0" algn="l">
              <a:spcBef>
                <a:spcPts val="0"/>
              </a:spcBef>
              <a:spcAft>
                <a:spcPts val="0"/>
              </a:spcAft>
              <a:buNone/>
            </a:pPr>
            <a:r>
              <a:rPr lang="en" sz="1800">
                <a:solidFill>
                  <a:schemeClr val="dk2"/>
                </a:solidFill>
                <a:latin typeface="Roboto Mono"/>
                <a:ea typeface="Roboto Mono"/>
                <a:cs typeface="Roboto Mono"/>
                <a:sym typeface="Roboto Mono"/>
              </a:rPr>
              <a:t>2. write code</a:t>
            </a:r>
            <a:endParaRPr sz="1800">
              <a:solidFill>
                <a:schemeClr val="dk2"/>
              </a:solidFill>
              <a:latin typeface="Roboto Mono"/>
              <a:ea typeface="Roboto Mono"/>
              <a:cs typeface="Roboto Mono"/>
              <a:sym typeface="Roboto Mono"/>
            </a:endParaRPr>
          </a:p>
          <a:p>
            <a:pPr indent="0" lvl="0" marL="0" rtl="0" algn="l">
              <a:spcBef>
                <a:spcPts val="0"/>
              </a:spcBef>
              <a:spcAft>
                <a:spcPts val="0"/>
              </a:spcAft>
              <a:buNone/>
            </a:pPr>
            <a:r>
              <a:rPr lang="en" sz="1800">
                <a:solidFill>
                  <a:schemeClr val="dk2"/>
                </a:solidFill>
                <a:latin typeface="Roboto Mono"/>
                <a:ea typeface="Roboto Mono"/>
                <a:cs typeface="Roboto Mono"/>
                <a:sym typeface="Roboto Mono"/>
              </a:rPr>
              <a:t>   a. 1-shot</a:t>
            </a:r>
            <a:endParaRPr sz="1800">
              <a:solidFill>
                <a:schemeClr val="dk2"/>
              </a:solidFill>
              <a:latin typeface="Roboto Mono"/>
              <a:ea typeface="Roboto Mono"/>
              <a:cs typeface="Roboto Mono"/>
              <a:sym typeface="Roboto Mono"/>
            </a:endParaRPr>
          </a:p>
          <a:p>
            <a:pPr indent="0" lvl="0" marL="0" rtl="0" algn="l">
              <a:spcBef>
                <a:spcPts val="0"/>
              </a:spcBef>
              <a:spcAft>
                <a:spcPts val="0"/>
              </a:spcAft>
              <a:buNone/>
            </a:pPr>
            <a:r>
              <a:rPr lang="en" sz="1800">
                <a:solidFill>
                  <a:schemeClr val="dk2"/>
                </a:solidFill>
                <a:latin typeface="Roboto Mono"/>
                <a:ea typeface="Roboto Mono"/>
                <a:cs typeface="Roboto Mono"/>
                <a:sym typeface="Roboto Mono"/>
              </a:rPr>
              <a:t>   b. sidekick</a:t>
            </a:r>
            <a:endParaRPr sz="1800">
              <a:solidFill>
                <a:schemeClr val="dk2"/>
              </a:solidFill>
              <a:latin typeface="Roboto Mono"/>
              <a:ea typeface="Roboto Mono"/>
              <a:cs typeface="Roboto Mono"/>
              <a:sym typeface="Roboto Mono"/>
            </a:endParaRPr>
          </a:p>
          <a:p>
            <a:pPr indent="0" lvl="0" marL="0" rtl="0" algn="l">
              <a:spcBef>
                <a:spcPts val="0"/>
              </a:spcBef>
              <a:spcAft>
                <a:spcPts val="0"/>
              </a:spcAft>
              <a:buNone/>
            </a:pPr>
            <a:r>
              <a:rPr lang="en" sz="1800">
                <a:solidFill>
                  <a:schemeClr val="dk2"/>
                </a:solidFill>
                <a:latin typeface="Roboto Mono"/>
                <a:ea typeface="Roboto Mono"/>
                <a:cs typeface="Roboto Mono"/>
                <a:sym typeface="Roboto Mono"/>
              </a:rPr>
              <a:t>   c. prototype</a:t>
            </a:r>
            <a:endParaRPr sz="1800">
              <a:solidFill>
                <a:schemeClr val="dk2"/>
              </a:solidFill>
              <a:latin typeface="Roboto Mono"/>
              <a:ea typeface="Roboto Mono"/>
              <a:cs typeface="Roboto Mono"/>
              <a:sym typeface="Roboto Mono"/>
            </a:endParaRPr>
          </a:p>
          <a:p>
            <a:pPr indent="0" lvl="0" marL="0" rtl="0" algn="l">
              <a:spcBef>
                <a:spcPts val="0"/>
              </a:spcBef>
              <a:spcAft>
                <a:spcPts val="0"/>
              </a:spcAft>
              <a:buNone/>
            </a:pPr>
            <a:r>
              <a:rPr lang="en" sz="1800">
                <a:solidFill>
                  <a:schemeClr val="dk2"/>
                </a:solidFill>
                <a:latin typeface="Roboto Mono"/>
                <a:ea typeface="Roboto Mono"/>
                <a:cs typeface="Roboto Mono"/>
                <a:sym typeface="Roboto Mono"/>
              </a:rPr>
              <a:t>3. integrate tools &amp; mcps</a:t>
            </a:r>
            <a:endParaRPr sz="1800">
              <a:solidFill>
                <a:schemeClr val="dk2"/>
              </a:solidFill>
              <a:latin typeface="Roboto Mono"/>
              <a:ea typeface="Roboto Mono"/>
              <a:cs typeface="Roboto Mono"/>
              <a:sym typeface="Roboto Mono"/>
            </a:endParaRPr>
          </a:p>
          <a:p>
            <a:pPr indent="0" lvl="0" marL="0" rtl="0" algn="l">
              <a:spcBef>
                <a:spcPts val="0"/>
              </a:spcBef>
              <a:spcAft>
                <a:spcPts val="0"/>
              </a:spcAft>
              <a:buNone/>
            </a:pPr>
            <a:r>
              <a:rPr lang="en" sz="1800">
                <a:solidFill>
                  <a:schemeClr val="dk2"/>
                </a:solidFill>
                <a:latin typeface="Roboto Mono"/>
                <a:ea typeface="Roboto Mono"/>
                <a:cs typeface="Roboto Mono"/>
                <a:sym typeface="Roboto Mono"/>
              </a:rPr>
              <a:t>4. power automation</a:t>
            </a:r>
            <a:endParaRPr sz="1800">
              <a:solidFill>
                <a:schemeClr val="dk2"/>
              </a:solidFill>
              <a:latin typeface="Roboto Mono"/>
              <a:ea typeface="Roboto Mono"/>
              <a:cs typeface="Roboto Mono"/>
              <a:sym typeface="Roboto Mono"/>
            </a:endParaRPr>
          </a:p>
          <a:p>
            <a:pPr indent="0" lvl="0" marL="0" rtl="0" algn="l">
              <a:spcBef>
                <a:spcPts val="0"/>
              </a:spcBef>
              <a:spcAft>
                <a:spcPts val="0"/>
              </a:spcAft>
              <a:buNone/>
            </a:pPr>
            <a:r>
              <a:t/>
            </a:r>
            <a:endParaRPr>
              <a:solidFill>
                <a:schemeClr val="dk2"/>
              </a:solidFill>
              <a:latin typeface="Roboto Mono"/>
              <a:ea typeface="Roboto Mono"/>
              <a:cs typeface="Roboto Mono"/>
              <a:sym typeface="Roboto Mono"/>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8E4E0"/>
        </a:solidFill>
      </p:bgPr>
    </p:bg>
    <p:spTree>
      <p:nvGrpSpPr>
        <p:cNvPr id="285" name="Shape 285"/>
        <p:cNvGrpSpPr/>
        <p:nvPr/>
      </p:nvGrpSpPr>
      <p:grpSpPr>
        <a:xfrm>
          <a:off x="0" y="0"/>
          <a:ext cx="0" cy="0"/>
          <a:chOff x="0" y="0"/>
          <a:chExt cx="0" cy="0"/>
        </a:xfrm>
      </p:grpSpPr>
      <p:sp>
        <p:nvSpPr>
          <p:cNvPr id="286" name="Google Shape;286;p41"/>
          <p:cNvSpPr txBox="1"/>
          <p:nvPr/>
        </p:nvSpPr>
        <p:spPr>
          <a:xfrm>
            <a:off x="336650" y="618600"/>
            <a:ext cx="8209500" cy="4125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800">
                <a:solidFill>
                  <a:schemeClr val="dk2"/>
                </a:solidFill>
                <a:latin typeface="Roboto Mono"/>
                <a:ea typeface="Roboto Mono"/>
                <a:cs typeface="Roboto Mono"/>
                <a:sym typeface="Roboto Mono"/>
              </a:rPr>
              <a:t>1. ask claude code about your code</a:t>
            </a:r>
            <a:endParaRPr sz="1800">
              <a:solidFill>
                <a:schemeClr val="dk2"/>
              </a:solidFill>
              <a:latin typeface="Roboto Mono"/>
              <a:ea typeface="Roboto Mono"/>
              <a:cs typeface="Roboto Mono"/>
              <a:sym typeface="Roboto Mono"/>
            </a:endParaRPr>
          </a:p>
          <a:p>
            <a:pPr indent="0" lvl="0" marL="0" rtl="0" algn="l">
              <a:lnSpc>
                <a:spcPct val="200000"/>
              </a:lnSpc>
              <a:spcBef>
                <a:spcPts val="0"/>
              </a:spcBef>
              <a:spcAft>
                <a:spcPts val="0"/>
              </a:spcAft>
              <a:buNone/>
            </a:pPr>
            <a:r>
              <a:t/>
            </a:r>
            <a:endParaRPr>
              <a:solidFill>
                <a:schemeClr val="dk2"/>
              </a:solidFill>
              <a:latin typeface="Roboto Mono"/>
              <a:ea typeface="Roboto Mono"/>
              <a:cs typeface="Roboto Mono"/>
              <a:sym typeface="Roboto Mono"/>
            </a:endParaRPr>
          </a:p>
          <a:p>
            <a:pPr indent="0" lvl="0" marL="0" rtl="0" algn="l">
              <a:lnSpc>
                <a:spcPct val="200000"/>
              </a:lnSpc>
              <a:spcBef>
                <a:spcPts val="0"/>
              </a:spcBef>
              <a:spcAft>
                <a:spcPts val="0"/>
              </a:spcAft>
              <a:buNone/>
            </a:pPr>
            <a:r>
              <a:rPr lang="en">
                <a:solidFill>
                  <a:schemeClr val="dk2"/>
                </a:solidFill>
                <a:latin typeface="Roboto Mono"/>
                <a:ea typeface="Roboto Mono"/>
                <a:cs typeface="Roboto Mono"/>
                <a:sym typeface="Roboto Mono"/>
              </a:rPr>
              <a:t>&gt; how do I make a new </a:t>
            </a:r>
            <a:r>
              <a:rPr lang="en">
                <a:solidFill>
                  <a:schemeClr val="dk2"/>
                </a:solidFill>
                <a:highlight>
                  <a:srgbClr val="C6BEB5"/>
                </a:highlight>
                <a:latin typeface="Roboto Mono"/>
                <a:ea typeface="Roboto Mono"/>
                <a:cs typeface="Roboto Mono"/>
                <a:sym typeface="Roboto Mono"/>
              </a:rPr>
              <a:t>@app/services/ValidationTemplateFactory</a:t>
            </a:r>
            <a:r>
              <a:rPr lang="en">
                <a:solidFill>
                  <a:schemeClr val="dk2"/>
                </a:solidFill>
                <a:latin typeface="Roboto Mono"/>
                <a:ea typeface="Roboto Mono"/>
                <a:cs typeface="Roboto Mono"/>
                <a:sym typeface="Roboto Mono"/>
              </a:rPr>
              <a:t>?</a:t>
            </a:r>
            <a:endParaRPr>
              <a:solidFill>
                <a:schemeClr val="dk2"/>
              </a:solidFill>
              <a:latin typeface="Roboto Mono"/>
              <a:ea typeface="Roboto Mono"/>
              <a:cs typeface="Roboto Mono"/>
              <a:sym typeface="Roboto Mono"/>
            </a:endParaRPr>
          </a:p>
          <a:p>
            <a:pPr indent="0" lvl="0" marL="0" rtl="0" algn="l">
              <a:lnSpc>
                <a:spcPct val="200000"/>
              </a:lnSpc>
              <a:spcBef>
                <a:spcPts val="0"/>
              </a:spcBef>
              <a:spcAft>
                <a:spcPts val="0"/>
              </a:spcAft>
              <a:buNone/>
            </a:pPr>
            <a:r>
              <a:rPr lang="en">
                <a:solidFill>
                  <a:schemeClr val="dk2"/>
                </a:solidFill>
                <a:latin typeface="Roboto Mono"/>
                <a:ea typeface="Roboto Mono"/>
                <a:cs typeface="Roboto Mono"/>
                <a:sym typeface="Roboto Mono"/>
              </a:rPr>
              <a:t>&gt; why does recoverFromException take so many arguments? look through git history to answer</a:t>
            </a:r>
            <a:endParaRPr>
              <a:solidFill>
                <a:schemeClr val="dk2"/>
              </a:solidFill>
              <a:latin typeface="Roboto Mono"/>
              <a:ea typeface="Roboto Mono"/>
              <a:cs typeface="Roboto Mono"/>
              <a:sym typeface="Roboto Mono"/>
            </a:endParaRPr>
          </a:p>
          <a:p>
            <a:pPr indent="0" lvl="0" marL="0" rtl="0" algn="l">
              <a:lnSpc>
                <a:spcPct val="200000"/>
              </a:lnSpc>
              <a:spcBef>
                <a:spcPts val="0"/>
              </a:spcBef>
              <a:spcAft>
                <a:spcPts val="0"/>
              </a:spcAft>
              <a:buNone/>
            </a:pPr>
            <a:r>
              <a:rPr lang="en">
                <a:solidFill>
                  <a:schemeClr val="dk2"/>
                </a:solidFill>
                <a:latin typeface="Roboto Mono"/>
                <a:ea typeface="Roboto Mono"/>
                <a:cs typeface="Roboto Mono"/>
                <a:sym typeface="Roboto Mono"/>
              </a:rPr>
              <a:t>&gt; why did we fix issue #18363 by adding the if/else in </a:t>
            </a:r>
            <a:r>
              <a:rPr lang="en">
                <a:solidFill>
                  <a:schemeClr val="dk2"/>
                </a:solidFill>
                <a:highlight>
                  <a:srgbClr val="C6BEB5"/>
                </a:highlight>
                <a:latin typeface="Roboto Mono"/>
                <a:ea typeface="Roboto Mono"/>
                <a:cs typeface="Roboto Mono"/>
                <a:sym typeface="Roboto Mono"/>
              </a:rPr>
              <a:t>@src/login.ts</a:t>
            </a:r>
            <a:r>
              <a:rPr lang="en">
                <a:solidFill>
                  <a:schemeClr val="dk2"/>
                </a:solidFill>
                <a:latin typeface="Roboto Mono"/>
                <a:ea typeface="Roboto Mono"/>
                <a:cs typeface="Roboto Mono"/>
                <a:sym typeface="Roboto Mono"/>
              </a:rPr>
              <a:t> api?</a:t>
            </a:r>
            <a:endParaRPr>
              <a:solidFill>
                <a:schemeClr val="dk2"/>
              </a:solidFill>
              <a:latin typeface="Roboto Mono"/>
              <a:ea typeface="Roboto Mono"/>
              <a:cs typeface="Roboto Mono"/>
              <a:sym typeface="Roboto Mono"/>
            </a:endParaRPr>
          </a:p>
          <a:p>
            <a:pPr indent="0" lvl="0" marL="0" rtl="0" algn="l">
              <a:lnSpc>
                <a:spcPct val="200000"/>
              </a:lnSpc>
              <a:spcBef>
                <a:spcPts val="0"/>
              </a:spcBef>
              <a:spcAft>
                <a:spcPts val="0"/>
              </a:spcAft>
              <a:buNone/>
            </a:pPr>
            <a:r>
              <a:rPr lang="en">
                <a:solidFill>
                  <a:schemeClr val="dk2"/>
                </a:solidFill>
                <a:latin typeface="Roboto Mono"/>
                <a:ea typeface="Roboto Mono"/>
                <a:cs typeface="Roboto Mono"/>
                <a:sym typeface="Roboto Mono"/>
              </a:rPr>
              <a:t>&gt; in which version did we release the new </a:t>
            </a:r>
            <a:r>
              <a:rPr lang="en">
                <a:solidFill>
                  <a:schemeClr val="dk2"/>
                </a:solidFill>
                <a:highlight>
                  <a:srgbClr val="C6BEB5"/>
                </a:highlight>
                <a:latin typeface="Roboto Mono"/>
                <a:ea typeface="Roboto Mono"/>
                <a:cs typeface="Roboto Mono"/>
                <a:sym typeface="Roboto Mono"/>
              </a:rPr>
              <a:t>@api/ext/PreHooks.php</a:t>
            </a:r>
            <a:r>
              <a:rPr lang="en">
                <a:solidFill>
                  <a:schemeClr val="dk2"/>
                </a:solidFill>
                <a:latin typeface="Roboto Mono"/>
                <a:ea typeface="Roboto Mono"/>
                <a:cs typeface="Roboto Mono"/>
                <a:sym typeface="Roboto Mono"/>
              </a:rPr>
              <a:t> api?</a:t>
            </a:r>
            <a:endParaRPr>
              <a:solidFill>
                <a:schemeClr val="dk2"/>
              </a:solidFill>
              <a:latin typeface="Roboto Mono"/>
              <a:ea typeface="Roboto Mono"/>
              <a:cs typeface="Roboto Mono"/>
              <a:sym typeface="Roboto Mono"/>
            </a:endParaRPr>
          </a:p>
          <a:p>
            <a:pPr indent="0" lvl="0" marL="0" rtl="0" algn="l">
              <a:lnSpc>
                <a:spcPct val="200000"/>
              </a:lnSpc>
              <a:spcBef>
                <a:spcPts val="0"/>
              </a:spcBef>
              <a:spcAft>
                <a:spcPts val="0"/>
              </a:spcAft>
              <a:buNone/>
            </a:pPr>
            <a:r>
              <a:rPr lang="en">
                <a:solidFill>
                  <a:schemeClr val="dk2"/>
                </a:solidFill>
                <a:latin typeface="Roboto Mono"/>
                <a:ea typeface="Roboto Mono"/>
                <a:cs typeface="Roboto Mono"/>
                <a:sym typeface="Roboto Mono"/>
              </a:rPr>
              <a:t>&gt; look at PR #9383, then carefully verify which app versions were impacted</a:t>
            </a:r>
            <a:endParaRPr>
              <a:solidFill>
                <a:schemeClr val="dk2"/>
              </a:solidFill>
              <a:latin typeface="Roboto Mono"/>
              <a:ea typeface="Roboto Mono"/>
              <a:cs typeface="Roboto Mono"/>
              <a:sym typeface="Roboto Mono"/>
            </a:endParaRPr>
          </a:p>
          <a:p>
            <a:pPr indent="0" lvl="0" marL="0" rtl="0" algn="l">
              <a:lnSpc>
                <a:spcPct val="200000"/>
              </a:lnSpc>
              <a:spcBef>
                <a:spcPts val="0"/>
              </a:spcBef>
              <a:spcAft>
                <a:spcPts val="0"/>
              </a:spcAft>
              <a:buNone/>
            </a:pPr>
            <a:r>
              <a:rPr lang="en">
                <a:solidFill>
                  <a:schemeClr val="dk2"/>
                </a:solidFill>
                <a:latin typeface="Roboto Mono"/>
                <a:ea typeface="Roboto Mono"/>
                <a:cs typeface="Roboto Mono"/>
                <a:sym typeface="Roboto Mono"/>
              </a:rPr>
              <a:t>&gt; what did I ship last week?</a:t>
            </a:r>
            <a:endParaRPr>
              <a:solidFill>
                <a:schemeClr val="dk2"/>
              </a:solidFill>
              <a:latin typeface="Roboto Mono"/>
              <a:ea typeface="Roboto Mono"/>
              <a:cs typeface="Roboto Mono"/>
              <a:sym typeface="Roboto Mono"/>
            </a:endParaRPr>
          </a:p>
          <a:p>
            <a:pPr indent="0" lvl="0" marL="0" rtl="0" algn="l">
              <a:spcBef>
                <a:spcPts val="0"/>
              </a:spcBef>
              <a:spcAft>
                <a:spcPts val="0"/>
              </a:spcAft>
              <a:buNone/>
            </a:pPr>
            <a:r>
              <a:t/>
            </a:r>
            <a:endParaRPr>
              <a:solidFill>
                <a:schemeClr val="dk2"/>
              </a:solidFill>
              <a:latin typeface="Roboto Mono"/>
              <a:ea typeface="Roboto Mono"/>
              <a:cs typeface="Roboto Mono"/>
              <a:sym typeface="Roboto Mono"/>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8E4E0"/>
        </a:solidFill>
      </p:bgPr>
    </p:bg>
    <p:spTree>
      <p:nvGrpSpPr>
        <p:cNvPr id="290" name="Shape 290"/>
        <p:cNvGrpSpPr/>
        <p:nvPr/>
      </p:nvGrpSpPr>
      <p:grpSpPr>
        <a:xfrm>
          <a:off x="0" y="0"/>
          <a:ext cx="0" cy="0"/>
          <a:chOff x="0" y="0"/>
          <a:chExt cx="0" cy="0"/>
        </a:xfrm>
      </p:grpSpPr>
      <p:sp>
        <p:nvSpPr>
          <p:cNvPr id="291" name="Google Shape;291;p42"/>
          <p:cNvSpPr txBox="1"/>
          <p:nvPr/>
        </p:nvSpPr>
        <p:spPr>
          <a:xfrm>
            <a:off x="336650" y="618600"/>
            <a:ext cx="8209500" cy="3694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800">
                <a:solidFill>
                  <a:schemeClr val="dk2"/>
                </a:solidFill>
                <a:latin typeface="Roboto Mono"/>
                <a:ea typeface="Roboto Mono"/>
                <a:cs typeface="Roboto Mono"/>
                <a:sym typeface="Roboto Mono"/>
              </a:rPr>
              <a:t>2</a:t>
            </a:r>
            <a:r>
              <a:rPr lang="en" sz="1800">
                <a:solidFill>
                  <a:schemeClr val="dk2"/>
                </a:solidFill>
                <a:latin typeface="Roboto Mono"/>
                <a:ea typeface="Roboto Mono"/>
                <a:cs typeface="Roboto Mono"/>
                <a:sym typeface="Roboto Mono"/>
              </a:rPr>
              <a:t>. teach claude to use your tools</a:t>
            </a:r>
            <a:endParaRPr sz="1800">
              <a:solidFill>
                <a:schemeClr val="dk2"/>
              </a:solidFill>
              <a:latin typeface="Roboto Mono"/>
              <a:ea typeface="Roboto Mono"/>
              <a:cs typeface="Roboto Mono"/>
              <a:sym typeface="Roboto Mono"/>
            </a:endParaRPr>
          </a:p>
          <a:p>
            <a:pPr indent="0" lvl="0" marL="0" rtl="0" algn="l">
              <a:lnSpc>
                <a:spcPct val="200000"/>
              </a:lnSpc>
              <a:spcBef>
                <a:spcPts val="0"/>
              </a:spcBef>
              <a:spcAft>
                <a:spcPts val="0"/>
              </a:spcAft>
              <a:buNone/>
            </a:pPr>
            <a:r>
              <a:t/>
            </a:r>
            <a:endParaRPr>
              <a:solidFill>
                <a:schemeClr val="dk2"/>
              </a:solidFill>
              <a:latin typeface="Roboto Mono"/>
              <a:ea typeface="Roboto Mono"/>
              <a:cs typeface="Roboto Mono"/>
              <a:sym typeface="Roboto Mono"/>
            </a:endParaRPr>
          </a:p>
          <a:p>
            <a:pPr indent="0" lvl="0" marL="0" rtl="0" algn="l">
              <a:lnSpc>
                <a:spcPct val="200000"/>
              </a:lnSpc>
              <a:spcBef>
                <a:spcPts val="0"/>
              </a:spcBef>
              <a:spcAft>
                <a:spcPts val="0"/>
              </a:spcAft>
              <a:buNone/>
            </a:pPr>
            <a:r>
              <a:t/>
            </a:r>
            <a:endParaRPr>
              <a:solidFill>
                <a:schemeClr val="dk2"/>
              </a:solidFill>
              <a:latin typeface="Roboto Mono"/>
              <a:ea typeface="Roboto Mono"/>
              <a:cs typeface="Roboto Mono"/>
              <a:sym typeface="Roboto Mono"/>
            </a:endParaRPr>
          </a:p>
          <a:p>
            <a:pPr indent="0" lvl="0" marL="0" rtl="0" algn="l">
              <a:lnSpc>
                <a:spcPct val="200000"/>
              </a:lnSpc>
              <a:spcBef>
                <a:spcPts val="0"/>
              </a:spcBef>
              <a:spcAft>
                <a:spcPts val="0"/>
              </a:spcAft>
              <a:buNone/>
            </a:pPr>
            <a:r>
              <a:rPr lang="en">
                <a:solidFill>
                  <a:schemeClr val="dk2"/>
                </a:solidFill>
                <a:latin typeface="Roboto Mono"/>
                <a:ea typeface="Roboto Mono"/>
                <a:cs typeface="Roboto Mono"/>
                <a:sym typeface="Roboto Mono"/>
              </a:rPr>
              <a:t>&gt; u</a:t>
            </a:r>
            <a:r>
              <a:rPr lang="en">
                <a:solidFill>
                  <a:schemeClr val="dk2"/>
                </a:solidFill>
                <a:latin typeface="Roboto Mono"/>
                <a:ea typeface="Roboto Mono"/>
                <a:cs typeface="Roboto Mono"/>
                <a:sym typeface="Roboto Mono"/>
              </a:rPr>
              <a:t>se</a:t>
            </a:r>
            <a:r>
              <a:rPr lang="en">
                <a:solidFill>
                  <a:schemeClr val="dk2"/>
                </a:solidFill>
                <a:latin typeface="Roboto Mono"/>
                <a:ea typeface="Roboto Mono"/>
                <a:cs typeface="Roboto Mono"/>
                <a:sym typeface="Roboto Mono"/>
              </a:rPr>
              <a:t> the barley cli to check for error logs</a:t>
            </a:r>
            <a:endParaRPr>
              <a:solidFill>
                <a:schemeClr val="dk2"/>
              </a:solidFill>
              <a:latin typeface="Roboto Mono"/>
              <a:ea typeface="Roboto Mono"/>
              <a:cs typeface="Roboto Mono"/>
              <a:sym typeface="Roboto Mono"/>
            </a:endParaRPr>
          </a:p>
          <a:p>
            <a:pPr indent="0" lvl="0" marL="0" rtl="0" algn="l">
              <a:lnSpc>
                <a:spcPct val="200000"/>
              </a:lnSpc>
              <a:spcBef>
                <a:spcPts val="0"/>
              </a:spcBef>
              <a:spcAft>
                <a:spcPts val="0"/>
              </a:spcAft>
              <a:buNone/>
            </a:pPr>
            <a:r>
              <a:t/>
            </a:r>
            <a:endParaRPr>
              <a:solidFill>
                <a:schemeClr val="dk2"/>
              </a:solidFill>
              <a:latin typeface="Roboto Mono"/>
              <a:ea typeface="Roboto Mono"/>
              <a:cs typeface="Roboto Mono"/>
              <a:sym typeface="Roboto Mono"/>
            </a:endParaRPr>
          </a:p>
          <a:p>
            <a:pPr indent="0" lvl="0" marL="0" rtl="0" algn="l">
              <a:lnSpc>
                <a:spcPct val="200000"/>
              </a:lnSpc>
              <a:spcBef>
                <a:spcPts val="0"/>
              </a:spcBef>
              <a:spcAft>
                <a:spcPts val="0"/>
              </a:spcAft>
              <a:buNone/>
            </a:pPr>
            <a:r>
              <a:t/>
            </a:r>
            <a:endParaRPr>
              <a:solidFill>
                <a:schemeClr val="dk2"/>
              </a:solidFill>
              <a:latin typeface="Roboto Mono"/>
              <a:ea typeface="Roboto Mono"/>
              <a:cs typeface="Roboto Mono"/>
              <a:sym typeface="Roboto Mono"/>
            </a:endParaRPr>
          </a:p>
          <a:p>
            <a:pPr indent="0" lvl="0" marL="0" rtl="0" algn="l">
              <a:lnSpc>
                <a:spcPct val="200000"/>
              </a:lnSpc>
              <a:spcBef>
                <a:spcPts val="0"/>
              </a:spcBef>
              <a:spcAft>
                <a:spcPts val="0"/>
              </a:spcAft>
              <a:buNone/>
            </a:pPr>
            <a:r>
              <a:rPr lang="en">
                <a:solidFill>
                  <a:srgbClr val="FF460B"/>
                </a:solidFill>
                <a:latin typeface="Roboto Mono"/>
                <a:ea typeface="Roboto Mono"/>
                <a:cs typeface="Roboto Mono"/>
                <a:sym typeface="Roboto Mono"/>
              </a:rPr>
              <a:t>$</a:t>
            </a:r>
            <a:r>
              <a:rPr lang="en">
                <a:solidFill>
                  <a:schemeClr val="dk2"/>
                </a:solidFill>
                <a:latin typeface="Roboto Mono"/>
                <a:ea typeface="Roboto Mono"/>
                <a:cs typeface="Roboto Mono"/>
                <a:sym typeface="Roboto Mono"/>
              </a:rPr>
              <a:t> </a:t>
            </a:r>
            <a:r>
              <a:rPr lang="en">
                <a:solidFill>
                  <a:srgbClr val="777777"/>
                </a:solidFill>
                <a:latin typeface="Roboto Mono"/>
                <a:ea typeface="Roboto Mono"/>
                <a:cs typeface="Roboto Mono"/>
                <a:sym typeface="Roboto Mono"/>
              </a:rPr>
              <a:t>claude mcp add barley_server -- node myserver</a:t>
            </a:r>
            <a:endParaRPr>
              <a:solidFill>
                <a:srgbClr val="777777"/>
              </a:solidFill>
              <a:latin typeface="Roboto Mono"/>
              <a:ea typeface="Roboto Mono"/>
              <a:cs typeface="Roboto Mono"/>
              <a:sym typeface="Roboto Mono"/>
            </a:endParaRPr>
          </a:p>
          <a:p>
            <a:pPr indent="0" lvl="0" marL="0" rtl="0" algn="l">
              <a:lnSpc>
                <a:spcPct val="200000"/>
              </a:lnSpc>
              <a:spcBef>
                <a:spcPts val="0"/>
              </a:spcBef>
              <a:spcAft>
                <a:spcPts val="0"/>
              </a:spcAft>
              <a:buNone/>
            </a:pPr>
            <a:r>
              <a:rPr lang="en">
                <a:solidFill>
                  <a:schemeClr val="dk2"/>
                </a:solidFill>
                <a:latin typeface="Roboto Mono"/>
                <a:ea typeface="Roboto Mono"/>
                <a:cs typeface="Roboto Mono"/>
                <a:sym typeface="Roboto Mono"/>
              </a:rPr>
              <a:t>&gt; use the barley mcp server to check for error logs</a:t>
            </a:r>
            <a:endParaRPr>
              <a:solidFill>
                <a:schemeClr val="dk2"/>
              </a:solidFill>
              <a:latin typeface="Roboto Mono"/>
              <a:ea typeface="Roboto Mono"/>
              <a:cs typeface="Roboto Mono"/>
              <a:sym typeface="Roboto Mono"/>
            </a:endParaRPr>
          </a:p>
          <a:p>
            <a:pPr indent="0" lvl="0" marL="0" rtl="0" algn="l">
              <a:spcBef>
                <a:spcPts val="0"/>
              </a:spcBef>
              <a:spcAft>
                <a:spcPts val="0"/>
              </a:spcAft>
              <a:buNone/>
            </a:pPr>
            <a:r>
              <a:t/>
            </a:r>
            <a:endParaRPr>
              <a:solidFill>
                <a:schemeClr val="dk2"/>
              </a:solidFill>
              <a:latin typeface="Roboto Mono"/>
              <a:ea typeface="Roboto Mono"/>
              <a:cs typeface="Roboto Mono"/>
              <a:sym typeface="Roboto Mono"/>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8E4E0"/>
        </a:solidFill>
      </p:bgPr>
    </p:bg>
    <p:spTree>
      <p:nvGrpSpPr>
        <p:cNvPr id="295" name="Shape 295"/>
        <p:cNvGrpSpPr/>
        <p:nvPr/>
      </p:nvGrpSpPr>
      <p:grpSpPr>
        <a:xfrm>
          <a:off x="0" y="0"/>
          <a:ext cx="0" cy="0"/>
          <a:chOff x="0" y="0"/>
          <a:chExt cx="0" cy="0"/>
        </a:xfrm>
      </p:grpSpPr>
      <p:sp>
        <p:nvSpPr>
          <p:cNvPr id="296" name="Google Shape;296;p43"/>
          <p:cNvSpPr txBox="1"/>
          <p:nvPr/>
        </p:nvSpPr>
        <p:spPr>
          <a:xfrm>
            <a:off x="336650" y="618600"/>
            <a:ext cx="8209500" cy="2832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800">
                <a:solidFill>
                  <a:schemeClr val="dk2"/>
                </a:solidFill>
                <a:latin typeface="Roboto Mono"/>
                <a:ea typeface="Roboto Mono"/>
                <a:cs typeface="Roboto Mono"/>
                <a:sym typeface="Roboto Mono"/>
              </a:rPr>
              <a:t>3</a:t>
            </a:r>
            <a:r>
              <a:rPr lang="en" sz="1800">
                <a:solidFill>
                  <a:schemeClr val="dk2"/>
                </a:solidFill>
                <a:latin typeface="Roboto Mono"/>
                <a:ea typeface="Roboto Mono"/>
                <a:cs typeface="Roboto Mono"/>
                <a:sym typeface="Roboto Mono"/>
              </a:rPr>
              <a:t>. </a:t>
            </a:r>
            <a:r>
              <a:rPr lang="en" sz="1800">
                <a:solidFill>
                  <a:schemeClr val="dk2"/>
                </a:solidFill>
                <a:latin typeface="Roboto Mono"/>
                <a:ea typeface="Roboto Mono"/>
                <a:cs typeface="Roboto Mono"/>
                <a:sym typeface="Roboto Mono"/>
              </a:rPr>
              <a:t>f</a:t>
            </a:r>
            <a:r>
              <a:rPr lang="en" sz="1800">
                <a:solidFill>
                  <a:schemeClr val="dk2"/>
                </a:solidFill>
                <a:latin typeface="Roboto Mono"/>
                <a:ea typeface="Roboto Mono"/>
                <a:cs typeface="Roboto Mono"/>
                <a:sym typeface="Roboto Mono"/>
              </a:rPr>
              <a:t>it the workflow to the task</a:t>
            </a:r>
            <a:endParaRPr sz="1800">
              <a:solidFill>
                <a:schemeClr val="dk2"/>
              </a:solidFill>
              <a:latin typeface="Roboto Mono"/>
              <a:ea typeface="Roboto Mono"/>
              <a:cs typeface="Roboto Mono"/>
              <a:sym typeface="Roboto Mono"/>
            </a:endParaRPr>
          </a:p>
          <a:p>
            <a:pPr indent="0" lvl="0" marL="0" rtl="0" algn="l">
              <a:lnSpc>
                <a:spcPct val="200000"/>
              </a:lnSpc>
              <a:spcBef>
                <a:spcPts val="0"/>
              </a:spcBef>
              <a:spcAft>
                <a:spcPts val="0"/>
              </a:spcAft>
              <a:buNone/>
            </a:pPr>
            <a:r>
              <a:t/>
            </a:r>
            <a:endParaRPr>
              <a:solidFill>
                <a:schemeClr val="dk2"/>
              </a:solidFill>
              <a:latin typeface="Roboto Mono"/>
              <a:ea typeface="Roboto Mono"/>
              <a:cs typeface="Roboto Mono"/>
              <a:sym typeface="Roboto Mono"/>
            </a:endParaRPr>
          </a:p>
          <a:p>
            <a:pPr indent="0" lvl="0" marL="0" rtl="0" algn="l">
              <a:lnSpc>
                <a:spcPct val="200000"/>
              </a:lnSpc>
              <a:spcBef>
                <a:spcPts val="0"/>
              </a:spcBef>
              <a:spcAft>
                <a:spcPts val="0"/>
              </a:spcAft>
              <a:buNone/>
            </a:pPr>
            <a:r>
              <a:t/>
            </a:r>
            <a:endParaRPr>
              <a:solidFill>
                <a:schemeClr val="dk2"/>
              </a:solidFill>
              <a:latin typeface="Roboto Mono"/>
              <a:ea typeface="Roboto Mono"/>
              <a:cs typeface="Roboto Mono"/>
              <a:sym typeface="Roboto Mono"/>
            </a:endParaRPr>
          </a:p>
          <a:p>
            <a:pPr indent="0" lvl="0" marL="0" rtl="0" algn="l">
              <a:lnSpc>
                <a:spcPct val="200000"/>
              </a:lnSpc>
              <a:spcBef>
                <a:spcPts val="0"/>
              </a:spcBef>
              <a:spcAft>
                <a:spcPts val="0"/>
              </a:spcAft>
              <a:buNone/>
            </a:pPr>
            <a:r>
              <a:t/>
            </a:r>
            <a:endParaRPr>
              <a:solidFill>
                <a:schemeClr val="dk2"/>
              </a:solidFill>
              <a:latin typeface="Roboto Mono"/>
              <a:ea typeface="Roboto Mono"/>
              <a:cs typeface="Roboto Mono"/>
              <a:sym typeface="Roboto Mono"/>
            </a:endParaRPr>
          </a:p>
          <a:p>
            <a:pPr indent="0" lvl="0" marL="0" rtl="0" algn="l">
              <a:lnSpc>
                <a:spcPct val="200000"/>
              </a:lnSpc>
              <a:spcBef>
                <a:spcPts val="0"/>
              </a:spcBef>
              <a:spcAft>
                <a:spcPts val="0"/>
              </a:spcAft>
              <a:buNone/>
            </a:pPr>
            <a:r>
              <a:rPr lang="en">
                <a:solidFill>
                  <a:schemeClr val="accent3"/>
                </a:solidFill>
                <a:latin typeface="Roboto Mono"/>
                <a:ea typeface="Roboto Mono"/>
                <a:cs typeface="Roboto Mono"/>
                <a:sym typeface="Roboto Mono"/>
              </a:rPr>
              <a:t>explore › plan › confirm › code › commit</a:t>
            </a:r>
            <a:endParaRPr>
              <a:solidFill>
                <a:schemeClr val="accent3"/>
              </a:solidFill>
              <a:latin typeface="Roboto Mono"/>
              <a:ea typeface="Roboto Mono"/>
              <a:cs typeface="Roboto Mono"/>
              <a:sym typeface="Roboto Mono"/>
            </a:endParaRPr>
          </a:p>
          <a:p>
            <a:pPr indent="0" lvl="0" marL="0" rtl="0" algn="l">
              <a:lnSpc>
                <a:spcPct val="200000"/>
              </a:lnSpc>
              <a:spcBef>
                <a:spcPts val="0"/>
              </a:spcBef>
              <a:spcAft>
                <a:spcPts val="0"/>
              </a:spcAft>
              <a:buNone/>
            </a:pPr>
            <a:r>
              <a:rPr lang="en">
                <a:solidFill>
                  <a:schemeClr val="dk2"/>
                </a:solidFill>
                <a:latin typeface="Roboto Mono"/>
                <a:ea typeface="Roboto Mono"/>
                <a:cs typeface="Roboto Mono"/>
                <a:sym typeface="Roboto Mono"/>
              </a:rPr>
              <a:t>&gt; figure out the root cause for issue #983, then propose a few fixes. Let me choose an approach before you code. ultrathink</a:t>
            </a:r>
            <a:endParaRPr>
              <a:solidFill>
                <a:schemeClr val="dk2"/>
              </a:solidFill>
              <a:latin typeface="Roboto Mono"/>
              <a:ea typeface="Roboto Mono"/>
              <a:cs typeface="Roboto Mono"/>
              <a:sym typeface="Roboto Mono"/>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8E4E0"/>
        </a:solidFill>
      </p:bgPr>
    </p:bg>
    <p:spTree>
      <p:nvGrpSpPr>
        <p:cNvPr id="300" name="Shape 300"/>
        <p:cNvGrpSpPr/>
        <p:nvPr/>
      </p:nvGrpSpPr>
      <p:grpSpPr>
        <a:xfrm>
          <a:off x="0" y="0"/>
          <a:ext cx="0" cy="0"/>
          <a:chOff x="0" y="0"/>
          <a:chExt cx="0" cy="0"/>
        </a:xfrm>
      </p:grpSpPr>
      <p:sp>
        <p:nvSpPr>
          <p:cNvPr id="301" name="Google Shape;301;p44"/>
          <p:cNvSpPr txBox="1"/>
          <p:nvPr/>
        </p:nvSpPr>
        <p:spPr>
          <a:xfrm>
            <a:off x="336650" y="618600"/>
            <a:ext cx="8209500" cy="3263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800">
                <a:solidFill>
                  <a:schemeClr val="dk2"/>
                </a:solidFill>
                <a:latin typeface="Roboto Mono"/>
                <a:ea typeface="Roboto Mono"/>
                <a:cs typeface="Roboto Mono"/>
                <a:sym typeface="Roboto Mono"/>
              </a:rPr>
              <a:t>3. fit the workflow to the task</a:t>
            </a:r>
            <a:endParaRPr sz="1800">
              <a:solidFill>
                <a:schemeClr val="dk2"/>
              </a:solidFill>
              <a:latin typeface="Roboto Mono"/>
              <a:ea typeface="Roboto Mono"/>
              <a:cs typeface="Roboto Mono"/>
              <a:sym typeface="Roboto Mono"/>
            </a:endParaRPr>
          </a:p>
          <a:p>
            <a:pPr indent="0" lvl="0" marL="0" rtl="0" algn="l">
              <a:lnSpc>
                <a:spcPct val="200000"/>
              </a:lnSpc>
              <a:spcBef>
                <a:spcPts val="0"/>
              </a:spcBef>
              <a:spcAft>
                <a:spcPts val="0"/>
              </a:spcAft>
              <a:buNone/>
            </a:pPr>
            <a:r>
              <a:t/>
            </a:r>
            <a:endParaRPr>
              <a:solidFill>
                <a:schemeClr val="dk2"/>
              </a:solidFill>
              <a:latin typeface="Roboto Mono"/>
              <a:ea typeface="Roboto Mono"/>
              <a:cs typeface="Roboto Mono"/>
              <a:sym typeface="Roboto Mono"/>
            </a:endParaRPr>
          </a:p>
          <a:p>
            <a:pPr indent="0" lvl="0" marL="0" rtl="0" algn="l">
              <a:lnSpc>
                <a:spcPct val="200000"/>
              </a:lnSpc>
              <a:spcBef>
                <a:spcPts val="0"/>
              </a:spcBef>
              <a:spcAft>
                <a:spcPts val="0"/>
              </a:spcAft>
              <a:buNone/>
            </a:pPr>
            <a:r>
              <a:t/>
            </a:r>
            <a:endParaRPr>
              <a:solidFill>
                <a:schemeClr val="dk2"/>
              </a:solidFill>
              <a:latin typeface="Roboto Mono"/>
              <a:ea typeface="Roboto Mono"/>
              <a:cs typeface="Roboto Mono"/>
              <a:sym typeface="Roboto Mono"/>
            </a:endParaRPr>
          </a:p>
          <a:p>
            <a:pPr indent="0" lvl="0" marL="0" rtl="0" algn="l">
              <a:lnSpc>
                <a:spcPct val="200000"/>
              </a:lnSpc>
              <a:spcBef>
                <a:spcPts val="0"/>
              </a:spcBef>
              <a:spcAft>
                <a:spcPts val="0"/>
              </a:spcAft>
              <a:buNone/>
            </a:pPr>
            <a:r>
              <a:t/>
            </a:r>
            <a:endParaRPr>
              <a:solidFill>
                <a:schemeClr val="dk2"/>
              </a:solidFill>
              <a:latin typeface="Roboto Mono"/>
              <a:ea typeface="Roboto Mono"/>
              <a:cs typeface="Roboto Mono"/>
              <a:sym typeface="Roboto Mono"/>
            </a:endParaRPr>
          </a:p>
          <a:p>
            <a:pPr indent="0" lvl="0" marL="0" rtl="0" algn="l">
              <a:lnSpc>
                <a:spcPct val="200000"/>
              </a:lnSpc>
              <a:spcBef>
                <a:spcPts val="0"/>
              </a:spcBef>
              <a:spcAft>
                <a:spcPts val="0"/>
              </a:spcAft>
              <a:buNone/>
            </a:pPr>
            <a:r>
              <a:rPr lang="en">
                <a:solidFill>
                  <a:schemeClr val="accent3"/>
                </a:solidFill>
                <a:latin typeface="Roboto Mono"/>
                <a:ea typeface="Roboto Mono"/>
                <a:cs typeface="Roboto Mono"/>
                <a:sym typeface="Roboto Mono"/>
              </a:rPr>
              <a:t>tests › commit › code › iterate › commit</a:t>
            </a:r>
            <a:endParaRPr>
              <a:solidFill>
                <a:schemeClr val="accent3"/>
              </a:solidFill>
              <a:latin typeface="Roboto Mono"/>
              <a:ea typeface="Roboto Mono"/>
              <a:cs typeface="Roboto Mono"/>
              <a:sym typeface="Roboto Mono"/>
            </a:endParaRPr>
          </a:p>
          <a:p>
            <a:pPr indent="0" lvl="0" marL="0" rtl="0" algn="l">
              <a:lnSpc>
                <a:spcPct val="200000"/>
              </a:lnSpc>
              <a:spcBef>
                <a:spcPts val="0"/>
              </a:spcBef>
              <a:spcAft>
                <a:spcPts val="0"/>
              </a:spcAft>
              <a:buNone/>
            </a:pPr>
            <a:r>
              <a:rPr lang="en">
                <a:solidFill>
                  <a:schemeClr val="dk2"/>
                </a:solidFill>
                <a:latin typeface="Roboto Mono"/>
                <a:ea typeface="Roboto Mono"/>
                <a:cs typeface="Roboto Mono"/>
                <a:sym typeface="Roboto Mono"/>
              </a:rPr>
              <a:t>&gt; write tests for </a:t>
            </a:r>
            <a:r>
              <a:rPr lang="en">
                <a:solidFill>
                  <a:schemeClr val="dk2"/>
                </a:solidFill>
                <a:highlight>
                  <a:srgbClr val="C6BEB5"/>
                </a:highlight>
                <a:latin typeface="Roboto Mono"/>
                <a:ea typeface="Roboto Mono"/>
                <a:cs typeface="Roboto Mono"/>
                <a:sym typeface="Roboto Mono"/>
              </a:rPr>
              <a:t>@utils/markdown.ts</a:t>
            </a:r>
            <a:r>
              <a:rPr lang="en">
                <a:solidFill>
                  <a:schemeClr val="dk2"/>
                </a:solidFill>
                <a:latin typeface="Roboto Mono"/>
                <a:ea typeface="Roboto Mono"/>
                <a:cs typeface="Roboto Mono"/>
                <a:sym typeface="Roboto Mono"/>
              </a:rPr>
              <a:t> to make sure links render properly (note the tests won’t pass yet, since links aren’t yet implemented). then commit. then update the code to make the tests pass.</a:t>
            </a:r>
            <a:endParaRPr>
              <a:solidFill>
                <a:schemeClr val="dk2"/>
              </a:solidFill>
              <a:latin typeface="Roboto Mono"/>
              <a:ea typeface="Roboto Mono"/>
              <a:cs typeface="Roboto Mono"/>
              <a:sym typeface="Roboto Mono"/>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8E4E0"/>
        </a:solidFill>
      </p:bgPr>
    </p:bg>
    <p:spTree>
      <p:nvGrpSpPr>
        <p:cNvPr id="305" name="Shape 305"/>
        <p:cNvGrpSpPr/>
        <p:nvPr/>
      </p:nvGrpSpPr>
      <p:grpSpPr>
        <a:xfrm>
          <a:off x="0" y="0"/>
          <a:ext cx="0" cy="0"/>
          <a:chOff x="0" y="0"/>
          <a:chExt cx="0" cy="0"/>
        </a:xfrm>
      </p:grpSpPr>
      <p:sp>
        <p:nvSpPr>
          <p:cNvPr id="306" name="Google Shape;306;p45"/>
          <p:cNvSpPr txBox="1"/>
          <p:nvPr/>
        </p:nvSpPr>
        <p:spPr>
          <a:xfrm>
            <a:off x="336650" y="618600"/>
            <a:ext cx="8209500" cy="4125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800">
                <a:solidFill>
                  <a:schemeClr val="dk2"/>
                </a:solidFill>
                <a:latin typeface="Roboto Mono"/>
                <a:ea typeface="Roboto Mono"/>
                <a:cs typeface="Roboto Mono"/>
                <a:sym typeface="Roboto Mono"/>
              </a:rPr>
              <a:t>3. </a:t>
            </a:r>
            <a:r>
              <a:rPr lang="en" sz="1800">
                <a:solidFill>
                  <a:schemeClr val="dk2"/>
                </a:solidFill>
                <a:latin typeface="Roboto Mono"/>
                <a:ea typeface="Roboto Mono"/>
                <a:cs typeface="Roboto Mono"/>
                <a:sym typeface="Roboto Mono"/>
              </a:rPr>
              <a:t>fit</a:t>
            </a:r>
            <a:r>
              <a:rPr lang="en" sz="1800">
                <a:solidFill>
                  <a:schemeClr val="dk2"/>
                </a:solidFill>
                <a:latin typeface="Roboto Mono"/>
                <a:ea typeface="Roboto Mono"/>
                <a:cs typeface="Roboto Mono"/>
                <a:sym typeface="Roboto Mono"/>
              </a:rPr>
              <a:t> the workflow to the task</a:t>
            </a:r>
            <a:endParaRPr sz="1800">
              <a:solidFill>
                <a:schemeClr val="dk2"/>
              </a:solidFill>
              <a:latin typeface="Roboto Mono"/>
              <a:ea typeface="Roboto Mono"/>
              <a:cs typeface="Roboto Mono"/>
              <a:sym typeface="Roboto Mono"/>
            </a:endParaRPr>
          </a:p>
          <a:p>
            <a:pPr indent="0" lvl="0" marL="0" rtl="0" algn="l">
              <a:lnSpc>
                <a:spcPct val="200000"/>
              </a:lnSpc>
              <a:spcBef>
                <a:spcPts val="0"/>
              </a:spcBef>
              <a:spcAft>
                <a:spcPts val="0"/>
              </a:spcAft>
              <a:buNone/>
            </a:pPr>
            <a:r>
              <a:t/>
            </a:r>
            <a:endParaRPr>
              <a:solidFill>
                <a:schemeClr val="dk2"/>
              </a:solidFill>
              <a:latin typeface="Roboto Mono"/>
              <a:ea typeface="Roboto Mono"/>
              <a:cs typeface="Roboto Mono"/>
              <a:sym typeface="Roboto Mono"/>
            </a:endParaRPr>
          </a:p>
          <a:p>
            <a:pPr indent="0" lvl="0" marL="0" rtl="0" algn="l">
              <a:lnSpc>
                <a:spcPct val="200000"/>
              </a:lnSpc>
              <a:spcBef>
                <a:spcPts val="0"/>
              </a:spcBef>
              <a:spcAft>
                <a:spcPts val="0"/>
              </a:spcAft>
              <a:buNone/>
            </a:pPr>
            <a:r>
              <a:t/>
            </a:r>
            <a:endParaRPr>
              <a:solidFill>
                <a:schemeClr val="dk2"/>
              </a:solidFill>
              <a:latin typeface="Roboto Mono"/>
              <a:ea typeface="Roboto Mono"/>
              <a:cs typeface="Roboto Mono"/>
              <a:sym typeface="Roboto Mono"/>
            </a:endParaRPr>
          </a:p>
          <a:p>
            <a:pPr indent="0" lvl="0" marL="0" rtl="0" algn="l">
              <a:lnSpc>
                <a:spcPct val="200000"/>
              </a:lnSpc>
              <a:spcBef>
                <a:spcPts val="0"/>
              </a:spcBef>
              <a:spcAft>
                <a:spcPts val="0"/>
              </a:spcAft>
              <a:buNone/>
            </a:pPr>
            <a:r>
              <a:t/>
            </a:r>
            <a:endParaRPr>
              <a:solidFill>
                <a:schemeClr val="dk2"/>
              </a:solidFill>
              <a:latin typeface="Roboto Mono"/>
              <a:ea typeface="Roboto Mono"/>
              <a:cs typeface="Roboto Mono"/>
              <a:sym typeface="Roboto Mono"/>
            </a:endParaRPr>
          </a:p>
          <a:p>
            <a:pPr indent="0" lvl="0" marL="0" rtl="0" algn="l">
              <a:lnSpc>
                <a:spcPct val="200000"/>
              </a:lnSpc>
              <a:spcBef>
                <a:spcPts val="0"/>
              </a:spcBef>
              <a:spcAft>
                <a:spcPts val="0"/>
              </a:spcAft>
              <a:buNone/>
            </a:pPr>
            <a:r>
              <a:rPr lang="en">
                <a:solidFill>
                  <a:schemeClr val="accent3"/>
                </a:solidFill>
                <a:latin typeface="Roboto Mono"/>
                <a:ea typeface="Roboto Mono"/>
                <a:cs typeface="Roboto Mono"/>
                <a:sym typeface="Roboto Mono"/>
              </a:rPr>
              <a:t>code › screenshot › iterate</a:t>
            </a:r>
            <a:endParaRPr>
              <a:solidFill>
                <a:schemeClr val="accent3"/>
              </a:solidFill>
              <a:latin typeface="Roboto Mono"/>
              <a:ea typeface="Roboto Mono"/>
              <a:cs typeface="Roboto Mono"/>
              <a:sym typeface="Roboto Mono"/>
            </a:endParaRPr>
          </a:p>
          <a:p>
            <a:pPr indent="0" lvl="0" marL="0" rtl="0" algn="l">
              <a:lnSpc>
                <a:spcPct val="200000"/>
              </a:lnSpc>
              <a:spcBef>
                <a:spcPts val="0"/>
              </a:spcBef>
              <a:spcAft>
                <a:spcPts val="0"/>
              </a:spcAft>
              <a:buNone/>
            </a:pPr>
            <a:r>
              <a:rPr lang="en">
                <a:solidFill>
                  <a:schemeClr val="dk2"/>
                </a:solidFill>
                <a:latin typeface="Roboto Mono"/>
                <a:ea typeface="Roboto Mono"/>
                <a:cs typeface="Roboto Mono"/>
                <a:sym typeface="Roboto Mono"/>
              </a:rPr>
              <a:t>&gt; implement [mock.png]. Then screenshot it with puppeteer and iterate till it looks like the mock.</a:t>
            </a:r>
            <a:endParaRPr>
              <a:solidFill>
                <a:schemeClr val="dk2"/>
              </a:solidFill>
              <a:latin typeface="Roboto Mono"/>
              <a:ea typeface="Roboto Mono"/>
              <a:cs typeface="Roboto Mono"/>
              <a:sym typeface="Roboto Mono"/>
            </a:endParaRPr>
          </a:p>
          <a:p>
            <a:pPr indent="0" lvl="0" marL="0" rtl="0" algn="l">
              <a:lnSpc>
                <a:spcPct val="200000"/>
              </a:lnSpc>
              <a:spcBef>
                <a:spcPts val="0"/>
              </a:spcBef>
              <a:spcAft>
                <a:spcPts val="0"/>
              </a:spcAft>
              <a:buNone/>
            </a:pPr>
            <a:r>
              <a:t/>
            </a:r>
            <a:endParaRPr>
              <a:solidFill>
                <a:schemeClr val="dk2"/>
              </a:solidFill>
              <a:latin typeface="Roboto Mono"/>
              <a:ea typeface="Roboto Mono"/>
              <a:cs typeface="Roboto Mono"/>
              <a:sym typeface="Roboto Mono"/>
            </a:endParaRPr>
          </a:p>
          <a:p>
            <a:pPr indent="0" lvl="0" marL="0" rtl="0" algn="l">
              <a:lnSpc>
                <a:spcPct val="200000"/>
              </a:lnSpc>
              <a:spcBef>
                <a:spcPts val="0"/>
              </a:spcBef>
              <a:spcAft>
                <a:spcPts val="0"/>
              </a:spcAft>
              <a:buNone/>
            </a:pPr>
            <a:r>
              <a:t/>
            </a:r>
            <a:endParaRPr>
              <a:solidFill>
                <a:schemeClr val="dk2"/>
              </a:solidFill>
              <a:latin typeface="Roboto Mono"/>
              <a:ea typeface="Roboto Mono"/>
              <a:cs typeface="Roboto Mono"/>
              <a:sym typeface="Roboto Mono"/>
            </a:endParaRPr>
          </a:p>
          <a:p>
            <a:pPr indent="0" lvl="0" marL="0" rtl="0" algn="l">
              <a:lnSpc>
                <a:spcPct val="200000"/>
              </a:lnSpc>
              <a:spcBef>
                <a:spcPts val="0"/>
              </a:spcBef>
              <a:spcAft>
                <a:spcPts val="0"/>
              </a:spcAft>
              <a:buNone/>
            </a:pPr>
            <a:r>
              <a:t/>
            </a:r>
            <a:endParaRPr>
              <a:solidFill>
                <a:schemeClr val="dk2"/>
              </a:solidFill>
              <a:latin typeface="Roboto Mono"/>
              <a:ea typeface="Roboto Mono"/>
              <a:cs typeface="Roboto Mono"/>
              <a:sym typeface="Roboto Mono"/>
            </a:endParaRPr>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8E4E0"/>
        </a:solidFill>
      </p:bgPr>
    </p:bg>
    <p:spTree>
      <p:nvGrpSpPr>
        <p:cNvPr id="310" name="Shape 310"/>
        <p:cNvGrpSpPr/>
        <p:nvPr/>
      </p:nvGrpSpPr>
      <p:grpSpPr>
        <a:xfrm>
          <a:off x="0" y="0"/>
          <a:ext cx="0" cy="0"/>
          <a:chOff x="0" y="0"/>
          <a:chExt cx="0" cy="0"/>
        </a:xfrm>
      </p:grpSpPr>
      <p:sp>
        <p:nvSpPr>
          <p:cNvPr id="311" name="Google Shape;311;p46"/>
          <p:cNvSpPr txBox="1"/>
          <p:nvPr/>
        </p:nvSpPr>
        <p:spPr>
          <a:xfrm>
            <a:off x="336650" y="618600"/>
            <a:ext cx="8209500" cy="1816200"/>
          </a:xfrm>
          <a:prstGeom prst="rect">
            <a:avLst/>
          </a:prstGeom>
          <a:noFill/>
          <a:ln>
            <a:noFill/>
          </a:ln>
        </p:spPr>
        <p:txBody>
          <a:bodyPr anchorCtr="0" anchor="t" bIns="91425" lIns="91425" spcFirstLastPara="1" rIns="91425" wrap="square" tIns="91425">
            <a:spAutoFit/>
          </a:bodyPr>
          <a:lstStyle/>
          <a:p>
            <a:pPr indent="0" lvl="0" marL="0" rtl="0" algn="l">
              <a:lnSpc>
                <a:spcPct val="200000"/>
              </a:lnSpc>
              <a:spcBef>
                <a:spcPts val="0"/>
              </a:spcBef>
              <a:spcAft>
                <a:spcPts val="0"/>
              </a:spcAft>
              <a:buNone/>
            </a:pPr>
            <a:r>
              <a:rPr lang="en" sz="1800">
                <a:solidFill>
                  <a:schemeClr val="dk2"/>
                </a:solidFill>
                <a:latin typeface="Roboto Mono"/>
                <a:ea typeface="Roboto Mono"/>
                <a:cs typeface="Roboto Mono"/>
                <a:sym typeface="Roboto Mono"/>
              </a:rPr>
              <a:t>4. </a:t>
            </a:r>
            <a:r>
              <a:rPr lang="en" sz="1800">
                <a:solidFill>
                  <a:schemeClr val="dk2"/>
                </a:solidFill>
                <a:latin typeface="Roboto Mono"/>
                <a:ea typeface="Roboto Mono"/>
                <a:cs typeface="Roboto Mono"/>
                <a:sym typeface="Roboto Mono"/>
              </a:rPr>
              <a:t>u</a:t>
            </a:r>
            <a:r>
              <a:rPr lang="en" sz="1800">
                <a:solidFill>
                  <a:schemeClr val="dk2"/>
                </a:solidFill>
                <a:latin typeface="Roboto Mono"/>
                <a:ea typeface="Roboto Mono"/>
                <a:cs typeface="Roboto Mono"/>
                <a:sym typeface="Roboto Mono"/>
              </a:rPr>
              <a:t>se claude code to prototype</a:t>
            </a:r>
            <a:endParaRPr>
              <a:solidFill>
                <a:schemeClr val="dk2"/>
              </a:solidFill>
              <a:latin typeface="Roboto Mono"/>
              <a:ea typeface="Roboto Mono"/>
              <a:cs typeface="Roboto Mono"/>
              <a:sym typeface="Roboto Mono"/>
            </a:endParaRPr>
          </a:p>
          <a:p>
            <a:pPr indent="0" lvl="0" marL="0" rtl="0" algn="l">
              <a:lnSpc>
                <a:spcPct val="200000"/>
              </a:lnSpc>
              <a:spcBef>
                <a:spcPts val="0"/>
              </a:spcBef>
              <a:spcAft>
                <a:spcPts val="0"/>
              </a:spcAft>
              <a:buNone/>
            </a:pPr>
            <a:r>
              <a:t/>
            </a:r>
            <a:endParaRPr>
              <a:solidFill>
                <a:schemeClr val="dk2"/>
              </a:solidFill>
              <a:latin typeface="Roboto Mono"/>
              <a:ea typeface="Roboto Mono"/>
              <a:cs typeface="Roboto Mono"/>
              <a:sym typeface="Roboto Mono"/>
            </a:endParaRPr>
          </a:p>
          <a:p>
            <a:pPr indent="0" lvl="0" marL="0" rtl="0" algn="l">
              <a:lnSpc>
                <a:spcPct val="200000"/>
              </a:lnSpc>
              <a:spcBef>
                <a:spcPts val="0"/>
              </a:spcBef>
              <a:spcAft>
                <a:spcPts val="0"/>
              </a:spcAft>
              <a:buNone/>
            </a:pPr>
            <a:r>
              <a:t/>
            </a:r>
            <a:endParaRPr>
              <a:solidFill>
                <a:schemeClr val="dk2"/>
              </a:solidFill>
              <a:latin typeface="Roboto Mono"/>
              <a:ea typeface="Roboto Mono"/>
              <a:cs typeface="Roboto Mono"/>
              <a:sym typeface="Roboto Mono"/>
            </a:endParaRPr>
          </a:p>
          <a:p>
            <a:pPr indent="0" lvl="0" marL="0" rtl="0" algn="l">
              <a:lnSpc>
                <a:spcPct val="200000"/>
              </a:lnSpc>
              <a:spcBef>
                <a:spcPts val="0"/>
              </a:spcBef>
              <a:spcAft>
                <a:spcPts val="0"/>
              </a:spcAft>
              <a:buNone/>
            </a:pPr>
            <a:r>
              <a:t/>
            </a:r>
            <a:endParaRPr>
              <a:solidFill>
                <a:schemeClr val="dk2"/>
              </a:solidFill>
              <a:latin typeface="Roboto Mono"/>
              <a:ea typeface="Roboto Mono"/>
              <a:cs typeface="Roboto Mono"/>
              <a:sym typeface="Roboto Mono"/>
            </a:endParaRPr>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8E4E0"/>
        </a:solidFill>
      </p:bgPr>
    </p:bg>
    <p:spTree>
      <p:nvGrpSpPr>
        <p:cNvPr id="315" name="Shape 315"/>
        <p:cNvGrpSpPr/>
        <p:nvPr/>
      </p:nvGrpSpPr>
      <p:grpSpPr>
        <a:xfrm>
          <a:off x="0" y="0"/>
          <a:ext cx="0" cy="0"/>
          <a:chOff x="0" y="0"/>
          <a:chExt cx="0" cy="0"/>
        </a:xfrm>
      </p:grpSpPr>
      <p:sp>
        <p:nvSpPr>
          <p:cNvPr id="316" name="Google Shape;316;p47"/>
          <p:cNvSpPr txBox="1"/>
          <p:nvPr/>
        </p:nvSpPr>
        <p:spPr>
          <a:xfrm>
            <a:off x="252300" y="4221450"/>
            <a:ext cx="8639400" cy="831300"/>
          </a:xfrm>
          <a:prstGeom prst="rect">
            <a:avLst/>
          </a:prstGeom>
          <a:noFill/>
          <a:ln>
            <a:noFill/>
          </a:ln>
        </p:spPr>
        <p:txBody>
          <a:bodyPr anchorCtr="0" anchor="t" bIns="91425" lIns="91425" spcFirstLastPara="1" rIns="91425" wrap="square" tIns="91425">
            <a:spAutoFit/>
          </a:bodyPr>
          <a:lstStyle/>
          <a:p>
            <a:pPr indent="0" lvl="0" marL="0" rtl="0" algn="l">
              <a:lnSpc>
                <a:spcPct val="100000"/>
              </a:lnSpc>
              <a:spcBef>
                <a:spcPts val="0"/>
              </a:spcBef>
              <a:spcAft>
                <a:spcPts val="0"/>
              </a:spcAft>
              <a:buNone/>
            </a:pPr>
            <a:r>
              <a:rPr lang="en">
                <a:solidFill>
                  <a:schemeClr val="dk2"/>
                </a:solidFill>
                <a:latin typeface="Roboto Mono"/>
                <a:ea typeface="Roboto Mono"/>
                <a:cs typeface="Roboto Mono"/>
                <a:sym typeface="Roboto Mono"/>
              </a:rPr>
              <a:t>&gt; </a:t>
            </a:r>
            <a:r>
              <a:rPr lang="en">
                <a:solidFill>
                  <a:schemeClr val="dk2"/>
                </a:solidFill>
                <a:latin typeface="Roboto Mono"/>
                <a:ea typeface="Roboto Mono"/>
                <a:cs typeface="Roboto Mono"/>
                <a:sym typeface="Roboto Mono"/>
              </a:rPr>
              <a:t>make it so instead of todos showing up as they come in, we hide the tool use and result for todos, and render a fixed todo list above the input. title it "/todo (1 of 3)" in grey</a:t>
            </a:r>
            <a:endParaRPr>
              <a:solidFill>
                <a:schemeClr val="dk2"/>
              </a:solidFill>
              <a:latin typeface="Roboto Mono"/>
              <a:ea typeface="Roboto Mono"/>
              <a:cs typeface="Roboto Mono"/>
              <a:sym typeface="Roboto Mono"/>
            </a:endParaRPr>
          </a:p>
        </p:txBody>
      </p:sp>
      <p:pic>
        <p:nvPicPr>
          <p:cNvPr id="317" name="Google Shape;317;p47" title="Screenshot 2025-09-06 at 12.30.42 PM.png"/>
          <p:cNvPicPr preferRelativeResize="0"/>
          <p:nvPr/>
        </p:nvPicPr>
        <p:blipFill>
          <a:blip r:embed="rId3">
            <a:alphaModFix/>
          </a:blip>
          <a:stretch>
            <a:fillRect/>
          </a:stretch>
        </p:blipFill>
        <p:spPr>
          <a:xfrm>
            <a:off x="1668150" y="192100"/>
            <a:ext cx="5807679" cy="3916650"/>
          </a:xfrm>
          <a:prstGeom prst="rect">
            <a:avLst/>
          </a:prstGeom>
          <a:noFill/>
          <a:ln>
            <a:noFill/>
          </a:ln>
        </p:spPr>
      </p:pic>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8E4E0"/>
        </a:solidFill>
      </p:bgPr>
    </p:bg>
    <p:spTree>
      <p:nvGrpSpPr>
        <p:cNvPr id="321" name="Shape 321"/>
        <p:cNvGrpSpPr/>
        <p:nvPr/>
      </p:nvGrpSpPr>
      <p:grpSpPr>
        <a:xfrm>
          <a:off x="0" y="0"/>
          <a:ext cx="0" cy="0"/>
          <a:chOff x="0" y="0"/>
          <a:chExt cx="0" cy="0"/>
        </a:xfrm>
      </p:grpSpPr>
      <p:sp>
        <p:nvSpPr>
          <p:cNvPr id="322" name="Google Shape;322;p48"/>
          <p:cNvSpPr txBox="1"/>
          <p:nvPr/>
        </p:nvSpPr>
        <p:spPr>
          <a:xfrm>
            <a:off x="252313" y="4370375"/>
            <a:ext cx="8639400" cy="831300"/>
          </a:xfrm>
          <a:prstGeom prst="rect">
            <a:avLst/>
          </a:prstGeom>
          <a:noFill/>
          <a:ln>
            <a:noFill/>
          </a:ln>
        </p:spPr>
        <p:txBody>
          <a:bodyPr anchorCtr="0" anchor="t" bIns="91425" lIns="91425" spcFirstLastPara="1" rIns="91425" wrap="square" tIns="91425">
            <a:spAutoFit/>
          </a:bodyPr>
          <a:lstStyle/>
          <a:p>
            <a:pPr indent="0" lvl="0" marL="0" rtl="0" algn="l">
              <a:lnSpc>
                <a:spcPct val="100000"/>
              </a:lnSpc>
              <a:spcBef>
                <a:spcPts val="0"/>
              </a:spcBef>
              <a:spcAft>
                <a:spcPts val="0"/>
              </a:spcAft>
              <a:buNone/>
            </a:pPr>
            <a:r>
              <a:rPr lang="en">
                <a:solidFill>
                  <a:schemeClr val="dk2"/>
                </a:solidFill>
                <a:latin typeface="Roboto Mono"/>
                <a:ea typeface="Roboto Mono"/>
                <a:cs typeface="Roboto Mono"/>
                <a:sym typeface="Roboto Mono"/>
              </a:rPr>
              <a:t>&gt; actually don't show a todo list at all, and instead render the tool uses inline, as bold headings when the model starts working on a todo. keep the "step 2 of 4" or whatever, and add middot /todo to see after in grey</a:t>
            </a:r>
            <a:endParaRPr>
              <a:solidFill>
                <a:schemeClr val="dk2"/>
              </a:solidFill>
              <a:latin typeface="Roboto Mono"/>
              <a:ea typeface="Roboto Mono"/>
              <a:cs typeface="Roboto Mono"/>
              <a:sym typeface="Roboto Mono"/>
            </a:endParaRPr>
          </a:p>
        </p:txBody>
      </p:sp>
      <p:pic>
        <p:nvPicPr>
          <p:cNvPr id="323" name="Google Shape;323;p48" title="Screenshot 2025-09-06 at 12.31.07 PM.png"/>
          <p:cNvPicPr preferRelativeResize="0"/>
          <p:nvPr/>
        </p:nvPicPr>
        <p:blipFill>
          <a:blip r:embed="rId3">
            <a:alphaModFix/>
          </a:blip>
          <a:stretch>
            <a:fillRect/>
          </a:stretch>
        </p:blipFill>
        <p:spPr>
          <a:xfrm>
            <a:off x="1563363" y="261625"/>
            <a:ext cx="6017331" cy="4065574"/>
          </a:xfrm>
          <a:prstGeom prst="rect">
            <a:avLst/>
          </a:prstGeom>
          <a:noFill/>
          <a:ln>
            <a:noFill/>
          </a:ln>
        </p:spPr>
      </p:pic>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8E4E0"/>
        </a:solidFill>
      </p:bgPr>
    </p:bg>
    <p:spTree>
      <p:nvGrpSpPr>
        <p:cNvPr id="327" name="Shape 327"/>
        <p:cNvGrpSpPr/>
        <p:nvPr/>
      </p:nvGrpSpPr>
      <p:grpSpPr>
        <a:xfrm>
          <a:off x="0" y="0"/>
          <a:ext cx="0" cy="0"/>
          <a:chOff x="0" y="0"/>
          <a:chExt cx="0" cy="0"/>
        </a:xfrm>
      </p:grpSpPr>
      <p:sp>
        <p:nvSpPr>
          <p:cNvPr id="328" name="Google Shape;328;p49"/>
          <p:cNvSpPr txBox="1"/>
          <p:nvPr/>
        </p:nvSpPr>
        <p:spPr>
          <a:xfrm>
            <a:off x="252313" y="4370375"/>
            <a:ext cx="8639400" cy="615600"/>
          </a:xfrm>
          <a:prstGeom prst="rect">
            <a:avLst/>
          </a:prstGeom>
          <a:noFill/>
          <a:ln>
            <a:noFill/>
          </a:ln>
        </p:spPr>
        <p:txBody>
          <a:bodyPr anchorCtr="0" anchor="t" bIns="91425" lIns="91425" spcFirstLastPara="1" rIns="91425" wrap="square" tIns="91425">
            <a:spAutoFit/>
          </a:bodyPr>
          <a:lstStyle/>
          <a:p>
            <a:pPr indent="0" lvl="0" marL="0" rtl="0" algn="l">
              <a:lnSpc>
                <a:spcPct val="100000"/>
              </a:lnSpc>
              <a:spcBef>
                <a:spcPts val="0"/>
              </a:spcBef>
              <a:spcAft>
                <a:spcPts val="0"/>
              </a:spcAft>
              <a:buNone/>
            </a:pPr>
            <a:r>
              <a:rPr lang="en">
                <a:solidFill>
                  <a:schemeClr val="dk2"/>
                </a:solidFill>
                <a:latin typeface="Roboto Mono"/>
                <a:ea typeface="Roboto Mono"/>
                <a:cs typeface="Roboto Mono"/>
                <a:sym typeface="Roboto Mono"/>
              </a:rPr>
              <a:t>&gt; </a:t>
            </a:r>
            <a:r>
              <a:rPr lang="en">
                <a:solidFill>
                  <a:schemeClr val="dk2"/>
                </a:solidFill>
                <a:latin typeface="Roboto Mono"/>
                <a:ea typeface="Roboto Mono"/>
                <a:cs typeface="Roboto Mono"/>
                <a:sym typeface="Roboto Mono"/>
              </a:rPr>
              <a:t>also add a todo pill under the text input, similar to bg tasks. it should render "todos: 1 of 3" or whatever. make the pill interactive</a:t>
            </a:r>
            <a:endParaRPr>
              <a:solidFill>
                <a:schemeClr val="dk2"/>
              </a:solidFill>
              <a:latin typeface="Roboto Mono"/>
              <a:ea typeface="Roboto Mono"/>
              <a:cs typeface="Roboto Mono"/>
              <a:sym typeface="Roboto Mono"/>
            </a:endParaRPr>
          </a:p>
        </p:txBody>
      </p:sp>
      <p:pic>
        <p:nvPicPr>
          <p:cNvPr id="329" name="Google Shape;329;p49" title="Screenshot 2025-09-06 at 12.32.26 PM.png"/>
          <p:cNvPicPr preferRelativeResize="0"/>
          <p:nvPr/>
        </p:nvPicPr>
        <p:blipFill>
          <a:blip r:embed="rId3">
            <a:alphaModFix/>
          </a:blip>
          <a:stretch>
            <a:fillRect/>
          </a:stretch>
        </p:blipFill>
        <p:spPr>
          <a:xfrm>
            <a:off x="1589288" y="132550"/>
            <a:ext cx="5965473" cy="4148126"/>
          </a:xfrm>
          <a:prstGeom prst="rect">
            <a:avLst/>
          </a:prstGeom>
          <a:noFill/>
          <a:ln>
            <a:noFill/>
          </a:ln>
        </p:spPr>
      </p:pic>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8E4E0"/>
        </a:solidFill>
      </p:bgPr>
    </p:bg>
    <p:spTree>
      <p:nvGrpSpPr>
        <p:cNvPr id="333" name="Shape 333"/>
        <p:cNvGrpSpPr/>
        <p:nvPr/>
      </p:nvGrpSpPr>
      <p:grpSpPr>
        <a:xfrm>
          <a:off x="0" y="0"/>
          <a:ext cx="0" cy="0"/>
          <a:chOff x="0" y="0"/>
          <a:chExt cx="0" cy="0"/>
        </a:xfrm>
      </p:grpSpPr>
      <p:sp>
        <p:nvSpPr>
          <p:cNvPr id="334" name="Google Shape;334;p50"/>
          <p:cNvSpPr txBox="1"/>
          <p:nvPr/>
        </p:nvSpPr>
        <p:spPr>
          <a:xfrm>
            <a:off x="252313" y="4370375"/>
            <a:ext cx="8639400" cy="831300"/>
          </a:xfrm>
          <a:prstGeom prst="rect">
            <a:avLst/>
          </a:prstGeom>
          <a:noFill/>
          <a:ln>
            <a:noFill/>
          </a:ln>
        </p:spPr>
        <p:txBody>
          <a:bodyPr anchorCtr="0" anchor="t" bIns="91425" lIns="91425" spcFirstLastPara="1" rIns="91425" wrap="square" tIns="91425">
            <a:spAutoFit/>
          </a:bodyPr>
          <a:lstStyle/>
          <a:p>
            <a:pPr indent="0" lvl="0" marL="0" rtl="0" algn="l">
              <a:lnSpc>
                <a:spcPct val="100000"/>
              </a:lnSpc>
              <a:spcBef>
                <a:spcPts val="0"/>
              </a:spcBef>
              <a:spcAft>
                <a:spcPts val="0"/>
              </a:spcAft>
              <a:buNone/>
            </a:pPr>
            <a:r>
              <a:rPr lang="en">
                <a:solidFill>
                  <a:schemeClr val="dk2"/>
                </a:solidFill>
                <a:latin typeface="Roboto Mono"/>
                <a:ea typeface="Roboto Mono"/>
                <a:cs typeface="Roboto Mono"/>
                <a:sym typeface="Roboto Mono"/>
              </a:rPr>
              <a:t>&gt; actually undo both the pill and headings. instead, make the todo list render to the right of the input, vertically centered with a grey divider. show it when todos are active, hide it when it's done</a:t>
            </a:r>
            <a:endParaRPr>
              <a:solidFill>
                <a:schemeClr val="dk2"/>
              </a:solidFill>
              <a:latin typeface="Roboto Mono"/>
              <a:ea typeface="Roboto Mono"/>
              <a:cs typeface="Roboto Mono"/>
              <a:sym typeface="Roboto Mono"/>
            </a:endParaRPr>
          </a:p>
        </p:txBody>
      </p:sp>
      <p:pic>
        <p:nvPicPr>
          <p:cNvPr id="335" name="Google Shape;335;p50" title="Screenshot 2025-09-06 at 12.33.14 PM.png"/>
          <p:cNvPicPr preferRelativeResize="0"/>
          <p:nvPr/>
        </p:nvPicPr>
        <p:blipFill>
          <a:blip r:embed="rId3">
            <a:alphaModFix/>
          </a:blip>
          <a:stretch>
            <a:fillRect/>
          </a:stretch>
        </p:blipFill>
        <p:spPr>
          <a:xfrm>
            <a:off x="702900" y="142450"/>
            <a:ext cx="7738199" cy="4065577"/>
          </a:xfrm>
          <a:prstGeom prst="rect">
            <a:avLst/>
          </a:prstGeom>
          <a:noFill/>
          <a:ln>
            <a:noFill/>
          </a:ln>
        </p:spPr>
      </p:pic>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8E4E0"/>
        </a:solidFill>
      </p:bgPr>
    </p:bg>
    <p:spTree>
      <p:nvGrpSpPr>
        <p:cNvPr id="339" name="Shape 339"/>
        <p:cNvGrpSpPr/>
        <p:nvPr/>
      </p:nvGrpSpPr>
      <p:grpSpPr>
        <a:xfrm>
          <a:off x="0" y="0"/>
          <a:ext cx="0" cy="0"/>
          <a:chOff x="0" y="0"/>
          <a:chExt cx="0" cy="0"/>
        </a:xfrm>
      </p:grpSpPr>
      <p:sp>
        <p:nvSpPr>
          <p:cNvPr id="340" name="Google Shape;340;p51"/>
          <p:cNvSpPr txBox="1"/>
          <p:nvPr/>
        </p:nvSpPr>
        <p:spPr>
          <a:xfrm>
            <a:off x="252313" y="4370375"/>
            <a:ext cx="8639400" cy="615600"/>
          </a:xfrm>
          <a:prstGeom prst="rect">
            <a:avLst/>
          </a:prstGeom>
          <a:noFill/>
          <a:ln>
            <a:noFill/>
          </a:ln>
        </p:spPr>
        <p:txBody>
          <a:bodyPr anchorCtr="0" anchor="t" bIns="91425" lIns="91425" spcFirstLastPara="1" rIns="91425" wrap="square" tIns="91425">
            <a:spAutoFit/>
          </a:bodyPr>
          <a:lstStyle/>
          <a:p>
            <a:pPr indent="0" lvl="0" marL="0" rtl="0" algn="l">
              <a:lnSpc>
                <a:spcPct val="100000"/>
              </a:lnSpc>
              <a:spcBef>
                <a:spcPts val="0"/>
              </a:spcBef>
              <a:spcAft>
                <a:spcPts val="0"/>
              </a:spcAft>
              <a:buNone/>
            </a:pPr>
            <a:r>
              <a:rPr lang="en">
                <a:solidFill>
                  <a:schemeClr val="dk2"/>
                </a:solidFill>
                <a:latin typeface="Roboto Mono"/>
                <a:ea typeface="Roboto Mono"/>
                <a:cs typeface="Roboto Mono"/>
                <a:sym typeface="Roboto Mono"/>
              </a:rPr>
              <a:t>&gt; </a:t>
            </a:r>
            <a:r>
              <a:rPr lang="en">
                <a:solidFill>
                  <a:schemeClr val="dk2"/>
                </a:solidFill>
                <a:latin typeface="Roboto Mono"/>
                <a:ea typeface="Roboto Mono"/>
                <a:cs typeface="Roboto Mono"/>
                <a:sym typeface="Roboto Mono"/>
              </a:rPr>
              <a:t>actually what if you show the todo list above the input instead. truncate at 5 and show "... and 4 more" or whatever. add a heading "Todo:" in grey text</a:t>
            </a:r>
            <a:endParaRPr>
              <a:solidFill>
                <a:schemeClr val="dk2"/>
              </a:solidFill>
              <a:latin typeface="Roboto Mono"/>
              <a:ea typeface="Roboto Mono"/>
              <a:cs typeface="Roboto Mono"/>
              <a:sym typeface="Roboto Mono"/>
            </a:endParaRPr>
          </a:p>
        </p:txBody>
      </p:sp>
      <p:pic>
        <p:nvPicPr>
          <p:cNvPr id="341" name="Google Shape;341;p51" title="Screenshot 2025-09-06 at 12.33.56 PM.png"/>
          <p:cNvPicPr preferRelativeResize="0"/>
          <p:nvPr/>
        </p:nvPicPr>
        <p:blipFill>
          <a:blip r:embed="rId3">
            <a:alphaModFix/>
          </a:blip>
          <a:stretch>
            <a:fillRect/>
          </a:stretch>
        </p:blipFill>
        <p:spPr>
          <a:xfrm>
            <a:off x="1591075" y="304800"/>
            <a:ext cx="5961908" cy="4065574"/>
          </a:xfrm>
          <a:prstGeom prst="rect">
            <a:avLst/>
          </a:prstGeom>
          <a:noFill/>
          <a:ln>
            <a:noFill/>
          </a:ln>
        </p:spPr>
      </p:pic>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8E4E0"/>
        </a:solidFill>
      </p:bgPr>
    </p:bg>
    <p:spTree>
      <p:nvGrpSpPr>
        <p:cNvPr id="345" name="Shape 345"/>
        <p:cNvGrpSpPr/>
        <p:nvPr/>
      </p:nvGrpSpPr>
      <p:grpSpPr>
        <a:xfrm>
          <a:off x="0" y="0"/>
          <a:ext cx="0" cy="0"/>
          <a:chOff x="0" y="0"/>
          <a:chExt cx="0" cy="0"/>
        </a:xfrm>
      </p:grpSpPr>
      <p:sp>
        <p:nvSpPr>
          <p:cNvPr id="346" name="Google Shape;346;p52"/>
          <p:cNvSpPr txBox="1"/>
          <p:nvPr/>
        </p:nvSpPr>
        <p:spPr>
          <a:xfrm>
            <a:off x="252313" y="4370375"/>
            <a:ext cx="8639400" cy="615600"/>
          </a:xfrm>
          <a:prstGeom prst="rect">
            <a:avLst/>
          </a:prstGeom>
          <a:noFill/>
          <a:ln>
            <a:noFill/>
          </a:ln>
        </p:spPr>
        <p:txBody>
          <a:bodyPr anchorCtr="0" anchor="t" bIns="91425" lIns="91425" spcFirstLastPara="1" rIns="91425" wrap="square" tIns="91425">
            <a:spAutoFit/>
          </a:bodyPr>
          <a:lstStyle/>
          <a:p>
            <a:pPr indent="0" lvl="0" marL="0" rtl="0" algn="l">
              <a:lnSpc>
                <a:spcPct val="100000"/>
              </a:lnSpc>
              <a:spcBef>
                <a:spcPts val="0"/>
              </a:spcBef>
              <a:spcAft>
                <a:spcPts val="0"/>
              </a:spcAft>
              <a:buNone/>
            </a:pPr>
            <a:r>
              <a:rPr lang="en">
                <a:solidFill>
                  <a:schemeClr val="dk2"/>
                </a:solidFill>
                <a:latin typeface="Roboto Mono"/>
                <a:ea typeface="Roboto Mono"/>
                <a:cs typeface="Roboto Mono"/>
                <a:sym typeface="Roboto Mono"/>
              </a:rPr>
              <a:t>&gt; actually what if you show the todo list above the input instead. truncate at 5 and show "... and 4 more" or whatever. add a heading "Todo:" in grey text</a:t>
            </a:r>
            <a:endParaRPr>
              <a:solidFill>
                <a:schemeClr val="dk2"/>
              </a:solidFill>
              <a:latin typeface="Roboto Mono"/>
              <a:ea typeface="Roboto Mono"/>
              <a:cs typeface="Roboto Mono"/>
              <a:sym typeface="Roboto Mono"/>
            </a:endParaRPr>
          </a:p>
        </p:txBody>
      </p:sp>
      <p:pic>
        <p:nvPicPr>
          <p:cNvPr id="347" name="Google Shape;347;p52" title="Screenshot 2025-09-06 at 12.34.38 PM.png"/>
          <p:cNvPicPr preferRelativeResize="0"/>
          <p:nvPr/>
        </p:nvPicPr>
        <p:blipFill>
          <a:blip r:embed="rId3">
            <a:alphaModFix/>
          </a:blip>
          <a:stretch>
            <a:fillRect/>
          </a:stretch>
        </p:blipFill>
        <p:spPr>
          <a:xfrm>
            <a:off x="1575388" y="251700"/>
            <a:ext cx="5993221" cy="4065577"/>
          </a:xfrm>
          <a:prstGeom prst="rect">
            <a:avLst/>
          </a:prstGeom>
          <a:noFill/>
          <a:ln>
            <a:noFill/>
          </a:ln>
        </p:spPr>
      </p:pic>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8E4E0"/>
        </a:solidFill>
      </p:bgPr>
    </p:bg>
    <p:spTree>
      <p:nvGrpSpPr>
        <p:cNvPr id="351" name="Shape 351"/>
        <p:cNvGrpSpPr/>
        <p:nvPr/>
      </p:nvGrpSpPr>
      <p:grpSpPr>
        <a:xfrm>
          <a:off x="0" y="0"/>
          <a:ext cx="0" cy="0"/>
          <a:chOff x="0" y="0"/>
          <a:chExt cx="0" cy="0"/>
        </a:xfrm>
      </p:grpSpPr>
      <p:sp>
        <p:nvSpPr>
          <p:cNvPr id="352" name="Google Shape;352;p53"/>
          <p:cNvSpPr txBox="1"/>
          <p:nvPr/>
        </p:nvSpPr>
        <p:spPr>
          <a:xfrm>
            <a:off x="252313" y="4370375"/>
            <a:ext cx="8639400" cy="615600"/>
          </a:xfrm>
          <a:prstGeom prst="rect">
            <a:avLst/>
          </a:prstGeom>
          <a:noFill/>
          <a:ln>
            <a:noFill/>
          </a:ln>
        </p:spPr>
        <p:txBody>
          <a:bodyPr anchorCtr="0" anchor="t" bIns="91425" lIns="91425" spcFirstLastPara="1" rIns="91425" wrap="square" tIns="91425">
            <a:spAutoFit/>
          </a:bodyPr>
          <a:lstStyle/>
          <a:p>
            <a:pPr indent="0" lvl="0" marL="0" rtl="0" algn="l">
              <a:lnSpc>
                <a:spcPct val="100000"/>
              </a:lnSpc>
              <a:spcBef>
                <a:spcPts val="0"/>
              </a:spcBef>
              <a:spcAft>
                <a:spcPts val="0"/>
              </a:spcAft>
              <a:buNone/>
            </a:pPr>
            <a:r>
              <a:rPr lang="en">
                <a:solidFill>
                  <a:schemeClr val="dk2"/>
                </a:solidFill>
                <a:latin typeface="Roboto Mono"/>
                <a:ea typeface="Roboto Mono"/>
                <a:cs typeface="Roboto Mono"/>
                <a:sym typeface="Roboto Mono"/>
              </a:rPr>
              <a:t>&gt; actually what if you show the todo list above the input instead. truncate at 5 and show "... and 4 more" or whatever. add a heading "Todo:" in grey text</a:t>
            </a:r>
            <a:endParaRPr>
              <a:solidFill>
                <a:schemeClr val="dk2"/>
              </a:solidFill>
              <a:latin typeface="Roboto Mono"/>
              <a:ea typeface="Roboto Mono"/>
              <a:cs typeface="Roboto Mono"/>
              <a:sym typeface="Roboto Mono"/>
            </a:endParaRPr>
          </a:p>
        </p:txBody>
      </p:sp>
      <p:pic>
        <p:nvPicPr>
          <p:cNvPr id="353" name="Google Shape;353;p53" title="Screenshot 2025-09-06 at 12.34.58 PM.png"/>
          <p:cNvPicPr preferRelativeResize="0"/>
          <p:nvPr/>
        </p:nvPicPr>
        <p:blipFill>
          <a:blip r:embed="rId3">
            <a:alphaModFix/>
          </a:blip>
          <a:stretch>
            <a:fillRect/>
          </a:stretch>
        </p:blipFill>
        <p:spPr>
          <a:xfrm>
            <a:off x="960175" y="172250"/>
            <a:ext cx="7223655" cy="4065575"/>
          </a:xfrm>
          <a:prstGeom prst="rect">
            <a:avLst/>
          </a:prstGeom>
          <a:noFill/>
          <a:ln>
            <a:noFill/>
          </a:ln>
        </p:spPr>
      </p:pic>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8E4E0"/>
        </a:solidFill>
      </p:bgPr>
    </p:bg>
    <p:spTree>
      <p:nvGrpSpPr>
        <p:cNvPr id="357" name="Shape 357"/>
        <p:cNvGrpSpPr/>
        <p:nvPr/>
      </p:nvGrpSpPr>
      <p:grpSpPr>
        <a:xfrm>
          <a:off x="0" y="0"/>
          <a:ext cx="0" cy="0"/>
          <a:chOff x="0" y="0"/>
          <a:chExt cx="0" cy="0"/>
        </a:xfrm>
      </p:grpSpPr>
      <p:sp>
        <p:nvSpPr>
          <p:cNvPr id="358" name="Google Shape;358;p54"/>
          <p:cNvSpPr txBox="1"/>
          <p:nvPr/>
        </p:nvSpPr>
        <p:spPr>
          <a:xfrm>
            <a:off x="252313" y="4247775"/>
            <a:ext cx="8639400" cy="923400"/>
          </a:xfrm>
          <a:prstGeom prst="rect">
            <a:avLst/>
          </a:prstGeom>
          <a:noFill/>
          <a:ln>
            <a:noFill/>
          </a:ln>
        </p:spPr>
        <p:txBody>
          <a:bodyPr anchorCtr="0" anchor="t" bIns="91425" lIns="91425" spcFirstLastPara="1" rIns="91425" wrap="square" tIns="91425">
            <a:spAutoFit/>
          </a:bodyPr>
          <a:lstStyle/>
          <a:p>
            <a:pPr indent="0" lvl="0" marL="0" rtl="0" algn="l">
              <a:lnSpc>
                <a:spcPct val="100000"/>
              </a:lnSpc>
              <a:spcBef>
                <a:spcPts val="0"/>
              </a:spcBef>
              <a:spcAft>
                <a:spcPts val="0"/>
              </a:spcAft>
              <a:buNone/>
            </a:pPr>
            <a:r>
              <a:rPr lang="en" sz="1200">
                <a:solidFill>
                  <a:schemeClr val="dk2"/>
                </a:solidFill>
                <a:latin typeface="Roboto Mono"/>
                <a:ea typeface="Roboto Mono"/>
                <a:cs typeface="Roboto Mono"/>
                <a:sym typeface="Roboto Mono"/>
              </a:rPr>
              <a:t>&gt; </a:t>
            </a:r>
            <a:r>
              <a:rPr lang="en" sz="1200">
                <a:solidFill>
                  <a:schemeClr val="dk2"/>
                </a:solidFill>
                <a:latin typeface="Roboto Mono"/>
                <a:ea typeface="Roboto Mono"/>
                <a:cs typeface="Roboto Mono"/>
                <a:sym typeface="Roboto Mono"/>
              </a:rPr>
              <a:t>instead of showing todos above the input, merge them into the spinner. show the current todo as the spinner message in active verb form, and the next todo instead of the spinner tip, in passive form. also add a /todos slash command to see all todos, and mention it next to "esc to interrupt"</a:t>
            </a:r>
            <a:endParaRPr sz="1200">
              <a:solidFill>
                <a:schemeClr val="dk2"/>
              </a:solidFill>
              <a:latin typeface="Roboto Mono"/>
              <a:ea typeface="Roboto Mono"/>
              <a:cs typeface="Roboto Mono"/>
              <a:sym typeface="Roboto Mono"/>
            </a:endParaRPr>
          </a:p>
        </p:txBody>
      </p:sp>
      <p:pic>
        <p:nvPicPr>
          <p:cNvPr id="359" name="Google Shape;359;p54" title="Screenshot 2025-09-06 at 12.35.22 PM.png"/>
          <p:cNvPicPr preferRelativeResize="0"/>
          <p:nvPr/>
        </p:nvPicPr>
        <p:blipFill>
          <a:blip r:embed="rId3">
            <a:alphaModFix/>
          </a:blip>
          <a:stretch>
            <a:fillRect/>
          </a:stretch>
        </p:blipFill>
        <p:spPr>
          <a:xfrm>
            <a:off x="952138" y="182200"/>
            <a:ext cx="7239768" cy="4065575"/>
          </a:xfrm>
          <a:prstGeom prst="rect">
            <a:avLst/>
          </a:prstGeom>
          <a:noFill/>
          <a:ln>
            <a:noFill/>
          </a:ln>
        </p:spPr>
      </p:pic>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8E4E0"/>
        </a:solidFill>
      </p:bgPr>
    </p:bg>
    <p:spTree>
      <p:nvGrpSpPr>
        <p:cNvPr id="363" name="Shape 363"/>
        <p:cNvGrpSpPr/>
        <p:nvPr/>
      </p:nvGrpSpPr>
      <p:grpSpPr>
        <a:xfrm>
          <a:off x="0" y="0"/>
          <a:ext cx="0" cy="0"/>
          <a:chOff x="0" y="0"/>
          <a:chExt cx="0" cy="0"/>
        </a:xfrm>
      </p:grpSpPr>
      <p:sp>
        <p:nvSpPr>
          <p:cNvPr id="364" name="Google Shape;364;p55"/>
          <p:cNvSpPr txBox="1"/>
          <p:nvPr/>
        </p:nvSpPr>
        <p:spPr>
          <a:xfrm>
            <a:off x="252313" y="4370375"/>
            <a:ext cx="8639400" cy="615600"/>
          </a:xfrm>
          <a:prstGeom prst="rect">
            <a:avLst/>
          </a:prstGeom>
          <a:noFill/>
          <a:ln>
            <a:noFill/>
          </a:ln>
        </p:spPr>
        <p:txBody>
          <a:bodyPr anchorCtr="0" anchor="t" bIns="91425" lIns="91425" spcFirstLastPara="1" rIns="91425" wrap="square" tIns="91425">
            <a:spAutoFit/>
          </a:bodyPr>
          <a:lstStyle/>
          <a:p>
            <a:pPr indent="0" lvl="0" marL="0" rtl="0" algn="l">
              <a:lnSpc>
                <a:spcPct val="100000"/>
              </a:lnSpc>
              <a:spcBef>
                <a:spcPts val="0"/>
              </a:spcBef>
              <a:spcAft>
                <a:spcPts val="0"/>
              </a:spcAft>
              <a:buNone/>
            </a:pPr>
            <a:r>
              <a:rPr lang="en">
                <a:solidFill>
                  <a:schemeClr val="dk2"/>
                </a:solidFill>
                <a:latin typeface="Roboto Mono"/>
                <a:ea typeface="Roboto Mono"/>
                <a:cs typeface="Roboto Mono"/>
                <a:sym typeface="Roboto Mono"/>
              </a:rPr>
              <a:t>&gt; make it so i can hit ctrl+t to expand todos inline. also rm the "esc to interrupt" message when we show the todos, and replace it w "ctrl+t to expand"</a:t>
            </a:r>
            <a:endParaRPr>
              <a:solidFill>
                <a:schemeClr val="dk2"/>
              </a:solidFill>
              <a:latin typeface="Roboto Mono"/>
              <a:ea typeface="Roboto Mono"/>
              <a:cs typeface="Roboto Mono"/>
              <a:sym typeface="Roboto Mono"/>
            </a:endParaRPr>
          </a:p>
        </p:txBody>
      </p:sp>
      <p:pic>
        <p:nvPicPr>
          <p:cNvPr id="365" name="Google Shape;365;p55" title="Screenshot 2025-09-06 at 12.36.15 PM.png"/>
          <p:cNvPicPr preferRelativeResize="0"/>
          <p:nvPr/>
        </p:nvPicPr>
        <p:blipFill>
          <a:blip r:embed="rId3">
            <a:alphaModFix/>
          </a:blip>
          <a:stretch>
            <a:fillRect/>
          </a:stretch>
        </p:blipFill>
        <p:spPr>
          <a:xfrm>
            <a:off x="988900" y="162325"/>
            <a:ext cx="7166197" cy="4065575"/>
          </a:xfrm>
          <a:prstGeom prst="rect">
            <a:avLst/>
          </a:prstGeom>
          <a:noFill/>
          <a:ln>
            <a:noFill/>
          </a:ln>
        </p:spPr>
      </p:pic>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8E4E0"/>
        </a:solidFill>
      </p:bgPr>
    </p:bg>
    <p:spTree>
      <p:nvGrpSpPr>
        <p:cNvPr id="369" name="Shape 369"/>
        <p:cNvGrpSpPr/>
        <p:nvPr/>
      </p:nvGrpSpPr>
      <p:grpSpPr>
        <a:xfrm>
          <a:off x="0" y="0"/>
          <a:ext cx="0" cy="0"/>
          <a:chOff x="0" y="0"/>
          <a:chExt cx="0" cy="0"/>
        </a:xfrm>
      </p:grpSpPr>
      <p:pic>
        <p:nvPicPr>
          <p:cNvPr id="370" name="Google Shape;370;p56" title="13.mp4">
            <a:hlinkClick r:id="rId3"/>
          </p:cNvPr>
          <p:cNvPicPr preferRelativeResize="0"/>
          <p:nvPr/>
        </p:nvPicPr>
        <p:blipFill>
          <a:blip r:embed="rId4">
            <a:alphaModFix/>
          </a:blip>
          <a:stretch>
            <a:fillRect/>
          </a:stretch>
        </p:blipFill>
        <p:spPr>
          <a:xfrm>
            <a:off x="238775" y="152400"/>
            <a:ext cx="8666457" cy="48387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370"/>
                                        </p:tgtEl>
                                        <p:attrNameLst>
                                          <p:attrName>style.visibility</p:attrName>
                                        </p:attrNameLst>
                                      </p:cBhvr>
                                      <p:to>
                                        <p:strVal val="visible"/>
                                      </p:to>
                                    </p:set>
                                    <p:animEffect filter="fade" transition="in">
                                      <p:cBhvr>
                                        <p:cTn dur="1000"/>
                                        <p:tgtEl>
                                          <p:spTgt spid="370"/>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460B"/>
        </a:solidFill>
      </p:bgPr>
    </p:bg>
    <p:spTree>
      <p:nvGrpSpPr>
        <p:cNvPr id="374" name="Shape 374"/>
        <p:cNvGrpSpPr/>
        <p:nvPr/>
      </p:nvGrpSpPr>
      <p:grpSpPr>
        <a:xfrm>
          <a:off x="0" y="0"/>
          <a:ext cx="0" cy="0"/>
          <a:chOff x="0" y="0"/>
          <a:chExt cx="0" cy="0"/>
        </a:xfrm>
      </p:grpSpPr>
      <p:sp>
        <p:nvSpPr>
          <p:cNvPr id="375" name="Google Shape;375;p57"/>
          <p:cNvSpPr txBox="1"/>
          <p:nvPr/>
        </p:nvSpPr>
        <p:spPr>
          <a:xfrm>
            <a:off x="735425" y="2340900"/>
            <a:ext cx="59748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800">
                <a:solidFill>
                  <a:schemeClr val="lt1"/>
                </a:solidFill>
                <a:latin typeface="Roboto Mono"/>
                <a:ea typeface="Roboto Mono"/>
                <a:cs typeface="Roboto Mono"/>
                <a:sym typeface="Roboto Mono"/>
              </a:rPr>
              <a:t>6</a:t>
            </a:r>
            <a:r>
              <a:rPr lang="en" sz="1800">
                <a:solidFill>
                  <a:schemeClr val="lt1"/>
                </a:solidFill>
                <a:latin typeface="Roboto Mono"/>
                <a:ea typeface="Roboto Mono"/>
                <a:cs typeface="Roboto Mono"/>
                <a:sym typeface="Roboto Mono"/>
              </a:rPr>
              <a:t>/ lessons</a:t>
            </a:r>
            <a:endParaRPr sz="1800">
              <a:solidFill>
                <a:schemeClr val="lt1"/>
              </a:solidFill>
              <a:latin typeface="Roboto Mono"/>
              <a:ea typeface="Roboto Mono"/>
              <a:cs typeface="Roboto Mono"/>
              <a:sym typeface="Roboto Mono"/>
            </a:endParaRPr>
          </a:p>
        </p:txBody>
      </p:sp>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8E4E0"/>
        </a:solidFill>
      </p:bgPr>
    </p:bg>
    <p:spTree>
      <p:nvGrpSpPr>
        <p:cNvPr id="379" name="Shape 379"/>
        <p:cNvGrpSpPr/>
        <p:nvPr/>
      </p:nvGrpSpPr>
      <p:grpSpPr>
        <a:xfrm>
          <a:off x="0" y="0"/>
          <a:ext cx="0" cy="0"/>
          <a:chOff x="0" y="0"/>
          <a:chExt cx="0" cy="0"/>
        </a:xfrm>
      </p:grpSpPr>
      <p:sp>
        <p:nvSpPr>
          <p:cNvPr id="380" name="Google Shape;380;p58"/>
          <p:cNvSpPr txBox="1"/>
          <p:nvPr/>
        </p:nvSpPr>
        <p:spPr>
          <a:xfrm>
            <a:off x="467250" y="2233200"/>
            <a:ext cx="8209500" cy="6771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solidFill>
                  <a:schemeClr val="dk2"/>
                </a:solidFill>
                <a:latin typeface="Roboto Mono"/>
                <a:ea typeface="Roboto Mono"/>
                <a:cs typeface="Roboto Mono"/>
                <a:sym typeface="Roboto Mono"/>
              </a:rPr>
              <a:t>1</a:t>
            </a:r>
            <a:r>
              <a:rPr lang="en" sz="1800">
                <a:solidFill>
                  <a:schemeClr val="dk2"/>
                </a:solidFill>
                <a:latin typeface="Roboto Mono"/>
                <a:ea typeface="Roboto Mono"/>
                <a:cs typeface="Roboto Mono"/>
                <a:sym typeface="Roboto Mono"/>
              </a:rPr>
              <a:t>. </a:t>
            </a:r>
            <a:r>
              <a:rPr lang="en" sz="1800">
                <a:solidFill>
                  <a:schemeClr val="dk2"/>
                </a:solidFill>
                <a:latin typeface="Roboto Mono"/>
                <a:ea typeface="Roboto Mono"/>
                <a:cs typeface="Roboto Mono"/>
                <a:sym typeface="Roboto Mono"/>
              </a:rPr>
              <a:t>b</a:t>
            </a:r>
            <a:r>
              <a:rPr lang="en" sz="1800">
                <a:solidFill>
                  <a:schemeClr val="dk2"/>
                </a:solidFill>
                <a:latin typeface="Roboto Mono"/>
                <a:ea typeface="Roboto Mono"/>
                <a:cs typeface="Roboto Mono"/>
                <a:sym typeface="Roboto Mono"/>
              </a:rPr>
              <a:t>uild for the model six months from now</a:t>
            </a:r>
            <a:endParaRPr>
              <a:solidFill>
                <a:schemeClr val="dk2"/>
              </a:solidFill>
              <a:latin typeface="Roboto Mono"/>
              <a:ea typeface="Roboto Mono"/>
              <a:cs typeface="Roboto Mono"/>
              <a:sym typeface="Roboto Mono"/>
            </a:endParaRPr>
          </a:p>
          <a:p>
            <a:pPr indent="0" lvl="0" marL="0" rtl="0" algn="ctr">
              <a:lnSpc>
                <a:spcPct val="200000"/>
              </a:lnSpc>
              <a:spcBef>
                <a:spcPts val="0"/>
              </a:spcBef>
              <a:spcAft>
                <a:spcPts val="0"/>
              </a:spcAft>
              <a:buNone/>
            </a:pPr>
            <a:r>
              <a:t/>
            </a:r>
            <a:endParaRPr>
              <a:solidFill>
                <a:schemeClr val="dk2"/>
              </a:solidFill>
              <a:latin typeface="Roboto Mono"/>
              <a:ea typeface="Roboto Mono"/>
              <a:cs typeface="Roboto Mono"/>
              <a:sym typeface="Roboto Mono"/>
            </a:endParaRPr>
          </a:p>
        </p:txBody>
      </p:sp>
    </p:spTree>
  </p:cSld>
  <p:clrMapOvr>
    <a:masterClrMapping/>
  </p:clrMapOvr>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8E4E0"/>
        </a:solidFill>
      </p:bgPr>
    </p:bg>
    <p:spTree>
      <p:nvGrpSpPr>
        <p:cNvPr id="384" name="Shape 384"/>
        <p:cNvGrpSpPr/>
        <p:nvPr/>
      </p:nvGrpSpPr>
      <p:grpSpPr>
        <a:xfrm>
          <a:off x="0" y="0"/>
          <a:ext cx="0" cy="0"/>
          <a:chOff x="0" y="0"/>
          <a:chExt cx="0" cy="0"/>
        </a:xfrm>
      </p:grpSpPr>
      <p:sp>
        <p:nvSpPr>
          <p:cNvPr id="385" name="Google Shape;385;p59"/>
          <p:cNvSpPr txBox="1"/>
          <p:nvPr/>
        </p:nvSpPr>
        <p:spPr>
          <a:xfrm>
            <a:off x="467250" y="2233200"/>
            <a:ext cx="8209500" cy="6771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solidFill>
                  <a:schemeClr val="dk2"/>
                </a:solidFill>
                <a:latin typeface="Roboto Mono"/>
                <a:ea typeface="Roboto Mono"/>
                <a:cs typeface="Roboto Mono"/>
                <a:sym typeface="Roboto Mono"/>
              </a:rPr>
              <a:t>2</a:t>
            </a:r>
            <a:r>
              <a:rPr lang="en" sz="1800">
                <a:solidFill>
                  <a:schemeClr val="dk2"/>
                </a:solidFill>
                <a:latin typeface="Roboto Mono"/>
                <a:ea typeface="Roboto Mono"/>
                <a:cs typeface="Roboto Mono"/>
                <a:sym typeface="Roboto Mono"/>
              </a:rPr>
              <a:t>. </a:t>
            </a:r>
            <a:r>
              <a:rPr lang="en" sz="1800">
                <a:solidFill>
                  <a:schemeClr val="dk2"/>
                </a:solidFill>
                <a:latin typeface="Roboto Mono"/>
                <a:ea typeface="Roboto Mono"/>
                <a:cs typeface="Roboto Mono"/>
                <a:sym typeface="Roboto Mono"/>
              </a:rPr>
              <a:t>b</a:t>
            </a:r>
            <a:r>
              <a:rPr lang="en" sz="1800">
                <a:solidFill>
                  <a:schemeClr val="dk2"/>
                </a:solidFill>
                <a:latin typeface="Roboto Mono"/>
                <a:ea typeface="Roboto Mono"/>
                <a:cs typeface="Roboto Mono"/>
                <a:sym typeface="Roboto Mono"/>
              </a:rPr>
              <a:t>e ready to evolve</a:t>
            </a:r>
            <a:endParaRPr>
              <a:solidFill>
                <a:schemeClr val="dk2"/>
              </a:solidFill>
              <a:latin typeface="Roboto Mono"/>
              <a:ea typeface="Roboto Mono"/>
              <a:cs typeface="Roboto Mono"/>
              <a:sym typeface="Roboto Mono"/>
            </a:endParaRPr>
          </a:p>
          <a:p>
            <a:pPr indent="0" lvl="0" marL="0" rtl="0" algn="ctr">
              <a:lnSpc>
                <a:spcPct val="200000"/>
              </a:lnSpc>
              <a:spcBef>
                <a:spcPts val="0"/>
              </a:spcBef>
              <a:spcAft>
                <a:spcPts val="0"/>
              </a:spcAft>
              <a:buNone/>
            </a:pPr>
            <a:r>
              <a:t/>
            </a:r>
            <a:endParaRPr>
              <a:solidFill>
                <a:schemeClr val="dk2"/>
              </a:solidFill>
              <a:latin typeface="Roboto Mono"/>
              <a:ea typeface="Roboto Mono"/>
              <a:cs typeface="Roboto Mono"/>
              <a:sym typeface="Roboto Mono"/>
            </a:endParaRPr>
          </a:p>
        </p:txBody>
      </p:sp>
    </p:spTree>
  </p:cSld>
  <p:clrMapOvr>
    <a:masterClrMapping/>
  </p:clrMapOvr>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8E4E0"/>
        </a:solidFill>
      </p:bgPr>
    </p:bg>
    <p:spTree>
      <p:nvGrpSpPr>
        <p:cNvPr id="389" name="Shape 389"/>
        <p:cNvGrpSpPr/>
        <p:nvPr/>
      </p:nvGrpSpPr>
      <p:grpSpPr>
        <a:xfrm>
          <a:off x="0" y="0"/>
          <a:ext cx="0" cy="0"/>
          <a:chOff x="0" y="0"/>
          <a:chExt cx="0" cy="0"/>
        </a:xfrm>
      </p:grpSpPr>
      <p:sp>
        <p:nvSpPr>
          <p:cNvPr id="390" name="Google Shape;390;p60"/>
          <p:cNvSpPr txBox="1"/>
          <p:nvPr/>
        </p:nvSpPr>
        <p:spPr>
          <a:xfrm>
            <a:off x="467250" y="2233200"/>
            <a:ext cx="8209500" cy="6771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solidFill>
                  <a:schemeClr val="dk2"/>
                </a:solidFill>
                <a:latin typeface="Roboto Mono"/>
                <a:ea typeface="Roboto Mono"/>
                <a:cs typeface="Roboto Mono"/>
                <a:sym typeface="Roboto Mono"/>
              </a:rPr>
              <a:t>3</a:t>
            </a:r>
            <a:r>
              <a:rPr lang="en" sz="1800">
                <a:solidFill>
                  <a:schemeClr val="dk2"/>
                </a:solidFill>
                <a:latin typeface="Roboto Mono"/>
                <a:ea typeface="Roboto Mono"/>
                <a:cs typeface="Roboto Mono"/>
                <a:sym typeface="Roboto Mono"/>
              </a:rPr>
              <a:t>. </a:t>
            </a:r>
            <a:r>
              <a:rPr lang="en" sz="1800">
                <a:solidFill>
                  <a:schemeClr val="dk2"/>
                </a:solidFill>
                <a:latin typeface="Roboto Mono"/>
                <a:ea typeface="Roboto Mono"/>
                <a:cs typeface="Roboto Mono"/>
                <a:sym typeface="Roboto Mono"/>
              </a:rPr>
              <a:t>a</a:t>
            </a:r>
            <a:r>
              <a:rPr lang="en" sz="1800">
                <a:solidFill>
                  <a:schemeClr val="dk2"/>
                </a:solidFill>
                <a:latin typeface="Roboto Mono"/>
                <a:ea typeface="Roboto Mono"/>
                <a:cs typeface="Roboto Mono"/>
                <a:sym typeface="Roboto Mono"/>
              </a:rPr>
              <a:t>sk not what the model can do for you</a:t>
            </a:r>
            <a:endParaRPr>
              <a:solidFill>
                <a:schemeClr val="dk2"/>
              </a:solidFill>
              <a:latin typeface="Roboto Mono"/>
              <a:ea typeface="Roboto Mono"/>
              <a:cs typeface="Roboto Mono"/>
              <a:sym typeface="Roboto Mono"/>
            </a:endParaRPr>
          </a:p>
          <a:p>
            <a:pPr indent="0" lvl="0" marL="0" rtl="0" algn="ctr">
              <a:lnSpc>
                <a:spcPct val="200000"/>
              </a:lnSpc>
              <a:spcBef>
                <a:spcPts val="0"/>
              </a:spcBef>
              <a:spcAft>
                <a:spcPts val="0"/>
              </a:spcAft>
              <a:buNone/>
            </a:pPr>
            <a:r>
              <a:t/>
            </a:r>
            <a:endParaRPr>
              <a:solidFill>
                <a:schemeClr val="dk2"/>
              </a:solidFill>
              <a:latin typeface="Roboto Mono"/>
              <a:ea typeface="Roboto Mono"/>
              <a:cs typeface="Roboto Mono"/>
              <a:sym typeface="Roboto Mono"/>
            </a:endParaRPr>
          </a:p>
        </p:txBody>
      </p:sp>
    </p:spTree>
  </p:cSld>
  <p:clrMapOvr>
    <a:masterClrMapping/>
  </p:clrMapOvr>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8E4E0"/>
        </a:solidFill>
      </p:bgPr>
    </p:bg>
    <p:spTree>
      <p:nvGrpSpPr>
        <p:cNvPr id="394" name="Shape 394"/>
        <p:cNvGrpSpPr/>
        <p:nvPr/>
      </p:nvGrpSpPr>
      <p:grpSpPr>
        <a:xfrm>
          <a:off x="0" y="0"/>
          <a:ext cx="0" cy="0"/>
          <a:chOff x="0" y="0"/>
          <a:chExt cx="0" cy="0"/>
        </a:xfrm>
      </p:grpSpPr>
      <p:pic>
        <p:nvPicPr>
          <p:cNvPr id="395" name="Google Shape;395;p61"/>
          <p:cNvPicPr preferRelativeResize="0"/>
          <p:nvPr/>
        </p:nvPicPr>
        <p:blipFill>
          <a:blip r:embed="rId3">
            <a:alphaModFix/>
          </a:blip>
          <a:stretch>
            <a:fillRect/>
          </a:stretch>
        </p:blipFill>
        <p:spPr>
          <a:xfrm>
            <a:off x="872500" y="373975"/>
            <a:ext cx="8789376" cy="6098474"/>
          </a:xfrm>
          <a:prstGeom prst="rect">
            <a:avLst/>
          </a:prstGeom>
          <a:noFill/>
          <a:ln>
            <a:noFill/>
          </a:ln>
        </p:spPr>
      </p:pic>
      <p:sp>
        <p:nvSpPr>
          <p:cNvPr id="396" name="Google Shape;396;p61"/>
          <p:cNvSpPr txBox="1"/>
          <p:nvPr/>
        </p:nvSpPr>
        <p:spPr>
          <a:xfrm>
            <a:off x="336650" y="618600"/>
            <a:ext cx="8209500" cy="461700"/>
          </a:xfrm>
          <a:prstGeom prst="rect">
            <a:avLst/>
          </a:prstGeom>
          <a:noFill/>
          <a:ln>
            <a:noFill/>
          </a:ln>
        </p:spPr>
        <p:txBody>
          <a:bodyPr anchorCtr="0" anchor="t" bIns="91425" lIns="91425" spcFirstLastPara="1" rIns="91425" wrap="square" tIns="91425">
            <a:spAutoFit/>
          </a:bodyPr>
          <a:lstStyle/>
          <a:p>
            <a:pPr indent="0" lvl="0" marL="0" rtl="0" algn="l">
              <a:lnSpc>
                <a:spcPct val="200000"/>
              </a:lnSpc>
              <a:spcBef>
                <a:spcPts val="0"/>
              </a:spcBef>
              <a:spcAft>
                <a:spcPts val="0"/>
              </a:spcAft>
              <a:buNone/>
            </a:pPr>
            <a:r>
              <a:rPr lang="en" sz="1800">
                <a:solidFill>
                  <a:schemeClr val="dk2"/>
                </a:solidFill>
                <a:latin typeface="Roboto Mono"/>
                <a:ea typeface="Roboto Mono"/>
                <a:cs typeface="Roboto Mono"/>
                <a:sym typeface="Roboto Mono"/>
              </a:rPr>
              <a:t>4.</a:t>
            </a:r>
            <a:endParaRPr>
              <a:solidFill>
                <a:schemeClr val="dk2"/>
              </a:solidFill>
              <a:latin typeface="Roboto Mono"/>
              <a:ea typeface="Roboto Mono"/>
              <a:cs typeface="Roboto Mono"/>
              <a:sym typeface="Roboto Mono"/>
            </a:endParaRPr>
          </a:p>
        </p:txBody>
      </p:sp>
    </p:spTree>
  </p:cSld>
  <p:clrMapOvr>
    <a:masterClrMapping/>
  </p:clrMapOvr>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8E4E0"/>
        </a:solidFill>
      </p:bgPr>
    </p:bg>
    <p:spTree>
      <p:nvGrpSpPr>
        <p:cNvPr id="400" name="Shape 400"/>
        <p:cNvGrpSpPr/>
        <p:nvPr/>
      </p:nvGrpSpPr>
      <p:grpSpPr>
        <a:xfrm>
          <a:off x="0" y="0"/>
          <a:ext cx="0" cy="0"/>
          <a:chOff x="0" y="0"/>
          <a:chExt cx="0" cy="0"/>
        </a:xfrm>
      </p:grpSpPr>
      <p:sp>
        <p:nvSpPr>
          <p:cNvPr id="401" name="Google Shape;401;p62"/>
          <p:cNvSpPr txBox="1"/>
          <p:nvPr/>
        </p:nvSpPr>
        <p:spPr>
          <a:xfrm>
            <a:off x="760050" y="1140300"/>
            <a:ext cx="7143300" cy="3694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4800">
                <a:solidFill>
                  <a:schemeClr val="accent3"/>
                </a:solidFill>
                <a:latin typeface="Roboto Mono"/>
                <a:ea typeface="Roboto Mono"/>
                <a:cs typeface="Roboto Mono"/>
                <a:sym typeface="Roboto Mono"/>
              </a:rPr>
              <a:t>thanks!</a:t>
            </a:r>
            <a:endParaRPr sz="4800">
              <a:solidFill>
                <a:schemeClr val="accent3"/>
              </a:solidFill>
              <a:latin typeface="Roboto Mono"/>
              <a:ea typeface="Roboto Mono"/>
              <a:cs typeface="Roboto Mono"/>
              <a:sym typeface="Roboto Mono"/>
            </a:endParaRPr>
          </a:p>
          <a:p>
            <a:pPr indent="0" lvl="0" marL="0" rtl="0" algn="l">
              <a:spcBef>
                <a:spcPts val="0"/>
              </a:spcBef>
              <a:spcAft>
                <a:spcPts val="0"/>
              </a:spcAft>
              <a:buNone/>
            </a:pPr>
            <a:r>
              <a:t/>
            </a:r>
            <a:endParaRPr b="1" sz="1800">
              <a:solidFill>
                <a:schemeClr val="dk2"/>
              </a:solidFill>
              <a:latin typeface="Roboto Mono"/>
              <a:ea typeface="Roboto Mono"/>
              <a:cs typeface="Roboto Mono"/>
              <a:sym typeface="Roboto Mono"/>
            </a:endParaRPr>
          </a:p>
          <a:p>
            <a:pPr indent="0" lvl="0" marL="0" rtl="0" algn="l">
              <a:spcBef>
                <a:spcPts val="0"/>
              </a:spcBef>
              <a:spcAft>
                <a:spcPts val="0"/>
              </a:spcAft>
              <a:buNone/>
            </a:pPr>
            <a:r>
              <a:t/>
            </a:r>
            <a:endParaRPr b="1" sz="1800">
              <a:solidFill>
                <a:schemeClr val="dk2"/>
              </a:solidFill>
              <a:latin typeface="Roboto Mono"/>
              <a:ea typeface="Roboto Mono"/>
              <a:cs typeface="Roboto Mono"/>
              <a:sym typeface="Roboto Mono"/>
            </a:endParaRPr>
          </a:p>
          <a:p>
            <a:pPr indent="0" lvl="0" marL="0" rtl="0" algn="l">
              <a:spcBef>
                <a:spcPts val="0"/>
              </a:spcBef>
              <a:spcAft>
                <a:spcPts val="0"/>
              </a:spcAft>
              <a:buNone/>
            </a:pPr>
            <a:r>
              <a:t/>
            </a:r>
            <a:endParaRPr b="1" sz="1800">
              <a:solidFill>
                <a:schemeClr val="dk2"/>
              </a:solidFill>
              <a:latin typeface="Roboto Mono"/>
              <a:ea typeface="Roboto Mono"/>
              <a:cs typeface="Roboto Mono"/>
              <a:sym typeface="Roboto Mono"/>
            </a:endParaRPr>
          </a:p>
          <a:p>
            <a:pPr indent="0" lvl="0" marL="0" rtl="0" algn="l">
              <a:spcBef>
                <a:spcPts val="0"/>
              </a:spcBef>
              <a:spcAft>
                <a:spcPts val="0"/>
              </a:spcAft>
              <a:buNone/>
            </a:pPr>
            <a:r>
              <a:t/>
            </a:r>
            <a:endParaRPr b="1" sz="1800">
              <a:solidFill>
                <a:schemeClr val="dk2"/>
              </a:solidFill>
              <a:latin typeface="Roboto Mono"/>
              <a:ea typeface="Roboto Mono"/>
              <a:cs typeface="Roboto Mono"/>
              <a:sym typeface="Roboto Mono"/>
            </a:endParaRPr>
          </a:p>
          <a:p>
            <a:pPr indent="0" lvl="0" marL="0" rtl="0" algn="l">
              <a:spcBef>
                <a:spcPts val="0"/>
              </a:spcBef>
              <a:spcAft>
                <a:spcPts val="0"/>
              </a:spcAft>
              <a:buNone/>
            </a:pPr>
            <a:r>
              <a:rPr b="1" lang="en" sz="1800">
                <a:solidFill>
                  <a:schemeClr val="dk2"/>
                </a:solidFill>
                <a:latin typeface="Roboto Mono"/>
                <a:ea typeface="Roboto Mono"/>
                <a:cs typeface="Roboto Mono"/>
                <a:sym typeface="Roboto Mono"/>
              </a:rPr>
              <a:t>npm install -g @anthropic-ai/claude-code</a:t>
            </a:r>
            <a:endParaRPr b="1" sz="1800">
              <a:solidFill>
                <a:schemeClr val="dk2"/>
              </a:solidFill>
              <a:latin typeface="Roboto Mono"/>
              <a:ea typeface="Roboto Mono"/>
              <a:cs typeface="Roboto Mono"/>
              <a:sym typeface="Roboto Mono"/>
            </a:endParaRPr>
          </a:p>
          <a:p>
            <a:pPr indent="0" lvl="0" marL="0" rtl="0" algn="l">
              <a:spcBef>
                <a:spcPts val="0"/>
              </a:spcBef>
              <a:spcAft>
                <a:spcPts val="0"/>
              </a:spcAft>
              <a:buNone/>
            </a:pPr>
            <a:r>
              <a:t/>
            </a:r>
            <a:endParaRPr b="1" sz="1800">
              <a:solidFill>
                <a:schemeClr val="dk2"/>
              </a:solidFill>
              <a:latin typeface="Roboto Mono"/>
              <a:ea typeface="Roboto Mono"/>
              <a:cs typeface="Roboto Mono"/>
              <a:sym typeface="Roboto Mono"/>
            </a:endParaRPr>
          </a:p>
          <a:p>
            <a:pPr indent="0" lvl="0" marL="0" rtl="0" algn="l">
              <a:spcBef>
                <a:spcPts val="0"/>
              </a:spcBef>
              <a:spcAft>
                <a:spcPts val="0"/>
              </a:spcAft>
              <a:buNone/>
            </a:pPr>
            <a:r>
              <a:rPr lang="en" sz="1800">
                <a:solidFill>
                  <a:schemeClr val="dk2"/>
                </a:solidFill>
                <a:latin typeface="Roboto Mono"/>
                <a:ea typeface="Roboto Mono"/>
                <a:cs typeface="Roboto Mono"/>
                <a:sym typeface="Roboto Mono"/>
              </a:rPr>
              <a:t>claude.ai/code</a:t>
            </a:r>
            <a:endParaRPr sz="1800">
              <a:solidFill>
                <a:schemeClr val="dk2"/>
              </a:solidFill>
              <a:latin typeface="Roboto Mono"/>
              <a:ea typeface="Roboto Mono"/>
              <a:cs typeface="Roboto Mono"/>
              <a:sym typeface="Roboto Mono"/>
            </a:endParaRPr>
          </a:p>
          <a:p>
            <a:pPr indent="0" lvl="0" marL="0" rtl="0" algn="l">
              <a:spcBef>
                <a:spcPts val="0"/>
              </a:spcBef>
              <a:spcAft>
                <a:spcPts val="0"/>
              </a:spcAft>
              <a:buNone/>
            </a:pPr>
            <a:r>
              <a:t/>
            </a:r>
            <a:endParaRPr sz="1800">
              <a:solidFill>
                <a:schemeClr val="dk2"/>
              </a:solidFill>
              <a:latin typeface="Roboto Mono"/>
              <a:ea typeface="Roboto Mono"/>
              <a:cs typeface="Roboto Mono"/>
              <a:sym typeface="Roboto Mono"/>
            </a:endParaRPr>
          </a:p>
          <a:p>
            <a:pPr indent="0" lvl="0" marL="0" rtl="0" algn="l">
              <a:spcBef>
                <a:spcPts val="0"/>
              </a:spcBef>
              <a:spcAft>
                <a:spcPts val="0"/>
              </a:spcAft>
              <a:buNone/>
            </a:pPr>
            <a:r>
              <a:t/>
            </a:r>
            <a:endParaRPr sz="1800">
              <a:solidFill>
                <a:schemeClr val="dk2"/>
              </a:solidFill>
              <a:latin typeface="Roboto Mono"/>
              <a:ea typeface="Roboto Mono"/>
              <a:cs typeface="Roboto Mono"/>
              <a:sym typeface="Roboto Mono"/>
            </a:endParaRPr>
          </a:p>
          <a:p>
            <a:pPr indent="0" lvl="0" marL="0" rtl="0" algn="l">
              <a:spcBef>
                <a:spcPts val="0"/>
              </a:spcBef>
              <a:spcAft>
                <a:spcPts val="0"/>
              </a:spcAft>
              <a:buNone/>
            </a:pPr>
            <a:r>
              <a:rPr lang="en" sz="1800">
                <a:solidFill>
                  <a:schemeClr val="accent3"/>
                </a:solidFill>
                <a:latin typeface="Roboto Mono"/>
                <a:ea typeface="Roboto Mono"/>
                <a:cs typeface="Roboto Mono"/>
                <a:sym typeface="Roboto Mono"/>
              </a:rPr>
              <a:t>boris@anthropic.com</a:t>
            </a:r>
            <a:endParaRPr sz="1800">
              <a:solidFill>
                <a:schemeClr val="accent3"/>
              </a:solidFill>
              <a:latin typeface="Roboto Mono"/>
              <a:ea typeface="Roboto Mono"/>
              <a:cs typeface="Roboto Mono"/>
              <a:sym typeface="Roboto Mono"/>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