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xplainshell.com/explain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974b8d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974b8d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94f94de4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94f94de4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94f94de4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94f94de4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Use warp as the demonstration tool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7c3ca004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7c3ca004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f03d8afb2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7f03d8afb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7fa2dbde2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7fa2dbde2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How many </a:t>
            </a:r>
            <a:r>
              <a:rPr lang="en"/>
              <a:t>people</a:t>
            </a:r>
            <a:r>
              <a:rPr lang="en"/>
              <a:t> use the terminal here?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Show the native mac terminal app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Let’s bring it all together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f03d8afb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7f03d8afb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 u="sng">
                <a:solidFill>
                  <a:schemeClr val="hlink"/>
                </a:solidFill>
                <a:hlinkClick r:id="rId2"/>
              </a:rPr>
              <a:t>https://explainshell.com/explain</a:t>
            </a:r>
            <a:r>
              <a:rPr lang="en" sz="1150">
                <a:solidFill>
                  <a:srgbClr val="595959"/>
                </a:solidFill>
              </a:rPr>
              <a:t> as a starting point</a:t>
            </a:r>
            <a:endParaRPr sz="1150">
              <a:solidFill>
                <a:srgbClr val="595959"/>
              </a:solidFill>
            </a:endParaRPr>
          </a:p>
          <a:p>
            <a:pPr indent="-3016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○"/>
            </a:pPr>
            <a:r>
              <a:rPr lang="en" sz="1150">
                <a:solidFill>
                  <a:srgbClr val="595959"/>
                </a:solidFill>
              </a:rPr>
              <a:t>Align behind a shared universal painpoint</a:t>
            </a:r>
            <a:endParaRPr sz="1150">
              <a:solidFill>
                <a:srgbClr val="595959"/>
              </a:solidFill>
            </a:endParaRPr>
          </a:p>
          <a:p>
            <a:pPr indent="-3016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○"/>
            </a:pPr>
            <a:r>
              <a:rPr lang="en" sz="1150">
                <a:solidFill>
                  <a:srgbClr val="595959"/>
                </a:solidFill>
              </a:rPr>
              <a:t>“Tar -czvf” example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Weaning off the commandline interface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7f1dcf06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7f1dcf06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Warp profiles per user 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7f1dcf06b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7f1dcf06b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Roboto"/>
              <a:buChar char="●"/>
            </a:pPr>
            <a:r>
              <a:rPr lang="en" sz="14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Stickiness of “tab”, “enter” features</a:t>
            </a:r>
            <a:endParaRPr sz="14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ee65835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7ee65835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Debugging an error in Warp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ee658350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7ee658350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Show how Warp integrates with MCP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Show example of using context7 for up-to-date braintrust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7f03d8afb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7f03d8afb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Real-time update canvas in Bolt/Lovable</a:t>
            </a:r>
            <a:endParaRPr sz="1150">
              <a:solidFill>
                <a:srgbClr val="595959"/>
              </a:solidFill>
            </a:endParaRPr>
          </a:p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Warp take action and immediate reaction to that action</a:t>
            </a:r>
            <a:endParaRPr sz="1150">
              <a:solidFill>
                <a:srgbClr val="595959"/>
              </a:solidFill>
            </a:endParaRPr>
          </a:p>
          <a:p>
            <a:pPr indent="-30162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○"/>
            </a:pPr>
            <a:r>
              <a:rPr lang="en" sz="1150">
                <a:solidFill>
                  <a:srgbClr val="595959"/>
                </a:solidFill>
              </a:rPr>
              <a:t>You see the effects of your changes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7f1dcf06b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7f1dcf06b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150"/>
              <a:buChar char="●"/>
            </a:pPr>
            <a:r>
              <a:rPr lang="en" sz="1150">
                <a:solidFill>
                  <a:srgbClr val="595959"/>
                </a:solidFill>
              </a:rPr>
              <a:t>Show yolo mode in Warp</a:t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7f03d8afb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7f03d8afb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5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warp.dev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claude.md/" TargetMode="External"/><Relationship Id="rId4" Type="http://schemas.openxmlformats.org/officeDocument/2006/relationships/hyperlink" Target="http://agents.md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Modern Software Developer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CS146S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Stanford University, Fall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Mihail Eric</a:t>
            </a:r>
            <a:endParaRPr b="1"/>
          </a:p>
        </p:txBody>
      </p:sp>
      <p:sp>
        <p:nvSpPr>
          <p:cNvPr id="56" name="Google Shape;56;p1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Guest Lecture - 10/</a:t>
            </a:r>
            <a:r>
              <a:rPr lang="en"/>
              <a:t>24</a:t>
            </a:r>
            <a:r>
              <a:rPr lang="en"/>
              <a:t>/25</a:t>
            </a:r>
            <a:endParaRPr/>
          </a:p>
        </p:txBody>
      </p:sp>
      <p:sp>
        <p:nvSpPr>
          <p:cNvPr id="67" name="Google Shape;67;p14"/>
          <p:cNvSpPr txBox="1"/>
          <p:nvPr/>
        </p:nvSpPr>
        <p:spPr>
          <a:xfrm>
            <a:off x="3131336" y="3917875"/>
            <a:ext cx="2818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CEO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of </a:t>
            </a: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Warp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Zach Lloyd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9689" y="1341200"/>
            <a:ext cx="4621776" cy="24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ctrTitle"/>
          </p:nvPr>
        </p:nvSpPr>
        <p:spPr>
          <a:xfrm>
            <a:off x="311700" y="1835431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a breakout AI developer product</a:t>
            </a:r>
            <a:endParaRPr/>
          </a:p>
        </p:txBody>
      </p:sp>
      <p:sp>
        <p:nvSpPr>
          <p:cNvPr id="74" name="Google Shape;74;p1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We’re seeing some of the fastest adoption of new dev tools in history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85" name="Google Shape;85;p16" title="Screenshot 2025-09-14 at 3.25.4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300" y="2118650"/>
            <a:ext cx="2685865" cy="76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 title="Screenshot 2025-09-14 at 3.28.14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138" y="3387915"/>
            <a:ext cx="5029074" cy="764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 title="Screenshot 2025-09-14 at 3.29.1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9880" y="1776925"/>
            <a:ext cx="2692425" cy="2776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 title="Screenshot 2025-10-15 at 11.09.01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17300" y="1942650"/>
            <a:ext cx="2526149" cy="97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</a:t>
            </a:r>
            <a:endParaRPr/>
          </a:p>
        </p:txBody>
      </p:sp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11700" y="1152475"/>
            <a:ext cx="8520600" cy="34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UX/UI for developer tools are changing rapidly to best leverage agentic autonomy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does having agents in your developer environment change about the product you are using?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7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ctrTitle"/>
          </p:nvPr>
        </p:nvSpPr>
        <p:spPr>
          <a:xfrm>
            <a:off x="311700" y="1941047"/>
            <a:ext cx="8520600" cy="116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7 Product Principles of Modern AI Dev Tools</a:t>
            </a:r>
            <a:endParaRPr sz="4000"/>
          </a:p>
        </p:txBody>
      </p:sp>
      <p:sp>
        <p:nvSpPr>
          <p:cNvPr id="102" name="Google Shape;102;p18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4" name="Google Shape;104;p18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Start with what developers know</a:t>
            </a:r>
            <a:endParaRPr/>
          </a:p>
        </p:txBody>
      </p:sp>
      <p:sp>
        <p:nvSpPr>
          <p:cNvPr id="110" name="Google Shape;110;p19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9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2" name="Google Shape;112;p19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13" name="Google Shape;11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Encourage</a:t>
            </a:r>
            <a:r>
              <a:rPr lang="en"/>
              <a:t> transition from existing interfaces</a:t>
            </a:r>
            <a:endParaRPr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Everyone uses an IDE (Cursor)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Terminal is well-understood UX (Warp)</a:t>
            </a:r>
            <a:endParaRPr sz="1800"/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People know chat (Bolt)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Easily switch between code and natural language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Configuration flexibility</a:t>
            </a:r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0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Zero setup required to demonstrate value for average user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Swap between models seamlessly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Tremendous configurability for power user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Prompts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Project rules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MCP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Focus on </a:t>
            </a:r>
            <a:r>
              <a:rPr lang="en"/>
              <a:t>developer</a:t>
            </a:r>
            <a:r>
              <a:rPr lang="en"/>
              <a:t> ergonomics</a:t>
            </a:r>
            <a:endParaRPr/>
          </a:p>
        </p:txBody>
      </p:sp>
      <p:sp>
        <p:nvSpPr>
          <p:cNvPr id="128" name="Google Shape;128;p21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21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If you can shave off a single keystroke, do it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Keyboard hotkeys 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Zero onboarding friction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“5 minutes to WOW”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Chat as a first-class citizen</a:t>
            </a:r>
            <a:endParaRPr/>
          </a:p>
        </p:txBody>
      </p:sp>
      <p:sp>
        <p:nvSpPr>
          <p:cNvPr id="137" name="Google Shape;137;p22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2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39" name="Google Shape;139;p22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Code is inherently a contrived representation of human intent</a:t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As tools evolve, more of them will involve just speaking in natural language</a:t>
            </a:r>
            <a:endParaRPr/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Progress toward simply communicating developer intent rather than syntax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MCP Integration</a:t>
            </a:r>
            <a:endParaRPr/>
          </a:p>
        </p:txBody>
      </p:sp>
      <p:sp>
        <p:nvSpPr>
          <p:cNvPr id="146" name="Google Shape;146;p23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3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8" name="Google Shape;148;p23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MCP has become the </a:t>
            </a:r>
            <a:r>
              <a:rPr i="1" lang="en"/>
              <a:t>lingua franca </a:t>
            </a:r>
            <a:r>
              <a:rPr lang="en"/>
              <a:t>for allowing LLMs to interact with the real-world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Extensible tool ecosystem to give LLMs access to any resource and ability to do anything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Rapid </a:t>
            </a:r>
            <a:r>
              <a:rPr lang="en"/>
              <a:t>feedback</a:t>
            </a:r>
            <a:r>
              <a:rPr lang="en"/>
              <a:t> loops	</a:t>
            </a:r>
            <a:endParaRPr/>
          </a:p>
        </p:txBody>
      </p:sp>
      <p:sp>
        <p:nvSpPr>
          <p:cNvPr id="155" name="Google Shape;155;p24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4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58" name="Google Shape;15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000"/>
              <a:t>Allow iterating on changes and seeing updates quickly</a:t>
            </a:r>
            <a:endParaRPr sz="20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Panels and dashboards that change in near real-time based on prompts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is why entire projects are committed to just reducing build 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Explainability is first-class citizen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Agent Workflows</a:t>
            </a:r>
            <a:endParaRPr/>
          </a:p>
        </p:txBody>
      </p:sp>
      <p:sp>
        <p:nvSpPr>
          <p:cNvPr id="164" name="Google Shape;164;p25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5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67" name="Google Shape;16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Full autonomy for substantive tasks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Increasing adoption of an “agent-take-the-wheel” approach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Varied levels of human-in-the-loop involvement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Agent asks clarifying questions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YOLO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 Questions</a:t>
            </a:r>
            <a:endParaRPr/>
          </a:p>
        </p:txBody>
      </p:sp>
      <p:sp>
        <p:nvSpPr>
          <p:cNvPr id="173" name="Google Shape;173;p26"/>
          <p:cNvSpPr/>
          <p:nvPr/>
        </p:nvSpPr>
        <p:spPr>
          <a:xfrm>
            <a:off x="700" y="4747275"/>
            <a:ext cx="9142500" cy="396300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6"/>
          <p:cNvSpPr txBox="1"/>
          <p:nvPr/>
        </p:nvSpPr>
        <p:spPr>
          <a:xfrm>
            <a:off x="7234650" y="4483125"/>
            <a:ext cx="192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5" name="Google Shape;175;p26"/>
          <p:cNvSpPr txBox="1"/>
          <p:nvPr/>
        </p:nvSpPr>
        <p:spPr>
          <a:xfrm>
            <a:off x="7240000" y="4775925"/>
            <a:ext cx="19224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themodernsoftware.dev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76" name="Google Shape;17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Will we see massive consolidation from point solutions (for code review, app building, monitoring) into a single all-in-one platform?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Will AI IDEs just evolve into AI terminals into AI browser replits? 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Will tools like Warp/Cursor become more verticalized, specializing their offering for tasks like full stack development?</a:t>
            </a:r>
            <a:endParaRPr>
              <a:highlight>
                <a:srgbClr val="FFFFFF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>
                <a:highlight>
                  <a:srgbClr val="FFFFFF"/>
                </a:highlight>
              </a:rPr>
              <a:t>What universal standard will emerge for personalizing your coding agents and giving them project-specific rules? </a:t>
            </a:r>
            <a:endParaRPr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>
                <a:highlight>
                  <a:srgbClr val="FFFFFF"/>
                </a:highlight>
              </a:rPr>
              <a:t>We won’t be in a fragmented .cursorrules /</a:t>
            </a:r>
            <a:r>
              <a:rPr lang="en">
                <a:highlight>
                  <a:srgbClr val="FFFFFF"/>
                </a:highlight>
                <a:uFill>
                  <a:noFill/>
                </a:uFill>
                <a:hlinkClick r:id="rId3"/>
              </a:rPr>
              <a:t> CLAUDE.md</a:t>
            </a:r>
            <a:r>
              <a:rPr lang="en">
                <a:highlight>
                  <a:srgbClr val="FFFFFF"/>
                </a:highlight>
              </a:rPr>
              <a:t> / etc world for long.</a:t>
            </a:r>
            <a:endParaRPr>
              <a:highlight>
                <a:srgbClr val="FFFFFF"/>
              </a:highlight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AGENTS.md</a:t>
            </a:r>
            <a:r>
              <a:rPr lang="en">
                <a:highlight>
                  <a:srgbClr val="FFFFFF"/>
                </a:highlight>
              </a:rPr>
              <a:t> is a first step in that direction</a:t>
            </a:r>
            <a:endParaRPr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