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7b974b8d4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7b974b8d4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9d55cef23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9d55cef23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79fd9a61a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79fd9a61a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7c3ca004c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7c3ca004c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8071f24f5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8071f24f5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814b10c08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814b10c08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Cover code + runtime + dependencies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80ea7d6c4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380ea7d6c4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Give examples of SAST tools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Bandit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Semgrep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Eslint + extensions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80ea7d6c4c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80ea7d6c4c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Give examples of DAST tools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80ea7d6c4c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380ea7d6c4c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814b10c08a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3814b10c08a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7f03d8afb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7f03d8afb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814b10c08a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3814b10c08a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814b10c08a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3814b10c08a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50">
                <a:solidFill>
                  <a:srgbClr val="595959"/>
                </a:solidFill>
              </a:rPr>
              <a:t>Extracting system prompts from ai agents (AMP code in this case)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814b10c08a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3814b10c08a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814b10c08a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3814b10c08a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50">
                <a:solidFill>
                  <a:srgbClr val="595959"/>
                </a:solidFill>
              </a:rPr>
              <a:t>https://embracethered.com/blog/posts/2025/amp-agents-that-modify-system-configuration-and-escape/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814b10c08a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3814b10c08a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3814b10c08a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3814b10c08a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814b10c08a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3814b10c08a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814b10c08a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3814b10c08a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814b10c08a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3814b10c08a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7f1dcf06b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37f1dcf06b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37f03d8afb2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37f03d8afb2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emgrep.dev/" TargetMode="External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Modern Software Developer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5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CS146S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Stanford University, Fall 2025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Mihail Eric</a:t>
            </a:r>
            <a:endParaRPr b="1"/>
          </a:p>
        </p:txBody>
      </p:sp>
      <p:sp>
        <p:nvSpPr>
          <p:cNvPr id="56" name="Google Shape;56;p13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4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65" name="Google Shape;65;p14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sp>
        <p:nvSpPr>
          <p:cNvPr id="66" name="Google Shape;66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Guest Lecture - 10/31/25</a:t>
            </a:r>
            <a:endParaRPr/>
          </a:p>
        </p:txBody>
      </p:sp>
      <p:sp>
        <p:nvSpPr>
          <p:cNvPr id="67" name="Google Shape;67;p14"/>
          <p:cNvSpPr txBox="1"/>
          <p:nvPr/>
        </p:nvSpPr>
        <p:spPr>
          <a:xfrm>
            <a:off x="3131325" y="3917875"/>
            <a:ext cx="32082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CEO of </a:t>
            </a:r>
            <a:r>
              <a:rPr lang="en" sz="18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Semgrep</a:t>
            </a: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, Isaac Evans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68" name="Google Shape;68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93675" y="1330000"/>
            <a:ext cx="2483500" cy="248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/>
          <p:nvPr>
            <p:ph type="ctrTitle"/>
          </p:nvPr>
        </p:nvSpPr>
        <p:spPr>
          <a:xfrm>
            <a:off x="311700" y="1710461"/>
            <a:ext cx="8520600" cy="116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AI Testing and Security</a:t>
            </a:r>
            <a:endParaRPr/>
          </a:p>
        </p:txBody>
      </p:sp>
      <p:sp>
        <p:nvSpPr>
          <p:cNvPr id="74" name="Google Shape;74;p15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5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76" name="Google Shape;76;p15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 txBox="1"/>
          <p:nvPr>
            <p:ph idx="1" type="body"/>
          </p:nvPr>
        </p:nvSpPr>
        <p:spPr>
          <a:xfrm>
            <a:off x="311700" y="1152475"/>
            <a:ext cx="8520600" cy="34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Software errors can dash user trust in a product/company and incur huge financial costs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When an LLM is writing most of your code, you need extensive guardrails to prevent those errors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9144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</a:t>
            </a:r>
            <a:endParaRPr/>
          </a:p>
        </p:txBody>
      </p:sp>
      <p:sp>
        <p:nvSpPr>
          <p:cNvPr id="83" name="Google Shape;83;p16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6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pic>
        <p:nvPicPr>
          <p:cNvPr id="85" name="Google Shape;85;p16" title="Screenshot 2025-09-17 at 8.48.19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8750" y="2747712"/>
            <a:ext cx="5182259" cy="706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6" title="copilot_compromis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40981" y="3328313"/>
            <a:ext cx="4652293" cy="13150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Existing threat landscape</a:t>
            </a:r>
            <a:endParaRPr/>
          </a:p>
        </p:txBody>
      </p:sp>
      <p:sp>
        <p:nvSpPr>
          <p:cNvPr id="92" name="Google Shape;92;p17"/>
          <p:cNvSpPr txBox="1"/>
          <p:nvPr>
            <p:ph idx="1" type="body"/>
          </p:nvPr>
        </p:nvSpPr>
        <p:spPr>
          <a:xfrm>
            <a:off x="311700" y="1152475"/>
            <a:ext cx="8520600" cy="34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SQL injections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Cross-site scripting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Broken authentication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Insecure direct object references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Security misconfigurations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Sensitive data exposure</a:t>
            </a:r>
            <a:endParaRPr/>
          </a:p>
          <a:p>
            <a:pPr indent="0" lvl="0" marL="9144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7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7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Vulnerability detection techniques</a:t>
            </a:r>
            <a:endParaRPr/>
          </a:p>
        </p:txBody>
      </p:sp>
      <p:sp>
        <p:nvSpPr>
          <p:cNvPr id="100" name="Google Shape;100;p18"/>
          <p:cNvSpPr txBox="1"/>
          <p:nvPr>
            <p:ph idx="1" type="body"/>
          </p:nvPr>
        </p:nvSpPr>
        <p:spPr>
          <a:xfrm>
            <a:off x="311700" y="1152475"/>
            <a:ext cx="8520600" cy="34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SAST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DAST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SCA</a:t>
            </a:r>
            <a:endParaRPr/>
          </a:p>
          <a:p>
            <a:pPr indent="0" lvl="0" marL="9144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18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18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SAST</a:t>
            </a:r>
            <a:endParaRPr/>
          </a:p>
        </p:txBody>
      </p:sp>
      <p:sp>
        <p:nvSpPr>
          <p:cNvPr id="108" name="Google Shape;108;p19"/>
          <p:cNvSpPr txBox="1"/>
          <p:nvPr>
            <p:ph idx="1" type="body"/>
          </p:nvPr>
        </p:nvSpPr>
        <p:spPr>
          <a:xfrm>
            <a:off x="311700" y="1152475"/>
            <a:ext cx="8520600" cy="34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S</a:t>
            </a:r>
            <a:r>
              <a:rPr lang="en"/>
              <a:t>tatic </a:t>
            </a:r>
            <a:r>
              <a:rPr b="1" lang="en"/>
              <a:t>A</a:t>
            </a:r>
            <a:r>
              <a:rPr lang="en"/>
              <a:t>pplication </a:t>
            </a:r>
            <a:r>
              <a:rPr b="1" lang="en"/>
              <a:t>S</a:t>
            </a:r>
            <a:r>
              <a:rPr lang="en"/>
              <a:t>ecurity </a:t>
            </a:r>
            <a:r>
              <a:rPr b="1" lang="en"/>
              <a:t>T</a:t>
            </a:r>
            <a:r>
              <a:rPr lang="en"/>
              <a:t>esting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White box testing technique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Analyzes binaries and source code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Happens early in software development life cycle when much cheaper to identify and correct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Identify vulnerabilities like SQL injections, command injections, cross-site scripting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Techniques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Codebase scan with pattern matching</a:t>
            </a:r>
            <a:endParaRPr/>
          </a:p>
        </p:txBody>
      </p:sp>
      <p:sp>
        <p:nvSpPr>
          <p:cNvPr id="109" name="Google Shape;109;p19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9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DAST</a:t>
            </a:r>
            <a:endParaRPr/>
          </a:p>
        </p:txBody>
      </p:sp>
      <p:sp>
        <p:nvSpPr>
          <p:cNvPr id="116" name="Google Shape;116;p20"/>
          <p:cNvSpPr txBox="1"/>
          <p:nvPr>
            <p:ph idx="1" type="body"/>
          </p:nvPr>
        </p:nvSpPr>
        <p:spPr>
          <a:xfrm>
            <a:off x="311700" y="1152475"/>
            <a:ext cx="8520600" cy="34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D</a:t>
            </a:r>
            <a:r>
              <a:rPr lang="en"/>
              <a:t>ynamic</a:t>
            </a:r>
            <a:r>
              <a:rPr lang="en"/>
              <a:t> </a:t>
            </a:r>
            <a:r>
              <a:rPr b="1" lang="en"/>
              <a:t>A</a:t>
            </a:r>
            <a:r>
              <a:rPr lang="en"/>
              <a:t>pplication </a:t>
            </a:r>
            <a:r>
              <a:rPr b="1" lang="en"/>
              <a:t>S</a:t>
            </a:r>
            <a:r>
              <a:rPr lang="en"/>
              <a:t>ecurity </a:t>
            </a:r>
            <a:r>
              <a:rPr b="1" lang="en"/>
              <a:t>T</a:t>
            </a:r>
            <a:r>
              <a:rPr lang="en"/>
              <a:t>esting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Black box testing technique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Mimic actions of real-world hackers to uncover vulnerabilities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Can happen throughout SDLC and offers fewer false positives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Identify vulnerabilities like SQL injections, broken authentication, cross-site scripting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Techniques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Input fuzzing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Manipulating session tokens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Configuration/header testing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Brute force rate-limit tests</a:t>
            </a:r>
            <a:endParaRPr/>
          </a:p>
        </p:txBody>
      </p:sp>
      <p:sp>
        <p:nvSpPr>
          <p:cNvPr id="117" name="Google Shape;117;p20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20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SCA</a:t>
            </a:r>
            <a:endParaRPr/>
          </a:p>
        </p:txBody>
      </p:sp>
      <p:sp>
        <p:nvSpPr>
          <p:cNvPr id="124" name="Google Shape;124;p21"/>
          <p:cNvSpPr txBox="1"/>
          <p:nvPr>
            <p:ph idx="1" type="body"/>
          </p:nvPr>
        </p:nvSpPr>
        <p:spPr>
          <a:xfrm>
            <a:off x="311700" y="1152475"/>
            <a:ext cx="8520600" cy="34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S</a:t>
            </a:r>
            <a:r>
              <a:rPr lang="en"/>
              <a:t>oftware </a:t>
            </a:r>
            <a:r>
              <a:rPr b="1" lang="en"/>
              <a:t>C</a:t>
            </a:r>
            <a:r>
              <a:rPr lang="en"/>
              <a:t>omposition </a:t>
            </a:r>
            <a:r>
              <a:rPr b="1" lang="en"/>
              <a:t>A</a:t>
            </a:r>
            <a:r>
              <a:rPr lang="en"/>
              <a:t>nalysis</a:t>
            </a:r>
            <a:r>
              <a:rPr lang="en"/>
              <a:t>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Deep analysis of OSS packages used by application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Perform analysis of package managers, infrastructure-as-code, pull images to find vulnerabilities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Techniques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Analyze package metadata for dependencies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Transitive dependency resolution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Match against DB of vulnerabilities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Binary/artifact scanning</a:t>
            </a:r>
            <a:endParaRPr/>
          </a:p>
        </p:txBody>
      </p:sp>
      <p:sp>
        <p:nvSpPr>
          <p:cNvPr id="125" name="Google Shape;125;p21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21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has changed</a:t>
            </a:r>
            <a:endParaRPr/>
          </a:p>
        </p:txBody>
      </p:sp>
      <p:sp>
        <p:nvSpPr>
          <p:cNvPr id="132" name="Google Shape;132;p22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22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34" name="Google Shape;134;p22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sp>
        <p:nvSpPr>
          <p:cNvPr id="135" name="Google Shape;135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Bad: new AI agent attack vectors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Good: new techniques for improving SAST/DAST/SCA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New AI agent attack vectors</a:t>
            </a:r>
            <a:endParaRPr/>
          </a:p>
        </p:txBody>
      </p:sp>
      <p:sp>
        <p:nvSpPr>
          <p:cNvPr id="141" name="Google Shape;141;p23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23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43" name="Google Shape;143;p23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sp>
        <p:nvSpPr>
          <p:cNvPr id="144" name="Google Shape;144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Prompt injection</a:t>
            </a:r>
            <a:endParaRPr/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Hidden or misleading instructions to gen AI system to make it deviate from intended behavior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4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24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51" name="Google Shape;151;p24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pic>
        <p:nvPicPr>
          <p:cNvPr id="152" name="Google Shape;152;p24" title="prompt_injection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82902" y="1361400"/>
            <a:ext cx="6011375" cy="1850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5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25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59" name="Google Shape;159;p25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pic>
        <p:nvPicPr>
          <p:cNvPr id="160" name="Google Shape;16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5113" y="236250"/>
            <a:ext cx="7283620" cy="41783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New AI agent attack vectors</a:t>
            </a:r>
            <a:endParaRPr/>
          </a:p>
        </p:txBody>
      </p:sp>
      <p:sp>
        <p:nvSpPr>
          <p:cNvPr id="166" name="Google Shape;166;p26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26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68" name="Google Shape;168;p26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sp>
        <p:nvSpPr>
          <p:cNvPr id="169" name="Google Shape;169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Tool misuse</a:t>
            </a:r>
            <a:endParaRPr/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Manipulate agent through deceptive prompts to abuse its integrated tools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7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27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76" name="Google Shape;176;p27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pic>
        <p:nvPicPr>
          <p:cNvPr id="177" name="Google Shape;17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1763" y="201325"/>
            <a:ext cx="7640366" cy="4178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lang="en" sz="2500"/>
              <a:t>New AI agent attack vectors</a:t>
            </a:r>
            <a:endParaRPr sz="2500"/>
          </a:p>
        </p:txBody>
      </p:sp>
      <p:sp>
        <p:nvSpPr>
          <p:cNvPr id="183" name="Google Shape;183;p28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28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85" name="Google Shape;185;p28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sp>
        <p:nvSpPr>
          <p:cNvPr id="186" name="Google Shape;186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Code attacks</a:t>
            </a:r>
            <a:endParaRPr/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Exploit agent’s ability to execute code to gain unauthorized access to execution environment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9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29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93" name="Google Shape;193;p29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pic>
        <p:nvPicPr>
          <p:cNvPr id="194" name="Google Shape;19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4625" y="355075"/>
            <a:ext cx="7737083" cy="41783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lang="en" sz="2500"/>
              <a:t>New AI agent attack vectors</a:t>
            </a:r>
            <a:endParaRPr sz="2500"/>
          </a:p>
        </p:txBody>
      </p:sp>
      <p:sp>
        <p:nvSpPr>
          <p:cNvPr id="200" name="Google Shape;200;p30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30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202" name="Google Shape;202;p30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sp>
        <p:nvSpPr>
          <p:cNvPr id="203" name="Google Shape;203;p3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Prompt injection</a:t>
            </a:r>
            <a:endParaRPr/>
          </a:p>
          <a:p>
            <a:pPr indent="-31750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Hidden or misleading instructions to gen AI system to make it deviate from intended behavior</a:t>
            </a:r>
            <a:endParaRPr sz="1400"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Tool misuse</a:t>
            </a:r>
            <a:endParaRPr/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Manipulate agent through deceptive prompts to abuse its integrated tools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Intent breaking</a:t>
            </a:r>
            <a:endParaRPr/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Manipulate agent’s plan to redirect actions away from original intent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Identity spoofing</a:t>
            </a:r>
            <a:endParaRPr/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Exploit compromised authentication to pose as legitimate agents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Code attacks</a:t>
            </a:r>
            <a:endParaRPr/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Exploit agent’s ability to execute code to gain unauthorized access to execution environment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has changed</a:t>
            </a:r>
            <a:endParaRPr/>
          </a:p>
        </p:txBody>
      </p:sp>
      <p:sp>
        <p:nvSpPr>
          <p:cNvPr id="209" name="Google Shape;209;p31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31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211" name="Google Shape;211;p31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sp>
        <p:nvSpPr>
          <p:cNvPr id="212" name="Google Shape;212;p3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“Shift left” security is more accessible than ever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LLMs can be introduced in a workflow to spot issues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Automated penetration testing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LLMs are used for security and testing</a:t>
            </a:r>
            <a:endParaRPr/>
          </a:p>
        </p:txBody>
      </p:sp>
      <p:sp>
        <p:nvSpPr>
          <p:cNvPr id="218" name="Google Shape;218;p32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32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220" name="Google Shape;220;p32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sp>
        <p:nvSpPr>
          <p:cNvPr id="221" name="Google Shape;221;p3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Limitations</a:t>
            </a:r>
            <a:endParaRPr/>
          </a:p>
        </p:txBody>
      </p:sp>
      <p:sp>
        <p:nvSpPr>
          <p:cNvPr id="227" name="Google Shape;227;p33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33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229" name="Google Shape;229;p33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sp>
        <p:nvSpPr>
          <p:cNvPr id="230" name="Google Shape;230;p3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 AI SAST, false positive rates are incredibly high</a:t>
            </a:r>
            <a:endParaRPr/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Claude Code/Codex can be 50-100% depending on the vulnerability</a:t>
            </a:r>
            <a:endParaRPr/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Compare to 50+% for traditional SAST techniques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Existing benchmarks are often unrealistic so hard to evaluate LLM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Nondeterministic analysis	</a:t>
            </a:r>
            <a:endParaRPr/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Run the same prompt multiple times and get different results → how do you know you’re catching all vulnerabilities?</a:t>
            </a:r>
            <a:endParaRPr/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Context rot</a:t>
            </a:r>
            <a:endParaRPr/>
          </a:p>
          <a:p>
            <a:pPr indent="-317500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Not all context is created equally</a:t>
            </a:r>
            <a:endParaRPr/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Compaction</a:t>
            </a:r>
            <a:endParaRPr/>
          </a:p>
          <a:p>
            <a:pPr indent="-317500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Summarize so that things fit into context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Open Questions</a:t>
            </a:r>
            <a:endParaRPr/>
          </a:p>
        </p:txBody>
      </p:sp>
      <p:sp>
        <p:nvSpPr>
          <p:cNvPr id="236" name="Google Shape;236;p34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34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238" name="Google Shape;238;p34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sp>
        <p:nvSpPr>
          <p:cNvPr id="239" name="Google Shape;239;p3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>
                <a:highlight>
                  <a:srgbClr val="FFFFFF"/>
                </a:highlight>
              </a:rPr>
              <a:t>How to reduce false positives and hallucinations in vulnerability detection?</a:t>
            </a:r>
            <a:endParaRPr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>
                <a:highlight>
                  <a:srgbClr val="FFFFFF"/>
                </a:highlight>
              </a:rPr>
              <a:t>How do we verify that LLM-generated patches are secure and don’t introduce regressions?</a:t>
            </a:r>
            <a:endParaRPr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How can LLMs explain </a:t>
            </a:r>
            <a:r>
              <a:rPr i="1" lang="en"/>
              <a:t>why</a:t>
            </a:r>
            <a:r>
              <a:rPr lang="en"/>
              <a:t> they flag a vulnerability or propose a fix?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are the right benchmarks for measuring LLMs’ AppSec performance?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How should LLMs be embedded in CI/CD without overwhelming teams with noise?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Who is accountable if an AI-generated patch introduces a vulnerability?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