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4630400" cy="7315200"/>
  <p:notesSz cx="6858000" cy="9144000"/>
  <p:defaultTextStyle>
    <a:defPPr>
      <a:defRPr lang="en-US"/>
    </a:defPPr>
    <a:lvl1pPr marL="0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694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389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083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778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472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166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6861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555" algn="l" defTabSz="1053389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7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/>
              <a:t>Pixel Accuracy</a:t>
            </a:r>
          </a:p>
        </c:rich>
      </c:tx>
      <c:layout>
        <c:manualLayout>
          <c:xMode val="edge"/>
          <c:yMode val="edge"/>
          <c:x val="0.15573564511940199"/>
          <c:y val="6.942791549717780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44796477581601"/>
          <c:y val="7.2718181528540204E-2"/>
          <c:w val="0.81254810914930098"/>
          <c:h val="0.471113839127513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6A-0E47-B5B1-3603480E54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6A-0E47-B5B1-3603480E54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6A-0E47-B5B1-3603480E54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6A-0E47-B5B1-3603480E54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Sheet3!$A$2:$A$8</c:f>
              <c:strCache>
                <c:ptCount val="7"/>
                <c:pt idx="0">
                  <c:v>SegNet</c:v>
                </c:pt>
                <c:pt idx="1">
                  <c:v>FCN-8s</c:v>
                </c:pt>
                <c:pt idx="2">
                  <c:v>DilatedNet</c:v>
                </c:pt>
                <c:pt idx="3">
                  <c:v>360+MCG-ICT-CAS_SP</c:v>
                </c:pt>
                <c:pt idx="4">
                  <c:v>Adelaide</c:v>
                </c:pt>
                <c:pt idx="5">
                  <c:v>SenseCUSceneParsing</c:v>
                </c:pt>
                <c:pt idx="6">
                  <c:v>Human (val set)</c:v>
                </c:pt>
              </c:strCache>
            </c:strRef>
          </c:cat>
          <c:val>
            <c:numRef>
              <c:f>Sheet3!$B$2:$B$8</c:f>
              <c:numCache>
                <c:formatCode>0.00%</c:formatCode>
                <c:ptCount val="7"/>
                <c:pt idx="0">
                  <c:v>0.64029999999999998</c:v>
                </c:pt>
                <c:pt idx="1">
                  <c:v>0.64770000000000005</c:v>
                </c:pt>
                <c:pt idx="2">
                  <c:v>0.65410000000000001</c:v>
                </c:pt>
                <c:pt idx="3">
                  <c:v>0.73670000000000002</c:v>
                </c:pt>
                <c:pt idx="4">
                  <c:v>0.74490000000000001</c:v>
                </c:pt>
                <c:pt idx="5">
                  <c:v>0.74729999999999996</c:v>
                </c:pt>
                <c:pt idx="6">
                  <c:v>0.82399999999999995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6A-0E47-B5B1-3603480E54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3382384"/>
        <c:axId val="-2102267712"/>
      </c:barChart>
      <c:catAx>
        <c:axId val="20933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267712"/>
        <c:crosses val="autoZero"/>
        <c:auto val="1"/>
        <c:lblAlgn val="ctr"/>
        <c:lblOffset val="100"/>
        <c:noMultiLvlLbl val="0"/>
      </c:catAx>
      <c:valAx>
        <c:axId val="-2102267712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3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9155-CCFC-F348-8340-E76452D12EB4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AC71-1A5D-9C4F-9512-4E20EE786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9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1pPr>
    <a:lvl2pPr marL="526694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2pPr>
    <a:lvl3pPr marL="1053389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3pPr>
    <a:lvl4pPr marL="1580083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4pPr>
    <a:lvl5pPr marL="2106778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5pPr>
    <a:lvl6pPr marL="2633472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6pPr>
    <a:lvl7pPr marL="3160166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7pPr>
    <a:lvl8pPr marL="3686861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8pPr>
    <a:lvl9pPr marL="4213555" algn="l" defTabSz="1053389" rtl="0" eaLnBrk="1" latinLnBrk="0" hangingPunct="1">
      <a:defRPr sz="13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8AC71-1A5D-9C4F-9512-4E20EE786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97187"/>
            <a:ext cx="109728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42174"/>
            <a:ext cx="10972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389467"/>
            <a:ext cx="315468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389467"/>
            <a:ext cx="928116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1823721"/>
            <a:ext cx="1261872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4895428"/>
            <a:ext cx="1261872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947333"/>
            <a:ext cx="62179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1947333"/>
            <a:ext cx="62179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389467"/>
            <a:ext cx="1261872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1793241"/>
            <a:ext cx="618934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2672080"/>
            <a:ext cx="618934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1793241"/>
            <a:ext cx="6219826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2672080"/>
            <a:ext cx="621982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7680"/>
            <a:ext cx="4718684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053254"/>
            <a:ext cx="740664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194560"/>
            <a:ext cx="4718684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87680"/>
            <a:ext cx="4718684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053254"/>
            <a:ext cx="740664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194560"/>
            <a:ext cx="4718684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389467"/>
            <a:ext cx="126187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947333"/>
            <a:ext cx="126187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6780107"/>
            <a:ext cx="3291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6780107"/>
            <a:ext cx="49377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6780107"/>
            <a:ext cx="32918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0.tiff"/><Relationship Id="rId18" Type="http://schemas.openxmlformats.org/officeDocument/2006/relationships/image" Target="../media/image15.jpg"/><Relationship Id="rId3" Type="http://schemas.openxmlformats.org/officeDocument/2006/relationships/image" Target="../media/image1.tiff"/><Relationship Id="rId21" Type="http://schemas.openxmlformats.org/officeDocument/2006/relationships/image" Target="../media/image18.tiff"/><Relationship Id="rId7" Type="http://schemas.openxmlformats.org/officeDocument/2006/relationships/image" Target="../media/image5.emf"/><Relationship Id="rId12" Type="http://schemas.openxmlformats.org/officeDocument/2006/relationships/image" Target="../media/image9.jpeg"/><Relationship Id="rId1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tiff"/><Relationship Id="rId5" Type="http://schemas.openxmlformats.org/officeDocument/2006/relationships/image" Target="../media/image3.tiff"/><Relationship Id="rId15" Type="http://schemas.openxmlformats.org/officeDocument/2006/relationships/image" Target="../media/image12.jpeg"/><Relationship Id="rId10" Type="http://schemas.openxmlformats.org/officeDocument/2006/relationships/chart" Target="../charts/chart1.xml"/><Relationship Id="rId19" Type="http://schemas.openxmlformats.org/officeDocument/2006/relationships/image" Target="../media/image16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Relationship Id="rId1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5059223" y="11008"/>
            <a:ext cx="598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A1410"/>
                </a:solidFill>
              </a:rPr>
              <a:t>Scene Parsing through ADE20K Dataset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37274" y="420349"/>
            <a:ext cx="7359130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dirty="0" err="1">
                <a:solidFill>
                  <a:schemeClr val="bg2">
                    <a:lumMod val="50000"/>
                  </a:schemeClr>
                </a:solidFill>
              </a:rPr>
              <a:t>Bolei</a:t>
            </a:r>
            <a:r>
              <a:rPr lang="en-US" sz="1707" dirty="0">
                <a:solidFill>
                  <a:schemeClr val="bg2">
                    <a:lumMod val="50000"/>
                  </a:schemeClr>
                </a:solidFill>
              </a:rPr>
              <a:t> Zhou, Hang Zhao, Xavier </a:t>
            </a:r>
            <a:r>
              <a:rPr lang="en-US" sz="1707" dirty="0" err="1">
                <a:solidFill>
                  <a:schemeClr val="bg2">
                    <a:lumMod val="50000"/>
                  </a:schemeClr>
                </a:solidFill>
              </a:rPr>
              <a:t>Puig</a:t>
            </a:r>
            <a:r>
              <a:rPr lang="en-US" sz="1707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707" dirty="0" err="1">
                <a:solidFill>
                  <a:schemeClr val="bg2">
                    <a:lumMod val="50000"/>
                  </a:schemeClr>
                </a:solidFill>
              </a:rPr>
              <a:t>Sanja</a:t>
            </a:r>
            <a:r>
              <a:rPr lang="en-US" sz="1707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707" dirty="0" err="1">
                <a:solidFill>
                  <a:schemeClr val="bg2">
                    <a:lumMod val="50000"/>
                  </a:schemeClr>
                </a:solidFill>
              </a:rPr>
              <a:t>Fidler</a:t>
            </a:r>
            <a:r>
              <a:rPr lang="en-US" sz="1707" dirty="0">
                <a:solidFill>
                  <a:schemeClr val="bg2">
                    <a:lumMod val="50000"/>
                  </a:schemeClr>
                </a:solidFill>
              </a:rPr>
              <a:t>, Adela </a:t>
            </a:r>
            <a:r>
              <a:rPr lang="en-US" sz="1707" dirty="0" err="1">
                <a:solidFill>
                  <a:schemeClr val="bg2">
                    <a:lumMod val="50000"/>
                  </a:schemeClr>
                </a:solidFill>
              </a:rPr>
              <a:t>Barriuso</a:t>
            </a:r>
            <a:r>
              <a:rPr lang="en-US" sz="1707" dirty="0">
                <a:solidFill>
                  <a:schemeClr val="bg2">
                    <a:lumMod val="50000"/>
                  </a:schemeClr>
                </a:solidFill>
              </a:rPr>
              <a:t>, Antonio </a:t>
            </a:r>
            <a:r>
              <a:rPr lang="en-US" sz="1707" dirty="0" err="1">
                <a:solidFill>
                  <a:schemeClr val="bg2">
                    <a:lumMod val="50000"/>
                  </a:schemeClr>
                </a:solidFill>
              </a:rPr>
              <a:t>Torralba</a:t>
            </a:r>
            <a:endParaRPr lang="en-US" sz="1707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0" y="774975"/>
            <a:ext cx="14520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429" y="792387"/>
            <a:ext cx="359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A1410"/>
                </a:solidFill>
              </a:rPr>
              <a:t>Introduction of the ADE20K Dataset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5178481" y="792387"/>
            <a:ext cx="0" cy="6501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0541209" y="797277"/>
            <a:ext cx="0" cy="649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0515272" y="3449199"/>
            <a:ext cx="130689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7" b="1">
                <a:solidFill>
                  <a:srgbClr val="7A1410"/>
                </a:solidFill>
              </a:rPr>
              <a:t>Applications</a:t>
            </a:r>
            <a:endParaRPr lang="en-US" sz="1707" b="1" dirty="0">
              <a:solidFill>
                <a:srgbClr val="7A141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6" y="130815"/>
            <a:ext cx="2305065" cy="524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987" y="83111"/>
            <a:ext cx="1498356" cy="545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446" y="5156200"/>
            <a:ext cx="2154330" cy="215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73" y="5463880"/>
            <a:ext cx="2737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61 randomly chosen images are re-annotated,   82.4% of pixels got the same labels.</a:t>
            </a:r>
          </a:p>
          <a:p>
            <a:r>
              <a:rPr lang="en-US" sz="1200" dirty="0"/>
              <a:t>Error sources include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Segmentation quality: </a:t>
            </a:r>
            <a:r>
              <a:rPr lang="en-US" sz="1200" dirty="0">
                <a:solidFill>
                  <a:srgbClr val="FF0000"/>
                </a:solidFill>
              </a:rPr>
              <a:t>5.7%</a:t>
            </a:r>
            <a:r>
              <a:rPr lang="en-US" sz="1200" dirty="0"/>
              <a:t> pixels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Object naming: </a:t>
            </a:r>
            <a:r>
              <a:rPr lang="en-US" sz="1200" dirty="0">
                <a:solidFill>
                  <a:srgbClr val="FF0000"/>
                </a:solidFill>
              </a:rPr>
              <a:t>6.0%</a:t>
            </a:r>
            <a:r>
              <a:rPr lang="en-US" sz="1200" dirty="0"/>
              <a:t> pixels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/>
              <a:t>Segmentation quantity: </a:t>
            </a:r>
            <a:r>
              <a:rPr lang="en-US" sz="1200" dirty="0">
                <a:solidFill>
                  <a:srgbClr val="FF0000"/>
                </a:solidFill>
              </a:rPr>
              <a:t>5.9%</a:t>
            </a:r>
            <a:r>
              <a:rPr lang="en-US" sz="1200" dirty="0"/>
              <a:t> pixels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892" y="3987306"/>
            <a:ext cx="3399459" cy="29798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536045" y="6960359"/>
            <a:ext cx="4163342" cy="35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3" b="1" dirty="0"/>
              <a:t>Acknowledgement: </a:t>
            </a:r>
            <a:r>
              <a:rPr lang="en-US" sz="853" dirty="0"/>
              <a:t>This work was supported by Sam- sung and NSF grant No.1524817 to AT. SF acknowledges the support from NSERC. BZ is supported by Facebook Fellowship.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42" y="3838763"/>
            <a:ext cx="4078679" cy="15026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56337" y="3761108"/>
            <a:ext cx="3642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a) Automatic image content removal. b)Scene synthesis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91288" y="3443703"/>
            <a:ext cx="246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A1410"/>
                </a:solidFill>
              </a:rPr>
              <a:t>Scene Parsing Networks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9" y="4097067"/>
            <a:ext cx="4601928" cy="10338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000" y="1434581"/>
            <a:ext cx="5193181" cy="203096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27037" y="1050900"/>
            <a:ext cx="40123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/>
              <a:t>22,000 scene images with pixel-wise annotation.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Open-vocabulary (no pre-defined list of objects).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Hierarchy of objects and parts.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Single annotator with &gt;5 year time.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2060" y="3761108"/>
            <a:ext cx="103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A1410"/>
                </a:solidFill>
              </a:rPr>
              <a:t>Statistics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2" y="5114097"/>
            <a:ext cx="242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A1410"/>
                </a:solidFill>
              </a:rPr>
              <a:t>Annotation consistency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6607" y="3740926"/>
            <a:ext cx="2219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Cascade Segmentation Network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166808" y="784043"/>
            <a:ext cx="435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A1410"/>
                </a:solidFill>
              </a:rPr>
              <a:t>Three Benchmarks for Scene Understanding</a:t>
            </a:r>
          </a:p>
        </p:txBody>
      </p:sp>
      <p:graphicFrame>
        <p:nvGraphicFramePr>
          <p:cNvPr id="60" name="Char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15414"/>
              </p:ext>
            </p:extLst>
          </p:nvPr>
        </p:nvGraphicFramePr>
        <p:xfrm>
          <a:off x="10584950" y="2489200"/>
          <a:ext cx="4043050" cy="131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950" y="1110506"/>
            <a:ext cx="3935383" cy="66581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0606381" y="783323"/>
            <a:ext cx="355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A1410"/>
                </a:solidFill>
              </a:rPr>
              <a:t>Scene Parsing Challenge at ECCV’16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01938" y="1084554"/>
            <a:ext cx="5383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150 object categories with 35 stuff classes (wall, sky, road) and 115 discrete objects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77" y="5612041"/>
            <a:ext cx="1125091" cy="8438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074" y="5627567"/>
            <a:ext cx="1125091" cy="8438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754" y="5627567"/>
            <a:ext cx="1125091" cy="8438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83" y="6520753"/>
            <a:ext cx="1107381" cy="7382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468" y="6520753"/>
            <a:ext cx="1107381" cy="73825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12" y="6509835"/>
            <a:ext cx="1107381" cy="73825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5245283" y="5164096"/>
            <a:ext cx="2458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Segmenting objects and parts jointly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968490" y="5357008"/>
            <a:ext cx="62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220805" y="5357010"/>
            <a:ext cx="1188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Scene parsing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774560" y="5357009"/>
            <a:ext cx="1056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Part parsing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2933" y="0"/>
            <a:ext cx="835102" cy="83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59" y="1579250"/>
            <a:ext cx="1030348" cy="2365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9" y="2014633"/>
            <a:ext cx="2963281" cy="16163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97380" y="1459982"/>
            <a:ext cx="3834669" cy="9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35458" y="3443703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Places Challenge 2017 is coming to ICCV’17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7056" y="1361553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Scene parsing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80816" y="1361303"/>
            <a:ext cx="1484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Instance segmentation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49545" y="1368187"/>
            <a:ext cx="1556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Boundary segmentation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381" y="1800436"/>
            <a:ext cx="3913952" cy="5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200</Words>
  <Application>Microsoft Macintosh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BoleiZhou</dc:creator>
  <cp:lastModifiedBy>Bolei Zhou (IEG)</cp:lastModifiedBy>
  <cp:revision>67</cp:revision>
  <dcterms:created xsi:type="dcterms:W3CDTF">2016-06-16T04:05:27Z</dcterms:created>
  <dcterms:modified xsi:type="dcterms:W3CDTF">2021-10-24T15:19:41Z</dcterms:modified>
</cp:coreProperties>
</file>