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"/>
  </p:notes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1pPr>
    <a:lvl2pPr marL="557052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2pPr>
    <a:lvl3pPr marL="1114105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3pPr>
    <a:lvl4pPr marL="1671157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4pPr>
    <a:lvl5pPr marL="2228210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5pPr>
    <a:lvl6pPr marL="2785262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6pPr>
    <a:lvl7pPr marL="3342315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7pPr>
    <a:lvl8pPr marL="3899367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8pPr>
    <a:lvl9pPr marL="4456420" algn="l" defTabSz="557052" rtl="0" eaLnBrk="1" latinLnBrk="0" hangingPunct="1">
      <a:defRPr sz="21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5" orient="horz" pos="11554" userDrawn="1">
          <p15:clr>
            <a:srgbClr val="A4A3A4"/>
          </p15:clr>
        </p15:guide>
        <p15:guide id="6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E6093"/>
    <a:srgbClr val="02558C"/>
    <a:srgbClr val="FFFFFF"/>
    <a:srgbClr val="E7E7EF"/>
    <a:srgbClr val="141464"/>
    <a:srgbClr val="000066"/>
    <a:srgbClr val="CC3300"/>
    <a:srgbClr val="F6F3CC"/>
    <a:srgbClr val="F8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5110" autoAdjust="0"/>
  </p:normalViewPr>
  <p:slideViewPr>
    <p:cSldViewPr snapToGrid="0" showGuides="1">
      <p:cViewPr varScale="1">
        <p:scale>
          <a:sx n="29" d="100"/>
          <a:sy n="29" d="100"/>
        </p:scale>
        <p:origin x="2128" y="288"/>
      </p:cViewPr>
      <p:guideLst>
        <p:guide orient="horz" pos="2822"/>
        <p:guide orient="horz" pos="11554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3138-58E5-40D9-BAAB-DC6D3C8BD2B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4C20-4FA1-49CB-92DB-360682671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7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1pPr>
    <a:lvl2pPr marL="557052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2pPr>
    <a:lvl3pPr marL="1114105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3pPr>
    <a:lvl4pPr marL="1671157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4pPr>
    <a:lvl5pPr marL="2228210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5pPr>
    <a:lvl6pPr marL="2785262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6pPr>
    <a:lvl7pPr marL="3342315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7pPr>
    <a:lvl8pPr marL="3899367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8pPr>
    <a:lvl9pPr marL="4456420" algn="l" defTabSz="1114105" rtl="0" eaLnBrk="1" latinLnBrk="0" hangingPunct="1">
      <a:defRPr sz="14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4C20-4FA1-49CB-92DB-360682671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92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65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0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0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025" y="565481"/>
            <a:ext cx="27431777" cy="2992479"/>
          </a:xfrm>
        </p:spPr>
        <p:txBody>
          <a:bodyPr>
            <a:noAutofit/>
          </a:bodyPr>
          <a:lstStyle>
            <a:lvl1pPr>
              <a:defRPr sz="4194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576" y="4325038"/>
            <a:ext cx="13361315" cy="25109206"/>
          </a:xfrm>
        </p:spPr>
        <p:txBody>
          <a:bodyPr>
            <a:normAutofit/>
          </a:bodyPr>
          <a:lstStyle>
            <a:lvl1pPr marL="391012" indent="-391012">
              <a:buNone/>
              <a:defRPr sz="2765">
                <a:latin typeface="Arial"/>
                <a:cs typeface="Arial"/>
              </a:defRPr>
            </a:lvl1pPr>
            <a:lvl2pPr marL="756037" indent="-624875">
              <a:buFont typeface="Wingdings" charset="2"/>
              <a:buChar char="Ø"/>
              <a:defRPr sz="2192">
                <a:latin typeface="Arial"/>
                <a:cs typeface="Arial"/>
              </a:defRPr>
            </a:lvl2pPr>
            <a:lvl3pPr marL="885962" indent="-520935">
              <a:defRPr sz="1811">
                <a:latin typeface="Arial"/>
                <a:cs typeface="Arial"/>
              </a:defRPr>
            </a:lvl3pPr>
            <a:lvl4pPr marL="1145808" indent="-624875">
              <a:defRPr sz="1525">
                <a:latin typeface="Arial"/>
                <a:cs typeface="Arial"/>
              </a:defRPr>
            </a:lvl4pPr>
            <a:lvl5pPr marL="1380913" indent="-1380913">
              <a:defRPr sz="2192"/>
            </a:lvl5pPr>
            <a:lvl6pPr>
              <a:defRPr sz="4955"/>
            </a:lvl6pPr>
            <a:lvl7pPr>
              <a:defRPr sz="4955"/>
            </a:lvl7pPr>
            <a:lvl8pPr>
              <a:defRPr sz="4955"/>
            </a:lvl8pPr>
            <a:lvl9pPr>
              <a:defRPr sz="49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09770" y="4325038"/>
            <a:ext cx="13361315" cy="25109206"/>
          </a:xfrm>
        </p:spPr>
        <p:txBody>
          <a:bodyPr>
            <a:normAutofit/>
          </a:bodyPr>
          <a:lstStyle>
            <a:lvl1pPr marL="391012" indent="-391012">
              <a:buNone/>
              <a:defRPr sz="2765">
                <a:latin typeface="Arial"/>
                <a:cs typeface="Arial"/>
              </a:defRPr>
            </a:lvl1pPr>
            <a:lvl2pPr marL="756037" indent="-624875">
              <a:buFont typeface="Wingdings" charset="2"/>
              <a:buChar char="Ø"/>
              <a:defRPr sz="2192">
                <a:latin typeface="Arial"/>
                <a:cs typeface="Arial"/>
              </a:defRPr>
            </a:lvl2pPr>
            <a:lvl3pPr marL="885962" indent="-520935">
              <a:defRPr sz="1811">
                <a:latin typeface="Arial"/>
                <a:cs typeface="Arial"/>
              </a:defRPr>
            </a:lvl3pPr>
            <a:lvl4pPr marL="1145808" indent="-624875">
              <a:defRPr sz="1525">
                <a:latin typeface="Arial"/>
                <a:cs typeface="Arial"/>
              </a:defRPr>
            </a:lvl4pPr>
            <a:lvl5pPr marL="1380913" indent="-1380913">
              <a:defRPr sz="2192"/>
            </a:lvl5pPr>
            <a:lvl6pPr>
              <a:defRPr sz="4955"/>
            </a:lvl6pPr>
            <a:lvl7pPr>
              <a:defRPr sz="4955"/>
            </a:lvl7pPr>
            <a:lvl8pPr>
              <a:defRPr sz="4955"/>
            </a:lvl8pPr>
            <a:lvl9pPr>
              <a:defRPr sz="49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847964" y="4325038"/>
            <a:ext cx="13361315" cy="25109206"/>
          </a:xfrm>
        </p:spPr>
        <p:txBody>
          <a:bodyPr>
            <a:normAutofit/>
          </a:bodyPr>
          <a:lstStyle>
            <a:lvl1pPr marL="391012" indent="-391012">
              <a:buNone/>
              <a:defRPr sz="2765">
                <a:latin typeface="Arial"/>
                <a:cs typeface="Arial"/>
              </a:defRPr>
            </a:lvl1pPr>
            <a:lvl2pPr marL="756037" indent="-624875">
              <a:buFont typeface="Wingdings" charset="2"/>
              <a:buChar char="Ø"/>
              <a:defRPr sz="2192">
                <a:latin typeface="Arial"/>
                <a:cs typeface="Arial"/>
              </a:defRPr>
            </a:lvl2pPr>
            <a:lvl3pPr marL="885962" indent="-520935">
              <a:defRPr sz="1811">
                <a:latin typeface="Arial"/>
                <a:cs typeface="Arial"/>
              </a:defRPr>
            </a:lvl3pPr>
            <a:lvl4pPr marL="1145808" indent="-624875">
              <a:defRPr sz="1525">
                <a:latin typeface="Arial"/>
                <a:cs typeface="Arial"/>
              </a:defRPr>
            </a:lvl4pPr>
            <a:lvl5pPr marL="1380913" indent="-1380913">
              <a:defRPr sz="2192"/>
            </a:lvl5pPr>
            <a:lvl6pPr>
              <a:defRPr sz="4955"/>
            </a:lvl6pPr>
            <a:lvl7pPr>
              <a:defRPr sz="4955"/>
            </a:lvl7pPr>
            <a:lvl8pPr>
              <a:defRPr sz="4955"/>
            </a:lvl8pPr>
            <a:lvl9pPr>
              <a:defRPr sz="49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09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37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18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6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7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5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4C60-A1DD-4B7D-958B-F5C6FA40AD27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F513-B3C9-4BE4-9607-F5B01B9EB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18" Type="http://schemas.openxmlformats.org/officeDocument/2006/relationships/image" Target="../media/image16.tif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427869" y="91219"/>
            <a:ext cx="26251219" cy="2263197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59"/>
              </a:spcAft>
            </a:pPr>
            <a:r>
              <a:rPr lang="en-US" sz="8800" dirty="0">
                <a:latin typeface="+mj-lt"/>
              </a:rPr>
              <a:t>Unified Perceptual Parsing for Scene Understanding</a:t>
            </a:r>
            <a:endParaRPr lang="en-US" altLang="en-US" sz="8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A6E46B5-F73F-43A3-97BD-8045C82E6644}"/>
              </a:ext>
            </a:extLst>
          </p:cNvPr>
          <p:cNvSpPr txBox="1">
            <a:spLocks/>
          </p:cNvSpPr>
          <p:nvPr/>
        </p:nvSpPr>
        <p:spPr>
          <a:xfrm>
            <a:off x="23064215" y="7842117"/>
            <a:ext cx="10018534" cy="16624711"/>
          </a:xfrm>
          <a:prstGeom prst="rect">
            <a:avLst/>
          </a:prstGeom>
        </p:spPr>
        <p:txBody>
          <a:bodyPr vert="horz" lIns="100388" tIns="50193" rIns="100388" bIns="50193" rtlCol="0">
            <a:normAutofit/>
          </a:bodyPr>
          <a:lstStyle>
            <a:lvl1pPr marL="356199" indent="-356199" algn="l" defTabSz="2798430" rtl="0" eaLnBrk="1" latinLnBrk="0" hangingPunct="1">
              <a:lnSpc>
                <a:spcPct val="90000"/>
              </a:lnSpc>
              <a:spcBef>
                <a:spcPts val="3060"/>
              </a:spcBef>
              <a:buFont typeface="Arial" panose="020B0604020202020204" pitchFamily="34" charset="0"/>
              <a:buNone/>
              <a:defRPr sz="2519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8724" indent="-569240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Wingdings" charset="2"/>
              <a:buChar char="Ø"/>
              <a:defRPr sz="199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7081" indent="-474554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43792" indent="-569240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1389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964" indent="-1257964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19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95682" indent="-699607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4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94897" indent="-699607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4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494112" indent="-699607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4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93326" indent="-699607" algn="l" defTabSz="2798430" rtl="0" eaLnBrk="1" latinLnBrk="0" hangingPunct="1">
              <a:lnSpc>
                <a:spcPct val="90000"/>
              </a:lnSpc>
              <a:spcBef>
                <a:spcPts val="1530"/>
              </a:spcBef>
              <a:buFont typeface="Arial" panose="020B0604020202020204" pitchFamily="34" charset="0"/>
              <a:buChar char="•"/>
              <a:defRPr sz="45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361" indent="-390361"/>
            <a:endParaRPr lang="en-US" altLang="en-US" sz="27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481B0E-E5E3-4FC5-9589-014AEADDF67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0" y="166985"/>
            <a:ext cx="3193572" cy="3132070"/>
          </a:xfrm>
          <a:prstGeom prst="rect">
            <a:avLst/>
          </a:prstGeom>
        </p:spPr>
      </p:pic>
      <p:pic>
        <p:nvPicPr>
          <p:cNvPr id="14" name="图片 13" descr="图片包含 物体&#10;&#10;已生成高可信度的说明">
            <a:extLst>
              <a:ext uri="{FF2B5EF4-FFF2-40B4-BE49-F238E27FC236}">
                <a16:creationId xmlns:a16="http://schemas.microsoft.com/office/drawing/2014/main" id="{CC3D5E78-43F3-4D1A-95D5-69DFAA211F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2065" y="1486773"/>
            <a:ext cx="5201796" cy="1220387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5ABCA83D-4685-49AC-87E2-21FA7608B155}"/>
              </a:ext>
            </a:extLst>
          </p:cNvPr>
          <p:cNvSpPr txBox="1">
            <a:spLocks/>
          </p:cNvSpPr>
          <p:nvPr/>
        </p:nvSpPr>
        <p:spPr>
          <a:xfrm>
            <a:off x="9540139" y="1771969"/>
            <a:ext cx="26251219" cy="2547403"/>
          </a:xfrm>
          <a:prstGeom prst="rect">
            <a:avLst/>
          </a:prstGeom>
        </p:spPr>
        <p:txBody>
          <a:bodyPr vert="horz" lIns="100387" tIns="50193" rIns="100387" bIns="50193" rtlCol="0" anchor="ctr">
            <a:noAutofit/>
          </a:bodyPr>
          <a:lstStyle>
            <a:lvl1pPr algn="l" defTabSz="27984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659"/>
              </a:spcBef>
              <a:spcAft>
                <a:spcPts val="659"/>
              </a:spcAft>
            </a:pP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Tete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Xiao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zh-CN" altLang="en-US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 Yingcheng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Liu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zh-CN" altLang="en-US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 Bolei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Zhou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r>
              <a:rPr lang="zh-CN" altLang="en-US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 Yuning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Jiang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 Jian Sun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</a:t>
            </a:r>
            <a:b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Peking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University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&amp;  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MIT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CSAIL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&amp;  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ByteDance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Inc. &amp; </a:t>
            </a:r>
            <a:r>
              <a:rPr lang="en-US" altLang="zh-CN" sz="5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Megvii Inc.</a:t>
            </a:r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659"/>
              </a:spcBef>
              <a:spcAft>
                <a:spcPts val="659"/>
              </a:spcAft>
            </a:pP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* Indicates equal contribution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7FA77-4DA5-A245-9158-0184B7E566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279" y="593150"/>
            <a:ext cx="4655170" cy="24900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6631C4-B80C-5645-86B9-91F3A14F554A}"/>
              </a:ext>
            </a:extLst>
          </p:cNvPr>
          <p:cNvCxnSpPr/>
          <p:nvPr/>
        </p:nvCxnSpPr>
        <p:spPr>
          <a:xfrm>
            <a:off x="1039284" y="4194588"/>
            <a:ext cx="4106128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C65690-05EA-4546-A357-0569B53287E8}"/>
              </a:ext>
            </a:extLst>
          </p:cNvPr>
          <p:cNvSpPr txBox="1"/>
          <p:nvPr/>
        </p:nvSpPr>
        <p:spPr>
          <a:xfrm>
            <a:off x="117953" y="4368152"/>
            <a:ext cx="14751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90000"/>
                </a:solidFill>
              </a:rPr>
              <a:t>Understanding Scenes at Multiple Levels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D2D21D-8520-C947-9CC5-AE3E95F48C10}"/>
              </a:ext>
            </a:extLst>
          </p:cNvPr>
          <p:cNvSpPr txBox="1"/>
          <p:nvPr/>
        </p:nvSpPr>
        <p:spPr>
          <a:xfrm>
            <a:off x="463900" y="12865986"/>
            <a:ext cx="16239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Our contributions:</a:t>
            </a:r>
          </a:p>
          <a:p>
            <a:r>
              <a:rPr lang="en-US" sz="4400" dirty="0"/>
              <a:t>- A new parsing task called Unified Perceptual Parsing, which parses concepts such as textures, materials, objects, and object parts.</a:t>
            </a:r>
          </a:p>
          <a:p>
            <a:r>
              <a:rPr lang="en-US" sz="4400" dirty="0"/>
              <a:t>- Unified Perceptual Network (</a:t>
            </a:r>
            <a:r>
              <a:rPr lang="en-US" sz="4400" dirty="0" err="1"/>
              <a:t>UPerNet</a:t>
            </a:r>
            <a:r>
              <a:rPr lang="en-US" sz="4400" dirty="0"/>
              <a:t>) is proposed to segment as many visual concepts as possible.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8A044A4-E510-5D43-B554-2C01DE973CEB}"/>
              </a:ext>
            </a:extLst>
          </p:cNvPr>
          <p:cNvGrpSpPr/>
          <p:nvPr/>
        </p:nvGrpSpPr>
        <p:grpSpPr>
          <a:xfrm>
            <a:off x="352095" y="5876149"/>
            <a:ext cx="16713155" cy="6603436"/>
            <a:chOff x="85384" y="222926"/>
            <a:chExt cx="8877539" cy="3507552"/>
          </a:xfrm>
        </p:grpSpPr>
        <p:pic>
          <p:nvPicPr>
            <p:cNvPr id="119" name="图片 12">
              <a:extLst>
                <a:ext uri="{FF2B5EF4-FFF2-40B4-BE49-F238E27FC236}">
                  <a16:creationId xmlns:a16="http://schemas.microsoft.com/office/drawing/2014/main" id="{C69BA789-849A-E348-8EE3-EBA0B98F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111" y="497065"/>
              <a:ext cx="1954464" cy="1297906"/>
            </a:xfrm>
            <a:prstGeom prst="rect">
              <a:avLst/>
            </a:prstGeom>
          </p:spPr>
        </p:pic>
        <p:pic>
          <p:nvPicPr>
            <p:cNvPr id="120" name="图片 14">
              <a:extLst>
                <a:ext uri="{FF2B5EF4-FFF2-40B4-BE49-F238E27FC236}">
                  <a16:creationId xmlns:a16="http://schemas.microsoft.com/office/drawing/2014/main" id="{9236FCB2-4165-F948-91AF-FA9E2550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5988" y="2119476"/>
              <a:ext cx="1936237" cy="1285802"/>
            </a:xfrm>
            <a:prstGeom prst="rect">
              <a:avLst/>
            </a:prstGeom>
          </p:spPr>
        </p:pic>
        <p:pic>
          <p:nvPicPr>
            <p:cNvPr id="121" name="图片 16">
              <a:extLst>
                <a:ext uri="{FF2B5EF4-FFF2-40B4-BE49-F238E27FC236}">
                  <a16:creationId xmlns:a16="http://schemas.microsoft.com/office/drawing/2014/main" id="{E82A7B08-23C2-DB47-A607-A5E253066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84" y="2118177"/>
              <a:ext cx="1940159" cy="1288407"/>
            </a:xfrm>
            <a:prstGeom prst="rect">
              <a:avLst/>
            </a:prstGeom>
          </p:spPr>
        </p:pic>
        <p:sp>
          <p:nvSpPr>
            <p:cNvPr id="122" name="文本框 53">
              <a:extLst>
                <a:ext uri="{FF2B5EF4-FFF2-40B4-BE49-F238E27FC236}">
                  <a16:creationId xmlns:a16="http://schemas.microsoft.com/office/drawing/2014/main" id="{642457E5-3104-9742-B9F3-FC720E3C53E0}"/>
                </a:ext>
              </a:extLst>
            </p:cNvPr>
            <p:cNvSpPr txBox="1"/>
            <p:nvPr/>
          </p:nvSpPr>
          <p:spPr>
            <a:xfrm>
              <a:off x="924689" y="3387166"/>
              <a:ext cx="3612589" cy="3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800" b="1" dirty="0">
                  <a:solidFill>
                    <a:srgbClr val="FF0000"/>
                  </a:solidFill>
                </a:rPr>
                <a:t>- living room</a:t>
              </a:r>
              <a:r>
                <a:rPr kumimoji="1" lang="en-US" altLang="zh-CN" sz="1800" b="1" dirty="0"/>
                <a:t> is composed of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wall</a:t>
              </a:r>
              <a:r>
                <a:rPr kumimoji="1" lang="en-US" altLang="zh-CN" sz="1800" b="1" dirty="0"/>
                <a:t>,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floor</a:t>
              </a:r>
              <a:r>
                <a:rPr kumimoji="1" lang="en-US" altLang="zh-CN" sz="1800" b="1" dirty="0"/>
                <a:t>,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ceiling</a:t>
              </a:r>
              <a:r>
                <a:rPr kumimoji="1" lang="en-US" altLang="zh-CN" sz="1800" b="1" dirty="0"/>
                <a:t>,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coffee</a:t>
              </a:r>
              <a:r>
                <a:rPr kumimoji="1" lang="en-US" altLang="zh-CN" sz="1800" b="1" dirty="0">
                  <a:solidFill>
                    <a:srgbClr val="FFC000"/>
                  </a:solidFill>
                </a:rPr>
                <a:t>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table</a:t>
              </a:r>
              <a:r>
                <a:rPr kumimoji="1" lang="en-US" altLang="zh-CN" sz="1800" b="1" dirty="0"/>
                <a:t>,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cabinet</a:t>
              </a:r>
              <a:r>
                <a:rPr kumimoji="1" lang="en-US" altLang="zh-CN" sz="1800" b="1" dirty="0"/>
                <a:t> and </a:t>
              </a:r>
              <a:r>
                <a:rPr kumimoji="1" lang="en-US" altLang="zh-CN" sz="1800" b="1" dirty="0">
                  <a:solidFill>
                    <a:srgbClr val="0070C0"/>
                  </a:solidFill>
                </a:rPr>
                <a:t>painting</a:t>
              </a:r>
              <a:r>
                <a:rPr kumimoji="1" lang="en-US" altLang="zh-CN" sz="1800" b="1" dirty="0"/>
                <a:t>.</a:t>
              </a:r>
              <a:endParaRPr kumimoji="1" lang="zh-CN" altLang="en-US" sz="1800" b="1" dirty="0"/>
            </a:p>
          </p:txBody>
        </p:sp>
        <p:sp>
          <p:nvSpPr>
            <p:cNvPr id="123" name="文本框 55">
              <a:extLst>
                <a:ext uri="{FF2B5EF4-FFF2-40B4-BE49-F238E27FC236}">
                  <a16:creationId xmlns:a16="http://schemas.microsoft.com/office/drawing/2014/main" id="{B33AC6A6-D9AD-C34F-82C6-8464347C5BE2}"/>
                </a:ext>
              </a:extLst>
            </p:cNvPr>
            <p:cNvSpPr txBox="1"/>
            <p:nvPr/>
          </p:nvSpPr>
          <p:spPr>
            <a:xfrm>
              <a:off x="6715192" y="487623"/>
              <a:ext cx="1935145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cabinet</a:t>
              </a:r>
              <a:r>
                <a:rPr kumimoji="1" lang="en-US" altLang="zh-CN" sz="2400" b="1" dirty="0"/>
                <a:t> is made of </a:t>
              </a:r>
              <a:r>
                <a:rPr kumimoji="1" lang="en-US" altLang="zh-CN" sz="2400" b="1" dirty="0">
                  <a:solidFill>
                    <a:srgbClr val="7030A0"/>
                  </a:solidFill>
                </a:rPr>
                <a:t>wood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24" name="文本框 56">
              <a:extLst>
                <a:ext uri="{FF2B5EF4-FFF2-40B4-BE49-F238E27FC236}">
                  <a16:creationId xmlns:a16="http://schemas.microsoft.com/office/drawing/2014/main" id="{FFD8F4A0-16CE-CA40-B4AB-FBF8D036A6DD}"/>
                </a:ext>
              </a:extLst>
            </p:cNvPr>
            <p:cNvSpPr txBox="1"/>
            <p:nvPr/>
          </p:nvSpPr>
          <p:spPr>
            <a:xfrm>
              <a:off x="285720" y="494848"/>
              <a:ext cx="2454583" cy="441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sofa</a:t>
              </a:r>
              <a:r>
                <a:rPr kumimoji="1" lang="en-US" altLang="zh-CN" sz="2400" b="1" dirty="0"/>
                <a:t> is composed of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seat cushion</a:t>
              </a:r>
              <a:r>
                <a:rPr kumimoji="1" lang="en-US" altLang="zh-CN" sz="2400" b="1" dirty="0"/>
                <a:t> ,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arm</a:t>
              </a:r>
              <a:r>
                <a:rPr kumimoji="1" lang="en-US" altLang="zh-CN" sz="2400" b="1" dirty="0"/>
                <a:t>,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back pillow</a:t>
              </a:r>
              <a:r>
                <a:rPr kumimoji="1" lang="en-US" altLang="zh-CN" sz="2400" b="1" dirty="0"/>
                <a:t> and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seat base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25" name="文本框 63">
              <a:extLst>
                <a:ext uri="{FF2B5EF4-FFF2-40B4-BE49-F238E27FC236}">
                  <a16:creationId xmlns:a16="http://schemas.microsoft.com/office/drawing/2014/main" id="{8A748D7E-F1D3-BC44-B4C3-540ABC176C4C}"/>
                </a:ext>
              </a:extLst>
            </p:cNvPr>
            <p:cNvSpPr txBox="1"/>
            <p:nvPr/>
          </p:nvSpPr>
          <p:spPr>
            <a:xfrm>
              <a:off x="270987" y="968405"/>
              <a:ext cx="2216649" cy="441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coffee</a:t>
              </a:r>
              <a:r>
                <a:rPr kumimoji="1" lang="en-US" altLang="zh-CN" sz="2400" b="1" dirty="0">
                  <a:solidFill>
                    <a:srgbClr val="FFC000"/>
                  </a:solidFill>
                </a:rPr>
                <a:t> </a:t>
              </a:r>
              <a:r>
                <a:rPr kumimoji="1" lang="en-US" altLang="zh-CN" sz="2400" b="1" dirty="0">
                  <a:solidFill>
                    <a:srgbClr val="0070C0"/>
                  </a:solidFill>
                </a:rPr>
                <a:t>table</a:t>
              </a:r>
              <a:r>
                <a:rPr kumimoji="1" lang="en-US" altLang="zh-CN" sz="2400" b="1" dirty="0"/>
                <a:t> is composed of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leg</a:t>
              </a:r>
              <a:r>
                <a:rPr kumimoji="1" lang="en-US" altLang="zh-CN" sz="2400" b="1" dirty="0"/>
                <a:t> ,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apron</a:t>
              </a:r>
              <a:r>
                <a:rPr kumimoji="1" lang="en-US" altLang="zh-CN" sz="2400" b="1" dirty="0"/>
                <a:t> and </a:t>
              </a:r>
              <a:r>
                <a:rPr kumimoji="1" lang="en-US" altLang="zh-CN" sz="2400" b="1" dirty="0">
                  <a:solidFill>
                    <a:srgbClr val="00B050"/>
                  </a:solidFill>
                </a:rPr>
                <a:t>top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26" name="文本框 64">
              <a:extLst>
                <a:ext uri="{FF2B5EF4-FFF2-40B4-BE49-F238E27FC236}">
                  <a16:creationId xmlns:a16="http://schemas.microsoft.com/office/drawing/2014/main" id="{57ADF3CB-13F7-DF46-BADE-55D5A065104F}"/>
                </a:ext>
              </a:extLst>
            </p:cNvPr>
            <p:cNvSpPr txBox="1"/>
            <p:nvPr/>
          </p:nvSpPr>
          <p:spPr>
            <a:xfrm>
              <a:off x="6715192" y="725681"/>
              <a:ext cx="2247731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table</a:t>
              </a:r>
              <a:r>
                <a:rPr kumimoji="1" lang="en-US" altLang="zh-CN" sz="2400" b="1" dirty="0"/>
                <a:t> is made of </a:t>
              </a:r>
              <a:r>
                <a:rPr kumimoji="1" lang="en-US" altLang="zh-CN" sz="2400" b="1" dirty="0">
                  <a:solidFill>
                    <a:srgbClr val="7030A0"/>
                  </a:solidFill>
                </a:rPr>
                <a:t>wood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27" name="文本框 65">
              <a:extLst>
                <a:ext uri="{FF2B5EF4-FFF2-40B4-BE49-F238E27FC236}">
                  <a16:creationId xmlns:a16="http://schemas.microsoft.com/office/drawing/2014/main" id="{BDC403A0-D5B3-054C-AE05-3AE3247636D2}"/>
                </a:ext>
              </a:extLst>
            </p:cNvPr>
            <p:cNvSpPr txBox="1"/>
            <p:nvPr/>
          </p:nvSpPr>
          <p:spPr>
            <a:xfrm>
              <a:off x="6715188" y="1194607"/>
              <a:ext cx="1715534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sofa</a:t>
              </a:r>
              <a:r>
                <a:rPr kumimoji="1" lang="en-US" altLang="zh-CN" sz="2400" b="1" dirty="0"/>
                <a:t> is made of </a:t>
              </a:r>
              <a:r>
                <a:rPr kumimoji="1" lang="en-US" altLang="zh-CN" sz="2400" b="1" dirty="0">
                  <a:solidFill>
                    <a:srgbClr val="7030A0"/>
                  </a:solidFill>
                </a:rPr>
                <a:t>fabric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28" name="文本框 2">
              <a:extLst>
                <a:ext uri="{FF2B5EF4-FFF2-40B4-BE49-F238E27FC236}">
                  <a16:creationId xmlns:a16="http://schemas.microsoft.com/office/drawing/2014/main" id="{248A640B-4982-3740-9677-9DAF0E04FFEB}"/>
                </a:ext>
              </a:extLst>
            </p:cNvPr>
            <p:cNvSpPr txBox="1"/>
            <p:nvPr/>
          </p:nvSpPr>
          <p:spPr>
            <a:xfrm>
              <a:off x="3599979" y="2412488"/>
              <a:ext cx="297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wall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9" name="文本框 22">
              <a:extLst>
                <a:ext uri="{FF2B5EF4-FFF2-40B4-BE49-F238E27FC236}">
                  <a16:creationId xmlns:a16="http://schemas.microsoft.com/office/drawing/2014/main" id="{5A2E94F8-3161-024D-A9A6-6B25F5A2F6C8}"/>
                </a:ext>
              </a:extLst>
            </p:cNvPr>
            <p:cNvSpPr txBox="1"/>
            <p:nvPr/>
          </p:nvSpPr>
          <p:spPr>
            <a:xfrm>
              <a:off x="2944155" y="3145879"/>
              <a:ext cx="346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</a:rPr>
                <a:t>floor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0" name="文本框 24">
              <a:extLst>
                <a:ext uri="{FF2B5EF4-FFF2-40B4-BE49-F238E27FC236}">
                  <a16:creationId xmlns:a16="http://schemas.microsoft.com/office/drawing/2014/main" id="{3FD2338E-3A48-FB4E-AB0D-7C3057C5B888}"/>
                </a:ext>
              </a:extLst>
            </p:cNvPr>
            <p:cNvSpPr txBox="1"/>
            <p:nvPr/>
          </p:nvSpPr>
          <p:spPr>
            <a:xfrm>
              <a:off x="3241331" y="2794668"/>
              <a:ext cx="331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sofa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1" name="文本框 25">
              <a:extLst>
                <a:ext uri="{FF2B5EF4-FFF2-40B4-BE49-F238E27FC236}">
                  <a16:creationId xmlns:a16="http://schemas.microsoft.com/office/drawing/2014/main" id="{83E1AEFF-839C-2248-A9E2-D902AB6790EF}"/>
                </a:ext>
              </a:extLst>
            </p:cNvPr>
            <p:cNvSpPr txBox="1"/>
            <p:nvPr/>
          </p:nvSpPr>
          <p:spPr>
            <a:xfrm>
              <a:off x="4176720" y="3044716"/>
              <a:ext cx="331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sofa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2" name="文本框 27">
              <a:extLst>
                <a:ext uri="{FF2B5EF4-FFF2-40B4-BE49-F238E27FC236}">
                  <a16:creationId xmlns:a16="http://schemas.microsoft.com/office/drawing/2014/main" id="{F1A736CC-440B-6D4B-957F-E44AD7C99DB0}"/>
                </a:ext>
              </a:extLst>
            </p:cNvPr>
            <p:cNvSpPr txBox="1"/>
            <p:nvPr/>
          </p:nvSpPr>
          <p:spPr>
            <a:xfrm>
              <a:off x="3228503" y="2295194"/>
              <a:ext cx="444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painting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3" name="文本框 28">
              <a:extLst>
                <a:ext uri="{FF2B5EF4-FFF2-40B4-BE49-F238E27FC236}">
                  <a16:creationId xmlns:a16="http://schemas.microsoft.com/office/drawing/2014/main" id="{B6DF5BF3-49E1-DC44-948A-4A441FEDED70}"/>
                </a:ext>
              </a:extLst>
            </p:cNvPr>
            <p:cNvSpPr txBox="1"/>
            <p:nvPr/>
          </p:nvSpPr>
          <p:spPr>
            <a:xfrm>
              <a:off x="3867955" y="2104226"/>
              <a:ext cx="394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ceiling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4" name="文本框 29">
              <a:extLst>
                <a:ext uri="{FF2B5EF4-FFF2-40B4-BE49-F238E27FC236}">
                  <a16:creationId xmlns:a16="http://schemas.microsoft.com/office/drawing/2014/main" id="{B2C60A78-039D-F246-82D7-523DAFD0C51D}"/>
                </a:ext>
              </a:extLst>
            </p:cNvPr>
            <p:cNvSpPr txBox="1"/>
            <p:nvPr/>
          </p:nvSpPr>
          <p:spPr>
            <a:xfrm>
              <a:off x="3631397" y="2713564"/>
              <a:ext cx="418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cabinet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5" name="文本框 30">
              <a:extLst>
                <a:ext uri="{FF2B5EF4-FFF2-40B4-BE49-F238E27FC236}">
                  <a16:creationId xmlns:a16="http://schemas.microsoft.com/office/drawing/2014/main" id="{1A8235CB-5B05-D846-B0B2-FF1FBB74060D}"/>
                </a:ext>
              </a:extLst>
            </p:cNvPr>
            <p:cNvSpPr txBox="1"/>
            <p:nvPr/>
          </p:nvSpPr>
          <p:spPr>
            <a:xfrm>
              <a:off x="4244408" y="2811071"/>
              <a:ext cx="418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</a:rPr>
                <a:t>cabinet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6" name="文本框 31">
              <a:extLst>
                <a:ext uri="{FF2B5EF4-FFF2-40B4-BE49-F238E27FC236}">
                  <a16:creationId xmlns:a16="http://schemas.microsoft.com/office/drawing/2014/main" id="{5011FE62-3B6B-4542-A9DA-869AD2459793}"/>
                </a:ext>
              </a:extLst>
            </p:cNvPr>
            <p:cNvSpPr txBox="1"/>
            <p:nvPr/>
          </p:nvSpPr>
          <p:spPr>
            <a:xfrm>
              <a:off x="3435582" y="2865221"/>
              <a:ext cx="552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coffee table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7" name="文本框 32">
              <a:extLst>
                <a:ext uri="{FF2B5EF4-FFF2-40B4-BE49-F238E27FC236}">
                  <a16:creationId xmlns:a16="http://schemas.microsoft.com/office/drawing/2014/main" id="{59495022-FFB0-0D4B-8F49-9C018351016A}"/>
                </a:ext>
              </a:extLst>
            </p:cNvPr>
            <p:cNvSpPr txBox="1"/>
            <p:nvPr/>
          </p:nvSpPr>
          <p:spPr>
            <a:xfrm>
              <a:off x="3608482" y="1174671"/>
              <a:ext cx="4779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door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8" name="文本框 33">
              <a:extLst>
                <a:ext uri="{FF2B5EF4-FFF2-40B4-BE49-F238E27FC236}">
                  <a16:creationId xmlns:a16="http://schemas.microsoft.com/office/drawing/2014/main" id="{97C1B39A-789C-8B47-8FD3-8CB2DB9E73A4}"/>
                </a:ext>
              </a:extLst>
            </p:cNvPr>
            <p:cNvSpPr txBox="1"/>
            <p:nvPr/>
          </p:nvSpPr>
          <p:spPr>
            <a:xfrm>
              <a:off x="4114931" y="1183901"/>
              <a:ext cx="5497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drawer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9" name="文本框 35">
              <a:extLst>
                <a:ext uri="{FF2B5EF4-FFF2-40B4-BE49-F238E27FC236}">
                  <a16:creationId xmlns:a16="http://schemas.microsoft.com/office/drawing/2014/main" id="{EA136702-1274-2F47-9FF8-7D49D7B52657}"/>
                </a:ext>
              </a:extLst>
            </p:cNvPr>
            <p:cNvSpPr txBox="1"/>
            <p:nvPr/>
          </p:nvSpPr>
          <p:spPr>
            <a:xfrm>
              <a:off x="2978068" y="1173516"/>
              <a:ext cx="6820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back pillow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0" name="文本框 36">
              <a:extLst>
                <a:ext uri="{FF2B5EF4-FFF2-40B4-BE49-F238E27FC236}">
                  <a16:creationId xmlns:a16="http://schemas.microsoft.com/office/drawing/2014/main" id="{E98559D8-A6A4-504A-A459-16562F13F38A}"/>
                </a:ext>
              </a:extLst>
            </p:cNvPr>
            <p:cNvSpPr txBox="1"/>
            <p:nvPr/>
          </p:nvSpPr>
          <p:spPr>
            <a:xfrm>
              <a:off x="4002790" y="1628685"/>
              <a:ext cx="6820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back pillow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1" name="文本框 37">
              <a:extLst>
                <a:ext uri="{FF2B5EF4-FFF2-40B4-BE49-F238E27FC236}">
                  <a16:creationId xmlns:a16="http://schemas.microsoft.com/office/drawing/2014/main" id="{B1B523E9-B7C8-F04A-8F0B-7CB9E118E86A}"/>
                </a:ext>
              </a:extLst>
            </p:cNvPr>
            <p:cNvSpPr txBox="1"/>
            <p:nvPr/>
          </p:nvSpPr>
          <p:spPr>
            <a:xfrm>
              <a:off x="2979696" y="1309365"/>
              <a:ext cx="7194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seat cushion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2" name="文本框 39">
              <a:extLst>
                <a:ext uri="{FF2B5EF4-FFF2-40B4-BE49-F238E27FC236}">
                  <a16:creationId xmlns:a16="http://schemas.microsoft.com/office/drawing/2014/main" id="{EC5ACF3B-547E-0649-9E55-EC6035DFA7D5}"/>
                </a:ext>
              </a:extLst>
            </p:cNvPr>
            <p:cNvSpPr txBox="1"/>
            <p:nvPr/>
          </p:nvSpPr>
          <p:spPr>
            <a:xfrm>
              <a:off x="2852141" y="1258104"/>
              <a:ext cx="4548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arm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3" name="文本框 43">
              <a:extLst>
                <a:ext uri="{FF2B5EF4-FFF2-40B4-BE49-F238E27FC236}">
                  <a16:creationId xmlns:a16="http://schemas.microsoft.com/office/drawing/2014/main" id="{DC53EF5D-B3D8-904E-8542-3FA53E9AF22F}"/>
                </a:ext>
              </a:extLst>
            </p:cNvPr>
            <p:cNvSpPr txBox="1"/>
            <p:nvPr/>
          </p:nvSpPr>
          <p:spPr>
            <a:xfrm>
              <a:off x="3593142" y="1305411"/>
              <a:ext cx="4376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top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4" name="文本框 44">
              <a:extLst>
                <a:ext uri="{FF2B5EF4-FFF2-40B4-BE49-F238E27FC236}">
                  <a16:creationId xmlns:a16="http://schemas.microsoft.com/office/drawing/2014/main" id="{0A4845F7-15C8-724E-A5C7-1E12C3C3E9F3}"/>
                </a:ext>
              </a:extLst>
            </p:cNvPr>
            <p:cNvSpPr txBox="1"/>
            <p:nvPr/>
          </p:nvSpPr>
          <p:spPr>
            <a:xfrm>
              <a:off x="3532891" y="1415736"/>
              <a:ext cx="5152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apron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5" name="文本框 45">
              <a:extLst>
                <a:ext uri="{FF2B5EF4-FFF2-40B4-BE49-F238E27FC236}">
                  <a16:creationId xmlns:a16="http://schemas.microsoft.com/office/drawing/2014/main" id="{CA921D5B-117A-3B4A-8774-86942F381D03}"/>
                </a:ext>
              </a:extLst>
            </p:cNvPr>
            <p:cNvSpPr txBox="1"/>
            <p:nvPr/>
          </p:nvSpPr>
          <p:spPr>
            <a:xfrm>
              <a:off x="3440578" y="1512702"/>
              <a:ext cx="4261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leg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6" name="文本框 46">
              <a:extLst>
                <a:ext uri="{FF2B5EF4-FFF2-40B4-BE49-F238E27FC236}">
                  <a16:creationId xmlns:a16="http://schemas.microsoft.com/office/drawing/2014/main" id="{016A9D01-A9B7-DD4A-AE77-17344BE553D3}"/>
                </a:ext>
              </a:extLst>
            </p:cNvPr>
            <p:cNvSpPr txBox="1"/>
            <p:nvPr/>
          </p:nvSpPr>
          <p:spPr>
            <a:xfrm>
              <a:off x="3936017" y="1501898"/>
              <a:ext cx="7194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seat cushion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7" name="文本框 47">
              <a:extLst>
                <a:ext uri="{FF2B5EF4-FFF2-40B4-BE49-F238E27FC236}">
                  <a16:creationId xmlns:a16="http://schemas.microsoft.com/office/drawing/2014/main" id="{E3DCCD61-DD30-A24D-8196-BD2E56831B74}"/>
                </a:ext>
              </a:extLst>
            </p:cNvPr>
            <p:cNvSpPr txBox="1"/>
            <p:nvPr/>
          </p:nvSpPr>
          <p:spPr>
            <a:xfrm>
              <a:off x="2965358" y="1415736"/>
              <a:ext cx="6245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seat base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8" name="文本框 48">
              <a:extLst>
                <a:ext uri="{FF2B5EF4-FFF2-40B4-BE49-F238E27FC236}">
                  <a16:creationId xmlns:a16="http://schemas.microsoft.com/office/drawing/2014/main" id="{52AE7DCC-6BCB-7B42-8ADA-C1DDF8CF300C}"/>
                </a:ext>
              </a:extLst>
            </p:cNvPr>
            <p:cNvSpPr txBox="1"/>
            <p:nvPr/>
          </p:nvSpPr>
          <p:spPr>
            <a:xfrm>
              <a:off x="4301608" y="1318799"/>
              <a:ext cx="4548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arm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9" name="文本框 61">
              <a:extLst>
                <a:ext uri="{FF2B5EF4-FFF2-40B4-BE49-F238E27FC236}">
                  <a16:creationId xmlns:a16="http://schemas.microsoft.com/office/drawing/2014/main" id="{6746846E-469E-F44D-A578-39DC922DBF2A}"/>
                </a:ext>
              </a:extLst>
            </p:cNvPr>
            <p:cNvSpPr txBox="1"/>
            <p:nvPr/>
          </p:nvSpPr>
          <p:spPr>
            <a:xfrm>
              <a:off x="2796816" y="2302889"/>
              <a:ext cx="388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mirror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0" name="文本框 62">
              <a:extLst>
                <a:ext uri="{FF2B5EF4-FFF2-40B4-BE49-F238E27FC236}">
                  <a16:creationId xmlns:a16="http://schemas.microsoft.com/office/drawing/2014/main" id="{26056A99-1922-DE43-9D15-970FF9E282C8}"/>
                </a:ext>
              </a:extLst>
            </p:cNvPr>
            <p:cNvSpPr txBox="1"/>
            <p:nvPr/>
          </p:nvSpPr>
          <p:spPr>
            <a:xfrm>
              <a:off x="2740303" y="2641794"/>
              <a:ext cx="565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windowpane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151" name="图片 83">
              <a:extLst>
                <a:ext uri="{FF2B5EF4-FFF2-40B4-BE49-F238E27FC236}">
                  <a16:creationId xmlns:a16="http://schemas.microsoft.com/office/drawing/2014/main" id="{02E1E9F8-2DF3-FA48-970C-D199DD6C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3597" y="496378"/>
              <a:ext cx="1940554" cy="1288669"/>
            </a:xfrm>
            <a:prstGeom prst="rect">
              <a:avLst/>
            </a:prstGeom>
          </p:spPr>
        </p:pic>
        <p:sp>
          <p:nvSpPr>
            <p:cNvPr id="152" name="文本框 51">
              <a:extLst>
                <a:ext uri="{FF2B5EF4-FFF2-40B4-BE49-F238E27FC236}">
                  <a16:creationId xmlns:a16="http://schemas.microsoft.com/office/drawing/2014/main" id="{2B770A71-5D49-8643-91C6-C1044CAF524C}"/>
                </a:ext>
              </a:extLst>
            </p:cNvPr>
            <p:cNvSpPr txBox="1"/>
            <p:nvPr/>
          </p:nvSpPr>
          <p:spPr>
            <a:xfrm>
              <a:off x="5257424" y="1242490"/>
              <a:ext cx="4524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fabric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3" name="文本框 49">
              <a:extLst>
                <a:ext uri="{FF2B5EF4-FFF2-40B4-BE49-F238E27FC236}">
                  <a16:creationId xmlns:a16="http://schemas.microsoft.com/office/drawing/2014/main" id="{A8BF4BDD-A991-9641-878D-B9DEF508EAB5}"/>
                </a:ext>
              </a:extLst>
            </p:cNvPr>
            <p:cNvSpPr txBox="1"/>
            <p:nvPr/>
          </p:nvSpPr>
          <p:spPr>
            <a:xfrm>
              <a:off x="6219992" y="1508168"/>
              <a:ext cx="4524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fabric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4" name="文本框 57">
              <a:extLst>
                <a:ext uri="{FF2B5EF4-FFF2-40B4-BE49-F238E27FC236}">
                  <a16:creationId xmlns:a16="http://schemas.microsoft.com/office/drawing/2014/main" id="{2093E10B-3F22-5745-90F1-CFE8BF1646EE}"/>
                </a:ext>
              </a:extLst>
            </p:cNvPr>
            <p:cNvSpPr txBox="1"/>
            <p:nvPr/>
          </p:nvSpPr>
          <p:spPr>
            <a:xfrm>
              <a:off x="5589077" y="1378209"/>
              <a:ext cx="448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wood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5" name="文本框 59">
              <a:extLst>
                <a:ext uri="{FF2B5EF4-FFF2-40B4-BE49-F238E27FC236}">
                  <a16:creationId xmlns:a16="http://schemas.microsoft.com/office/drawing/2014/main" id="{9F9DEC17-7AD8-2540-A2BC-1A52EC226FE3}"/>
                </a:ext>
              </a:extLst>
            </p:cNvPr>
            <p:cNvSpPr txBox="1"/>
            <p:nvPr/>
          </p:nvSpPr>
          <p:spPr>
            <a:xfrm>
              <a:off x="5733325" y="1186201"/>
              <a:ext cx="448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wood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6" name="文本框 58">
              <a:extLst>
                <a:ext uri="{FF2B5EF4-FFF2-40B4-BE49-F238E27FC236}">
                  <a16:creationId xmlns:a16="http://schemas.microsoft.com/office/drawing/2014/main" id="{6F0BBEBC-8114-3343-926D-51DEA3D648FC}"/>
                </a:ext>
              </a:extLst>
            </p:cNvPr>
            <p:cNvSpPr txBox="1"/>
            <p:nvPr/>
          </p:nvSpPr>
          <p:spPr>
            <a:xfrm>
              <a:off x="6403883" y="1154067"/>
              <a:ext cx="448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wood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7" name="文本框 85">
              <a:extLst>
                <a:ext uri="{FF2B5EF4-FFF2-40B4-BE49-F238E27FC236}">
                  <a16:creationId xmlns:a16="http://schemas.microsoft.com/office/drawing/2014/main" id="{D2429D94-4E3E-AB4E-B536-2F67E38F6B90}"/>
                </a:ext>
              </a:extLst>
            </p:cNvPr>
            <p:cNvSpPr txBox="1"/>
            <p:nvPr/>
          </p:nvSpPr>
          <p:spPr>
            <a:xfrm>
              <a:off x="5582099" y="799766"/>
              <a:ext cx="4524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brick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8" name="文本框 86">
              <a:extLst>
                <a:ext uri="{FF2B5EF4-FFF2-40B4-BE49-F238E27FC236}">
                  <a16:creationId xmlns:a16="http://schemas.microsoft.com/office/drawing/2014/main" id="{B953C6EF-6395-7B43-B375-B32F4A25C7A7}"/>
                </a:ext>
              </a:extLst>
            </p:cNvPr>
            <p:cNvSpPr txBox="1"/>
            <p:nvPr/>
          </p:nvSpPr>
          <p:spPr>
            <a:xfrm>
              <a:off x="5129878" y="1560258"/>
              <a:ext cx="5260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carpet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9" name="文本框 50">
              <a:extLst>
                <a:ext uri="{FF2B5EF4-FFF2-40B4-BE49-F238E27FC236}">
                  <a16:creationId xmlns:a16="http://schemas.microsoft.com/office/drawing/2014/main" id="{B5BFDC79-ED67-6140-99F0-063E51A843E3}"/>
                </a:ext>
              </a:extLst>
            </p:cNvPr>
            <p:cNvSpPr txBox="1"/>
            <p:nvPr/>
          </p:nvSpPr>
          <p:spPr>
            <a:xfrm>
              <a:off x="6715192" y="970267"/>
              <a:ext cx="1691489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wall </a:t>
              </a:r>
              <a:r>
                <a:rPr kumimoji="1" lang="en-US" altLang="zh-CN" sz="2400" b="1" dirty="0"/>
                <a:t> is made of </a:t>
              </a:r>
              <a:r>
                <a:rPr kumimoji="1" lang="en-US" altLang="zh-CN" sz="2400" b="1" dirty="0">
                  <a:solidFill>
                    <a:srgbClr val="7030A0"/>
                  </a:solidFill>
                </a:rPr>
                <a:t>brick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60" name="文本框 60">
              <a:extLst>
                <a:ext uri="{FF2B5EF4-FFF2-40B4-BE49-F238E27FC236}">
                  <a16:creationId xmlns:a16="http://schemas.microsoft.com/office/drawing/2014/main" id="{4D3F63F8-C75C-9A42-8F78-3802FE1498E5}"/>
                </a:ext>
              </a:extLst>
            </p:cNvPr>
            <p:cNvSpPr txBox="1"/>
            <p:nvPr/>
          </p:nvSpPr>
          <p:spPr>
            <a:xfrm>
              <a:off x="6715188" y="1447455"/>
              <a:ext cx="1803699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floor</a:t>
              </a:r>
              <a:r>
                <a:rPr kumimoji="1" lang="en-US" altLang="zh-CN" sz="2400" b="1" dirty="0"/>
                <a:t> is made of </a:t>
              </a:r>
              <a:r>
                <a:rPr kumimoji="1" lang="en-US" altLang="zh-CN" sz="2400" b="1" dirty="0">
                  <a:solidFill>
                    <a:srgbClr val="7030A0"/>
                  </a:solidFill>
                </a:rPr>
                <a:t>carpet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pic>
          <p:nvPicPr>
            <p:cNvPr id="161" name="图片 9">
              <a:extLst>
                <a:ext uri="{FF2B5EF4-FFF2-40B4-BE49-F238E27FC236}">
                  <a16:creationId xmlns:a16="http://schemas.microsoft.com/office/drawing/2014/main" id="{3F9C97C8-7AFA-5C42-B90D-A11C490F5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380" y="2104222"/>
              <a:ext cx="1947775" cy="1293464"/>
            </a:xfrm>
            <a:prstGeom prst="rect">
              <a:avLst/>
            </a:prstGeom>
          </p:spPr>
        </p:pic>
        <p:sp>
          <p:nvSpPr>
            <p:cNvPr id="162" name="文本框 67">
              <a:extLst>
                <a:ext uri="{FF2B5EF4-FFF2-40B4-BE49-F238E27FC236}">
                  <a16:creationId xmlns:a16="http://schemas.microsoft.com/office/drawing/2014/main" id="{11A28743-4130-2A48-A2DF-F64A2AFE9789}"/>
                </a:ext>
              </a:extLst>
            </p:cNvPr>
            <p:cNvSpPr txBox="1"/>
            <p:nvPr/>
          </p:nvSpPr>
          <p:spPr>
            <a:xfrm>
              <a:off x="4946337" y="3202167"/>
              <a:ext cx="579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Hans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porous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3" name="文本框 68">
              <a:extLst>
                <a:ext uri="{FF2B5EF4-FFF2-40B4-BE49-F238E27FC236}">
                  <a16:creationId xmlns:a16="http://schemas.microsoft.com/office/drawing/2014/main" id="{910E466D-DEB7-6F4D-8D37-856F7FB4655A}"/>
                </a:ext>
              </a:extLst>
            </p:cNvPr>
            <p:cNvSpPr txBox="1"/>
            <p:nvPr/>
          </p:nvSpPr>
          <p:spPr>
            <a:xfrm>
              <a:off x="5014244" y="2896812"/>
              <a:ext cx="6104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Hans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knitted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4" name="文本框 69">
              <a:extLst>
                <a:ext uri="{FF2B5EF4-FFF2-40B4-BE49-F238E27FC236}">
                  <a16:creationId xmlns:a16="http://schemas.microsoft.com/office/drawing/2014/main" id="{A5DB2D5A-3FA5-6641-8064-57CDF4911295}"/>
                </a:ext>
              </a:extLst>
            </p:cNvPr>
            <p:cNvSpPr txBox="1"/>
            <p:nvPr/>
          </p:nvSpPr>
          <p:spPr>
            <a:xfrm>
              <a:off x="5386314" y="2384242"/>
              <a:ext cx="6470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Hans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stratified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5" name="文本框 70">
              <a:extLst>
                <a:ext uri="{FF2B5EF4-FFF2-40B4-BE49-F238E27FC236}">
                  <a16:creationId xmlns:a16="http://schemas.microsoft.com/office/drawing/2014/main" id="{3A9B8E12-B1F5-EE42-9CAC-8FBF73226972}"/>
                </a:ext>
              </a:extLst>
            </p:cNvPr>
            <p:cNvSpPr txBox="1"/>
            <p:nvPr/>
          </p:nvSpPr>
          <p:spPr>
            <a:xfrm>
              <a:off x="6154472" y="2642259"/>
              <a:ext cx="6470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Hans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stratified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6" name="文本框 71">
              <a:extLst>
                <a:ext uri="{FF2B5EF4-FFF2-40B4-BE49-F238E27FC236}">
                  <a16:creationId xmlns:a16="http://schemas.microsoft.com/office/drawing/2014/main" id="{306D20D6-60DC-C545-9DE1-068A2D1DC8AB}"/>
                </a:ext>
              </a:extLst>
            </p:cNvPr>
            <p:cNvSpPr txBox="1"/>
            <p:nvPr/>
          </p:nvSpPr>
          <p:spPr>
            <a:xfrm>
              <a:off x="5285150" y="2966061"/>
              <a:ext cx="5952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Hans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waffled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7" name="文本框 76">
              <a:extLst>
                <a:ext uri="{FF2B5EF4-FFF2-40B4-BE49-F238E27FC236}">
                  <a16:creationId xmlns:a16="http://schemas.microsoft.com/office/drawing/2014/main" id="{5FD2B539-E0F2-5C45-A1F2-667EA26B8E61}"/>
                </a:ext>
              </a:extLst>
            </p:cNvPr>
            <p:cNvSpPr txBox="1"/>
            <p:nvPr/>
          </p:nvSpPr>
          <p:spPr>
            <a:xfrm>
              <a:off x="6742221" y="2104226"/>
              <a:ext cx="1754006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coffee</a:t>
              </a:r>
              <a:r>
                <a:rPr kumimoji="1" lang="en-US" altLang="zh-CN" sz="2400" b="1" dirty="0">
                  <a:solidFill>
                    <a:srgbClr val="FFC000"/>
                  </a:solidFill>
                </a:rPr>
                <a:t> </a:t>
              </a:r>
              <a:r>
                <a:rPr kumimoji="1" lang="en-US" altLang="zh-CN" sz="2400" b="1" dirty="0">
                  <a:solidFill>
                    <a:srgbClr val="0070C0"/>
                  </a:solidFill>
                </a:rPr>
                <a:t>table</a:t>
              </a:r>
              <a:r>
                <a:rPr kumimoji="1" lang="en-US" altLang="zh-CN" sz="2400" b="1" dirty="0"/>
                <a:t> is </a:t>
              </a:r>
              <a:r>
                <a:rPr kumimoji="1" lang="en-US" altLang="zh-Hans" sz="2400" b="1" dirty="0">
                  <a:solidFill>
                    <a:srgbClr val="FFC000"/>
                  </a:solidFill>
                </a:rPr>
                <a:t>waffled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68" name="文本框 77">
              <a:extLst>
                <a:ext uri="{FF2B5EF4-FFF2-40B4-BE49-F238E27FC236}">
                  <a16:creationId xmlns:a16="http://schemas.microsoft.com/office/drawing/2014/main" id="{00AED646-1FAD-ED4D-A7EB-C5A4D7F4D553}"/>
                </a:ext>
              </a:extLst>
            </p:cNvPr>
            <p:cNvSpPr txBox="1"/>
            <p:nvPr/>
          </p:nvSpPr>
          <p:spPr>
            <a:xfrm>
              <a:off x="6745205" y="2325703"/>
              <a:ext cx="1197764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sofa</a:t>
              </a:r>
              <a:r>
                <a:rPr kumimoji="1" lang="en-US" altLang="zh-CN" sz="2400" b="1" dirty="0"/>
                <a:t> is </a:t>
              </a:r>
              <a:r>
                <a:rPr kumimoji="1" lang="en-US" altLang="zh-Hans" sz="2400" b="1" dirty="0">
                  <a:solidFill>
                    <a:srgbClr val="FFC000"/>
                  </a:solidFill>
                </a:rPr>
                <a:t>knitted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sp>
          <p:nvSpPr>
            <p:cNvPr id="169" name="文本框 78">
              <a:extLst>
                <a:ext uri="{FF2B5EF4-FFF2-40B4-BE49-F238E27FC236}">
                  <a16:creationId xmlns:a16="http://schemas.microsoft.com/office/drawing/2014/main" id="{7F712BCE-74B8-1F4D-9049-84041C7B48D1}"/>
                </a:ext>
              </a:extLst>
            </p:cNvPr>
            <p:cNvSpPr txBox="1"/>
            <p:nvPr/>
          </p:nvSpPr>
          <p:spPr>
            <a:xfrm>
              <a:off x="6752560" y="2557653"/>
              <a:ext cx="1353256" cy="2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0070C0"/>
                  </a:solidFill>
                </a:rPr>
                <a:t>- wall </a:t>
              </a:r>
              <a:r>
                <a:rPr kumimoji="1" lang="en-US" altLang="zh-CN" sz="2400" b="1" dirty="0"/>
                <a:t> is </a:t>
              </a:r>
              <a:r>
                <a:rPr kumimoji="1" lang="en-US" altLang="zh-Hans" sz="2400" b="1" dirty="0">
                  <a:solidFill>
                    <a:srgbClr val="FFC000"/>
                  </a:solidFill>
                </a:rPr>
                <a:t>stratified</a:t>
              </a:r>
              <a:r>
                <a:rPr kumimoji="1" lang="en-US" altLang="zh-CN" sz="2400" b="1" dirty="0"/>
                <a:t>.</a:t>
              </a:r>
              <a:endParaRPr kumimoji="1" lang="zh-CN" altLang="en-US" sz="2400" b="1" dirty="0"/>
            </a:p>
          </p:txBody>
        </p:sp>
        <p:pic>
          <p:nvPicPr>
            <p:cNvPr id="170" name="图片 14">
              <a:extLst>
                <a:ext uri="{FF2B5EF4-FFF2-40B4-BE49-F238E27FC236}">
                  <a16:creationId xmlns:a16="http://schemas.microsoft.com/office/drawing/2014/main" id="{2A4FC74C-5D85-3C4D-A7F0-71D4FB35C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9826" y="2117374"/>
              <a:ext cx="1936237" cy="1285802"/>
            </a:xfrm>
            <a:prstGeom prst="rect">
              <a:avLst/>
            </a:prstGeom>
          </p:spPr>
        </p:pic>
        <p:sp>
          <p:nvSpPr>
            <p:cNvPr id="171" name="文本框 2">
              <a:extLst>
                <a:ext uri="{FF2B5EF4-FFF2-40B4-BE49-F238E27FC236}">
                  <a16:creationId xmlns:a16="http://schemas.microsoft.com/office/drawing/2014/main" id="{98689F91-456F-5F4C-971B-4979823D894C}"/>
                </a:ext>
              </a:extLst>
            </p:cNvPr>
            <p:cNvSpPr txBox="1"/>
            <p:nvPr/>
          </p:nvSpPr>
          <p:spPr>
            <a:xfrm>
              <a:off x="3550959" y="2399814"/>
              <a:ext cx="415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wall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2" name="文本框 22">
              <a:extLst>
                <a:ext uri="{FF2B5EF4-FFF2-40B4-BE49-F238E27FC236}">
                  <a16:creationId xmlns:a16="http://schemas.microsoft.com/office/drawing/2014/main" id="{C568756D-8B06-DC47-8BB6-DDD120735AAA}"/>
                </a:ext>
              </a:extLst>
            </p:cNvPr>
            <p:cNvSpPr txBox="1"/>
            <p:nvPr/>
          </p:nvSpPr>
          <p:spPr>
            <a:xfrm>
              <a:off x="2821345" y="3189477"/>
              <a:ext cx="4841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floor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3" name="文本框 24">
              <a:extLst>
                <a:ext uri="{FF2B5EF4-FFF2-40B4-BE49-F238E27FC236}">
                  <a16:creationId xmlns:a16="http://schemas.microsoft.com/office/drawing/2014/main" id="{6929E646-12EC-8F49-A1BC-3DE4F2572396}"/>
                </a:ext>
              </a:extLst>
            </p:cNvPr>
            <p:cNvSpPr txBox="1"/>
            <p:nvPr/>
          </p:nvSpPr>
          <p:spPr>
            <a:xfrm>
              <a:off x="3192311" y="2781994"/>
              <a:ext cx="463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sofa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4" name="文本框 25">
              <a:extLst>
                <a:ext uri="{FF2B5EF4-FFF2-40B4-BE49-F238E27FC236}">
                  <a16:creationId xmlns:a16="http://schemas.microsoft.com/office/drawing/2014/main" id="{1CB82784-C2B9-FA43-ABF3-DD66C5FBA2E6}"/>
                </a:ext>
              </a:extLst>
            </p:cNvPr>
            <p:cNvSpPr txBox="1"/>
            <p:nvPr/>
          </p:nvSpPr>
          <p:spPr>
            <a:xfrm>
              <a:off x="4176720" y="3149485"/>
              <a:ext cx="463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sofa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5" name="文本框 27">
              <a:extLst>
                <a:ext uri="{FF2B5EF4-FFF2-40B4-BE49-F238E27FC236}">
                  <a16:creationId xmlns:a16="http://schemas.microsoft.com/office/drawing/2014/main" id="{D37C9633-32FF-5748-9C65-3B7C441AB6B3}"/>
                </a:ext>
              </a:extLst>
            </p:cNvPr>
            <p:cNvSpPr txBox="1"/>
            <p:nvPr/>
          </p:nvSpPr>
          <p:spPr>
            <a:xfrm>
              <a:off x="3179486" y="2282520"/>
              <a:ext cx="6207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painting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6" name="文本框 28">
              <a:extLst>
                <a:ext uri="{FF2B5EF4-FFF2-40B4-BE49-F238E27FC236}">
                  <a16:creationId xmlns:a16="http://schemas.microsoft.com/office/drawing/2014/main" id="{93979659-FE1D-5946-A3FA-8B7557F9E992}"/>
                </a:ext>
              </a:extLst>
            </p:cNvPr>
            <p:cNvSpPr txBox="1"/>
            <p:nvPr/>
          </p:nvSpPr>
          <p:spPr>
            <a:xfrm>
              <a:off x="3818931" y="2091552"/>
              <a:ext cx="5498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ceiling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7" name="文本框 29">
              <a:extLst>
                <a:ext uri="{FF2B5EF4-FFF2-40B4-BE49-F238E27FC236}">
                  <a16:creationId xmlns:a16="http://schemas.microsoft.com/office/drawing/2014/main" id="{3161251D-8FA8-F64C-9CD1-6CF6B2C3D078}"/>
                </a:ext>
              </a:extLst>
            </p:cNvPr>
            <p:cNvSpPr txBox="1"/>
            <p:nvPr/>
          </p:nvSpPr>
          <p:spPr>
            <a:xfrm>
              <a:off x="3582373" y="2700890"/>
              <a:ext cx="5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cabinet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8" name="文本框 30">
              <a:extLst>
                <a:ext uri="{FF2B5EF4-FFF2-40B4-BE49-F238E27FC236}">
                  <a16:creationId xmlns:a16="http://schemas.microsoft.com/office/drawing/2014/main" id="{6802A916-EC22-6A4C-AD9E-7B55F75EEE76}"/>
                </a:ext>
              </a:extLst>
            </p:cNvPr>
            <p:cNvSpPr txBox="1"/>
            <p:nvPr/>
          </p:nvSpPr>
          <p:spPr>
            <a:xfrm>
              <a:off x="4195384" y="2798397"/>
              <a:ext cx="5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cabinet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9" name="文本框 31">
              <a:extLst>
                <a:ext uri="{FF2B5EF4-FFF2-40B4-BE49-F238E27FC236}">
                  <a16:creationId xmlns:a16="http://schemas.microsoft.com/office/drawing/2014/main" id="{5BC69E8B-AEFD-B143-A255-ECB5FE340989}"/>
                </a:ext>
              </a:extLst>
            </p:cNvPr>
            <p:cNvSpPr txBox="1"/>
            <p:nvPr/>
          </p:nvSpPr>
          <p:spPr>
            <a:xfrm>
              <a:off x="3323241" y="2998864"/>
              <a:ext cx="7706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coffee table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0" name="文本框 61">
              <a:extLst>
                <a:ext uri="{FF2B5EF4-FFF2-40B4-BE49-F238E27FC236}">
                  <a16:creationId xmlns:a16="http://schemas.microsoft.com/office/drawing/2014/main" id="{F54E4B30-B38E-114B-BEF0-799260EF8F34}"/>
                </a:ext>
              </a:extLst>
            </p:cNvPr>
            <p:cNvSpPr txBox="1"/>
            <p:nvPr/>
          </p:nvSpPr>
          <p:spPr>
            <a:xfrm>
              <a:off x="2747796" y="2290215"/>
              <a:ext cx="5419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mirror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1" name="文本框 62">
              <a:extLst>
                <a:ext uri="{FF2B5EF4-FFF2-40B4-BE49-F238E27FC236}">
                  <a16:creationId xmlns:a16="http://schemas.microsoft.com/office/drawing/2014/main" id="{9200470A-C8F9-0F42-BD2B-64F3619A3976}"/>
                </a:ext>
              </a:extLst>
            </p:cNvPr>
            <p:cNvSpPr txBox="1"/>
            <p:nvPr/>
          </p:nvSpPr>
          <p:spPr>
            <a:xfrm>
              <a:off x="2691283" y="2629120"/>
              <a:ext cx="7890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windowpane</a:t>
              </a:r>
              <a:endParaRPr kumimoji="1" lang="zh-CN" altLang="en-US" sz="80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257EDFA-516B-0541-9F9E-41E0A9106636}"/>
                </a:ext>
              </a:extLst>
            </p:cNvPr>
            <p:cNvCxnSpPr>
              <a:stCxn id="121" idx="3"/>
              <a:endCxn id="170" idx="1"/>
            </p:cNvCxnSpPr>
            <p:nvPr/>
          </p:nvCxnSpPr>
          <p:spPr>
            <a:xfrm flipV="1">
              <a:off x="2025540" y="2760275"/>
              <a:ext cx="644282" cy="2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09F818E6-D3F2-9D48-968B-3AC56BD2C0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86384" y="1788812"/>
              <a:ext cx="2598" cy="322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025EBD3-F9B7-D64C-9068-27661A11E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9078" y="1817154"/>
              <a:ext cx="270038" cy="29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18E3351D-81BB-D748-BC6F-BC7DB89C36A3}"/>
                </a:ext>
              </a:extLst>
            </p:cNvPr>
            <p:cNvCxnSpPr>
              <a:stCxn id="170" idx="3"/>
              <a:endCxn id="161" idx="1"/>
            </p:cNvCxnSpPr>
            <p:nvPr/>
          </p:nvCxnSpPr>
          <p:spPr>
            <a:xfrm flipV="1">
              <a:off x="4606063" y="2750958"/>
              <a:ext cx="200317" cy="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C4D45772-8ECA-D845-BA2C-D0CD4CE8E374}"/>
                </a:ext>
              </a:extLst>
            </p:cNvPr>
            <p:cNvSpPr txBox="1"/>
            <p:nvPr/>
          </p:nvSpPr>
          <p:spPr>
            <a:xfrm>
              <a:off x="778095" y="1842126"/>
              <a:ext cx="491467" cy="245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Scene</a:t>
              </a:r>
            </a:p>
          </p:txBody>
        </p:sp>
        <p:sp>
          <p:nvSpPr>
            <p:cNvPr id="187" name="文本框 61">
              <a:extLst>
                <a:ext uri="{FF2B5EF4-FFF2-40B4-BE49-F238E27FC236}">
                  <a16:creationId xmlns:a16="http://schemas.microsoft.com/office/drawing/2014/main" id="{8A781291-E87F-E746-8017-C262FCF56F28}"/>
                </a:ext>
              </a:extLst>
            </p:cNvPr>
            <p:cNvSpPr txBox="1"/>
            <p:nvPr/>
          </p:nvSpPr>
          <p:spPr>
            <a:xfrm>
              <a:off x="109370" y="2131156"/>
              <a:ext cx="10537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50" b="1" dirty="0">
                  <a:solidFill>
                    <a:schemeClr val="bg1">
                      <a:lumMod val="8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Living room</a:t>
              </a:r>
              <a:endParaRPr kumimoji="1" lang="zh-CN" altLang="en-US" sz="1050" b="1" dirty="0">
                <a:solidFill>
                  <a:schemeClr val="bg1">
                    <a:lumMod val="8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1EE8AAD-9BAD-7C4C-9E8E-031C58941BC9}"/>
                </a:ext>
              </a:extLst>
            </p:cNvPr>
            <p:cNvSpPr txBox="1"/>
            <p:nvPr/>
          </p:nvSpPr>
          <p:spPr>
            <a:xfrm>
              <a:off x="5463197" y="1842127"/>
              <a:ext cx="654983" cy="245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Textures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A65950C-9E71-984A-B4CD-76E8F26FAF97}"/>
                </a:ext>
              </a:extLst>
            </p:cNvPr>
            <p:cNvSpPr txBox="1"/>
            <p:nvPr/>
          </p:nvSpPr>
          <p:spPr>
            <a:xfrm>
              <a:off x="5400122" y="222926"/>
              <a:ext cx="723169" cy="245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Materials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089AB13-109E-2F4B-98C1-FADD3FF3BA6A}"/>
                </a:ext>
              </a:extLst>
            </p:cNvPr>
            <p:cNvSpPr txBox="1"/>
            <p:nvPr/>
          </p:nvSpPr>
          <p:spPr>
            <a:xfrm>
              <a:off x="3381886" y="242992"/>
              <a:ext cx="432614" cy="245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Parts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1A5D6EB-8D51-A04B-ADFF-917F13585929}"/>
                </a:ext>
              </a:extLst>
            </p:cNvPr>
            <p:cNvSpPr txBox="1"/>
            <p:nvPr/>
          </p:nvSpPr>
          <p:spPr>
            <a:xfrm>
              <a:off x="3361376" y="1863016"/>
              <a:ext cx="600456" cy="245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Objects</a:t>
              </a: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4683B79B-71A8-9541-BBB6-2B06372AC1D6}"/>
              </a:ext>
            </a:extLst>
          </p:cNvPr>
          <p:cNvSpPr txBox="1"/>
          <p:nvPr/>
        </p:nvSpPr>
        <p:spPr>
          <a:xfrm>
            <a:off x="216867" y="16918241"/>
            <a:ext cx="14439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990000"/>
                </a:solidFill>
              </a:rPr>
              <a:t>Definition</a:t>
            </a:r>
            <a:r>
              <a:rPr lang="en-US" sz="6600" b="1" dirty="0">
                <a:solidFill>
                  <a:srgbClr val="990000"/>
                </a:solidFill>
              </a:rPr>
              <a:t> </a:t>
            </a:r>
            <a:r>
              <a:rPr lang="en-US" altLang="zh-CN" sz="6600" b="1" dirty="0">
                <a:solidFill>
                  <a:srgbClr val="990000"/>
                </a:solidFill>
              </a:rPr>
              <a:t>of</a:t>
            </a:r>
            <a:r>
              <a:rPr lang="zh-CN" altLang="en-US" sz="6600" b="1" dirty="0">
                <a:solidFill>
                  <a:srgbClr val="990000"/>
                </a:solidFill>
              </a:rPr>
              <a:t> </a:t>
            </a:r>
            <a:r>
              <a:rPr lang="en-US" sz="6600" b="1" dirty="0">
                <a:solidFill>
                  <a:srgbClr val="990000"/>
                </a:solidFill>
              </a:rPr>
              <a:t>Unified Perceptual Parsing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5AC6A02-2A2E-E541-94D5-5B2FFEDD3967}"/>
              </a:ext>
            </a:extLst>
          </p:cNvPr>
          <p:cNvSpPr txBox="1"/>
          <p:nvPr/>
        </p:nvSpPr>
        <p:spPr>
          <a:xfrm>
            <a:off x="690438" y="18306907"/>
            <a:ext cx="1417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Merging heterogeneous visual datasets into one training set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31FBE32C-B467-E140-89B5-8F3402574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61551"/>
              </p:ext>
            </p:extLst>
          </p:nvPr>
        </p:nvGraphicFramePr>
        <p:xfrm>
          <a:off x="1039284" y="19866798"/>
          <a:ext cx="13690460" cy="372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229">
                  <a:extLst>
                    <a:ext uri="{9D8B030D-6E8A-4147-A177-3AD203B41FA5}">
                      <a16:colId xmlns:a16="http://schemas.microsoft.com/office/drawing/2014/main" val="1786687965"/>
                    </a:ext>
                  </a:extLst>
                </a:gridCol>
                <a:gridCol w="2099424">
                  <a:extLst>
                    <a:ext uri="{9D8B030D-6E8A-4147-A177-3AD203B41FA5}">
                      <a16:colId xmlns:a16="http://schemas.microsoft.com/office/drawing/2014/main" val="3465160225"/>
                    </a:ext>
                  </a:extLst>
                </a:gridCol>
                <a:gridCol w="7325207">
                  <a:extLst>
                    <a:ext uri="{9D8B030D-6E8A-4147-A177-3AD203B41FA5}">
                      <a16:colId xmlns:a16="http://schemas.microsoft.com/office/drawing/2014/main" val="62010546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46447925"/>
                    </a:ext>
                  </a:extLst>
                </a:gridCol>
              </a:tblGrid>
              <a:tr h="423683">
                <a:tc>
                  <a:txBody>
                    <a:bodyPr/>
                    <a:lstStyle/>
                    <a:p>
                      <a:r>
                        <a:rPr lang="en-US" sz="2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#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93932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ADE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(Zhou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et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al.,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CVPR’17)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Top-1 Acc.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34157"/>
                  </a:ext>
                </a:extLst>
              </a:tr>
              <a:tr h="580410">
                <a:tc>
                  <a:txBody>
                    <a:bodyPr/>
                    <a:lstStyle/>
                    <a:p>
                      <a:r>
                        <a:rPr lang="en-US" sz="2800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ADE, Pascal-Context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(</a:t>
                      </a:r>
                      <a:r>
                        <a:rPr lang="en-US" altLang="zh-CN" sz="2800" dirty="0" err="1"/>
                        <a:t>Mottaghi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et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al.,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CVPR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‘14)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mIoU</a:t>
                      </a:r>
                      <a:r>
                        <a:rPr lang="en-US" sz="2800" dirty="0"/>
                        <a:t> &amp; P.A.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83528"/>
                  </a:ext>
                </a:extLst>
              </a:tr>
              <a:tr h="580410">
                <a:tc>
                  <a:txBody>
                    <a:bodyPr/>
                    <a:lstStyle/>
                    <a:p>
                      <a:r>
                        <a:rPr lang="en-US" sz="2800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ADE, Pascal-Part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(Chen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et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al.,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CVPR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‘14)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mIoU</a:t>
                      </a:r>
                      <a:r>
                        <a:rPr lang="en-US" sz="2800" dirty="0"/>
                        <a:t> &amp; P.A.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83640"/>
                  </a:ext>
                </a:extLst>
              </a:tr>
              <a:tr h="580410">
                <a:tc>
                  <a:txBody>
                    <a:bodyPr/>
                    <a:lstStyle/>
                    <a:p>
                      <a:r>
                        <a:rPr lang="en-US" sz="28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Open</a:t>
                      </a:r>
                      <a:r>
                        <a:rPr lang="en-US" altLang="zh-CN" sz="2800" dirty="0" err="1"/>
                        <a:t>S</a:t>
                      </a:r>
                      <a:r>
                        <a:rPr lang="en-US" sz="2800" dirty="0" err="1"/>
                        <a:t>urfaces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(Bell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et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al.,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SIGGRAPH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‘14)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mIoU</a:t>
                      </a:r>
                      <a:r>
                        <a:rPr lang="en-US" sz="2800" dirty="0"/>
                        <a:t> &amp; P.A.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DTD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(</a:t>
                      </a:r>
                      <a:r>
                        <a:rPr lang="en-US" altLang="zh-CN" sz="2800" dirty="0" err="1"/>
                        <a:t>Cimpoit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et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al.,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CVPR</a:t>
                      </a:r>
                      <a:r>
                        <a:rPr lang="zh-CN" altLang="en-US" sz="2800" dirty="0"/>
                        <a:t> </a:t>
                      </a:r>
                      <a:r>
                        <a:rPr lang="en-US" altLang="zh-CN" sz="2800" dirty="0"/>
                        <a:t>‘14)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Top-1 Acc.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00357"/>
                  </a:ext>
                </a:extLst>
              </a:tr>
            </a:tbl>
          </a:graphicData>
        </a:graphic>
      </p:graphicFrame>
      <p:sp>
        <p:nvSpPr>
          <p:cNvPr id="194" name="TextBox 193">
            <a:extLst>
              <a:ext uri="{FF2B5EF4-FFF2-40B4-BE49-F238E27FC236}">
                <a16:creationId xmlns:a16="http://schemas.microsoft.com/office/drawing/2014/main" id="{D16F3649-E77C-A648-9276-BE6A61F6ECAA}"/>
              </a:ext>
            </a:extLst>
          </p:cNvPr>
          <p:cNvSpPr txBox="1"/>
          <p:nvPr/>
        </p:nvSpPr>
        <p:spPr>
          <a:xfrm>
            <a:off x="5543327" y="19194255"/>
            <a:ext cx="650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990000"/>
                </a:solidFill>
              </a:rPr>
              <a:t>Standardized</a:t>
            </a:r>
            <a:r>
              <a:rPr lang="zh-CN" altLang="en-US" sz="3600" dirty="0">
                <a:solidFill>
                  <a:srgbClr val="990000"/>
                </a:solidFill>
              </a:rPr>
              <a:t> </a:t>
            </a:r>
            <a:r>
              <a:rPr lang="en-US" altLang="zh-CN" sz="3600" dirty="0" err="1">
                <a:solidFill>
                  <a:srgbClr val="990000"/>
                </a:solidFill>
              </a:rPr>
              <a:t>Broden</a:t>
            </a:r>
            <a:r>
              <a:rPr lang="zh-CN" altLang="en-US" sz="3600" dirty="0">
                <a:solidFill>
                  <a:srgbClr val="990000"/>
                </a:solidFill>
              </a:rPr>
              <a:t> </a:t>
            </a:r>
            <a:r>
              <a:rPr lang="en-US" altLang="zh-CN" sz="3600" dirty="0">
                <a:solidFill>
                  <a:srgbClr val="990000"/>
                </a:solidFill>
              </a:rPr>
              <a:t>Dataset</a:t>
            </a:r>
            <a:endParaRPr lang="en-US" sz="3600" dirty="0">
              <a:solidFill>
                <a:srgbClr val="990000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9CB0913-DF6B-1643-90F9-59FBC0DB9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5" y="24034158"/>
            <a:ext cx="16221115" cy="5449613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1179FEA-0822-9B4A-8320-89AB74C3152D}"/>
              </a:ext>
            </a:extLst>
          </p:cNvPr>
          <p:cNvCxnSpPr/>
          <p:nvPr/>
        </p:nvCxnSpPr>
        <p:spPr>
          <a:xfrm>
            <a:off x="16391438" y="4534219"/>
            <a:ext cx="0" cy="2555693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5FBC36EE-8CEA-7247-8606-EC72CA95A427}"/>
              </a:ext>
            </a:extLst>
          </p:cNvPr>
          <p:cNvSpPr txBox="1"/>
          <p:nvPr/>
        </p:nvSpPr>
        <p:spPr>
          <a:xfrm>
            <a:off x="16596245" y="4368152"/>
            <a:ext cx="16448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90000"/>
                </a:solidFill>
              </a:rPr>
              <a:t>Unified Perceptual Parsing Network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C07C47F-354B-9A49-A863-1580D372E7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563" y="8013648"/>
            <a:ext cx="15806538" cy="9037143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BF89EA24-B215-E943-889A-7A3D0D3D6C58}"/>
              </a:ext>
            </a:extLst>
          </p:cNvPr>
          <p:cNvSpPr txBox="1"/>
          <p:nvPr/>
        </p:nvSpPr>
        <p:spPr>
          <a:xfrm>
            <a:off x="16915852" y="5577927"/>
            <a:ext cx="14616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UPerNet</a:t>
            </a:r>
            <a:r>
              <a:rPr lang="en-US" sz="4800" dirty="0"/>
              <a:t> is proposed to </a:t>
            </a:r>
            <a:r>
              <a:rPr lang="zh-CN" altLang="en-US" sz="4800" dirty="0"/>
              <a:t> </a:t>
            </a:r>
            <a:r>
              <a:rPr lang="en-US" altLang="zh-CN" sz="4800" dirty="0"/>
              <a:t>learn</a:t>
            </a:r>
            <a:r>
              <a:rPr lang="zh-CN" altLang="en-US" sz="4800" dirty="0"/>
              <a:t> </a:t>
            </a:r>
            <a:r>
              <a:rPr lang="en-US" altLang="zh-CN" sz="4800" dirty="0"/>
              <a:t>from</a:t>
            </a:r>
            <a:r>
              <a:rPr lang="zh-CN" altLang="en-US" sz="4800" dirty="0"/>
              <a:t> </a:t>
            </a:r>
            <a:r>
              <a:rPr lang="en-US" altLang="zh-CN" sz="4800" dirty="0"/>
              <a:t>heterogeneous</a:t>
            </a:r>
            <a:r>
              <a:rPr lang="zh-CN" altLang="en-US" sz="4800" dirty="0"/>
              <a:t> </a:t>
            </a:r>
            <a:r>
              <a:rPr lang="en-US" altLang="zh-CN" sz="4800" dirty="0"/>
              <a:t>data</a:t>
            </a:r>
          </a:p>
          <a:p>
            <a:r>
              <a:rPr lang="en-US" altLang="zh-CN" sz="4800" dirty="0"/>
              <a:t>- It exploits</a:t>
            </a:r>
            <a:r>
              <a:rPr lang="zh-CN" altLang="en-US" sz="4800" dirty="0"/>
              <a:t> </a:t>
            </a:r>
            <a:r>
              <a:rPr lang="en-US" altLang="zh-CN" sz="4800" dirty="0"/>
              <a:t>the</a:t>
            </a:r>
            <a:r>
              <a:rPr lang="zh-CN" altLang="en-US" sz="4800" dirty="0"/>
              <a:t> </a:t>
            </a:r>
            <a:r>
              <a:rPr lang="en-US" altLang="zh-CN" sz="4800" dirty="0"/>
              <a:t>natural</a:t>
            </a:r>
            <a:r>
              <a:rPr lang="zh-CN" altLang="en-US" sz="4800" dirty="0"/>
              <a:t> </a:t>
            </a:r>
            <a:r>
              <a:rPr lang="en-US" altLang="zh-CN" sz="4800" dirty="0"/>
              <a:t>hierarchy</a:t>
            </a:r>
            <a:r>
              <a:rPr lang="zh-CN" altLang="en-US" sz="4800" dirty="0"/>
              <a:t> </a:t>
            </a:r>
            <a:r>
              <a:rPr lang="en-US" altLang="zh-CN" sz="4800" dirty="0"/>
              <a:t>of</a:t>
            </a:r>
            <a:r>
              <a:rPr lang="zh-CN" altLang="en-US" sz="4800" dirty="0"/>
              <a:t> </a:t>
            </a:r>
            <a:r>
              <a:rPr lang="en-US" altLang="zh-CN" sz="4800" dirty="0"/>
              <a:t>neural</a:t>
            </a:r>
            <a:r>
              <a:rPr lang="zh-CN" altLang="en-US" sz="4800" dirty="0"/>
              <a:t> </a:t>
            </a:r>
            <a:r>
              <a:rPr lang="en-US" altLang="zh-CN" sz="4800" dirty="0"/>
              <a:t>networks.</a:t>
            </a:r>
          </a:p>
          <a:p>
            <a:r>
              <a:rPr lang="en-US" altLang="zh-CN" sz="4800" dirty="0"/>
              <a:t>- It is efficient,</a:t>
            </a:r>
            <a:r>
              <a:rPr lang="zh-CN" altLang="en-US" sz="4800" dirty="0"/>
              <a:t> </a:t>
            </a:r>
            <a:r>
              <a:rPr lang="en-US" altLang="zh-CN" sz="4800" dirty="0"/>
              <a:t>without</a:t>
            </a:r>
            <a:r>
              <a:rPr lang="zh-CN" altLang="en-US" sz="4800" dirty="0"/>
              <a:t> </a:t>
            </a:r>
            <a:r>
              <a:rPr lang="en-US" altLang="zh-CN" sz="4800" dirty="0"/>
              <a:t>dilated</a:t>
            </a:r>
            <a:r>
              <a:rPr lang="zh-CN" altLang="en-US" sz="4800" dirty="0"/>
              <a:t> </a:t>
            </a:r>
            <a:r>
              <a:rPr lang="en-US" altLang="zh-CN" sz="4800" dirty="0"/>
              <a:t>convolutions</a:t>
            </a:r>
            <a:endParaRPr lang="en-US" sz="48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C11526B-4CDB-7247-B92E-0AF43AE26271}"/>
              </a:ext>
            </a:extLst>
          </p:cNvPr>
          <p:cNvSpPr txBox="1"/>
          <p:nvPr/>
        </p:nvSpPr>
        <p:spPr>
          <a:xfrm>
            <a:off x="17045011" y="17390301"/>
            <a:ext cx="14324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Arial" panose="020B0604020202020204" pitchFamily="34" charset="0"/>
              </a:rPr>
              <a:t>FPN: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Feature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Pyramid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Network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(Lin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et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al.,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CVPR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‘17)</a:t>
            </a:r>
          </a:p>
          <a:p>
            <a:r>
              <a:rPr lang="en-US" altLang="zh-CN" sz="3200" dirty="0">
                <a:cs typeface="Arial" panose="020B0604020202020204" pitchFamily="34" charset="0"/>
              </a:rPr>
              <a:t>PPM: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Pyramid Pooling Module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(Zhao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et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al.,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CVPR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‘17)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9C94BE-0238-9945-8885-92959A3F0AF9}"/>
              </a:ext>
            </a:extLst>
          </p:cNvPr>
          <p:cNvSpPr txBox="1"/>
          <p:nvPr/>
        </p:nvSpPr>
        <p:spPr>
          <a:xfrm>
            <a:off x="18692451" y="18763525"/>
            <a:ext cx="12566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990000"/>
                </a:solidFill>
              </a:rPr>
              <a:t>UPerNet</a:t>
            </a:r>
            <a:r>
              <a:rPr lang="en-US" altLang="zh-CN" sz="4400" dirty="0">
                <a:solidFill>
                  <a:srgbClr val="990000"/>
                </a:solidFill>
              </a:rPr>
              <a:t> on ADE20K for semantic segmentation</a:t>
            </a:r>
            <a:endParaRPr lang="en-US" sz="4400" dirty="0">
              <a:solidFill>
                <a:srgbClr val="99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7C762-14A3-1544-9FFD-EAAAD82B8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2414" y="19524024"/>
            <a:ext cx="12678618" cy="5238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2FEF3-00FF-9744-8705-BD3D4C3A7563}"/>
              </a:ext>
            </a:extLst>
          </p:cNvPr>
          <p:cNvSpPr/>
          <p:nvPr/>
        </p:nvSpPr>
        <p:spPr>
          <a:xfrm>
            <a:off x="29134545" y="20014537"/>
            <a:ext cx="3266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State-of-the-art performance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1EE7432-4D55-8D4B-AB06-2383B659D0C9}"/>
              </a:ext>
            </a:extLst>
          </p:cNvPr>
          <p:cNvSpPr/>
          <p:nvPr/>
        </p:nvSpPr>
        <p:spPr>
          <a:xfrm>
            <a:off x="29134545" y="22556320"/>
            <a:ext cx="3266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Good balance on computational complexity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3556F8-33B5-1D4C-BE01-776DE1A768CC}"/>
              </a:ext>
            </a:extLst>
          </p:cNvPr>
          <p:cNvSpPr txBox="1"/>
          <p:nvPr/>
        </p:nvSpPr>
        <p:spPr>
          <a:xfrm>
            <a:off x="18660465" y="24834464"/>
            <a:ext cx="1409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990000"/>
                </a:solidFill>
              </a:rPr>
              <a:t>UPerNet</a:t>
            </a:r>
            <a:r>
              <a:rPr lang="en-US" altLang="zh-CN" sz="4400" dirty="0">
                <a:solidFill>
                  <a:srgbClr val="990000"/>
                </a:solidFill>
              </a:rPr>
              <a:t> on </a:t>
            </a:r>
            <a:r>
              <a:rPr lang="en-US" altLang="zh-CN" sz="4400" dirty="0" err="1">
                <a:solidFill>
                  <a:srgbClr val="990000"/>
                </a:solidFill>
              </a:rPr>
              <a:t>Broden</a:t>
            </a:r>
            <a:r>
              <a:rPr lang="en-US" altLang="zh-CN" sz="4400" dirty="0">
                <a:solidFill>
                  <a:srgbClr val="990000"/>
                </a:solidFill>
              </a:rPr>
              <a:t>+ for unified perceptual parsing</a:t>
            </a:r>
            <a:endParaRPr lang="en-US" sz="4400" dirty="0">
              <a:solidFill>
                <a:srgbClr val="99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D995F-32ED-BB48-99CD-1EB8E976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165" y="25508845"/>
            <a:ext cx="13576505" cy="3907192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785DCF3-06C5-EC41-B0D2-EA53147FF488}"/>
              </a:ext>
            </a:extLst>
          </p:cNvPr>
          <p:cNvSpPr txBox="1"/>
          <p:nvPr/>
        </p:nvSpPr>
        <p:spPr>
          <a:xfrm>
            <a:off x="16688799" y="29483771"/>
            <a:ext cx="15089176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O: Object. P: Part. S: Scene. M: Material. T: Texture. </a:t>
            </a:r>
            <a:r>
              <a:rPr lang="en-US" dirty="0" err="1"/>
              <a:t>mI.</a:t>
            </a:r>
            <a:r>
              <a:rPr lang="en-US" dirty="0"/>
              <a:t>: mean </a:t>
            </a:r>
            <a:r>
              <a:rPr lang="en-US" dirty="0" err="1"/>
              <a:t>IoU</a:t>
            </a:r>
            <a:r>
              <a:rPr lang="en-US" dirty="0"/>
              <a:t>. P.A.: pixel accuracy. </a:t>
            </a:r>
            <a:r>
              <a:rPr lang="en-US" dirty="0" err="1"/>
              <a:t>mI.</a:t>
            </a:r>
            <a:r>
              <a:rPr lang="en-US" dirty="0"/>
              <a:t>(</a:t>
            </a:r>
            <a:r>
              <a:rPr lang="en-US" dirty="0" err="1"/>
              <a:t>bg</a:t>
            </a:r>
            <a:r>
              <a:rPr lang="en-US" dirty="0"/>
              <a:t>): mean </a:t>
            </a:r>
            <a:r>
              <a:rPr lang="en-US" dirty="0" err="1"/>
              <a:t>IoU</a:t>
            </a:r>
            <a:r>
              <a:rPr lang="en-US" dirty="0"/>
              <a:t> including background. T-1: top-1 accuracy. </a:t>
            </a:r>
            <a:endParaRPr lang="en-US" sz="3200" dirty="0"/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3842734-A382-174F-9617-C000D3E92D47}"/>
              </a:ext>
            </a:extLst>
          </p:cNvPr>
          <p:cNvCxnSpPr/>
          <p:nvPr/>
        </p:nvCxnSpPr>
        <p:spPr>
          <a:xfrm>
            <a:off x="31971159" y="4500455"/>
            <a:ext cx="0" cy="2555693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04BB109-E02B-B04B-87BC-A924EDBBE2FB}"/>
              </a:ext>
            </a:extLst>
          </p:cNvPr>
          <p:cNvSpPr txBox="1"/>
          <p:nvPr/>
        </p:nvSpPr>
        <p:spPr>
          <a:xfrm>
            <a:off x="32178203" y="11528176"/>
            <a:ext cx="10697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990000"/>
                </a:solidFill>
              </a:rPr>
              <a:t>Discovering Visual Relations</a:t>
            </a:r>
            <a:endParaRPr lang="en-US" sz="6600" b="1" dirty="0">
              <a:solidFill>
                <a:srgbClr val="99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5C51F-788B-FB49-8BC4-B5CAD6C13BB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6" r="50085" b="4222"/>
          <a:stretch/>
        </p:blipFill>
        <p:spPr>
          <a:xfrm>
            <a:off x="33500399" y="13066764"/>
            <a:ext cx="7924124" cy="9193313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C5717AE-D4F5-DC47-A43B-454041E7D769}"/>
              </a:ext>
            </a:extLst>
          </p:cNvPr>
          <p:cNvSpPr txBox="1"/>
          <p:nvPr/>
        </p:nvSpPr>
        <p:spPr>
          <a:xfrm>
            <a:off x="33629168" y="12657361"/>
            <a:ext cx="779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Arial" panose="020B0604020202020204" pitchFamily="34" charset="0"/>
              </a:rPr>
              <a:t>Discovered scene-object</a:t>
            </a:r>
            <a:r>
              <a:rPr lang="zh-CN" altLang="en-US" sz="4000" dirty="0">
                <a:cs typeface="Arial" panose="020B0604020202020204" pitchFamily="34" charset="0"/>
              </a:rPr>
              <a:t> </a:t>
            </a:r>
            <a:r>
              <a:rPr lang="en-US" altLang="zh-CN" sz="4000" dirty="0">
                <a:cs typeface="Arial" panose="020B0604020202020204" pitchFamily="34" charset="0"/>
              </a:rPr>
              <a:t>relations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3412E24-BA38-2246-9294-7098E512C826}"/>
              </a:ext>
            </a:extLst>
          </p:cNvPr>
          <p:cNvSpPr txBox="1"/>
          <p:nvPr/>
        </p:nvSpPr>
        <p:spPr>
          <a:xfrm>
            <a:off x="33761079" y="22215436"/>
            <a:ext cx="921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Discovered other visual</a:t>
            </a:r>
            <a:r>
              <a:rPr lang="zh-CN" altLang="en-US" sz="4000" dirty="0"/>
              <a:t> </a:t>
            </a:r>
            <a:r>
              <a:rPr lang="en-US" altLang="zh-CN" sz="4000" dirty="0"/>
              <a:t>relations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D3325C-05FC-7846-A115-78BA4041792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37"/>
          <a:stretch/>
        </p:blipFill>
        <p:spPr>
          <a:xfrm>
            <a:off x="32206082" y="22812230"/>
            <a:ext cx="10342498" cy="736258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5EF23497-46B5-4447-9B04-FA78F8896A8A}"/>
              </a:ext>
            </a:extLst>
          </p:cNvPr>
          <p:cNvSpPr txBox="1"/>
          <p:nvPr/>
        </p:nvSpPr>
        <p:spPr>
          <a:xfrm>
            <a:off x="32004948" y="4318167"/>
            <a:ext cx="10697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90000"/>
                </a:solidFill>
              </a:rPr>
              <a:t>Segmentation Result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2B4820-3897-1145-8375-BC4E5196764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101" b="46338"/>
          <a:stretch/>
        </p:blipFill>
        <p:spPr>
          <a:xfrm>
            <a:off x="32004948" y="5314876"/>
            <a:ext cx="10819919" cy="2961016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FEE1B10-AAB9-D645-9CD9-E2C0741C2221}"/>
              </a:ext>
            </a:extLst>
          </p:cNvPr>
          <p:cNvSpPr txBox="1"/>
          <p:nvPr/>
        </p:nvSpPr>
        <p:spPr>
          <a:xfrm>
            <a:off x="32854844" y="2809593"/>
            <a:ext cx="10021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solidFill>
                  <a:srgbClr val="990000"/>
                </a:solidFill>
              </a:rPr>
              <a:t>Paper,</a:t>
            </a:r>
            <a:r>
              <a:rPr lang="zh-CN" altLang="en-US" sz="4400" b="1" dirty="0">
                <a:solidFill>
                  <a:srgbClr val="990000"/>
                </a:solidFill>
              </a:rPr>
              <a:t> </a:t>
            </a:r>
            <a:r>
              <a:rPr lang="en-US" altLang="zh-CN" sz="4400" b="1" dirty="0">
                <a:solidFill>
                  <a:srgbClr val="990000"/>
                </a:solidFill>
              </a:rPr>
              <a:t>code,</a:t>
            </a:r>
            <a:r>
              <a:rPr lang="zh-CN" altLang="en-US" sz="4400" b="1" dirty="0">
                <a:solidFill>
                  <a:srgbClr val="990000"/>
                </a:solidFill>
              </a:rPr>
              <a:t> </a:t>
            </a:r>
            <a:r>
              <a:rPr lang="en-US" altLang="zh-CN" sz="4400" b="1" dirty="0">
                <a:solidFill>
                  <a:srgbClr val="990000"/>
                </a:solidFill>
              </a:rPr>
              <a:t>and</a:t>
            </a:r>
            <a:r>
              <a:rPr lang="zh-CN" altLang="en-US" sz="4400" b="1" dirty="0">
                <a:solidFill>
                  <a:srgbClr val="990000"/>
                </a:solidFill>
              </a:rPr>
              <a:t> </a:t>
            </a:r>
            <a:r>
              <a:rPr lang="en-US" altLang="zh-CN" sz="4400" b="1" dirty="0">
                <a:solidFill>
                  <a:srgbClr val="990000"/>
                </a:solidFill>
              </a:rPr>
              <a:t>data are available:</a:t>
            </a:r>
            <a:r>
              <a:rPr lang="zh-CN" altLang="en-US" sz="4400" b="1" dirty="0">
                <a:solidFill>
                  <a:srgbClr val="990000"/>
                </a:solidFill>
              </a:rPr>
              <a:t> </a:t>
            </a:r>
            <a:endParaRPr lang="en-US" altLang="zh-CN" sz="4400" b="1" dirty="0">
              <a:solidFill>
                <a:srgbClr val="990000"/>
              </a:solidFill>
            </a:endParaRPr>
          </a:p>
          <a:p>
            <a:pPr algn="r"/>
            <a:r>
              <a:rPr lang="en-US" sz="4000" dirty="0">
                <a:solidFill>
                  <a:srgbClr val="990000"/>
                </a:solidFill>
              </a:rPr>
              <a:t>https://github.com/CSAILVision/</a:t>
            </a:r>
            <a:r>
              <a:rPr lang="en-US" sz="4000" dirty="0" err="1">
                <a:solidFill>
                  <a:srgbClr val="990000"/>
                </a:solidFill>
              </a:rPr>
              <a:t>unifiedparsing</a:t>
            </a:r>
            <a:endParaRPr lang="en-US" sz="4000" dirty="0">
              <a:solidFill>
                <a:srgbClr val="99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A98830-E63B-B541-91DD-FF1F9801CF5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4188" y="114040"/>
            <a:ext cx="4961958" cy="134648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9330160-F40A-E74E-9906-BA0915D6429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74" b="44920"/>
          <a:stretch/>
        </p:blipFill>
        <p:spPr>
          <a:xfrm>
            <a:off x="33673390" y="8302141"/>
            <a:ext cx="7237350" cy="30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3189</TotalTime>
  <Words>513</Words>
  <Application>Microsoft Macintosh PowerPoint</Application>
  <PresentationFormat>Custom</PresentationFormat>
  <Paragraphs>115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Wingdings</vt:lpstr>
      <vt:lpstr>Office 主题​​</vt:lpstr>
      <vt:lpstr>Unified Perceptual Parsing for Scene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Repulsion Loss: Detecting Pedestrians in a Crowd</dc:title>
  <dc:creator>Name</dc:creator>
  <cp:lastModifiedBy>Bolei Zhou (IEG)</cp:lastModifiedBy>
  <cp:revision>130</cp:revision>
  <dcterms:created xsi:type="dcterms:W3CDTF">2018-06-08T11:27:34Z</dcterms:created>
  <dcterms:modified xsi:type="dcterms:W3CDTF">2021-10-24T15:28:45Z</dcterms:modified>
</cp:coreProperties>
</file>