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44" r:id="rId3"/>
    <p:sldId id="268" r:id="rId4"/>
    <p:sldId id="261" r:id="rId5"/>
    <p:sldId id="340" r:id="rId6"/>
    <p:sldId id="274" r:id="rId7"/>
    <p:sldId id="275" r:id="rId8"/>
    <p:sldId id="336" r:id="rId9"/>
    <p:sldId id="289" r:id="rId10"/>
    <p:sldId id="290" r:id="rId11"/>
    <p:sldId id="262" r:id="rId12"/>
    <p:sldId id="263" r:id="rId13"/>
    <p:sldId id="278" r:id="rId14"/>
    <p:sldId id="334" r:id="rId15"/>
    <p:sldId id="335" r:id="rId16"/>
    <p:sldId id="316" r:id="rId17"/>
    <p:sldId id="317" r:id="rId18"/>
    <p:sldId id="276" r:id="rId19"/>
    <p:sldId id="337" r:id="rId20"/>
    <p:sldId id="345" r:id="rId21"/>
    <p:sldId id="339" r:id="rId22"/>
    <p:sldId id="341" r:id="rId23"/>
    <p:sldId id="323" r:id="rId24"/>
    <p:sldId id="265" r:id="rId25"/>
    <p:sldId id="324" r:id="rId26"/>
    <p:sldId id="325" r:id="rId27"/>
    <p:sldId id="326" r:id="rId28"/>
    <p:sldId id="266" r:id="rId29"/>
    <p:sldId id="327" r:id="rId30"/>
    <p:sldId id="329" r:id="rId31"/>
    <p:sldId id="267" r:id="rId32"/>
    <p:sldId id="328" r:id="rId33"/>
    <p:sldId id="272" r:id="rId34"/>
    <p:sldId id="277" r:id="rId35"/>
    <p:sldId id="279" r:id="rId36"/>
    <p:sldId id="342" r:id="rId37"/>
    <p:sldId id="343" r:id="rId38"/>
    <p:sldId id="269" r:id="rId39"/>
    <p:sldId id="270"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D5B"/>
    <a:srgbClr val="5170FF"/>
    <a:srgbClr val="B75FE7"/>
    <a:srgbClr val="FFBC49"/>
    <a:srgbClr val="D9D9D9"/>
    <a:srgbClr val="AEAEAE"/>
    <a:srgbClr val="AB51D6"/>
    <a:srgbClr val="FF9A00"/>
    <a:srgbClr val="D81E00"/>
    <a:srgbClr val="00A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1D1D6-819F-4CD9-ABAD-1D24DDD2B4F5}" v="35" dt="2026-02-02T15:54:09.0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50" autoAdjust="0"/>
  </p:normalViewPr>
  <p:slideViewPr>
    <p:cSldViewPr snapToGrid="0">
      <p:cViewPr varScale="1">
        <p:scale>
          <a:sx n="102" d="100"/>
          <a:sy n="102" d="100"/>
        </p:scale>
        <p:origin x="120"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99F8FFF-BA20-43EA-924B-4DF5D2A785F3}"/>
    <pc:docChg chg="undo custSel addSld delSld modSld">
      <pc:chgData name="Weifeng Xu" userId="e7aed605-a3dd-4d5a-a692-a87037af107b" providerId="ADAL" clId="{F99F8FFF-BA20-43EA-924B-4DF5D2A785F3}" dt="2026-02-02T16:32:34.814" v="434" actId="1076"/>
      <pc:docMkLst>
        <pc:docMk/>
      </pc:docMkLst>
      <pc:sldChg chg="modSp mod">
        <pc:chgData name="Weifeng Xu" userId="e7aed605-a3dd-4d5a-a692-a87037af107b" providerId="ADAL" clId="{F99F8FFF-BA20-43EA-924B-4DF5D2A785F3}" dt="2026-01-29T22:35:00.446" v="325" actId="20577"/>
        <pc:sldMkLst>
          <pc:docMk/>
          <pc:sldMk cId="1000008397" sldId="271"/>
        </pc:sldMkLst>
        <pc:spChg chg="mod">
          <ac:chgData name="Weifeng Xu" userId="e7aed605-a3dd-4d5a-a692-a87037af107b" providerId="ADAL" clId="{F99F8FFF-BA20-43EA-924B-4DF5D2A785F3}" dt="2026-01-29T22:35:00.446" v="325" actId="20577"/>
          <ac:spMkLst>
            <pc:docMk/>
            <pc:sldMk cId="1000008397" sldId="271"/>
            <ac:spMk id="3" creationId="{A52014BD-2588-463E-A18F-D7F6D955A74D}"/>
          </ac:spMkLst>
        </pc:spChg>
      </pc:sldChg>
      <pc:sldChg chg="addSp delSp modSp mod">
        <pc:chgData name="Weifeng Xu" userId="e7aed605-a3dd-4d5a-a692-a87037af107b" providerId="ADAL" clId="{F99F8FFF-BA20-43EA-924B-4DF5D2A785F3}" dt="2026-01-29T22:33:54.306" v="315" actId="20577"/>
        <pc:sldMkLst>
          <pc:docMk/>
          <pc:sldMk cId="2351248153" sldId="279"/>
        </pc:sldMkLst>
        <pc:spChg chg="mod">
          <ac:chgData name="Weifeng Xu" userId="e7aed605-a3dd-4d5a-a692-a87037af107b" providerId="ADAL" clId="{F99F8FFF-BA20-43EA-924B-4DF5D2A785F3}" dt="2026-01-29T22:33:54.306" v="315" actId="20577"/>
          <ac:spMkLst>
            <pc:docMk/>
            <pc:sldMk cId="2351248153" sldId="279"/>
            <ac:spMk id="5" creationId="{F87B1FB8-0908-4171-A519-16EF28AF26AA}"/>
          </ac:spMkLst>
        </pc:spChg>
        <pc:picChg chg="add mod">
          <ac:chgData name="Weifeng Xu" userId="e7aed605-a3dd-4d5a-a692-a87037af107b" providerId="ADAL" clId="{F99F8FFF-BA20-43EA-924B-4DF5D2A785F3}" dt="2026-01-29T22:30:39.777" v="309" actId="14100"/>
          <ac:picMkLst>
            <pc:docMk/>
            <pc:sldMk cId="2351248153" sldId="279"/>
            <ac:picMk id="14" creationId="{E0F6F395-B220-2281-89EA-0E4947471D93}"/>
          </ac:picMkLst>
        </pc:picChg>
      </pc:sldChg>
      <pc:sldChg chg="addSp delSp modSp mod">
        <pc:chgData name="Weifeng Xu" userId="e7aed605-a3dd-4d5a-a692-a87037af107b" providerId="ADAL" clId="{F99F8FFF-BA20-43EA-924B-4DF5D2A785F3}" dt="2026-02-02T16:32:34.814" v="434" actId="1076"/>
        <pc:sldMkLst>
          <pc:docMk/>
          <pc:sldMk cId="3622009093" sldId="289"/>
        </pc:sldMkLst>
        <pc:spChg chg="add del">
          <ac:chgData name="Weifeng Xu" userId="e7aed605-a3dd-4d5a-a692-a87037af107b" providerId="ADAL" clId="{F99F8FFF-BA20-43EA-924B-4DF5D2A785F3}" dt="2026-02-02T16:32:28.207" v="431" actId="22"/>
          <ac:spMkLst>
            <pc:docMk/>
            <pc:sldMk cId="3622009093" sldId="289"/>
            <ac:spMk id="5" creationId="{6EADC6EC-EDB1-A467-9536-96787758AC1F}"/>
          </ac:spMkLst>
        </pc:spChg>
        <pc:spChg chg="add mod">
          <ac:chgData name="Weifeng Xu" userId="e7aed605-a3dd-4d5a-a692-a87037af107b" providerId="ADAL" clId="{F99F8FFF-BA20-43EA-924B-4DF5D2A785F3}" dt="2026-02-02T16:32:34.814" v="434" actId="1076"/>
          <ac:spMkLst>
            <pc:docMk/>
            <pc:sldMk cId="3622009093" sldId="289"/>
            <ac:spMk id="7" creationId="{6A86CD31-958C-FE41-B718-EC475852BED0}"/>
          </ac:spMkLst>
        </pc:spChg>
        <pc:spChg chg="mod">
          <ac:chgData name="Weifeng Xu" userId="e7aed605-a3dd-4d5a-a692-a87037af107b" providerId="ADAL" clId="{F99F8FFF-BA20-43EA-924B-4DF5D2A785F3}" dt="2026-02-02T16:32:14.284" v="429" actId="1076"/>
          <ac:spMkLst>
            <pc:docMk/>
            <pc:sldMk cId="3622009093" sldId="289"/>
            <ac:spMk id="10" creationId="{19586687-0A99-4400-B8B0-307B6E935246}"/>
          </ac:spMkLst>
        </pc:spChg>
        <pc:spChg chg="mod">
          <ac:chgData name="Weifeng Xu" userId="e7aed605-a3dd-4d5a-a692-a87037af107b" providerId="ADAL" clId="{F99F8FFF-BA20-43EA-924B-4DF5D2A785F3}" dt="2026-02-02T16:31:30.415" v="422" actId="20577"/>
          <ac:spMkLst>
            <pc:docMk/>
            <pc:sldMk cId="3622009093" sldId="289"/>
            <ac:spMk id="11" creationId="{50E1B917-58E8-4106-AB21-2A88EC1766E9}"/>
          </ac:spMkLst>
        </pc:spChg>
        <pc:spChg chg="del mod">
          <ac:chgData name="Weifeng Xu" userId="e7aed605-a3dd-4d5a-a692-a87037af107b" providerId="ADAL" clId="{F99F8FFF-BA20-43EA-924B-4DF5D2A785F3}" dt="2026-02-02T16:31:49.135" v="423" actId="478"/>
          <ac:spMkLst>
            <pc:docMk/>
            <pc:sldMk cId="3622009093" sldId="289"/>
            <ac:spMk id="14" creationId="{18D8B33A-6ED5-4ED0-B99D-3950D8426011}"/>
          </ac:spMkLst>
        </pc:spChg>
        <pc:picChg chg="add mod">
          <ac:chgData name="Weifeng Xu" userId="e7aed605-a3dd-4d5a-a692-a87037af107b" providerId="ADAL" clId="{F99F8FFF-BA20-43EA-924B-4DF5D2A785F3}" dt="2026-02-02T16:32:09.758" v="428" actId="1076"/>
          <ac:picMkLst>
            <pc:docMk/>
            <pc:sldMk cId="3622009093" sldId="289"/>
            <ac:picMk id="3" creationId="{C68B5E7D-072F-7867-2EB4-ECA5D28C5817}"/>
          </ac:picMkLst>
        </pc:picChg>
        <pc:picChg chg="mod">
          <ac:chgData name="Weifeng Xu" userId="e7aed605-a3dd-4d5a-a692-a87037af107b" providerId="ADAL" clId="{F99F8FFF-BA20-43EA-924B-4DF5D2A785F3}" dt="2026-02-02T16:32:05.385" v="427" actId="1076"/>
          <ac:picMkLst>
            <pc:docMk/>
            <pc:sldMk cId="3622009093" sldId="289"/>
            <ac:picMk id="8" creationId="{6B38A76F-355B-4530-A83A-97F79C951520}"/>
          </ac:picMkLst>
        </pc:picChg>
      </pc:sldChg>
      <pc:sldChg chg="addSp modSp mod">
        <pc:chgData name="Weifeng Xu" userId="e7aed605-a3dd-4d5a-a692-a87037af107b" providerId="ADAL" clId="{F99F8FFF-BA20-43EA-924B-4DF5D2A785F3}" dt="2026-01-29T20:18:23.362" v="22" actId="14100"/>
        <pc:sldMkLst>
          <pc:docMk/>
          <pc:sldMk cId="3364671392" sldId="335"/>
        </pc:sldMkLst>
        <pc:spChg chg="add mod">
          <ac:chgData name="Weifeng Xu" userId="e7aed605-a3dd-4d5a-a692-a87037af107b" providerId="ADAL" clId="{F99F8FFF-BA20-43EA-924B-4DF5D2A785F3}" dt="2026-01-29T20:18:23.362" v="22" actId="14100"/>
          <ac:spMkLst>
            <pc:docMk/>
            <pc:sldMk cId="3364671392" sldId="335"/>
            <ac:spMk id="5" creationId="{30D540F4-0192-EF1A-6CC6-E22680CB682E}"/>
          </ac:spMkLst>
        </pc:spChg>
        <pc:spChg chg="mod">
          <ac:chgData name="Weifeng Xu" userId="e7aed605-a3dd-4d5a-a692-a87037af107b" providerId="ADAL" clId="{F99F8FFF-BA20-43EA-924B-4DF5D2A785F3}" dt="2026-01-29T20:16:50.675" v="9" actId="1076"/>
          <ac:spMkLst>
            <pc:docMk/>
            <pc:sldMk cId="3364671392" sldId="335"/>
            <ac:spMk id="9" creationId="{285C86F0-B8BE-4A64-9788-6D083FBB8DA1}"/>
          </ac:spMkLst>
        </pc:spChg>
        <pc:spChg chg="mod">
          <ac:chgData name="Weifeng Xu" userId="e7aed605-a3dd-4d5a-a692-a87037af107b" providerId="ADAL" clId="{F99F8FFF-BA20-43EA-924B-4DF5D2A785F3}" dt="2026-01-29T20:16:55.131" v="10" actId="1076"/>
          <ac:spMkLst>
            <pc:docMk/>
            <pc:sldMk cId="3364671392" sldId="335"/>
            <ac:spMk id="11" creationId="{6170142C-4FB7-43EB-831C-6217A76869CD}"/>
          </ac:spMkLst>
        </pc:spChg>
        <pc:spChg chg="mod">
          <ac:chgData name="Weifeng Xu" userId="e7aed605-a3dd-4d5a-a692-a87037af107b" providerId="ADAL" clId="{F99F8FFF-BA20-43EA-924B-4DF5D2A785F3}" dt="2026-01-29T20:16:32.858" v="6" actId="1076"/>
          <ac:spMkLst>
            <pc:docMk/>
            <pc:sldMk cId="3364671392" sldId="335"/>
            <ac:spMk id="19" creationId="{7931E30E-D912-4172-9BE7-7024C8FA4080}"/>
          </ac:spMkLst>
        </pc:spChg>
        <pc:spChg chg="mod">
          <ac:chgData name="Weifeng Xu" userId="e7aed605-a3dd-4d5a-a692-a87037af107b" providerId="ADAL" clId="{F99F8FFF-BA20-43EA-924B-4DF5D2A785F3}" dt="2026-01-29T20:17:02.108" v="11" actId="1076"/>
          <ac:spMkLst>
            <pc:docMk/>
            <pc:sldMk cId="3364671392" sldId="335"/>
            <ac:spMk id="21" creationId="{54C56691-355C-4D5C-9F0C-B8E98561ED41}"/>
          </ac:spMkLst>
        </pc:spChg>
        <pc:picChg chg="mod">
          <ac:chgData name="Weifeng Xu" userId="e7aed605-a3dd-4d5a-a692-a87037af107b" providerId="ADAL" clId="{F99F8FFF-BA20-43EA-924B-4DF5D2A785F3}" dt="2026-01-29T20:16:26.182" v="5" actId="1076"/>
          <ac:picMkLst>
            <pc:docMk/>
            <pc:sldMk cId="3364671392" sldId="335"/>
            <ac:picMk id="2" creationId="{2D82A479-2FFE-453C-9D6D-50350EF9FFE2}"/>
          </ac:picMkLst>
        </pc:picChg>
        <pc:picChg chg="mod">
          <ac:chgData name="Weifeng Xu" userId="e7aed605-a3dd-4d5a-a692-a87037af107b" providerId="ADAL" clId="{F99F8FFF-BA20-43EA-924B-4DF5D2A785F3}" dt="2026-01-29T20:17:02.108" v="11" actId="1076"/>
          <ac:picMkLst>
            <pc:docMk/>
            <pc:sldMk cId="3364671392" sldId="335"/>
            <ac:picMk id="4" creationId="{D66B322C-00C9-4C28-9CC0-3AD0DDF71277}"/>
          </ac:picMkLst>
        </pc:picChg>
        <pc:picChg chg="mod">
          <ac:chgData name="Weifeng Xu" userId="e7aed605-a3dd-4d5a-a692-a87037af107b" providerId="ADAL" clId="{F99F8FFF-BA20-43EA-924B-4DF5D2A785F3}" dt="2026-01-29T20:16:32.858" v="6" actId="1076"/>
          <ac:picMkLst>
            <pc:docMk/>
            <pc:sldMk cId="3364671392" sldId="335"/>
            <ac:picMk id="16" creationId="{2918B3EE-7E33-4072-9BBE-8E73B365DCB4}"/>
          </ac:picMkLst>
        </pc:picChg>
        <pc:picChg chg="mod">
          <ac:chgData name="Weifeng Xu" userId="e7aed605-a3dd-4d5a-a692-a87037af107b" providerId="ADAL" clId="{F99F8FFF-BA20-43EA-924B-4DF5D2A785F3}" dt="2026-01-29T20:16:50.675" v="9" actId="1076"/>
          <ac:picMkLst>
            <pc:docMk/>
            <pc:sldMk cId="3364671392" sldId="335"/>
            <ac:picMk id="1026" creationId="{97DC65AB-87AE-4918-A7F6-DAD069E299FE}"/>
          </ac:picMkLst>
        </pc:picChg>
      </pc:sldChg>
      <pc:sldChg chg="addSp delSp modSp new mod modClrScheme chgLayout">
        <pc:chgData name="Weifeng Xu" userId="e7aed605-a3dd-4d5a-a692-a87037af107b" providerId="ADAL" clId="{F99F8FFF-BA20-43EA-924B-4DF5D2A785F3}" dt="2026-01-29T22:06:38.867" v="274"/>
        <pc:sldMkLst>
          <pc:docMk/>
          <pc:sldMk cId="3541222919" sldId="342"/>
        </pc:sldMkLst>
        <pc:spChg chg="add mod">
          <ac:chgData name="Weifeng Xu" userId="e7aed605-a3dd-4d5a-a692-a87037af107b" providerId="ADAL" clId="{F99F8FFF-BA20-43EA-924B-4DF5D2A785F3}" dt="2026-01-29T22:02:09.479" v="213" actId="14100"/>
          <ac:spMkLst>
            <pc:docMk/>
            <pc:sldMk cId="3541222919" sldId="342"/>
            <ac:spMk id="6" creationId="{CD7C9742-EECD-0029-E594-EF5A4AA13CA8}"/>
          </ac:spMkLst>
        </pc:spChg>
        <pc:graphicFrameChg chg="add mod modGraphic">
          <ac:chgData name="Weifeng Xu" userId="e7aed605-a3dd-4d5a-a692-a87037af107b" providerId="ADAL" clId="{F99F8FFF-BA20-43EA-924B-4DF5D2A785F3}" dt="2026-01-29T22:06:38.867" v="274"/>
          <ac:graphicFrameMkLst>
            <pc:docMk/>
            <pc:sldMk cId="3541222919" sldId="342"/>
            <ac:graphicFrameMk id="4" creationId="{52CDB46D-F38F-2BBD-70E4-C3F8FF0C50D0}"/>
          </ac:graphicFrameMkLst>
        </pc:graphicFrameChg>
      </pc:sldChg>
      <pc:sldChg chg="addSp modSp new mod">
        <pc:chgData name="Weifeng Xu" userId="e7aed605-a3dd-4d5a-a692-a87037af107b" providerId="ADAL" clId="{F99F8FFF-BA20-43EA-924B-4DF5D2A785F3}" dt="2026-01-29T22:05:10.503" v="256" actId="20577"/>
        <pc:sldMkLst>
          <pc:docMk/>
          <pc:sldMk cId="219394264" sldId="343"/>
        </pc:sldMkLst>
        <pc:spChg chg="add mod">
          <ac:chgData name="Weifeng Xu" userId="e7aed605-a3dd-4d5a-a692-a87037af107b" providerId="ADAL" clId="{F99F8FFF-BA20-43EA-924B-4DF5D2A785F3}" dt="2026-01-29T22:03:56.967" v="235" actId="1076"/>
          <ac:spMkLst>
            <pc:docMk/>
            <pc:sldMk cId="219394264" sldId="343"/>
            <ac:spMk id="4" creationId="{A71EE292-2CE5-5479-F30F-C66438B666D9}"/>
          </ac:spMkLst>
        </pc:spChg>
        <pc:graphicFrameChg chg="add mod modGraphic">
          <ac:chgData name="Weifeng Xu" userId="e7aed605-a3dd-4d5a-a692-a87037af107b" providerId="ADAL" clId="{F99F8FFF-BA20-43EA-924B-4DF5D2A785F3}" dt="2026-01-29T22:05:10.503" v="256" actId="20577"/>
          <ac:graphicFrameMkLst>
            <pc:docMk/>
            <pc:sldMk cId="219394264" sldId="343"/>
            <ac:graphicFrameMk id="2" creationId="{7C4A7C75-5877-E8EA-6C5D-E0F645346079}"/>
          </ac:graphicFrameMkLst>
        </pc:graphicFrameChg>
      </pc:sldChg>
      <pc:sldChg chg="addSp delSp modSp new mod modClrScheme chgLayout">
        <pc:chgData name="Weifeng Xu" userId="e7aed605-a3dd-4d5a-a692-a87037af107b" providerId="ADAL" clId="{F99F8FFF-BA20-43EA-924B-4DF5D2A785F3}" dt="2026-02-02T14:46:38.662" v="348" actId="1076"/>
        <pc:sldMkLst>
          <pc:docMk/>
          <pc:sldMk cId="1038491737" sldId="344"/>
        </pc:sldMkLst>
        <pc:spChg chg="del">
          <ac:chgData name="Weifeng Xu" userId="e7aed605-a3dd-4d5a-a692-a87037af107b" providerId="ADAL" clId="{F99F8FFF-BA20-43EA-924B-4DF5D2A785F3}" dt="2026-02-01T18:24:54.231" v="327" actId="700"/>
          <ac:spMkLst>
            <pc:docMk/>
            <pc:sldMk cId="1038491737" sldId="344"/>
            <ac:spMk id="2" creationId="{33CF77FB-ABB9-5EE6-4D46-3BDCF9C995D8}"/>
          </ac:spMkLst>
        </pc:spChg>
        <pc:spChg chg="add mod">
          <ac:chgData name="Weifeng Xu" userId="e7aed605-a3dd-4d5a-a692-a87037af107b" providerId="ADAL" clId="{F99F8FFF-BA20-43EA-924B-4DF5D2A785F3}" dt="2026-02-02T14:46:38.662" v="348" actId="1076"/>
          <ac:spMkLst>
            <pc:docMk/>
            <pc:sldMk cId="1038491737" sldId="344"/>
            <ac:spMk id="2" creationId="{7494B702-20E7-4481-4638-F5C0F5375876}"/>
          </ac:spMkLst>
        </pc:spChg>
        <pc:spChg chg="del">
          <ac:chgData name="Weifeng Xu" userId="e7aed605-a3dd-4d5a-a692-a87037af107b" providerId="ADAL" clId="{F99F8FFF-BA20-43EA-924B-4DF5D2A785F3}" dt="2026-02-01T18:24:54.231" v="327" actId="700"/>
          <ac:spMkLst>
            <pc:docMk/>
            <pc:sldMk cId="1038491737" sldId="344"/>
            <ac:spMk id="3" creationId="{9C499917-8F3C-FB59-533A-6DCB4752206E}"/>
          </ac:spMkLst>
        </pc:spChg>
        <pc:spChg chg="add mod">
          <ac:chgData name="Weifeng Xu" userId="e7aed605-a3dd-4d5a-a692-a87037af107b" providerId="ADAL" clId="{F99F8FFF-BA20-43EA-924B-4DF5D2A785F3}" dt="2026-02-01T18:26:47.588" v="337" actId="1582"/>
          <ac:spMkLst>
            <pc:docMk/>
            <pc:sldMk cId="1038491737" sldId="344"/>
            <ac:spMk id="4" creationId="{712F4C3B-3863-44CB-278E-06664068D2D0}"/>
          </ac:spMkLst>
        </pc:spChg>
        <pc:spChg chg="add mod">
          <ac:chgData name="Weifeng Xu" userId="e7aed605-a3dd-4d5a-a692-a87037af107b" providerId="ADAL" clId="{F99F8FFF-BA20-43EA-924B-4DF5D2A785F3}" dt="2026-02-01T18:27:29.881" v="343" actId="1076"/>
          <ac:spMkLst>
            <pc:docMk/>
            <pc:sldMk cId="1038491737" sldId="344"/>
            <ac:spMk id="5" creationId="{D5004B61-5DAF-9855-B5C8-906939A052E9}"/>
          </ac:spMkLst>
        </pc:spChg>
        <pc:spChg chg="add mod">
          <ac:chgData name="Weifeng Xu" userId="e7aed605-a3dd-4d5a-a692-a87037af107b" providerId="ADAL" clId="{F99F8FFF-BA20-43EA-924B-4DF5D2A785F3}" dt="2026-02-01T18:27:05.365" v="342" actId="1076"/>
          <ac:spMkLst>
            <pc:docMk/>
            <pc:sldMk cId="1038491737" sldId="344"/>
            <ac:spMk id="6" creationId="{F320F41C-5740-B80B-80A6-923A74AB5940}"/>
          </ac:spMkLst>
        </pc:spChg>
        <pc:spChg chg="add mod">
          <ac:chgData name="Weifeng Xu" userId="e7aed605-a3dd-4d5a-a692-a87037af107b" providerId="ADAL" clId="{F99F8FFF-BA20-43EA-924B-4DF5D2A785F3}" dt="2026-02-01T18:26:57.447" v="341" actId="1076"/>
          <ac:spMkLst>
            <pc:docMk/>
            <pc:sldMk cId="1038491737" sldId="344"/>
            <ac:spMk id="7" creationId="{C437C036-5D0C-C4A2-D227-71368AE2E6E9}"/>
          </ac:spMkLst>
        </pc:spChg>
        <pc:spChg chg="add mod">
          <ac:chgData name="Weifeng Xu" userId="e7aed605-a3dd-4d5a-a692-a87037af107b" providerId="ADAL" clId="{F99F8FFF-BA20-43EA-924B-4DF5D2A785F3}" dt="2026-02-01T18:27:51.894" v="346" actId="14100"/>
          <ac:spMkLst>
            <pc:docMk/>
            <pc:sldMk cId="1038491737" sldId="344"/>
            <ac:spMk id="8" creationId="{029CF0B8-7B68-E0FD-96F8-D4EB7368A966}"/>
          </ac:spMkLst>
        </pc:spChg>
        <pc:picChg chg="add">
          <ac:chgData name="Weifeng Xu" userId="e7aed605-a3dd-4d5a-a692-a87037af107b" providerId="ADAL" clId="{F99F8FFF-BA20-43EA-924B-4DF5D2A785F3}" dt="2026-02-01T18:24:56.007" v="328"/>
          <ac:picMkLst>
            <pc:docMk/>
            <pc:sldMk cId="1038491737" sldId="344"/>
            <ac:picMk id="1026" creationId="{15FB3844-05F5-32F0-90E4-EBE8CC1D5C47}"/>
          </ac:picMkLst>
        </pc:picChg>
      </pc:sldChg>
      <pc:sldChg chg="addSp delSp modSp new mod modClrScheme chgLayout">
        <pc:chgData name="Weifeng Xu" userId="e7aed605-a3dd-4d5a-a692-a87037af107b" providerId="ADAL" clId="{F99F8FFF-BA20-43EA-924B-4DF5D2A785F3}" dt="2026-02-02T15:54:47.107" v="399" actId="1036"/>
        <pc:sldMkLst>
          <pc:docMk/>
          <pc:sldMk cId="1311437518" sldId="345"/>
        </pc:sldMkLst>
        <pc:spChg chg="del">
          <ac:chgData name="Weifeng Xu" userId="e7aed605-a3dd-4d5a-a692-a87037af107b" providerId="ADAL" clId="{F99F8FFF-BA20-43EA-924B-4DF5D2A785F3}" dt="2026-02-02T14:59:14.566" v="350" actId="700"/>
          <ac:spMkLst>
            <pc:docMk/>
            <pc:sldMk cId="1311437518" sldId="345"/>
            <ac:spMk id="2" creationId="{DEC3EE37-25EB-4D54-32A2-CD406BCDF7AF}"/>
          </ac:spMkLst>
        </pc:spChg>
        <pc:spChg chg="del">
          <ac:chgData name="Weifeng Xu" userId="e7aed605-a3dd-4d5a-a692-a87037af107b" providerId="ADAL" clId="{F99F8FFF-BA20-43EA-924B-4DF5D2A785F3}" dt="2026-02-02T14:59:14.566" v="350" actId="700"/>
          <ac:spMkLst>
            <pc:docMk/>
            <pc:sldMk cId="1311437518" sldId="345"/>
            <ac:spMk id="3" creationId="{2A9BB053-F14A-B227-691B-B481F4670B9D}"/>
          </ac:spMkLst>
        </pc:spChg>
        <pc:spChg chg="add del">
          <ac:chgData name="Weifeng Xu" userId="e7aed605-a3dd-4d5a-a692-a87037af107b" providerId="ADAL" clId="{F99F8FFF-BA20-43EA-924B-4DF5D2A785F3}" dt="2026-02-02T14:59:19.023" v="352" actId="22"/>
          <ac:spMkLst>
            <pc:docMk/>
            <pc:sldMk cId="1311437518" sldId="345"/>
            <ac:spMk id="5" creationId="{D0F7E700-AC05-E606-42DD-2699949C2753}"/>
          </ac:spMkLst>
        </pc:spChg>
        <pc:spChg chg="add del">
          <ac:chgData name="Weifeng Xu" userId="e7aed605-a3dd-4d5a-a692-a87037af107b" providerId="ADAL" clId="{F99F8FFF-BA20-43EA-924B-4DF5D2A785F3}" dt="2026-02-02T14:59:23.152" v="354" actId="22"/>
          <ac:spMkLst>
            <pc:docMk/>
            <pc:sldMk cId="1311437518" sldId="345"/>
            <ac:spMk id="7" creationId="{5A59B8D9-A3C5-C128-8BF4-8F49121D0487}"/>
          </ac:spMkLst>
        </pc:spChg>
        <pc:spChg chg="add mod">
          <ac:chgData name="Weifeng Xu" userId="e7aed605-a3dd-4d5a-a692-a87037af107b" providerId="ADAL" clId="{F99F8FFF-BA20-43EA-924B-4DF5D2A785F3}" dt="2026-02-02T15:06:14.066" v="369" actId="1076"/>
          <ac:spMkLst>
            <pc:docMk/>
            <pc:sldMk cId="1311437518" sldId="345"/>
            <ac:spMk id="13" creationId="{4908C17F-B906-6418-93BB-C7DB4B3ADA55}"/>
          </ac:spMkLst>
        </pc:spChg>
        <pc:spChg chg="add">
          <ac:chgData name="Weifeng Xu" userId="e7aed605-a3dd-4d5a-a692-a87037af107b" providerId="ADAL" clId="{F99F8FFF-BA20-43EA-924B-4DF5D2A785F3}" dt="2026-02-02T15:19:50.760" v="371"/>
          <ac:spMkLst>
            <pc:docMk/>
            <pc:sldMk cId="1311437518" sldId="345"/>
            <ac:spMk id="14" creationId="{D5FD1792-8565-ED63-1A99-755C581FF0B7}"/>
          </ac:spMkLst>
        </pc:spChg>
        <pc:spChg chg="add">
          <ac:chgData name="Weifeng Xu" userId="e7aed605-a3dd-4d5a-a692-a87037af107b" providerId="ADAL" clId="{F99F8FFF-BA20-43EA-924B-4DF5D2A785F3}" dt="2026-02-02T15:39:55.860" v="378"/>
          <ac:spMkLst>
            <pc:docMk/>
            <pc:sldMk cId="1311437518" sldId="345"/>
            <ac:spMk id="17" creationId="{48969CE8-890A-34AA-E3BC-5CC64935670F}"/>
          </ac:spMkLst>
        </pc:spChg>
        <pc:spChg chg="add mod">
          <ac:chgData name="Weifeng Xu" userId="e7aed605-a3dd-4d5a-a692-a87037af107b" providerId="ADAL" clId="{F99F8FFF-BA20-43EA-924B-4DF5D2A785F3}" dt="2026-02-02T15:40:04" v="380"/>
          <ac:spMkLst>
            <pc:docMk/>
            <pc:sldMk cId="1311437518" sldId="345"/>
            <ac:spMk id="18" creationId="{EB924A17-344B-97DA-3478-09409A597A31}"/>
          </ac:spMkLst>
        </pc:spChg>
        <pc:spChg chg="add mod">
          <ac:chgData name="Weifeng Xu" userId="e7aed605-a3dd-4d5a-a692-a87037af107b" providerId="ADAL" clId="{F99F8FFF-BA20-43EA-924B-4DF5D2A785F3}" dt="2026-02-02T15:49:50.557" v="386"/>
          <ac:spMkLst>
            <pc:docMk/>
            <pc:sldMk cId="1311437518" sldId="345"/>
            <ac:spMk id="20" creationId="{E5DC6ACA-1AAF-7B09-FA89-F2CBD30CE05B}"/>
          </ac:spMkLst>
        </pc:spChg>
        <pc:spChg chg="add mod">
          <ac:chgData name="Weifeng Xu" userId="e7aed605-a3dd-4d5a-a692-a87037af107b" providerId="ADAL" clId="{F99F8FFF-BA20-43EA-924B-4DF5D2A785F3}" dt="2026-02-02T15:54:06.997" v="392"/>
          <ac:spMkLst>
            <pc:docMk/>
            <pc:sldMk cId="1311437518" sldId="345"/>
            <ac:spMk id="22" creationId="{0CE6A3D9-74E6-CAF9-5D71-C7FB0DBE65A4}"/>
          </ac:spMkLst>
        </pc:spChg>
        <pc:picChg chg="add del">
          <ac:chgData name="Weifeng Xu" userId="e7aed605-a3dd-4d5a-a692-a87037af107b" providerId="ADAL" clId="{F99F8FFF-BA20-43EA-924B-4DF5D2A785F3}" dt="2026-02-02T14:59:53.397" v="356" actId="478"/>
          <ac:picMkLst>
            <pc:docMk/>
            <pc:sldMk cId="1311437518" sldId="345"/>
            <ac:picMk id="9" creationId="{1EC16125-A604-6350-8A92-907CD8666CBD}"/>
          </ac:picMkLst>
        </pc:picChg>
        <pc:picChg chg="add del mod modCrop">
          <ac:chgData name="Weifeng Xu" userId="e7aed605-a3dd-4d5a-a692-a87037af107b" providerId="ADAL" clId="{F99F8FFF-BA20-43EA-924B-4DF5D2A785F3}" dt="2026-02-02T15:19:47.067" v="370" actId="478"/>
          <ac:picMkLst>
            <pc:docMk/>
            <pc:sldMk cId="1311437518" sldId="345"/>
            <ac:picMk id="11" creationId="{1C4C3C95-211B-357B-AA70-6CA20CB50CE3}"/>
          </ac:picMkLst>
        </pc:picChg>
        <pc:picChg chg="add del mod modCrop">
          <ac:chgData name="Weifeng Xu" userId="e7aed605-a3dd-4d5a-a692-a87037af107b" providerId="ADAL" clId="{F99F8FFF-BA20-43EA-924B-4DF5D2A785F3}" dt="2026-02-02T15:39:55.042" v="377" actId="478"/>
          <ac:picMkLst>
            <pc:docMk/>
            <pc:sldMk cId="1311437518" sldId="345"/>
            <ac:picMk id="16" creationId="{C771AC66-07B5-C49E-CD61-8B3A812D507A}"/>
          </ac:picMkLst>
        </pc:picChg>
        <pc:picChg chg="add del mod">
          <ac:chgData name="Weifeng Xu" userId="e7aed605-a3dd-4d5a-a692-a87037af107b" providerId="ADAL" clId="{F99F8FFF-BA20-43EA-924B-4DF5D2A785F3}" dt="2026-02-02T15:54:06.255" v="391" actId="478"/>
          <ac:picMkLst>
            <pc:docMk/>
            <pc:sldMk cId="1311437518" sldId="345"/>
            <ac:picMk id="19" creationId="{B5C6E34D-41BF-0C37-F1CF-6FAE95AB97AB}"/>
          </ac:picMkLst>
        </pc:picChg>
        <pc:picChg chg="add mod">
          <ac:chgData name="Weifeng Xu" userId="e7aed605-a3dd-4d5a-a692-a87037af107b" providerId="ADAL" clId="{F99F8FFF-BA20-43EA-924B-4DF5D2A785F3}" dt="2026-02-02T15:50:46.035" v="389" actId="1076"/>
          <ac:picMkLst>
            <pc:docMk/>
            <pc:sldMk cId="1311437518" sldId="345"/>
            <ac:picMk id="21" creationId="{94BD0423-2B8F-F146-AFEB-47AA2A434BD2}"/>
          </ac:picMkLst>
        </pc:picChg>
        <pc:picChg chg="add mod">
          <ac:chgData name="Weifeng Xu" userId="e7aed605-a3dd-4d5a-a692-a87037af107b" providerId="ADAL" clId="{F99F8FFF-BA20-43EA-924B-4DF5D2A785F3}" dt="2026-02-02T15:54:47.107" v="399" actId="1036"/>
          <ac:picMkLst>
            <pc:docMk/>
            <pc:sldMk cId="1311437518" sldId="345"/>
            <ac:picMk id="23" creationId="{E164ED62-40A1-2AD1-70D2-637CB8F803D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https://digitalcorpora.s3.amazonaws.com/corpora/mobile/android_10/Non-Cellebrite%20Extraction/Pixel%203.zip</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https://community.nxp.com/t5/i-MX-Processors-Knowledge-Base/The-Android-Booting-process/ta-p/1129182</a:t>
            </a:r>
          </a:p>
          <a:p>
            <a:r>
              <a:rPr lang="en-US" dirty="0"/>
              <a:t>https://www.quora.com/How-does-Android-boot-process-work</a:t>
            </a:r>
          </a:p>
          <a:p>
            <a:r>
              <a:rPr lang="en-US" b="0" i="0" dirty="0">
                <a:solidFill>
                  <a:srgbClr val="001D35"/>
                </a:solidFill>
                <a:effectLst/>
                <a:latin typeface="Google Sans"/>
              </a:rPr>
              <a:t>GNU </a:t>
            </a:r>
            <a:r>
              <a:rPr lang="en-US" b="0" i="0" dirty="0" err="1">
                <a:solidFill>
                  <a:srgbClr val="001D35"/>
                </a:solidFill>
                <a:effectLst/>
                <a:latin typeface="Google Sans"/>
              </a:rPr>
              <a:t>GRand</a:t>
            </a:r>
            <a:r>
              <a:rPr lang="en-US" b="0" i="0" dirty="0">
                <a:solidFill>
                  <a:srgbClr val="001D35"/>
                </a:solidFill>
                <a:effectLst/>
                <a:latin typeface="Google Sans"/>
              </a:rPr>
              <a:t> Unified Bootloader</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141220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400" kern="1200">
              <a:solidFill>
                <a:schemeClr val="tx1"/>
              </a:solidFill>
              <a:latin typeface="+mj-lt"/>
              <a:ea typeface="+mj-ea"/>
              <a:cs typeface="+mj-cs"/>
            </a:endParaRPr>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303910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https://medium.com/@voodoomio/what-the-zygote-76f852d887d9</a:t>
            </a:r>
          </a:p>
        </p:txBody>
      </p:sp>
      <p:sp>
        <p:nvSpPr>
          <p:cNvPr id="4" name="Slide Number Placeholder 3"/>
          <p:cNvSpPr>
            <a:spLocks noGrp="1"/>
          </p:cNvSpPr>
          <p:nvPr>
            <p:ph type="sldNum" sz="quarter" idx="5"/>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11601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https://forum.xda-developers.com/t/android-partitions-explained.3657183/</a:t>
            </a:r>
          </a:p>
          <a:p>
            <a:r>
              <a:rPr lang="en-US"/>
              <a:t>https://forum.xda-developers.com/t/info-android-device-partitions-and-filesystems.3586565/</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3819844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158957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https://en.wikipedia.org/wiki/Android_(operating_system)</a:t>
            </a:r>
          </a:p>
          <a:p>
            <a:r>
              <a:rPr lang="en-US"/>
              <a:t>https://en.wikipedia.org/wiki/Google_mobile_services</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206826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https://source.android.com/setup/start/build-numbers</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40073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https://source.android.com/setup/start/build-numbers</a:t>
            </a:r>
          </a:p>
          <a:p>
            <a:endParaRPr lang="en-US" dirty="0"/>
          </a:p>
          <a:p>
            <a:r>
              <a:rPr lang="en-GB" dirty="0"/>
              <a:t>Each stage of the Android boot process involves completing specific tasks, preparing for the next stage, and then handing over control to the subsequent stage. Here's a breakdown of how this works across the key stages:</a:t>
            </a:r>
          </a:p>
          <a:p>
            <a:endParaRPr lang="en-GB" dirty="0"/>
          </a:p>
          <a:p>
            <a:r>
              <a:rPr lang="en-GB" dirty="0"/>
              <a:t>---</a:t>
            </a:r>
          </a:p>
          <a:p>
            <a:endParaRPr lang="en-GB" dirty="0"/>
          </a:p>
          <a:p>
            <a:r>
              <a:rPr lang="en-GB" dirty="0"/>
              <a:t>### **1. Boot ROM (Read-Only Memory)**  </a:t>
            </a:r>
          </a:p>
          <a:p>
            <a:r>
              <a:rPr lang="en-GB" dirty="0"/>
              <a:t>- **Tasks Completed**:  </a:t>
            </a:r>
          </a:p>
          <a:p>
            <a:r>
              <a:rPr lang="en-GB" dirty="0"/>
              <a:t>  - Executes when the device is powered on.  </a:t>
            </a:r>
          </a:p>
          <a:p>
            <a:r>
              <a:rPr lang="en-GB" dirty="0"/>
              <a:t>  - Detects the boot media (e.g., internal storage or external memory) to locate the bootloader.  </a:t>
            </a:r>
          </a:p>
          <a:p>
            <a:r>
              <a:rPr lang="en-GB" dirty="0"/>
              <a:t>  - Loads the first-stage bootloader into RAM.  </a:t>
            </a:r>
          </a:p>
          <a:p>
            <a:endParaRPr lang="en-GB" dirty="0"/>
          </a:p>
          <a:p>
            <a:r>
              <a:rPr lang="en-GB" dirty="0"/>
              <a:t>- **Preparation for Next Stage**:  </a:t>
            </a:r>
          </a:p>
          <a:p>
            <a:r>
              <a:rPr lang="en-GB" dirty="0"/>
              <a:t>  - Initializes minimal hardware components (e.g., CPU, clocks).  </a:t>
            </a:r>
          </a:p>
          <a:p>
            <a:r>
              <a:rPr lang="en-GB" dirty="0"/>
              <a:t>  - Ensures external RAM is ready for use.  </a:t>
            </a:r>
          </a:p>
          <a:p>
            <a:endParaRPr lang="en-GB" dirty="0"/>
          </a:p>
          <a:p>
            <a:r>
              <a:rPr lang="en-GB" dirty="0"/>
              <a:t>- **Control Transfer**:  </a:t>
            </a:r>
          </a:p>
          <a:p>
            <a:r>
              <a:rPr lang="en-GB" dirty="0"/>
              <a:t>  - Hands control to the **bootloader**.</a:t>
            </a:r>
          </a:p>
          <a:p>
            <a:endParaRPr lang="en-GB" dirty="0"/>
          </a:p>
          <a:p>
            <a:r>
              <a:rPr lang="en-GB" dirty="0"/>
              <a:t>---</a:t>
            </a:r>
          </a:p>
          <a:p>
            <a:endParaRPr lang="en-GB" dirty="0"/>
          </a:p>
          <a:p>
            <a:r>
              <a:rPr lang="en-GB" dirty="0"/>
              <a:t>### **2. Bootloader**  </a:t>
            </a:r>
          </a:p>
          <a:p>
            <a:r>
              <a:rPr lang="en-GB" dirty="0"/>
              <a:t>- **Tasks Completed**:  </a:t>
            </a:r>
          </a:p>
          <a:p>
            <a:r>
              <a:rPr lang="en-GB" dirty="0"/>
              <a:t>  - Sets up initial memory configurations.  </a:t>
            </a:r>
          </a:p>
          <a:p>
            <a:r>
              <a:rPr lang="en-GB" dirty="0"/>
              <a:t>  - Loads the Linux kernel and its associated RAM disk (temporary file system) into memory.  </a:t>
            </a:r>
          </a:p>
          <a:p>
            <a:r>
              <a:rPr lang="en-GB" dirty="0"/>
              <a:t>  - Handles security checks (e.g., locked/unlocked bootloader).  </a:t>
            </a:r>
          </a:p>
          <a:p>
            <a:endParaRPr lang="en-GB" dirty="0"/>
          </a:p>
          <a:p>
            <a:r>
              <a:rPr lang="en-GB" dirty="0"/>
              <a:t>- **Preparation for Next Stage**:  </a:t>
            </a:r>
          </a:p>
          <a:p>
            <a:r>
              <a:rPr lang="en-GB" dirty="0"/>
              <a:t>  - Configures file systems, additional memory, and low-level security options.  </a:t>
            </a:r>
          </a:p>
          <a:p>
            <a:r>
              <a:rPr lang="en-GB" dirty="0"/>
              <a:t>  - Prepares the environment for the kernel to execute.  </a:t>
            </a:r>
          </a:p>
          <a:p>
            <a:endParaRPr lang="en-GB" dirty="0"/>
          </a:p>
          <a:p>
            <a:r>
              <a:rPr lang="en-GB" dirty="0"/>
              <a:t>- **Control Transfer**:  </a:t>
            </a:r>
          </a:p>
          <a:p>
            <a:r>
              <a:rPr lang="en-GB" dirty="0"/>
              <a:t>  - Jumps to the **Linux kernel** after decompressing it in memory.</a:t>
            </a:r>
          </a:p>
          <a:p>
            <a:endParaRPr lang="en-GB" dirty="0"/>
          </a:p>
          <a:p>
            <a:r>
              <a:rPr lang="en-GB" dirty="0"/>
              <a:t>---</a:t>
            </a:r>
          </a:p>
          <a:p>
            <a:endParaRPr lang="en-GB" dirty="0"/>
          </a:p>
          <a:p>
            <a:r>
              <a:rPr lang="en-GB" dirty="0"/>
              <a:t>### **3. Linux Kernel**  </a:t>
            </a:r>
          </a:p>
          <a:p>
            <a:r>
              <a:rPr lang="en-GB" dirty="0"/>
              <a:t>- **Tasks Completed**:  </a:t>
            </a:r>
          </a:p>
          <a:p>
            <a:r>
              <a:rPr lang="en-GB" dirty="0"/>
              <a:t>  - Initializes hardware drivers (e.g., interrupt controllers, memory management units, caches).  </a:t>
            </a:r>
          </a:p>
          <a:p>
            <a:r>
              <a:rPr lang="en-GB" dirty="0"/>
              <a:t>  - Sets up virtual memory and scheduling mechanisms.  </a:t>
            </a:r>
          </a:p>
          <a:p>
            <a:endParaRPr lang="en-GB" dirty="0"/>
          </a:p>
          <a:p>
            <a:r>
              <a:rPr lang="en-GB" dirty="0"/>
              <a:t>- **Preparation for Next Stage**:  </a:t>
            </a:r>
          </a:p>
          <a:p>
            <a:r>
              <a:rPr lang="en-GB" dirty="0"/>
              <a:t>  - Mounts the root file system.  </a:t>
            </a:r>
          </a:p>
          <a:p>
            <a:r>
              <a:rPr lang="en-GB" dirty="0"/>
              <a:t>  - Locates the `</a:t>
            </a:r>
            <a:r>
              <a:rPr lang="en-GB" dirty="0" err="1"/>
              <a:t>init</a:t>
            </a:r>
            <a:r>
              <a:rPr lang="en-GB" dirty="0"/>
              <a:t>` process (found in `/system/core/</a:t>
            </a:r>
            <a:r>
              <a:rPr lang="en-GB" dirty="0" err="1"/>
              <a:t>init</a:t>
            </a:r>
            <a:r>
              <a:rPr lang="en-GB" dirty="0"/>
              <a:t>`) to serve as the first user-space process.  </a:t>
            </a:r>
          </a:p>
          <a:p>
            <a:endParaRPr lang="en-GB" dirty="0"/>
          </a:p>
          <a:p>
            <a:r>
              <a:rPr lang="en-GB" dirty="0"/>
              <a:t>- **Control Transfer**:  </a:t>
            </a:r>
          </a:p>
          <a:p>
            <a:r>
              <a:rPr lang="en-GB" dirty="0"/>
              <a:t>  - Passes control to the **</a:t>
            </a:r>
            <a:r>
              <a:rPr lang="en-GB" dirty="0" err="1"/>
              <a:t>init</a:t>
            </a:r>
            <a:r>
              <a:rPr lang="en-GB" dirty="0"/>
              <a:t> process**.</a:t>
            </a:r>
          </a:p>
          <a:p>
            <a:endParaRPr lang="en-GB" dirty="0"/>
          </a:p>
          <a:p>
            <a:r>
              <a:rPr lang="en-GB" dirty="0"/>
              <a:t>---</a:t>
            </a:r>
          </a:p>
          <a:p>
            <a:endParaRPr lang="en-GB" dirty="0"/>
          </a:p>
          <a:p>
            <a:r>
              <a:rPr lang="en-GB" dirty="0"/>
              <a:t>### **4. Init Process**  </a:t>
            </a:r>
          </a:p>
          <a:p>
            <a:r>
              <a:rPr lang="en-GB" dirty="0"/>
              <a:t>- **Tasks Completed**:  </a:t>
            </a:r>
          </a:p>
          <a:p>
            <a:r>
              <a:rPr lang="en-GB" dirty="0"/>
              <a:t>  - Parses initialization scripts (`</a:t>
            </a:r>
            <a:r>
              <a:rPr lang="en-GB" dirty="0" err="1"/>
              <a:t>init.rc</a:t>
            </a:r>
            <a:r>
              <a:rPr lang="en-GB" dirty="0"/>
              <a:t>` or `</a:t>
            </a:r>
            <a:r>
              <a:rPr lang="en-GB" dirty="0" err="1"/>
              <a:t>init</a:t>
            </a:r>
            <a:r>
              <a:rPr lang="en-GB" dirty="0"/>
              <a:t>&lt;machine name&gt;.</a:t>
            </a:r>
            <a:r>
              <a:rPr lang="en-GB" dirty="0" err="1"/>
              <a:t>rc</a:t>
            </a:r>
            <a:r>
              <a:rPr lang="en-GB" dirty="0"/>
              <a:t>`).  </a:t>
            </a:r>
          </a:p>
          <a:p>
            <a:r>
              <a:rPr lang="en-GB" dirty="0"/>
              <a:t>  - Sets up system services, file systems, and other parameters defined in the script.  </a:t>
            </a:r>
          </a:p>
          <a:p>
            <a:endParaRPr lang="en-GB" dirty="0"/>
          </a:p>
          <a:p>
            <a:r>
              <a:rPr lang="en-GB" dirty="0"/>
              <a:t>- **Preparation for Next Stage**:  </a:t>
            </a:r>
          </a:p>
          <a:p>
            <a:r>
              <a:rPr lang="en-GB" dirty="0"/>
              <a:t>  - Launches core system services and processes.  </a:t>
            </a:r>
          </a:p>
          <a:p>
            <a:r>
              <a:rPr lang="en-GB" dirty="0"/>
              <a:t>  - Starts the **Zygote process**, which preloads common application classes and initializes the Dalvik/ART runtime.  </a:t>
            </a:r>
          </a:p>
          <a:p>
            <a:endParaRPr lang="en-GB" dirty="0"/>
          </a:p>
          <a:p>
            <a:r>
              <a:rPr lang="en-GB" dirty="0"/>
              <a:t>- **Control Transfer**:  </a:t>
            </a:r>
          </a:p>
          <a:p>
            <a:r>
              <a:rPr lang="en-GB" dirty="0"/>
              <a:t>  - Hands control to the **Zygote process**.</a:t>
            </a:r>
          </a:p>
          <a:p>
            <a:endParaRPr lang="en-GB" dirty="0"/>
          </a:p>
          <a:p>
            <a:r>
              <a:rPr lang="en-GB" dirty="0"/>
              <a:t>---</a:t>
            </a:r>
          </a:p>
          <a:p>
            <a:endParaRPr lang="en-GB" dirty="0"/>
          </a:p>
          <a:p>
            <a:r>
              <a:rPr lang="en-GB" dirty="0"/>
              <a:t>### **5. Zygote and Dalvik/ART**  </a:t>
            </a:r>
          </a:p>
          <a:p>
            <a:r>
              <a:rPr lang="en-GB" dirty="0"/>
              <a:t>- **Tasks Completed**:  </a:t>
            </a:r>
          </a:p>
          <a:p>
            <a:r>
              <a:rPr lang="en-GB" dirty="0"/>
              <a:t>  - Preloads common application classes and resources into memory.  </a:t>
            </a:r>
          </a:p>
          <a:p>
            <a:r>
              <a:rPr lang="en-GB" dirty="0"/>
              <a:t>  - Initializes the Android Runtime (ART) or Dalvik Virtual Machine (DVM).  </a:t>
            </a:r>
          </a:p>
          <a:p>
            <a:endParaRPr lang="en-GB" dirty="0"/>
          </a:p>
          <a:p>
            <a:r>
              <a:rPr lang="en-GB" dirty="0"/>
              <a:t>- **Preparation for Next Stage**:  </a:t>
            </a:r>
          </a:p>
          <a:p>
            <a:r>
              <a:rPr lang="en-GB" dirty="0"/>
              <a:t>  - Speeds up app launches by sharing preloaded code across all apps.  </a:t>
            </a:r>
          </a:p>
          <a:p>
            <a:r>
              <a:rPr lang="en-GB" dirty="0"/>
              <a:t>  - Prepares the environment for launching the **System Server**.  </a:t>
            </a:r>
          </a:p>
          <a:p>
            <a:endParaRPr lang="en-GB" dirty="0"/>
          </a:p>
          <a:p>
            <a:r>
              <a:rPr lang="en-GB" dirty="0"/>
              <a:t>- **Control Transfer**:  </a:t>
            </a:r>
          </a:p>
          <a:p>
            <a:r>
              <a:rPr lang="en-GB" dirty="0"/>
              <a:t>  - Passes control to the **System Server**.</a:t>
            </a:r>
          </a:p>
          <a:p>
            <a:endParaRPr lang="en-GB" dirty="0"/>
          </a:p>
          <a:p>
            <a:r>
              <a:rPr lang="en-GB" dirty="0"/>
              <a:t>---</a:t>
            </a:r>
          </a:p>
          <a:p>
            <a:endParaRPr lang="en-GB" dirty="0"/>
          </a:p>
          <a:p>
            <a:r>
              <a:rPr lang="en-GB" dirty="0"/>
              <a:t>### **6. System Server**  </a:t>
            </a:r>
          </a:p>
          <a:p>
            <a:r>
              <a:rPr lang="en-GB" dirty="0"/>
              <a:t>- **Tasks Completed**:  </a:t>
            </a:r>
          </a:p>
          <a:p>
            <a:r>
              <a:rPr lang="en-GB" dirty="0"/>
              <a:t>  - Starts core Android services:  </a:t>
            </a:r>
          </a:p>
          <a:p>
            <a:r>
              <a:rPr lang="en-GB" dirty="0"/>
              <a:t>    - Activity Manager, Package Manager, Window Manager, etc.  </a:t>
            </a:r>
          </a:p>
          <a:p>
            <a:r>
              <a:rPr lang="en-GB" dirty="0"/>
              <a:t>    - Telephony registry, alarm manager, sensor service, Bluetooth service, etc.  </a:t>
            </a:r>
          </a:p>
          <a:p>
            <a:r>
              <a:rPr lang="en-GB" dirty="0"/>
              <a:t>  - Manages system-wide functionalities like notifications, location services, and audio settings.  </a:t>
            </a:r>
          </a:p>
          <a:p>
            <a:endParaRPr lang="en-GB" dirty="0"/>
          </a:p>
          <a:p>
            <a:r>
              <a:rPr lang="en-GB" dirty="0"/>
              <a:t>- **Preparation for Next Stage**:  </a:t>
            </a:r>
          </a:p>
          <a:p>
            <a:r>
              <a:rPr lang="en-GB" dirty="0"/>
              <a:t>  - Completes the initialization of the Android framework.  </a:t>
            </a:r>
          </a:p>
          <a:p>
            <a:r>
              <a:rPr lang="en-GB" dirty="0"/>
              <a:t>  - Broadcasts the `ACTION_BOOT_COMPLETED` intent to signal that the boot process is complete.  </a:t>
            </a:r>
          </a:p>
          <a:p>
            <a:endParaRPr lang="en-GB" dirty="0"/>
          </a:p>
          <a:p>
            <a:r>
              <a:rPr lang="en-GB" dirty="0"/>
              <a:t>- **Control Transfer**:  </a:t>
            </a:r>
          </a:p>
          <a:p>
            <a:r>
              <a:rPr lang="en-GB" dirty="0"/>
              <a:t>  - Allows third-party apps and services to start running by responding to the `ACTION_BOOT_COMPLETED` broadcast.</a:t>
            </a:r>
          </a:p>
          <a:p>
            <a:endParaRPr lang="en-GB" dirty="0"/>
          </a:p>
          <a:p>
            <a:r>
              <a:rPr lang="en-GB" dirty="0"/>
              <a:t>---</a:t>
            </a:r>
          </a:p>
          <a:p>
            <a:endParaRPr lang="en-GB" dirty="0"/>
          </a:p>
          <a:p>
            <a:r>
              <a:rPr lang="en-GB" dirty="0"/>
              <a:t>### **7. User-Space Services and Apps**  </a:t>
            </a:r>
          </a:p>
          <a:p>
            <a:r>
              <a:rPr lang="en-GB" dirty="0"/>
              <a:t>- **Tasks Completed**:  </a:t>
            </a:r>
          </a:p>
          <a:p>
            <a:r>
              <a:rPr lang="en-GB" dirty="0"/>
              <a:t>  - Third-party apps and services register to receive the `ACTION_BOOT_COMPLETED` broadcast.  </a:t>
            </a:r>
          </a:p>
          <a:p>
            <a:r>
              <a:rPr lang="en-GB" dirty="0"/>
              <a:t>  - Custom services or apps can perform actions (e.g., setting alarms, initializing background tasks).  </a:t>
            </a:r>
          </a:p>
          <a:p>
            <a:endParaRPr lang="en-GB" dirty="0"/>
          </a:p>
          <a:p>
            <a:r>
              <a:rPr lang="en-GB" dirty="0"/>
              <a:t>- **Preparation for Next Stage**:  </a:t>
            </a:r>
          </a:p>
          <a:p>
            <a:r>
              <a:rPr lang="en-GB" dirty="0"/>
              <a:t>  - The system is now fully operational, and the user interface is ready for interaction.  </a:t>
            </a:r>
          </a:p>
          <a:p>
            <a:endParaRPr lang="en-GB" dirty="0"/>
          </a:p>
          <a:p>
            <a:r>
              <a:rPr lang="en-GB" dirty="0"/>
              <a:t>- **Control Transfer**:  </a:t>
            </a:r>
          </a:p>
          <a:p>
            <a:r>
              <a:rPr lang="en-GB" dirty="0"/>
              <a:t>  - Control is handed over to the user, who can interact with the device.</a:t>
            </a:r>
          </a:p>
          <a:p>
            <a:endParaRPr lang="en-GB" dirty="0"/>
          </a:p>
          <a:p>
            <a:r>
              <a:rPr lang="en-GB" dirty="0"/>
              <a:t>---</a:t>
            </a:r>
          </a:p>
          <a:p>
            <a:endParaRPr lang="en-GB" dirty="0"/>
          </a:p>
          <a:p>
            <a:r>
              <a:rPr lang="en-GB" dirty="0"/>
              <a:t>### Summary Table of Boot Process Stages</a:t>
            </a:r>
          </a:p>
          <a:p>
            <a:endParaRPr lang="en-GB" dirty="0"/>
          </a:p>
          <a:p>
            <a:r>
              <a:rPr lang="en-GB" dirty="0"/>
              <a:t>| **Stage**            | **Tasks Completed**                                                                 | **Preparation for Next Stage**                                   | **Control Transfer**           |</a:t>
            </a:r>
          </a:p>
          <a:p>
            <a:r>
              <a:rPr lang="en-GB" dirty="0"/>
              <a:t>|-----------------------|-------------------------------------------------------------------------------------|------------------------------------------------------------------|---------------------------------|</a:t>
            </a:r>
          </a:p>
          <a:p>
            <a:r>
              <a:rPr lang="en-GB" dirty="0"/>
              <a:t>| **Boot ROM**          | Detects boot media, loads bootloader                                               | Initializes minimal hardware                                     | Bootloader                     |</a:t>
            </a:r>
          </a:p>
          <a:p>
            <a:r>
              <a:rPr lang="en-GB" dirty="0"/>
              <a:t>| **Bootloader**        | Loads kernel and RAM disk, handles security                                        | Configures memory, file systems, and low-level settings          | Linux Kernel                   |</a:t>
            </a:r>
          </a:p>
          <a:p>
            <a:r>
              <a:rPr lang="en-GB" dirty="0"/>
              <a:t>| **Linux Kernel**      | Initializes hardware drivers, sets up memory management                            | Mounts root file system, locates `</a:t>
            </a:r>
            <a:r>
              <a:rPr lang="en-GB" dirty="0" err="1"/>
              <a:t>init</a:t>
            </a:r>
            <a:r>
              <a:rPr lang="en-GB" dirty="0"/>
              <a:t>` process                  | Init Process                   |</a:t>
            </a:r>
          </a:p>
          <a:p>
            <a:r>
              <a:rPr lang="en-GB" dirty="0"/>
              <a:t>| **Init Process**      | Parses `</a:t>
            </a:r>
            <a:r>
              <a:rPr lang="en-GB" dirty="0" err="1"/>
              <a:t>init.rc</a:t>
            </a:r>
            <a:r>
              <a:rPr lang="en-GB" dirty="0"/>
              <a:t>`, starts core services                                              | Launches Zygote process                                          | Zygote                         |</a:t>
            </a:r>
          </a:p>
          <a:p>
            <a:r>
              <a:rPr lang="en-GB" dirty="0"/>
              <a:t>| **Zygote**            | Preloads app classes, initializes ART/Dalvik                                       | Prepares environment for System Server                          | System Server                  |</a:t>
            </a:r>
          </a:p>
          <a:p>
            <a:r>
              <a:rPr lang="en-GB" dirty="0"/>
              <a:t>| **System Server**     | Starts core Android services (Activity Manager, etc.)                              | Broadcasts `ACTION_BOOT_COMPLETED`                               | User-space apps/services       |</a:t>
            </a:r>
          </a:p>
          <a:p>
            <a:r>
              <a:rPr lang="en-GB" dirty="0"/>
              <a:t>| **User-Space Apps**   | Responds to `ACTION_BOOT_COMPLETED`, performs custom actions                       | Fully operational system                                         | User Interaction               |</a:t>
            </a:r>
          </a:p>
          <a:p>
            <a:endParaRPr lang="en-GB" dirty="0"/>
          </a:p>
          <a:p>
            <a:r>
              <a:rPr lang="en-GB" dirty="0"/>
              <a:t>---</a:t>
            </a:r>
          </a:p>
          <a:p>
            <a:endParaRPr lang="en-GB" dirty="0"/>
          </a:p>
          <a:p>
            <a:r>
              <a:rPr lang="en-GB" dirty="0"/>
              <a:t>This sequential flow ensures that each stage builds upon the previous one, creating a stable and functional Android environment by the time the user gains control.</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60514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https://medium.com/@deepamgoel/understanding-android-architecture-1f0fb4b52f90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https://source.android.com/devices/architecture</a:t>
            </a:r>
          </a:p>
          <a:p>
            <a:endParaRPr lang="en-US"/>
          </a:p>
        </p:txBody>
      </p:sp>
      <p:sp>
        <p:nvSpPr>
          <p:cNvPr id="4" name="Slide Number Placeholder 3"/>
          <p:cNvSpPr>
            <a:spLocks noGrp="1"/>
          </p:cNvSpPr>
          <p:nvPr>
            <p:ph type="sldNum" sz="quarter" idx="5"/>
          </p:nvPr>
        </p:nvSpPr>
        <p:spPr/>
        <p:txBody>
          <a:bodyPr/>
          <a:lstStyle/>
          <a:p>
            <a:fld id="{DDBF98C7-164A-4723-84F0-B1E4B080DDEC}" type="slidenum">
              <a:rPr lang="en-US" smtClean="0"/>
              <a:t>14</a:t>
            </a:fld>
            <a:endParaRPr lang="en-US"/>
          </a:p>
        </p:txBody>
      </p:sp>
    </p:spTree>
    <p:extLst>
      <p:ext uri="{BB962C8B-B14F-4D97-AF65-F5344CB8AC3E}">
        <p14:creationId xmlns:p14="http://schemas.microsoft.com/office/powerpoint/2010/main" val="159936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https://developers.google.com/android/guides/overview</a:t>
            </a:r>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33559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https://medium.com/android-news/closer-look-at-android-runtime-dvm-vs-art-1dc5240c3924</a:t>
            </a:r>
          </a:p>
          <a:p>
            <a:r>
              <a:rPr lang="en-US" dirty="0"/>
              <a:t>https://stackoverflow.com/questions/28435860/what-does-oat-mean</a:t>
            </a:r>
          </a:p>
          <a:p>
            <a:endParaRPr lang="en-US" dirty="0"/>
          </a:p>
          <a:p>
            <a:r>
              <a:rPr lang="en-GB" dirty="0"/>
              <a:t>The </a:t>
            </a:r>
            <a:r>
              <a:rPr lang="en-GB" b="1" dirty="0"/>
              <a:t>Dalvik Virtual Machine (DVM)</a:t>
            </a:r>
            <a:r>
              <a:rPr lang="en-GB" dirty="0"/>
              <a:t> was named after the </a:t>
            </a:r>
            <a:r>
              <a:rPr lang="en-GB" b="1" dirty="0"/>
              <a:t>Dalvik village</a:t>
            </a:r>
            <a:r>
              <a:rPr lang="en-GB" dirty="0"/>
              <a:t> in </a:t>
            </a:r>
            <a:r>
              <a:rPr lang="en-GB" b="1" dirty="0"/>
              <a:t>Iceland</a:t>
            </a:r>
            <a:r>
              <a:rPr lang="en-GB" dirty="0"/>
              <a:t>, which is the hometown of </a:t>
            </a:r>
            <a:r>
              <a:rPr lang="en-GB" b="1" dirty="0"/>
              <a:t>Dan Bornstein</a:t>
            </a:r>
            <a:r>
              <a:rPr lang="en-GB" dirty="0"/>
              <a:t>, the Google engineer who led the development of Dalvik.</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14060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https://lief.quarkslab.com/doc/latest/tutorials/10_android_formats.html</a:t>
            </a:r>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314484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https://community.nxp.com/t5/i-MX-Processors-Knowledge-Base/The-Android-Booting-process/ta-p/1129182</a:t>
            </a:r>
          </a:p>
          <a:p>
            <a:r>
              <a:rPr lang="en-US" dirty="0"/>
              <a:t>https://www.quora.com/How-does-Android-boot-process-work</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272091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gs.statcounter.com/os-market-share/mobile/worldwi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GB"/>
              <a:t>Investigating Pixel 3 </a:t>
            </a:r>
            <a:endParaRPr lang="en-US"/>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GB"/>
              <a:t>Android 10</a:t>
            </a:r>
            <a:endParaRPr lang="en-US"/>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3764B-591F-4B02-8CD7-31552954AAB7}"/>
              </a:ext>
            </a:extLst>
          </p:cNvPr>
          <p:cNvSpPr>
            <a:spLocks noGrp="1"/>
          </p:cNvSpPr>
          <p:nvPr>
            <p:ph type="title"/>
          </p:nvPr>
        </p:nvSpPr>
        <p:spPr>
          <a:xfrm>
            <a:off x="1028700" y="1967266"/>
            <a:ext cx="2628900" cy="2547257"/>
          </a:xfrm>
          <a:noFill/>
        </p:spPr>
        <p:txBody>
          <a:bodyPr anchor="ctr">
            <a:normAutofit/>
          </a:bodyPr>
          <a:lstStyle/>
          <a:p>
            <a:pPr algn="ctr"/>
            <a:r>
              <a:rPr lang="en-GB" sz="3600">
                <a:solidFill>
                  <a:srgbClr val="FFFFFF"/>
                </a:solidFill>
              </a:rPr>
              <a:t>Source code tags and builds</a:t>
            </a:r>
            <a:endParaRPr lang="en-US" sz="3600">
              <a:solidFill>
                <a:srgbClr val="FFFFFF"/>
              </a:solidFill>
            </a:endParaRPr>
          </a:p>
        </p:txBody>
      </p:sp>
      <p:pic>
        <p:nvPicPr>
          <p:cNvPr id="4" name="Picture 3">
            <a:extLst>
              <a:ext uri="{FF2B5EF4-FFF2-40B4-BE49-F238E27FC236}">
                <a16:creationId xmlns:a16="http://schemas.microsoft.com/office/drawing/2014/main" id="{16DA0CAC-D5DB-4508-A4AB-9879F618F42F}"/>
              </a:ext>
            </a:extLst>
          </p:cNvPr>
          <p:cNvPicPr>
            <a:picLocks noChangeAspect="1"/>
          </p:cNvPicPr>
          <p:nvPr/>
        </p:nvPicPr>
        <p:blipFill>
          <a:blip r:embed="rId3"/>
          <a:stretch>
            <a:fillRect/>
          </a:stretch>
        </p:blipFill>
        <p:spPr>
          <a:xfrm>
            <a:off x="4216526" y="50674"/>
            <a:ext cx="7261146" cy="6807326"/>
          </a:xfrm>
          <a:prstGeom prst="rect">
            <a:avLst/>
          </a:prstGeom>
        </p:spPr>
      </p:pic>
      <p:sp>
        <p:nvSpPr>
          <p:cNvPr id="8" name="TextBox 7">
            <a:extLst>
              <a:ext uri="{FF2B5EF4-FFF2-40B4-BE49-F238E27FC236}">
                <a16:creationId xmlns:a16="http://schemas.microsoft.com/office/drawing/2014/main" id="{FE82097A-4B87-4A4E-B6E5-7745FD50457B}"/>
              </a:ext>
            </a:extLst>
          </p:cNvPr>
          <p:cNvSpPr txBox="1"/>
          <p:nvPr/>
        </p:nvSpPr>
        <p:spPr>
          <a:xfrm>
            <a:off x="800100" y="97971"/>
            <a:ext cx="3007179" cy="954107"/>
          </a:xfrm>
          <a:prstGeom prst="rect">
            <a:avLst/>
          </a:prstGeom>
          <a:solidFill>
            <a:schemeClr val="accent4">
              <a:lumMod val="20000"/>
              <a:lumOff val="80000"/>
            </a:schemeClr>
          </a:solidFill>
        </p:spPr>
        <p:txBody>
          <a:bodyPr wrap="square">
            <a:spAutoFit/>
          </a:bodyPr>
          <a:lstStyle/>
          <a:p>
            <a:r>
              <a:rPr lang="en-GB" sz="1400" dirty="0">
                <a:solidFill>
                  <a:srgbClr val="FF0000"/>
                </a:solidFill>
              </a:rPr>
              <a:t>build ID </a:t>
            </a:r>
            <a:r>
              <a:rPr lang="en-GB" sz="1400" dirty="0"/>
              <a:t>provides information such as the platform release, code branch, and date the release was branched from or synced with the development branch.</a:t>
            </a:r>
            <a:endParaRPr lang="en-US" sz="1400" dirty="0"/>
          </a:p>
        </p:txBody>
      </p:sp>
      <p:cxnSp>
        <p:nvCxnSpPr>
          <p:cNvPr id="7" name="Straight Arrow Connector 6">
            <a:extLst>
              <a:ext uri="{FF2B5EF4-FFF2-40B4-BE49-F238E27FC236}">
                <a16:creationId xmlns:a16="http://schemas.microsoft.com/office/drawing/2014/main" id="{57ACD962-88F0-4277-84F9-06B6C235233B}"/>
              </a:ext>
            </a:extLst>
          </p:cNvPr>
          <p:cNvCxnSpPr>
            <a:cxnSpLocks/>
            <a:stCxn id="8" idx="2"/>
          </p:cNvCxnSpPr>
          <p:nvPr/>
        </p:nvCxnSpPr>
        <p:spPr>
          <a:xfrm>
            <a:off x="2303690" y="1052078"/>
            <a:ext cx="1912836" cy="1291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02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24F6-C04C-41C5-BE99-C0A2C575048C}"/>
              </a:ext>
            </a:extLst>
          </p:cNvPr>
          <p:cNvSpPr>
            <a:spLocks noGrp="1"/>
          </p:cNvSpPr>
          <p:nvPr>
            <p:ph type="title"/>
          </p:nvPr>
        </p:nvSpPr>
        <p:spPr/>
        <p:txBody>
          <a:bodyPr/>
          <a:lstStyle/>
          <a:p>
            <a:r>
              <a:rPr lang="en-US"/>
              <a:t>What is Stock Android and Android Skins?</a:t>
            </a:r>
          </a:p>
        </p:txBody>
      </p:sp>
      <p:sp>
        <p:nvSpPr>
          <p:cNvPr id="3" name="Content Placeholder 2">
            <a:extLst>
              <a:ext uri="{FF2B5EF4-FFF2-40B4-BE49-F238E27FC236}">
                <a16:creationId xmlns:a16="http://schemas.microsoft.com/office/drawing/2014/main" id="{A63FC1D9-5BA5-40D9-8966-7C1900337665}"/>
              </a:ext>
            </a:extLst>
          </p:cNvPr>
          <p:cNvSpPr>
            <a:spLocks noGrp="1"/>
          </p:cNvSpPr>
          <p:nvPr>
            <p:ph idx="1"/>
          </p:nvPr>
        </p:nvSpPr>
        <p:spPr/>
        <p:txBody>
          <a:bodyPr/>
          <a:lstStyle/>
          <a:p>
            <a:r>
              <a:rPr lang="en-US" dirty="0"/>
              <a:t>Unmodified version of Android</a:t>
            </a:r>
          </a:p>
          <a:p>
            <a:pPr lvl="1"/>
            <a:r>
              <a:rPr lang="en-GB" dirty="0"/>
              <a:t>known as vanilla or pure Android</a:t>
            </a:r>
          </a:p>
          <a:p>
            <a:r>
              <a:rPr lang="en-US" dirty="0"/>
              <a:t>Companies can modify Android</a:t>
            </a:r>
          </a:p>
          <a:p>
            <a:pPr lvl="1"/>
            <a:r>
              <a:rPr lang="en-GB" dirty="0"/>
              <a:t>adding a custom skin</a:t>
            </a:r>
          </a:p>
          <a:p>
            <a:pPr lvl="1"/>
            <a:r>
              <a:rPr lang="en-GB" dirty="0"/>
              <a:t>new features. </a:t>
            </a:r>
          </a:p>
          <a:p>
            <a:r>
              <a:rPr lang="en-GB" dirty="0"/>
              <a:t>Popular skins</a:t>
            </a:r>
          </a:p>
          <a:p>
            <a:pPr lvl="1"/>
            <a:r>
              <a:rPr lang="en-GB" dirty="0"/>
              <a:t>Samsung Experience, </a:t>
            </a:r>
          </a:p>
          <a:p>
            <a:pPr lvl="1"/>
            <a:r>
              <a:rPr lang="en-GB" dirty="0"/>
              <a:t>HTC Sense, </a:t>
            </a:r>
          </a:p>
          <a:p>
            <a:pPr lvl="1"/>
            <a:r>
              <a:rPr lang="en-GB" dirty="0"/>
              <a:t>EMUI (Huawei), and </a:t>
            </a:r>
          </a:p>
          <a:p>
            <a:pPr lvl="1"/>
            <a:r>
              <a:rPr lang="en-GB" dirty="0" err="1"/>
              <a:t>OxygenOS</a:t>
            </a:r>
            <a:r>
              <a:rPr lang="en-GB" dirty="0"/>
              <a:t> (OnePlus)</a:t>
            </a:r>
            <a:endParaRPr lang="en-US" dirty="0"/>
          </a:p>
        </p:txBody>
      </p:sp>
      <p:pic>
        <p:nvPicPr>
          <p:cNvPr id="2050" name="Picture 2" descr="EMUI 11 based on Android 11 is coming to Huawei devices in Q3 2020 |  NoypiGeeks">
            <a:extLst>
              <a:ext uri="{FF2B5EF4-FFF2-40B4-BE49-F238E27FC236}">
                <a16:creationId xmlns:a16="http://schemas.microsoft.com/office/drawing/2014/main" id="{6C0A68A5-C81C-4386-A755-A1F055199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8894" y="1971078"/>
            <a:ext cx="5600585"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24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E590-849D-4DB0-B6D3-AD8FAFAEB8DA}"/>
              </a:ext>
            </a:extLst>
          </p:cNvPr>
          <p:cNvSpPr>
            <a:spLocks noGrp="1"/>
          </p:cNvSpPr>
          <p:nvPr>
            <p:ph type="title"/>
          </p:nvPr>
        </p:nvSpPr>
        <p:spPr/>
        <p:txBody>
          <a:bodyPr/>
          <a:lstStyle/>
          <a:p>
            <a:r>
              <a:rPr lang="en-US"/>
              <a:t>Stock Android</a:t>
            </a:r>
          </a:p>
        </p:txBody>
      </p:sp>
      <p:sp>
        <p:nvSpPr>
          <p:cNvPr id="3" name="Content Placeholder 2">
            <a:extLst>
              <a:ext uri="{FF2B5EF4-FFF2-40B4-BE49-F238E27FC236}">
                <a16:creationId xmlns:a16="http://schemas.microsoft.com/office/drawing/2014/main" id="{A48185D3-B684-4FB6-9797-A6BE1011844B}"/>
              </a:ext>
            </a:extLst>
          </p:cNvPr>
          <p:cNvSpPr>
            <a:spLocks noGrp="1"/>
          </p:cNvSpPr>
          <p:nvPr>
            <p:ph idx="1"/>
          </p:nvPr>
        </p:nvSpPr>
        <p:spPr/>
        <p:txBody>
          <a:bodyPr/>
          <a:lstStyle/>
          <a:p>
            <a:r>
              <a:rPr lang="en-US" dirty="0"/>
              <a:t>Advantages</a:t>
            </a:r>
          </a:p>
          <a:p>
            <a:pPr lvl="1"/>
            <a:r>
              <a:rPr lang="en-US" dirty="0"/>
              <a:t>Fast updates</a:t>
            </a:r>
          </a:p>
          <a:p>
            <a:pPr lvl="1"/>
            <a:r>
              <a:rPr lang="en-US" dirty="0">
                <a:solidFill>
                  <a:srgbClr val="424242"/>
                </a:solidFill>
                <a:latin typeface="Proximanova Regular"/>
              </a:rPr>
              <a:t>B</a:t>
            </a:r>
            <a:r>
              <a:rPr lang="en-US" b="0" i="0" dirty="0">
                <a:solidFill>
                  <a:srgbClr val="424242"/>
                </a:solidFill>
                <a:effectLst/>
                <a:latin typeface="Proximanova Regular"/>
              </a:rPr>
              <a:t>loatware-free: pre-installed  software </a:t>
            </a:r>
            <a:r>
              <a:rPr lang="en-GB" b="0" i="0" dirty="0">
                <a:solidFill>
                  <a:srgbClr val="424242"/>
                </a:solidFill>
                <a:effectLst/>
                <a:latin typeface="Proximanova Regular"/>
              </a:rPr>
              <a:t>can’t be deleted from a device, unless you root it.</a:t>
            </a:r>
          </a:p>
          <a:p>
            <a:r>
              <a:rPr lang="en-GB" b="0" i="0" dirty="0">
                <a:solidFill>
                  <a:srgbClr val="424242"/>
                </a:solidFill>
                <a:effectLst/>
                <a:latin typeface="Proximanova Regular"/>
              </a:rPr>
              <a:t>Popular stock Android smartphones are those made by Google</a:t>
            </a:r>
          </a:p>
          <a:p>
            <a:pPr lvl="1"/>
            <a:r>
              <a:rPr lang="en-GB" dirty="0">
                <a:solidFill>
                  <a:srgbClr val="424242"/>
                </a:solidFill>
                <a:latin typeface="Proximanova Regular"/>
              </a:rPr>
              <a:t>older Nexus devices</a:t>
            </a:r>
          </a:p>
          <a:p>
            <a:pPr lvl="1"/>
            <a:r>
              <a:rPr lang="en-GB" dirty="0">
                <a:solidFill>
                  <a:srgbClr val="424242"/>
                </a:solidFill>
                <a:latin typeface="Proximanova Regular"/>
              </a:rPr>
              <a:t>Pixel</a:t>
            </a:r>
            <a:r>
              <a:rPr lang="en-GB" b="0" i="0" dirty="0">
                <a:solidFill>
                  <a:srgbClr val="424242"/>
                </a:solidFill>
                <a:effectLst/>
                <a:latin typeface="Proximanova Regular"/>
              </a:rPr>
              <a:t>, Pixel 2, and Pixel 3 handsets</a:t>
            </a:r>
          </a:p>
          <a:p>
            <a:r>
              <a:rPr lang="en-GB" b="0" i="0" dirty="0">
                <a:solidFill>
                  <a:srgbClr val="424242"/>
                </a:solidFill>
                <a:effectLst/>
                <a:latin typeface="Proximanova Regular"/>
              </a:rPr>
              <a:t>Android holds over 71% of the global mobile OS market share</a:t>
            </a:r>
          </a:p>
          <a:p>
            <a:pPr lvl="1"/>
            <a:r>
              <a:rPr lang="en-GB" b="0" i="0" dirty="0">
                <a:solidFill>
                  <a:srgbClr val="424242"/>
                </a:solidFill>
                <a:effectLst/>
                <a:latin typeface="Proximanova Regular"/>
              </a:rPr>
              <a:t>as of November 2020 (</a:t>
            </a:r>
            <a:r>
              <a:rPr lang="en-US" b="0" i="1" u="none" strike="noStrike" dirty="0" err="1">
                <a:solidFill>
                  <a:srgbClr val="00D49F"/>
                </a:solidFill>
                <a:effectLst/>
                <a:latin typeface="Proximanova Regular"/>
                <a:hlinkClick r:id="rId2"/>
              </a:rPr>
              <a:t>StatCounter</a:t>
            </a:r>
            <a:r>
              <a:rPr lang="en-GB" b="0" i="0" dirty="0">
                <a:solidFill>
                  <a:srgbClr val="424242"/>
                </a:solidFill>
                <a:effectLst/>
                <a:latin typeface="Proximanova Regular"/>
              </a:rPr>
              <a:t>)</a:t>
            </a:r>
            <a:endParaRPr lang="en-US" b="0" i="0" dirty="0">
              <a:solidFill>
                <a:srgbClr val="424242"/>
              </a:solidFill>
              <a:effectLst/>
              <a:latin typeface="Proximanova Regular"/>
            </a:endParaRPr>
          </a:p>
        </p:txBody>
      </p:sp>
    </p:spTree>
    <p:extLst>
      <p:ext uri="{BB962C8B-B14F-4D97-AF65-F5344CB8AC3E}">
        <p14:creationId xmlns:p14="http://schemas.microsoft.com/office/powerpoint/2010/main" val="52325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04221-05EE-48DE-B5FA-D8FCB1CE9497}"/>
              </a:ext>
            </a:extLst>
          </p:cNvPr>
          <p:cNvSpPr>
            <a:spLocks noGrp="1"/>
          </p:cNvSpPr>
          <p:nvPr>
            <p:ph type="title"/>
          </p:nvPr>
        </p:nvSpPr>
        <p:spPr/>
        <p:txBody>
          <a:bodyPr/>
          <a:lstStyle/>
          <a:p>
            <a:r>
              <a:rPr lang="en-US"/>
              <a:t>Android Architecture</a:t>
            </a:r>
          </a:p>
        </p:txBody>
      </p:sp>
      <p:sp>
        <p:nvSpPr>
          <p:cNvPr id="5" name="Text Placeholder 4">
            <a:extLst>
              <a:ext uri="{FF2B5EF4-FFF2-40B4-BE49-F238E27FC236}">
                <a16:creationId xmlns:a16="http://schemas.microsoft.com/office/drawing/2014/main" id="{2C12CF9A-FC5D-443F-8474-95C80CCE6F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16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3FDD1-81D4-4A64-BA5A-855D9731C720}"/>
              </a:ext>
            </a:extLst>
          </p:cNvPr>
          <p:cNvPicPr>
            <a:picLocks noChangeAspect="1"/>
          </p:cNvPicPr>
          <p:nvPr/>
        </p:nvPicPr>
        <p:blipFill>
          <a:blip r:embed="rId3"/>
          <a:stretch>
            <a:fillRect/>
          </a:stretch>
        </p:blipFill>
        <p:spPr>
          <a:xfrm>
            <a:off x="701857" y="1374741"/>
            <a:ext cx="7220446" cy="5413460"/>
          </a:xfrm>
          <a:prstGeom prst="rect">
            <a:avLst/>
          </a:prstGeom>
        </p:spPr>
      </p:pic>
      <p:sp>
        <p:nvSpPr>
          <p:cNvPr id="4" name="TextBox 3">
            <a:extLst>
              <a:ext uri="{FF2B5EF4-FFF2-40B4-BE49-F238E27FC236}">
                <a16:creationId xmlns:a16="http://schemas.microsoft.com/office/drawing/2014/main" id="{5F1AE879-09D3-47B8-8DA7-90BB33DFF086}"/>
              </a:ext>
            </a:extLst>
          </p:cNvPr>
          <p:cNvSpPr txBox="1"/>
          <p:nvPr/>
        </p:nvSpPr>
        <p:spPr>
          <a:xfrm>
            <a:off x="7922303" y="1385376"/>
            <a:ext cx="3152626" cy="307777"/>
          </a:xfrm>
          <a:prstGeom prst="rect">
            <a:avLst/>
          </a:prstGeom>
          <a:solidFill>
            <a:srgbClr val="D9D9D9"/>
          </a:solidFill>
        </p:spPr>
        <p:txBody>
          <a:bodyPr wrap="square">
            <a:spAutoFit/>
          </a:bodyPr>
          <a:lstStyle/>
          <a:p>
            <a:r>
              <a:rPr lang="en-US" sz="1400" b="0" i="0" dirty="0">
                <a:solidFill>
                  <a:schemeClr val="bg1"/>
                </a:solidFill>
                <a:effectLst/>
                <a:latin typeface="Roboto"/>
              </a:rPr>
              <a:t>Apps we use every day</a:t>
            </a:r>
            <a:endParaRPr lang="en-US" sz="1400" dirty="0">
              <a:solidFill>
                <a:schemeClr val="bg1"/>
              </a:solidFill>
            </a:endParaRPr>
          </a:p>
        </p:txBody>
      </p:sp>
      <p:sp>
        <p:nvSpPr>
          <p:cNvPr id="6" name="TextBox 5">
            <a:extLst>
              <a:ext uri="{FF2B5EF4-FFF2-40B4-BE49-F238E27FC236}">
                <a16:creationId xmlns:a16="http://schemas.microsoft.com/office/drawing/2014/main" id="{848EEE1A-B51D-4C0B-ABD6-976B9970F598}"/>
              </a:ext>
            </a:extLst>
          </p:cNvPr>
          <p:cNvSpPr txBox="1"/>
          <p:nvPr/>
        </p:nvSpPr>
        <p:spPr>
          <a:xfrm>
            <a:off x="7922303" y="4827564"/>
            <a:ext cx="3152626" cy="523220"/>
          </a:xfrm>
          <a:prstGeom prst="rect">
            <a:avLst/>
          </a:prstGeom>
          <a:solidFill>
            <a:srgbClr val="5170FF"/>
          </a:solidFill>
        </p:spPr>
        <p:txBody>
          <a:bodyPr wrap="square">
            <a:spAutoFit/>
          </a:bodyPr>
          <a:lstStyle/>
          <a:p>
            <a:r>
              <a:rPr lang="en-GB" sz="1400" dirty="0">
                <a:solidFill>
                  <a:schemeClr val="bg1"/>
                </a:solidFill>
                <a:latin typeface="Roboto"/>
              </a:rPr>
              <a:t>defines a standard interface for hardware vendors to implement</a:t>
            </a:r>
            <a:endParaRPr lang="en-US" sz="1400" dirty="0">
              <a:solidFill>
                <a:schemeClr val="bg1"/>
              </a:solidFill>
              <a:latin typeface="Roboto"/>
            </a:endParaRPr>
          </a:p>
        </p:txBody>
      </p:sp>
      <p:sp>
        <p:nvSpPr>
          <p:cNvPr id="7" name="TextBox 6">
            <a:extLst>
              <a:ext uri="{FF2B5EF4-FFF2-40B4-BE49-F238E27FC236}">
                <a16:creationId xmlns:a16="http://schemas.microsoft.com/office/drawing/2014/main" id="{64615C64-EF55-4387-9BCC-B96A51C6B094}"/>
              </a:ext>
            </a:extLst>
          </p:cNvPr>
          <p:cNvSpPr txBox="1"/>
          <p:nvPr/>
        </p:nvSpPr>
        <p:spPr>
          <a:xfrm>
            <a:off x="7922303" y="5560865"/>
            <a:ext cx="3152626" cy="738664"/>
          </a:xfrm>
          <a:prstGeom prst="rect">
            <a:avLst/>
          </a:prstGeom>
          <a:solidFill>
            <a:srgbClr val="FF5D5B"/>
          </a:solidFill>
        </p:spPr>
        <p:txBody>
          <a:bodyPr wrap="square">
            <a:spAutoFit/>
          </a:bodyPr>
          <a:lstStyle/>
          <a:p>
            <a:r>
              <a:rPr lang="en-GB" sz="1400" dirty="0">
                <a:solidFill>
                  <a:schemeClr val="bg1"/>
                </a:solidFill>
              </a:rPr>
              <a:t>Security, Process management, Memory management, Device management</a:t>
            </a:r>
          </a:p>
          <a:p>
            <a:r>
              <a:rPr lang="en-GB" sz="1400" dirty="0">
                <a:solidFill>
                  <a:schemeClr val="bg1"/>
                </a:solidFill>
              </a:rPr>
              <a:t>Multitasking</a:t>
            </a:r>
            <a:endParaRPr lang="en-US" sz="1400" dirty="0">
              <a:solidFill>
                <a:schemeClr val="bg1"/>
              </a:solidFill>
            </a:endParaRPr>
          </a:p>
        </p:txBody>
      </p:sp>
      <p:sp>
        <p:nvSpPr>
          <p:cNvPr id="8" name="TextBox 7">
            <a:extLst>
              <a:ext uri="{FF2B5EF4-FFF2-40B4-BE49-F238E27FC236}">
                <a16:creationId xmlns:a16="http://schemas.microsoft.com/office/drawing/2014/main" id="{6EC5C773-9BA4-4DDD-9B27-709966D494BA}"/>
              </a:ext>
            </a:extLst>
          </p:cNvPr>
          <p:cNvSpPr txBox="1"/>
          <p:nvPr/>
        </p:nvSpPr>
        <p:spPr>
          <a:xfrm>
            <a:off x="7922303" y="3556338"/>
            <a:ext cx="3152626" cy="523220"/>
          </a:xfrm>
          <a:prstGeom prst="rect">
            <a:avLst/>
          </a:prstGeom>
          <a:solidFill>
            <a:srgbClr val="FFBC49"/>
          </a:solidFill>
        </p:spPr>
        <p:txBody>
          <a:bodyPr wrap="square">
            <a:spAutoFit/>
          </a:bodyPr>
          <a:lstStyle/>
          <a:p>
            <a:r>
              <a:rPr lang="en-GB" sz="1400">
                <a:solidFill>
                  <a:srgbClr val="B75FE7"/>
                </a:solidFill>
                <a:latin typeface="Roboto"/>
              </a:rPr>
              <a:t>A set of Libraries and Android Runtime. </a:t>
            </a:r>
            <a:endParaRPr lang="en-US" sz="1400">
              <a:solidFill>
                <a:srgbClr val="B75FE7"/>
              </a:solidFill>
              <a:latin typeface="Roboto"/>
            </a:endParaRPr>
          </a:p>
        </p:txBody>
      </p:sp>
      <p:sp>
        <p:nvSpPr>
          <p:cNvPr id="9" name="TextBox 8">
            <a:extLst>
              <a:ext uri="{FF2B5EF4-FFF2-40B4-BE49-F238E27FC236}">
                <a16:creationId xmlns:a16="http://schemas.microsoft.com/office/drawing/2014/main" id="{23C11534-2176-4290-A23E-DC766528302F}"/>
              </a:ext>
            </a:extLst>
          </p:cNvPr>
          <p:cNvSpPr txBox="1"/>
          <p:nvPr/>
        </p:nvSpPr>
        <p:spPr>
          <a:xfrm>
            <a:off x="7922303" y="2290695"/>
            <a:ext cx="3152626" cy="307777"/>
          </a:xfrm>
          <a:prstGeom prst="rect">
            <a:avLst/>
          </a:prstGeom>
          <a:solidFill>
            <a:srgbClr val="318EFD"/>
          </a:solidFill>
        </p:spPr>
        <p:txBody>
          <a:bodyPr wrap="square">
            <a:spAutoFit/>
          </a:bodyPr>
          <a:lstStyle/>
          <a:p>
            <a:r>
              <a:rPr lang="en-US" sz="1400" b="0" i="0" dirty="0">
                <a:solidFill>
                  <a:schemeClr val="bg1"/>
                </a:solidFill>
                <a:effectLst/>
                <a:latin typeface="Roboto"/>
              </a:rPr>
              <a:t>Java APIs for developer</a:t>
            </a:r>
            <a:endParaRPr lang="en-US" sz="1400" dirty="0">
              <a:solidFill>
                <a:schemeClr val="bg1"/>
              </a:solidFill>
            </a:endParaRPr>
          </a:p>
        </p:txBody>
      </p:sp>
      <p:sp>
        <p:nvSpPr>
          <p:cNvPr id="2" name="Title 1">
            <a:extLst>
              <a:ext uri="{FF2B5EF4-FFF2-40B4-BE49-F238E27FC236}">
                <a16:creationId xmlns:a16="http://schemas.microsoft.com/office/drawing/2014/main" id="{B8530E4A-47DA-EDF3-C3DC-FDB11F5C3FB9}"/>
              </a:ext>
            </a:extLst>
          </p:cNvPr>
          <p:cNvSpPr>
            <a:spLocks noGrp="1"/>
          </p:cNvSpPr>
          <p:nvPr>
            <p:ph type="title"/>
          </p:nvPr>
        </p:nvSpPr>
        <p:spPr/>
        <p:txBody>
          <a:bodyPr/>
          <a:lstStyle/>
          <a:p>
            <a:r>
              <a:rPr lang="en-US" dirty="0"/>
              <a:t>Layers</a:t>
            </a:r>
          </a:p>
        </p:txBody>
      </p:sp>
    </p:spTree>
    <p:extLst>
      <p:ext uri="{BB962C8B-B14F-4D97-AF65-F5344CB8AC3E}">
        <p14:creationId xmlns:p14="http://schemas.microsoft.com/office/powerpoint/2010/main" val="349459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2A479-2FFE-453C-9D6D-50350EF9FFE2}"/>
              </a:ext>
            </a:extLst>
          </p:cNvPr>
          <p:cNvPicPr>
            <a:picLocks noChangeAspect="1"/>
          </p:cNvPicPr>
          <p:nvPr/>
        </p:nvPicPr>
        <p:blipFill rotWithShape="1">
          <a:blip r:embed="rId3"/>
          <a:srcRect b="59422"/>
          <a:stretch/>
        </p:blipFill>
        <p:spPr>
          <a:xfrm>
            <a:off x="847310" y="1534350"/>
            <a:ext cx="6470196" cy="1968431"/>
          </a:xfrm>
          <a:prstGeom prst="rect">
            <a:avLst/>
          </a:prstGeom>
        </p:spPr>
      </p:pic>
      <p:pic>
        <p:nvPicPr>
          <p:cNvPr id="4" name="Picture 3">
            <a:extLst>
              <a:ext uri="{FF2B5EF4-FFF2-40B4-BE49-F238E27FC236}">
                <a16:creationId xmlns:a16="http://schemas.microsoft.com/office/drawing/2014/main" id="{D66B322C-00C9-4C28-9CC0-3AD0DDF71277}"/>
              </a:ext>
            </a:extLst>
          </p:cNvPr>
          <p:cNvPicPr>
            <a:picLocks noChangeAspect="1"/>
          </p:cNvPicPr>
          <p:nvPr/>
        </p:nvPicPr>
        <p:blipFill>
          <a:blip r:embed="rId4"/>
          <a:stretch>
            <a:fillRect/>
          </a:stretch>
        </p:blipFill>
        <p:spPr>
          <a:xfrm>
            <a:off x="7535587" y="3343834"/>
            <a:ext cx="800958" cy="956437"/>
          </a:xfrm>
          <a:prstGeom prst="rect">
            <a:avLst/>
          </a:prstGeom>
        </p:spPr>
      </p:pic>
      <p:pic>
        <p:nvPicPr>
          <p:cNvPr id="1026" name="Picture 2" descr="Become an Android Partner">
            <a:extLst>
              <a:ext uri="{FF2B5EF4-FFF2-40B4-BE49-F238E27FC236}">
                <a16:creationId xmlns:a16="http://schemas.microsoft.com/office/drawing/2014/main" id="{97DC65AB-87AE-4918-A7F6-DAD069E299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6454" y="1768928"/>
            <a:ext cx="1725097" cy="7505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85C86F0-B8BE-4A64-9788-6D083FBB8DA1}"/>
              </a:ext>
            </a:extLst>
          </p:cNvPr>
          <p:cNvSpPr txBox="1"/>
          <p:nvPr/>
        </p:nvSpPr>
        <p:spPr>
          <a:xfrm>
            <a:off x="7488062" y="1499623"/>
            <a:ext cx="2489179" cy="307777"/>
          </a:xfrm>
          <a:prstGeom prst="rect">
            <a:avLst/>
          </a:prstGeom>
          <a:noFill/>
        </p:spPr>
        <p:txBody>
          <a:bodyPr wrap="square">
            <a:spAutoFit/>
          </a:bodyPr>
          <a:lstStyle/>
          <a:p>
            <a:r>
              <a:rPr lang="en-US" sz="1400" dirty="0">
                <a:latin typeface="+mj-lt"/>
              </a:rPr>
              <a:t>google mobile services (G</a:t>
            </a:r>
            <a:r>
              <a:rPr lang="en-US" altLang="zh-CN" sz="1400" dirty="0">
                <a:latin typeface="+mj-lt"/>
              </a:rPr>
              <a:t>MS)</a:t>
            </a:r>
            <a:endParaRPr lang="en-US" sz="1400" dirty="0">
              <a:latin typeface="+mj-lt"/>
            </a:endParaRPr>
          </a:p>
        </p:txBody>
      </p:sp>
      <p:sp>
        <p:nvSpPr>
          <p:cNvPr id="11" name="TextBox 10">
            <a:extLst>
              <a:ext uri="{FF2B5EF4-FFF2-40B4-BE49-F238E27FC236}">
                <a16:creationId xmlns:a16="http://schemas.microsoft.com/office/drawing/2014/main" id="{6170142C-4FB7-43EB-831C-6217A76869CD}"/>
              </a:ext>
            </a:extLst>
          </p:cNvPr>
          <p:cNvSpPr txBox="1"/>
          <p:nvPr/>
        </p:nvSpPr>
        <p:spPr>
          <a:xfrm>
            <a:off x="7435386" y="2788762"/>
            <a:ext cx="2665460" cy="523220"/>
          </a:xfrm>
          <a:prstGeom prst="rect">
            <a:avLst/>
          </a:prstGeom>
          <a:noFill/>
        </p:spPr>
        <p:txBody>
          <a:bodyPr wrap="square">
            <a:spAutoFit/>
          </a:bodyPr>
          <a:lstStyle/>
          <a:p>
            <a:pPr algn="ctr"/>
            <a:r>
              <a:rPr lang="en-GB" sz="1400" dirty="0">
                <a:latin typeface="+mj-lt"/>
              </a:rPr>
              <a:t>Google Play Services </a:t>
            </a:r>
          </a:p>
          <a:p>
            <a:r>
              <a:rPr lang="en-GB" sz="1400" dirty="0">
                <a:latin typeface="+mj-lt"/>
              </a:rPr>
              <a:t>(Google Service Framework, GFS) </a:t>
            </a:r>
            <a:endParaRPr lang="en-US" sz="1400" dirty="0">
              <a:latin typeface="+mj-lt"/>
            </a:endParaRPr>
          </a:p>
        </p:txBody>
      </p:sp>
      <p:pic>
        <p:nvPicPr>
          <p:cNvPr id="16" name="Picture 15">
            <a:extLst>
              <a:ext uri="{FF2B5EF4-FFF2-40B4-BE49-F238E27FC236}">
                <a16:creationId xmlns:a16="http://schemas.microsoft.com/office/drawing/2014/main" id="{2918B3EE-7E33-4072-9BBE-8E73B365DCB4}"/>
              </a:ext>
            </a:extLst>
          </p:cNvPr>
          <p:cNvPicPr>
            <a:picLocks noChangeAspect="1"/>
          </p:cNvPicPr>
          <p:nvPr/>
        </p:nvPicPr>
        <p:blipFill>
          <a:blip r:embed="rId6"/>
          <a:stretch>
            <a:fillRect/>
          </a:stretch>
        </p:blipFill>
        <p:spPr>
          <a:xfrm>
            <a:off x="1132765" y="4160122"/>
            <a:ext cx="4236810" cy="2533293"/>
          </a:xfrm>
          <a:prstGeom prst="rect">
            <a:avLst/>
          </a:prstGeom>
        </p:spPr>
      </p:pic>
      <p:sp>
        <p:nvSpPr>
          <p:cNvPr id="19" name="TextBox 18">
            <a:extLst>
              <a:ext uri="{FF2B5EF4-FFF2-40B4-BE49-F238E27FC236}">
                <a16:creationId xmlns:a16="http://schemas.microsoft.com/office/drawing/2014/main" id="{7931E30E-D912-4172-9BE7-7024C8FA4080}"/>
              </a:ext>
            </a:extLst>
          </p:cNvPr>
          <p:cNvSpPr txBox="1"/>
          <p:nvPr/>
        </p:nvSpPr>
        <p:spPr>
          <a:xfrm>
            <a:off x="5748169" y="4637711"/>
            <a:ext cx="3761414" cy="923330"/>
          </a:xfrm>
          <a:prstGeom prst="rect">
            <a:avLst/>
          </a:prstGeom>
          <a:noFill/>
        </p:spPr>
        <p:txBody>
          <a:bodyPr wrap="square">
            <a:spAutoFit/>
          </a:bodyPr>
          <a:lstStyle/>
          <a:p>
            <a:r>
              <a:rPr lang="en-GB"/>
              <a:t>Google Play services receives regular updates that contain improvements and bug fixes.</a:t>
            </a:r>
            <a:endParaRPr lang="en-US"/>
          </a:p>
        </p:txBody>
      </p:sp>
      <p:sp>
        <p:nvSpPr>
          <p:cNvPr id="21" name="TextBox 20">
            <a:extLst>
              <a:ext uri="{FF2B5EF4-FFF2-40B4-BE49-F238E27FC236}">
                <a16:creationId xmlns:a16="http://schemas.microsoft.com/office/drawing/2014/main" id="{54C56691-355C-4D5C-9F0C-B8E98561ED41}"/>
              </a:ext>
            </a:extLst>
          </p:cNvPr>
          <p:cNvSpPr txBox="1"/>
          <p:nvPr/>
        </p:nvSpPr>
        <p:spPr>
          <a:xfrm>
            <a:off x="8533936" y="3496628"/>
            <a:ext cx="1395873" cy="769441"/>
          </a:xfrm>
          <a:prstGeom prst="rect">
            <a:avLst/>
          </a:prstGeom>
          <a:noFill/>
        </p:spPr>
        <p:txBody>
          <a:bodyPr wrap="square">
            <a:spAutoFit/>
          </a:bodyPr>
          <a:lstStyle/>
          <a:p>
            <a:r>
              <a:rPr lang="en-GB" sz="1100" dirty="0"/>
              <a:t>1.Google Backup</a:t>
            </a:r>
          </a:p>
          <a:p>
            <a:r>
              <a:rPr lang="en-GB" sz="1100" dirty="0"/>
              <a:t>2.Play Store Services</a:t>
            </a:r>
          </a:p>
          <a:p>
            <a:r>
              <a:rPr lang="en-GB" sz="1100" dirty="0"/>
              <a:t>3.Contacts Sync</a:t>
            </a:r>
          </a:p>
          <a:p>
            <a:r>
              <a:rPr lang="en-GB" sz="1100" dirty="0"/>
              <a:t>4.Account Manager</a:t>
            </a:r>
            <a:endParaRPr lang="en-US" sz="1100" dirty="0"/>
          </a:p>
        </p:txBody>
      </p:sp>
      <p:sp>
        <p:nvSpPr>
          <p:cNvPr id="5" name="TextBox 4">
            <a:extLst>
              <a:ext uri="{FF2B5EF4-FFF2-40B4-BE49-F238E27FC236}">
                <a16:creationId xmlns:a16="http://schemas.microsoft.com/office/drawing/2014/main" id="{30D540F4-0192-EF1A-6CC6-E22680CB682E}"/>
              </a:ext>
            </a:extLst>
          </p:cNvPr>
          <p:cNvSpPr txBox="1"/>
          <p:nvPr/>
        </p:nvSpPr>
        <p:spPr>
          <a:xfrm>
            <a:off x="9784138" y="1499623"/>
            <a:ext cx="2156147" cy="954107"/>
          </a:xfrm>
          <a:prstGeom prst="rect">
            <a:avLst/>
          </a:prstGeom>
          <a:noFill/>
        </p:spPr>
        <p:txBody>
          <a:bodyPr wrap="square">
            <a:spAutoFit/>
          </a:bodyPr>
          <a:lstStyle/>
          <a:p>
            <a:pPr marL="285750" indent="-285750">
              <a:buFont typeface="Arial" panose="020B0604020202020204" pitchFamily="34" charset="0"/>
              <a:buChar char="•"/>
            </a:pPr>
            <a:r>
              <a:rPr lang="en-US" sz="1400" dirty="0"/>
              <a:t>Pre-installed by OEM</a:t>
            </a:r>
          </a:p>
          <a:p>
            <a:pPr marL="285750" indent="-285750">
              <a:buFont typeface="Arial" panose="020B0604020202020204" pitchFamily="34" charset="0"/>
              <a:buChar char="•"/>
            </a:pPr>
            <a:r>
              <a:rPr lang="en-US" sz="1400" dirty="0"/>
              <a:t>Elevated Privilege</a:t>
            </a:r>
          </a:p>
          <a:p>
            <a:pPr marL="285750" indent="-285750">
              <a:buFont typeface="Arial" panose="020B0604020202020204" pitchFamily="34" charset="0"/>
              <a:buChar char="•"/>
            </a:pPr>
            <a:r>
              <a:rPr lang="en-US" sz="1400" dirty="0"/>
              <a:t>Non-Removable</a:t>
            </a:r>
          </a:p>
          <a:p>
            <a:pPr marL="285750" indent="-285750">
              <a:buFont typeface="Arial" panose="020B0604020202020204" pitchFamily="34" charset="0"/>
              <a:buChar char="•"/>
            </a:pPr>
            <a:r>
              <a:rPr lang="en-US" sz="1400" dirty="0"/>
              <a:t>Background Services</a:t>
            </a:r>
          </a:p>
        </p:txBody>
      </p:sp>
      <p:sp>
        <p:nvSpPr>
          <p:cNvPr id="3" name="Title 2">
            <a:extLst>
              <a:ext uri="{FF2B5EF4-FFF2-40B4-BE49-F238E27FC236}">
                <a16:creationId xmlns:a16="http://schemas.microsoft.com/office/drawing/2014/main" id="{0D3BF325-32CC-A4D2-35BB-AC9DBB1142ED}"/>
              </a:ext>
            </a:extLst>
          </p:cNvPr>
          <p:cNvSpPr>
            <a:spLocks noGrp="1"/>
          </p:cNvSpPr>
          <p:nvPr>
            <p:ph type="title"/>
          </p:nvPr>
        </p:nvSpPr>
        <p:spPr/>
        <p:txBody>
          <a:bodyPr/>
          <a:lstStyle/>
          <a:p>
            <a:r>
              <a:rPr lang="en-US" dirty="0"/>
              <a:t>Layers containing evidence</a:t>
            </a:r>
          </a:p>
        </p:txBody>
      </p:sp>
    </p:spTree>
    <p:extLst>
      <p:ext uri="{BB962C8B-B14F-4D97-AF65-F5344CB8AC3E}">
        <p14:creationId xmlns:p14="http://schemas.microsoft.com/office/powerpoint/2010/main" val="336467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D1DD-41C5-49D1-9394-E933EE31404D}"/>
              </a:ext>
            </a:extLst>
          </p:cNvPr>
          <p:cNvSpPr>
            <a:spLocks noGrp="1"/>
          </p:cNvSpPr>
          <p:nvPr>
            <p:ph type="title"/>
          </p:nvPr>
        </p:nvSpPr>
        <p:spPr/>
        <p:txBody>
          <a:bodyPr/>
          <a:lstStyle/>
          <a:p>
            <a:r>
              <a:rPr lang="en-US">
                <a:solidFill>
                  <a:srgbClr val="FF0000"/>
                </a:solidFill>
              </a:rPr>
              <a:t>A</a:t>
            </a:r>
            <a:r>
              <a:rPr lang="en-US"/>
              <a:t>ndroid </a:t>
            </a:r>
            <a:r>
              <a:rPr lang="en-US" err="1">
                <a:solidFill>
                  <a:srgbClr val="FF0000"/>
                </a:solidFill>
              </a:rPr>
              <a:t>R</a:t>
            </a:r>
            <a:r>
              <a:rPr lang="en-US" err="1"/>
              <a:t>un</a:t>
            </a:r>
            <a:r>
              <a:rPr lang="en-US" err="1">
                <a:solidFill>
                  <a:srgbClr val="FF0000"/>
                </a:solidFill>
              </a:rPr>
              <a:t>T</a:t>
            </a:r>
            <a:r>
              <a:rPr lang="en-US" err="1"/>
              <a:t>ime</a:t>
            </a:r>
            <a:r>
              <a:rPr lang="en-US"/>
              <a:t> (ART)</a:t>
            </a:r>
          </a:p>
        </p:txBody>
      </p:sp>
      <p:sp>
        <p:nvSpPr>
          <p:cNvPr id="3" name="Content Placeholder 2">
            <a:extLst>
              <a:ext uri="{FF2B5EF4-FFF2-40B4-BE49-F238E27FC236}">
                <a16:creationId xmlns:a16="http://schemas.microsoft.com/office/drawing/2014/main" id="{B51AA8A5-F9F9-4D9E-8702-6E0F84B1E989}"/>
              </a:ext>
            </a:extLst>
          </p:cNvPr>
          <p:cNvSpPr>
            <a:spLocks noGrp="1"/>
          </p:cNvSpPr>
          <p:nvPr>
            <p:ph idx="1"/>
          </p:nvPr>
        </p:nvSpPr>
        <p:spPr>
          <a:xfrm>
            <a:off x="838200" y="1825625"/>
            <a:ext cx="5918607" cy="4351338"/>
          </a:xfrm>
        </p:spPr>
        <p:txBody>
          <a:bodyPr>
            <a:normAutofit fontScale="92500" lnSpcReduction="20000"/>
          </a:bodyPr>
          <a:lstStyle/>
          <a:p>
            <a:r>
              <a:rPr lang="en-GB" dirty="0"/>
              <a:t>ART is the system within the Android operating system that executes applications </a:t>
            </a:r>
          </a:p>
          <a:p>
            <a:pPr lvl="1"/>
            <a:r>
              <a:rPr lang="en-GB" dirty="0"/>
              <a:t>by translating their bytecode (</a:t>
            </a:r>
            <a:r>
              <a:rPr lang="en-GB" dirty="0">
                <a:solidFill>
                  <a:srgbClr val="C00000"/>
                </a:solidFill>
              </a:rPr>
              <a:t>DEX/</a:t>
            </a:r>
            <a:r>
              <a:rPr lang="en-US" dirty="0"/>
              <a:t>Dalvik Executable</a:t>
            </a:r>
            <a:r>
              <a:rPr lang="en-GB" dirty="0"/>
              <a:t>) into machine code that the device's processor can understand</a:t>
            </a:r>
          </a:p>
          <a:p>
            <a:pPr lvl="1"/>
            <a:r>
              <a:rPr lang="en-GB" dirty="0"/>
              <a:t>old: Dalvik Virtual Machine(DVM) </a:t>
            </a:r>
            <a:r>
              <a:rPr lang="en-US" b="0" i="0" dirty="0">
                <a:solidFill>
                  <a:srgbClr val="282829"/>
                </a:solidFill>
                <a:effectLst/>
                <a:latin typeface="-apple-system"/>
              </a:rPr>
              <a:t>till </a:t>
            </a:r>
            <a:r>
              <a:rPr lang="en-US" b="0" i="0" dirty="0" err="1">
                <a:solidFill>
                  <a:srgbClr val="282829"/>
                </a:solidFill>
                <a:effectLst/>
                <a:latin typeface="-apple-system"/>
              </a:rPr>
              <a:t>Kitkat</a:t>
            </a:r>
            <a:r>
              <a:rPr lang="en-GB" dirty="0"/>
              <a:t> </a:t>
            </a:r>
          </a:p>
          <a:p>
            <a:r>
              <a:rPr lang="en-GB" dirty="0"/>
              <a:t>ART is faster than DVM</a:t>
            </a:r>
          </a:p>
          <a:p>
            <a:pPr lvl="1"/>
            <a:r>
              <a:rPr lang="en-GB" dirty="0"/>
              <a:t>ART does ahead-of-time (</a:t>
            </a:r>
            <a:r>
              <a:rPr lang="en-GB" dirty="0">
                <a:solidFill>
                  <a:srgbClr val="C00000"/>
                </a:solidFill>
              </a:rPr>
              <a:t>AOT</a:t>
            </a:r>
            <a:r>
              <a:rPr lang="en-GB" dirty="0"/>
              <a:t>) compiles higher-level program languages to machine code</a:t>
            </a:r>
          </a:p>
          <a:p>
            <a:pPr lvl="1"/>
            <a:r>
              <a:rPr lang="en-GB" dirty="0"/>
              <a:t>.</a:t>
            </a:r>
            <a:r>
              <a:rPr lang="en-GB" dirty="0">
                <a:solidFill>
                  <a:srgbClr val="C00000"/>
                </a:solidFill>
              </a:rPr>
              <a:t>oat:</a:t>
            </a:r>
            <a:r>
              <a:rPr lang="en-GB" dirty="0"/>
              <a:t> </a:t>
            </a:r>
            <a:r>
              <a:rPr lang="en-US" sz="2400" dirty="0">
                <a:solidFill>
                  <a:srgbClr val="C00000"/>
                </a:solidFill>
              </a:rPr>
              <a:t>: </a:t>
            </a:r>
            <a:r>
              <a:rPr lang="en-US" sz="2400" dirty="0"/>
              <a:t>o</a:t>
            </a:r>
            <a:r>
              <a:rPr lang="en-GB" dirty="0" err="1"/>
              <a:t>ptimized</a:t>
            </a:r>
            <a:r>
              <a:rPr lang="en-GB" dirty="0"/>
              <a:t> version of a Dalvik Executable </a:t>
            </a:r>
            <a:r>
              <a:rPr lang="en-GB" dirty="0">
                <a:solidFill>
                  <a:srgbClr val="C00000"/>
                </a:solidFill>
              </a:rPr>
              <a:t>(.</a:t>
            </a:r>
            <a:r>
              <a:rPr lang="en-GB" dirty="0" err="1">
                <a:solidFill>
                  <a:srgbClr val="C00000"/>
                </a:solidFill>
              </a:rPr>
              <a:t>dex</a:t>
            </a:r>
            <a:r>
              <a:rPr lang="en-GB" dirty="0">
                <a:solidFill>
                  <a:srgbClr val="C00000"/>
                </a:solidFill>
              </a:rPr>
              <a:t>) </a:t>
            </a:r>
            <a:r>
              <a:rPr lang="en-GB" dirty="0"/>
              <a:t>file used in </a:t>
            </a:r>
            <a:r>
              <a:rPr lang="en-GB" dirty="0">
                <a:solidFill>
                  <a:srgbClr val="C00000"/>
                </a:solidFill>
              </a:rPr>
              <a:t>ART</a:t>
            </a:r>
          </a:p>
          <a:p>
            <a:pPr lvl="1"/>
            <a:r>
              <a:rPr lang="en-GB" dirty="0"/>
              <a:t>.</a:t>
            </a:r>
            <a:r>
              <a:rPr lang="en-GB" dirty="0" err="1">
                <a:solidFill>
                  <a:srgbClr val="C00000"/>
                </a:solidFill>
              </a:rPr>
              <a:t>odex</a:t>
            </a:r>
            <a:r>
              <a:rPr lang="en-GB" dirty="0"/>
              <a:t>: After Android 8.0: optimize Android apps' compilation and loading process. </a:t>
            </a:r>
            <a:endParaRPr lang="en-US" dirty="0"/>
          </a:p>
        </p:txBody>
      </p:sp>
      <p:pic>
        <p:nvPicPr>
          <p:cNvPr id="1026" name="Picture 2" descr="Image for post">
            <a:extLst>
              <a:ext uri="{FF2B5EF4-FFF2-40B4-BE49-F238E27FC236}">
                <a16:creationId xmlns:a16="http://schemas.microsoft.com/office/drawing/2014/main" id="{829A28D2-8942-48DA-8C3B-EF32A3CCC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50" y="1607814"/>
            <a:ext cx="5435193" cy="4786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EBF047C-B7C7-4EF7-B92E-6590BBA5F433}"/>
              </a:ext>
            </a:extLst>
          </p:cNvPr>
          <p:cNvSpPr/>
          <p:nvPr/>
        </p:nvSpPr>
        <p:spPr>
          <a:xfrm>
            <a:off x="8969829" y="1401993"/>
            <a:ext cx="994228" cy="2178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.APK</a:t>
            </a:r>
          </a:p>
        </p:txBody>
      </p:sp>
      <p:sp>
        <p:nvSpPr>
          <p:cNvPr id="6" name="Rectangle: Rounded Corners 5">
            <a:extLst>
              <a:ext uri="{FF2B5EF4-FFF2-40B4-BE49-F238E27FC236}">
                <a16:creationId xmlns:a16="http://schemas.microsoft.com/office/drawing/2014/main" id="{3A18E43F-C7B6-451F-AA00-236143E13747}"/>
              </a:ext>
            </a:extLst>
          </p:cNvPr>
          <p:cNvSpPr/>
          <p:nvPr/>
        </p:nvSpPr>
        <p:spPr>
          <a:xfrm>
            <a:off x="8969829" y="198444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Resource and Native code</a:t>
            </a:r>
          </a:p>
        </p:txBody>
      </p:sp>
      <p:cxnSp>
        <p:nvCxnSpPr>
          <p:cNvPr id="7" name="Straight Arrow Connector 6">
            <a:extLst>
              <a:ext uri="{FF2B5EF4-FFF2-40B4-BE49-F238E27FC236}">
                <a16:creationId xmlns:a16="http://schemas.microsoft.com/office/drawing/2014/main" id="{4846ACFD-B387-44AC-A7B8-B72E5015F543}"/>
              </a:ext>
            </a:extLst>
          </p:cNvPr>
          <p:cNvCxnSpPr>
            <a:cxnSpLocks/>
            <a:stCxn id="4" idx="1"/>
          </p:cNvCxnSpPr>
          <p:nvPr/>
        </p:nvCxnSpPr>
        <p:spPr>
          <a:xfrm flipH="1">
            <a:off x="8098971" y="1510899"/>
            <a:ext cx="870858" cy="47354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3D40DE85-78CD-4B04-82CA-F530F13D1CE0}"/>
              </a:ext>
            </a:extLst>
          </p:cNvPr>
          <p:cNvCxnSpPr>
            <a:stCxn id="4" idx="3"/>
          </p:cNvCxnSpPr>
          <p:nvPr/>
        </p:nvCxnSpPr>
        <p:spPr>
          <a:xfrm>
            <a:off x="9964057" y="1510899"/>
            <a:ext cx="878114" cy="3646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759EAC4C-6A1D-4C12-8BE7-4B46EE430E0F}"/>
              </a:ext>
            </a:extLst>
          </p:cNvPr>
          <p:cNvCxnSpPr>
            <a:cxnSpLocks/>
            <a:stCxn id="4" idx="2"/>
            <a:endCxn id="6" idx="0"/>
          </p:cNvCxnSpPr>
          <p:nvPr/>
        </p:nvCxnSpPr>
        <p:spPr>
          <a:xfrm>
            <a:off x="9466943" y="1619804"/>
            <a:ext cx="0" cy="36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52BC6142-51AA-42C1-B901-D90A9A132502}"/>
              </a:ext>
            </a:extLst>
          </p:cNvPr>
          <p:cNvSpPr/>
          <p:nvPr/>
        </p:nvSpPr>
        <p:spPr>
          <a:xfrm>
            <a:off x="7561946" y="522513"/>
            <a:ext cx="1030514" cy="389325"/>
          </a:xfrm>
          <a:prstGeom prst="roundRect">
            <a:avLst/>
          </a:prstGeom>
          <a:solidFill>
            <a:srgbClr val="AB51D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Source code</a:t>
            </a:r>
          </a:p>
        </p:txBody>
      </p:sp>
      <p:sp>
        <p:nvSpPr>
          <p:cNvPr id="14" name="Rectangle: Rounded Corners 13">
            <a:extLst>
              <a:ext uri="{FF2B5EF4-FFF2-40B4-BE49-F238E27FC236}">
                <a16:creationId xmlns:a16="http://schemas.microsoft.com/office/drawing/2014/main" id="{52117774-F6FD-49B0-8E0A-3204BC1AC29F}"/>
              </a:ext>
            </a:extLst>
          </p:cNvPr>
          <p:cNvSpPr/>
          <p:nvPr/>
        </p:nvSpPr>
        <p:spPr>
          <a:xfrm>
            <a:off x="8944634" y="529188"/>
            <a:ext cx="1030514" cy="389325"/>
          </a:xfrm>
          <a:prstGeom prst="roundRect">
            <a:avLst/>
          </a:prstGeom>
          <a:solidFill>
            <a:srgbClr val="AEAEA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DEX</a:t>
            </a:r>
          </a:p>
        </p:txBody>
      </p:sp>
      <p:cxnSp>
        <p:nvCxnSpPr>
          <p:cNvPr id="15" name="Straight Arrow Connector 14">
            <a:extLst>
              <a:ext uri="{FF2B5EF4-FFF2-40B4-BE49-F238E27FC236}">
                <a16:creationId xmlns:a16="http://schemas.microsoft.com/office/drawing/2014/main" id="{589B4EB8-EE9C-4601-96B8-D64CA8F82870}"/>
              </a:ext>
            </a:extLst>
          </p:cNvPr>
          <p:cNvCxnSpPr>
            <a:stCxn id="13" idx="3"/>
            <a:endCxn id="14" idx="1"/>
          </p:cNvCxnSpPr>
          <p:nvPr/>
        </p:nvCxnSpPr>
        <p:spPr>
          <a:xfrm>
            <a:off x="8592460" y="717176"/>
            <a:ext cx="352174" cy="6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14F4EA9-E13C-43CB-A3C7-A60B57C4FD01}"/>
              </a:ext>
            </a:extLst>
          </p:cNvPr>
          <p:cNvSpPr/>
          <p:nvPr/>
        </p:nvSpPr>
        <p:spPr>
          <a:xfrm>
            <a:off x="10811332" y="475471"/>
            <a:ext cx="994228" cy="511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Resource and Native code</a:t>
            </a:r>
          </a:p>
        </p:txBody>
      </p:sp>
      <p:cxnSp>
        <p:nvCxnSpPr>
          <p:cNvPr id="18" name="Straight Arrow Connector 17">
            <a:extLst>
              <a:ext uri="{FF2B5EF4-FFF2-40B4-BE49-F238E27FC236}">
                <a16:creationId xmlns:a16="http://schemas.microsoft.com/office/drawing/2014/main" id="{CBC36275-E60F-447E-8CED-1BA7A9BD5156}"/>
              </a:ext>
            </a:extLst>
          </p:cNvPr>
          <p:cNvCxnSpPr>
            <a:cxnSpLocks/>
            <a:stCxn id="17" idx="1"/>
            <a:endCxn id="14" idx="3"/>
          </p:cNvCxnSpPr>
          <p:nvPr/>
        </p:nvCxnSpPr>
        <p:spPr>
          <a:xfrm flipH="1" flipV="1">
            <a:off x="9975148" y="723851"/>
            <a:ext cx="836184" cy="7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A3C6BD-C034-4E07-8C7F-F5C8C968CFA3}"/>
              </a:ext>
            </a:extLst>
          </p:cNvPr>
          <p:cNvCxnSpPr>
            <a:endCxn id="4" idx="0"/>
          </p:cNvCxnSpPr>
          <p:nvPr/>
        </p:nvCxnSpPr>
        <p:spPr>
          <a:xfrm>
            <a:off x="9459891" y="877888"/>
            <a:ext cx="7052" cy="524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881352-8445-4ED8-A0B1-6BA8C2162127}"/>
              </a:ext>
            </a:extLst>
          </p:cNvPr>
          <p:cNvSpPr txBox="1"/>
          <p:nvPr/>
        </p:nvSpPr>
        <p:spPr>
          <a:xfrm>
            <a:off x="9463489" y="1044550"/>
            <a:ext cx="450764" cy="369332"/>
          </a:xfrm>
          <a:prstGeom prst="rect">
            <a:avLst/>
          </a:prstGeom>
          <a:noFill/>
        </p:spPr>
        <p:txBody>
          <a:bodyPr wrap="none" rtlCol="0">
            <a:spAutoFit/>
          </a:bodyPr>
          <a:lstStyle/>
          <a:p>
            <a:r>
              <a:rPr lang="en-US">
                <a:solidFill>
                  <a:srgbClr val="002060"/>
                </a:solidFill>
              </a:rPr>
              <a:t>zip</a:t>
            </a:r>
          </a:p>
        </p:txBody>
      </p:sp>
      <p:sp>
        <p:nvSpPr>
          <p:cNvPr id="25" name="TextBox 24">
            <a:extLst>
              <a:ext uri="{FF2B5EF4-FFF2-40B4-BE49-F238E27FC236}">
                <a16:creationId xmlns:a16="http://schemas.microsoft.com/office/drawing/2014/main" id="{150B627A-6784-4127-8206-2747DAA82FFD}"/>
              </a:ext>
            </a:extLst>
          </p:cNvPr>
          <p:cNvSpPr txBox="1"/>
          <p:nvPr/>
        </p:nvSpPr>
        <p:spPr>
          <a:xfrm>
            <a:off x="8481709" y="1607814"/>
            <a:ext cx="618118" cy="307777"/>
          </a:xfrm>
          <a:prstGeom prst="rect">
            <a:avLst/>
          </a:prstGeom>
          <a:noFill/>
        </p:spPr>
        <p:txBody>
          <a:bodyPr wrap="none" rtlCol="0">
            <a:spAutoFit/>
          </a:bodyPr>
          <a:lstStyle/>
          <a:p>
            <a:r>
              <a:rPr lang="en-US" sz="1400">
                <a:solidFill>
                  <a:srgbClr val="002060"/>
                </a:solidFill>
              </a:rPr>
              <a:t>install</a:t>
            </a:r>
          </a:p>
        </p:txBody>
      </p:sp>
      <p:sp>
        <p:nvSpPr>
          <p:cNvPr id="27" name="TextBox 26">
            <a:extLst>
              <a:ext uri="{FF2B5EF4-FFF2-40B4-BE49-F238E27FC236}">
                <a16:creationId xmlns:a16="http://schemas.microsoft.com/office/drawing/2014/main" id="{F3D8E559-362E-4CB3-A686-D9027D55AEFA}"/>
              </a:ext>
            </a:extLst>
          </p:cNvPr>
          <p:cNvSpPr txBox="1"/>
          <p:nvPr/>
        </p:nvSpPr>
        <p:spPr>
          <a:xfrm>
            <a:off x="9654998" y="1614489"/>
            <a:ext cx="618118" cy="307777"/>
          </a:xfrm>
          <a:prstGeom prst="rect">
            <a:avLst/>
          </a:prstGeom>
          <a:noFill/>
        </p:spPr>
        <p:txBody>
          <a:bodyPr wrap="none" rtlCol="0">
            <a:spAutoFit/>
          </a:bodyPr>
          <a:lstStyle/>
          <a:p>
            <a:r>
              <a:rPr lang="en-US" sz="1400">
                <a:solidFill>
                  <a:srgbClr val="002060"/>
                </a:solidFill>
              </a:rPr>
              <a:t>install</a:t>
            </a:r>
          </a:p>
        </p:txBody>
      </p:sp>
      <p:sp>
        <p:nvSpPr>
          <p:cNvPr id="26" name="TextBox 25">
            <a:extLst>
              <a:ext uri="{FF2B5EF4-FFF2-40B4-BE49-F238E27FC236}">
                <a16:creationId xmlns:a16="http://schemas.microsoft.com/office/drawing/2014/main" id="{29702971-FBAE-4976-8484-7E32DB8B9C1F}"/>
              </a:ext>
            </a:extLst>
          </p:cNvPr>
          <p:cNvSpPr txBox="1"/>
          <p:nvPr/>
        </p:nvSpPr>
        <p:spPr>
          <a:xfrm>
            <a:off x="9067661" y="142564"/>
            <a:ext cx="531043" cy="338554"/>
          </a:xfrm>
          <a:prstGeom prst="rect">
            <a:avLst/>
          </a:prstGeom>
          <a:noFill/>
        </p:spPr>
        <p:txBody>
          <a:bodyPr wrap="none" rtlCol="0">
            <a:spAutoFit/>
          </a:bodyPr>
          <a:lstStyle/>
          <a:p>
            <a:r>
              <a:rPr lang="en-US" sz="1600">
                <a:solidFill>
                  <a:srgbClr val="C00000"/>
                </a:solidFill>
              </a:rPr>
              <a:t>.</a:t>
            </a:r>
            <a:r>
              <a:rPr lang="en-US" sz="1600" err="1">
                <a:solidFill>
                  <a:srgbClr val="C00000"/>
                </a:solidFill>
              </a:rPr>
              <a:t>dex</a:t>
            </a:r>
            <a:endParaRPr lang="en-US" sz="1600">
              <a:solidFill>
                <a:srgbClr val="C00000"/>
              </a:solidFill>
            </a:endParaRPr>
          </a:p>
        </p:txBody>
      </p:sp>
      <p:sp>
        <p:nvSpPr>
          <p:cNvPr id="29" name="TextBox 28">
            <a:extLst>
              <a:ext uri="{FF2B5EF4-FFF2-40B4-BE49-F238E27FC236}">
                <a16:creationId xmlns:a16="http://schemas.microsoft.com/office/drawing/2014/main" id="{44D8D561-EA55-4CD3-B43D-544EEF47968C}"/>
              </a:ext>
            </a:extLst>
          </p:cNvPr>
          <p:cNvSpPr txBox="1"/>
          <p:nvPr/>
        </p:nvSpPr>
        <p:spPr>
          <a:xfrm>
            <a:off x="7692704" y="168338"/>
            <a:ext cx="585738" cy="338554"/>
          </a:xfrm>
          <a:prstGeom prst="rect">
            <a:avLst/>
          </a:prstGeom>
          <a:noFill/>
        </p:spPr>
        <p:txBody>
          <a:bodyPr wrap="none" rtlCol="0">
            <a:spAutoFit/>
          </a:bodyPr>
          <a:lstStyle/>
          <a:p>
            <a:r>
              <a:rPr lang="en-US" sz="1600">
                <a:solidFill>
                  <a:srgbClr val="C00000"/>
                </a:solidFill>
              </a:rPr>
              <a:t>.Java</a:t>
            </a:r>
          </a:p>
        </p:txBody>
      </p:sp>
      <p:sp>
        <p:nvSpPr>
          <p:cNvPr id="31" name="TextBox 30">
            <a:extLst>
              <a:ext uri="{FF2B5EF4-FFF2-40B4-BE49-F238E27FC236}">
                <a16:creationId xmlns:a16="http://schemas.microsoft.com/office/drawing/2014/main" id="{F3DF8715-2A39-4FDD-8DF3-9C4E21D51C1D}"/>
              </a:ext>
            </a:extLst>
          </p:cNvPr>
          <p:cNvSpPr txBox="1"/>
          <p:nvPr/>
        </p:nvSpPr>
        <p:spPr>
          <a:xfrm>
            <a:off x="6999520" y="6238567"/>
            <a:ext cx="4795154" cy="261610"/>
          </a:xfrm>
          <a:prstGeom prst="rect">
            <a:avLst/>
          </a:prstGeom>
          <a:noFill/>
        </p:spPr>
        <p:txBody>
          <a:bodyPr wrap="square">
            <a:spAutoFit/>
          </a:bodyPr>
          <a:lstStyle/>
          <a:p>
            <a:r>
              <a:rPr lang="en-GB" sz="1100"/>
              <a:t>Do not trust extensions: .</a:t>
            </a:r>
            <a:r>
              <a:rPr lang="en-GB" sz="1100" err="1"/>
              <a:t>dex</a:t>
            </a:r>
            <a:r>
              <a:rPr lang="en-GB" sz="1100"/>
              <a:t> can be DEX or OAT, .</a:t>
            </a:r>
            <a:r>
              <a:rPr lang="en-GB" sz="1100" err="1"/>
              <a:t>odex</a:t>
            </a:r>
            <a:r>
              <a:rPr lang="en-GB" sz="1100"/>
              <a:t> are OAT, .oat are OAT, …</a:t>
            </a:r>
          </a:p>
        </p:txBody>
      </p:sp>
      <p:sp>
        <p:nvSpPr>
          <p:cNvPr id="33" name="TextBox 32">
            <a:extLst>
              <a:ext uri="{FF2B5EF4-FFF2-40B4-BE49-F238E27FC236}">
                <a16:creationId xmlns:a16="http://schemas.microsoft.com/office/drawing/2014/main" id="{AC70E301-5646-49A1-B169-88D0E406C090}"/>
              </a:ext>
            </a:extLst>
          </p:cNvPr>
          <p:cNvSpPr txBox="1"/>
          <p:nvPr/>
        </p:nvSpPr>
        <p:spPr>
          <a:xfrm>
            <a:off x="6558370" y="4120919"/>
            <a:ext cx="1853917" cy="246221"/>
          </a:xfrm>
          <a:prstGeom prst="rect">
            <a:avLst/>
          </a:prstGeom>
          <a:noFill/>
        </p:spPr>
        <p:txBody>
          <a:bodyPr wrap="square">
            <a:spAutoFit/>
          </a:bodyPr>
          <a:lstStyle/>
          <a:p>
            <a:r>
              <a:rPr lang="en-US" sz="1000" b="0" i="0">
                <a:solidFill>
                  <a:srgbClr val="C00000"/>
                </a:solidFill>
                <a:effectLst/>
                <a:latin typeface="Open Sans"/>
              </a:rPr>
              <a:t>Optimized Dalvik </a:t>
            </a:r>
            <a:r>
              <a:rPr lang="en-US" sz="1000" b="0" i="0" err="1">
                <a:solidFill>
                  <a:srgbClr val="C00000"/>
                </a:solidFill>
                <a:effectLst/>
                <a:latin typeface="Open Sans"/>
              </a:rPr>
              <a:t>EXcutable</a:t>
            </a:r>
            <a:r>
              <a:rPr lang="en-US" sz="1000" b="0" i="0">
                <a:solidFill>
                  <a:srgbClr val="C00000"/>
                </a:solidFill>
                <a:effectLst/>
                <a:latin typeface="Open Sans"/>
              </a:rPr>
              <a:t> </a:t>
            </a:r>
            <a:endParaRPr lang="en-US" sz="1000">
              <a:solidFill>
                <a:srgbClr val="C00000"/>
              </a:solidFill>
            </a:endParaRPr>
          </a:p>
        </p:txBody>
      </p:sp>
      <p:sp>
        <p:nvSpPr>
          <p:cNvPr id="35" name="TextBox 34">
            <a:extLst>
              <a:ext uri="{FF2B5EF4-FFF2-40B4-BE49-F238E27FC236}">
                <a16:creationId xmlns:a16="http://schemas.microsoft.com/office/drawing/2014/main" id="{138C6A3F-F150-4357-80FA-91AA00079150}"/>
              </a:ext>
            </a:extLst>
          </p:cNvPr>
          <p:cNvSpPr txBox="1"/>
          <p:nvPr/>
        </p:nvSpPr>
        <p:spPr>
          <a:xfrm>
            <a:off x="8858539" y="4033290"/>
            <a:ext cx="2829153" cy="415498"/>
          </a:xfrm>
          <a:prstGeom prst="rect">
            <a:avLst/>
          </a:prstGeom>
          <a:noFill/>
        </p:spPr>
        <p:txBody>
          <a:bodyPr wrap="square">
            <a:spAutoFit/>
          </a:bodyPr>
          <a:lstStyle/>
          <a:p>
            <a:r>
              <a:rPr lang="en-US" sz="1050">
                <a:solidFill>
                  <a:srgbClr val="C00000"/>
                </a:solidFill>
              </a:rPr>
              <a:t>.oat: </a:t>
            </a:r>
            <a:r>
              <a:rPr lang="en-GB" sz="1050">
                <a:solidFill>
                  <a:srgbClr val="C00000"/>
                </a:solidFill>
              </a:rPr>
              <a:t>Of Ahead Time, a reordering of Ahead Of Time</a:t>
            </a:r>
            <a:endParaRPr lang="en-US" sz="1050">
              <a:solidFill>
                <a:srgbClr val="C00000"/>
              </a:solidFill>
            </a:endParaRPr>
          </a:p>
        </p:txBody>
      </p:sp>
    </p:spTree>
    <p:extLst>
      <p:ext uri="{BB962C8B-B14F-4D97-AF65-F5344CB8AC3E}">
        <p14:creationId xmlns:p14="http://schemas.microsoft.com/office/powerpoint/2010/main" val="401568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4AD6-1C8F-42DB-8CBB-FAECB5EC9D08}"/>
              </a:ext>
            </a:extLst>
          </p:cNvPr>
          <p:cNvSpPr>
            <a:spLocks noGrp="1"/>
          </p:cNvSpPr>
          <p:nvPr>
            <p:ph type="title"/>
          </p:nvPr>
        </p:nvSpPr>
        <p:spPr/>
        <p:txBody>
          <a:bodyPr/>
          <a:lstStyle/>
          <a:p>
            <a:r>
              <a:rPr lang="en-GB"/>
              <a:t>The process of converting Java sources into the OAT</a:t>
            </a:r>
            <a:endParaRPr lang="en-US"/>
          </a:p>
        </p:txBody>
      </p:sp>
      <p:pic>
        <p:nvPicPr>
          <p:cNvPr id="2050" name="Picture 2">
            <a:extLst>
              <a:ext uri="{FF2B5EF4-FFF2-40B4-BE49-F238E27FC236}">
                <a16:creationId xmlns:a16="http://schemas.microsoft.com/office/drawing/2014/main" id="{9785B0E6-A1CB-405D-81A4-013028A62F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59549"/>
            <a:ext cx="9972583" cy="41435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7A5DFC-315F-420A-AA28-A53752DBE547}"/>
              </a:ext>
            </a:extLst>
          </p:cNvPr>
          <p:cNvSpPr txBox="1"/>
          <p:nvPr/>
        </p:nvSpPr>
        <p:spPr>
          <a:xfrm>
            <a:off x="838200" y="6168421"/>
            <a:ext cx="4410530" cy="261610"/>
          </a:xfrm>
          <a:prstGeom prst="rect">
            <a:avLst/>
          </a:prstGeom>
          <a:noFill/>
        </p:spPr>
        <p:txBody>
          <a:bodyPr wrap="square">
            <a:spAutoFit/>
          </a:bodyPr>
          <a:lstStyle/>
          <a:p>
            <a:r>
              <a:rPr lang="en-US" sz="1100"/>
              <a:t>https://lief.quarkslab.com/doc/latest/tutorials/10_android_formats.html</a:t>
            </a:r>
          </a:p>
        </p:txBody>
      </p:sp>
      <p:sp>
        <p:nvSpPr>
          <p:cNvPr id="4" name="TextBox 3">
            <a:extLst>
              <a:ext uri="{FF2B5EF4-FFF2-40B4-BE49-F238E27FC236}">
                <a16:creationId xmlns:a16="http://schemas.microsoft.com/office/drawing/2014/main" id="{9EA4C275-2056-53F1-0C1C-D087F9CB755A}"/>
              </a:ext>
            </a:extLst>
          </p:cNvPr>
          <p:cNvSpPr txBox="1"/>
          <p:nvPr/>
        </p:nvSpPr>
        <p:spPr>
          <a:xfrm>
            <a:off x="7932357" y="5799089"/>
            <a:ext cx="1415683" cy="369332"/>
          </a:xfrm>
          <a:prstGeom prst="rect">
            <a:avLst/>
          </a:prstGeom>
          <a:noFill/>
        </p:spPr>
        <p:txBody>
          <a:bodyPr wrap="square">
            <a:spAutoFit/>
          </a:bodyPr>
          <a:lstStyle/>
          <a:p>
            <a:r>
              <a:rPr lang="en-US" dirty="0"/>
              <a:t>Verified DEX</a:t>
            </a:r>
          </a:p>
        </p:txBody>
      </p:sp>
      <p:sp>
        <p:nvSpPr>
          <p:cNvPr id="7" name="TextBox 6">
            <a:extLst>
              <a:ext uri="{FF2B5EF4-FFF2-40B4-BE49-F238E27FC236}">
                <a16:creationId xmlns:a16="http://schemas.microsoft.com/office/drawing/2014/main" id="{6966C267-B126-8099-2E06-F9ABA17C8FC9}"/>
              </a:ext>
            </a:extLst>
          </p:cNvPr>
          <p:cNvSpPr txBox="1"/>
          <p:nvPr/>
        </p:nvSpPr>
        <p:spPr>
          <a:xfrm>
            <a:off x="5059428" y="5429757"/>
            <a:ext cx="2029061" cy="369332"/>
          </a:xfrm>
          <a:prstGeom prst="rect">
            <a:avLst/>
          </a:prstGeom>
          <a:noFill/>
        </p:spPr>
        <p:txBody>
          <a:bodyPr wrap="square">
            <a:spAutoFit/>
          </a:bodyPr>
          <a:lstStyle/>
          <a:p>
            <a:r>
              <a:rPr lang="en-US" dirty="0"/>
              <a:t>Dalvik Executable</a:t>
            </a:r>
          </a:p>
        </p:txBody>
      </p:sp>
    </p:spTree>
    <p:extLst>
      <p:ext uri="{BB962C8B-B14F-4D97-AF65-F5344CB8AC3E}">
        <p14:creationId xmlns:p14="http://schemas.microsoft.com/office/powerpoint/2010/main" val="3632309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06E91-B668-4CA6-8751-93E5B28A5A9D}"/>
              </a:ext>
            </a:extLst>
          </p:cNvPr>
          <p:cNvSpPr>
            <a:spLocks noGrp="1"/>
          </p:cNvSpPr>
          <p:nvPr>
            <p:ph type="title"/>
          </p:nvPr>
        </p:nvSpPr>
        <p:spPr/>
        <p:txBody>
          <a:bodyPr/>
          <a:lstStyle/>
          <a:p>
            <a:r>
              <a:rPr lang="en-US"/>
              <a:t>Android Booting Process </a:t>
            </a:r>
          </a:p>
        </p:txBody>
      </p:sp>
      <p:sp>
        <p:nvSpPr>
          <p:cNvPr id="4" name="Text Placeholder 3">
            <a:extLst>
              <a:ext uri="{FF2B5EF4-FFF2-40B4-BE49-F238E27FC236}">
                <a16:creationId xmlns:a16="http://schemas.microsoft.com/office/drawing/2014/main" id="{2C065094-00D3-4E3F-8F8F-4A5158DC436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351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AE05-2527-BEEF-628E-C2CC6433DCCE}"/>
              </a:ext>
            </a:extLst>
          </p:cNvPr>
          <p:cNvSpPr>
            <a:spLocks noGrp="1"/>
          </p:cNvSpPr>
          <p:nvPr>
            <p:ph type="title"/>
          </p:nvPr>
        </p:nvSpPr>
        <p:spPr/>
        <p:txBody>
          <a:bodyPr/>
          <a:lstStyle/>
          <a:p>
            <a:r>
              <a:rPr lang="en-GB" dirty="0"/>
              <a:t>Android booting process needs multiple stages</a:t>
            </a:r>
            <a:endParaRPr lang="en-US" dirty="0"/>
          </a:p>
        </p:txBody>
      </p:sp>
      <p:sp>
        <p:nvSpPr>
          <p:cNvPr id="3" name="Content Placeholder 2">
            <a:extLst>
              <a:ext uri="{FF2B5EF4-FFF2-40B4-BE49-F238E27FC236}">
                <a16:creationId xmlns:a16="http://schemas.microsoft.com/office/drawing/2014/main" id="{1AA8331D-0C26-D83C-3801-B2D6ECC93FEE}"/>
              </a:ext>
            </a:extLst>
          </p:cNvPr>
          <p:cNvSpPr>
            <a:spLocks noGrp="1"/>
          </p:cNvSpPr>
          <p:nvPr>
            <p:ph idx="1"/>
          </p:nvPr>
        </p:nvSpPr>
        <p:spPr>
          <a:xfrm>
            <a:off x="838200" y="1825625"/>
            <a:ext cx="8290169" cy="4351338"/>
          </a:xfrm>
        </p:spPr>
        <p:txBody>
          <a:bodyPr>
            <a:normAutofit/>
          </a:bodyPr>
          <a:lstStyle/>
          <a:p>
            <a:r>
              <a:rPr lang="en-GB" dirty="0"/>
              <a:t>Start from users press the power button</a:t>
            </a:r>
          </a:p>
          <a:p>
            <a:pPr lvl="1"/>
            <a:r>
              <a:rPr lang="en-GB" dirty="0"/>
              <a:t> to a fully functional user interface</a:t>
            </a:r>
          </a:p>
          <a:p>
            <a:r>
              <a:rPr lang="en-GB" dirty="0"/>
              <a:t>Perform a series of checks and configurations to properly launch the OS on the diverse hardware of different Android devices</a:t>
            </a:r>
          </a:p>
          <a:p>
            <a:pPr lvl="1"/>
            <a:r>
              <a:rPr lang="en-GB" dirty="0"/>
              <a:t>initialize various hardware components </a:t>
            </a:r>
          </a:p>
          <a:p>
            <a:pPr lvl="1"/>
            <a:r>
              <a:rPr lang="en-GB" dirty="0"/>
              <a:t>load the necessary software components like the kernel </a:t>
            </a:r>
          </a:p>
          <a:p>
            <a:pPr lvl="1"/>
            <a:r>
              <a:rPr lang="en-GB" dirty="0"/>
              <a:t>prepare the system environment by setting up services and processes </a:t>
            </a:r>
          </a:p>
        </p:txBody>
      </p:sp>
      <p:pic>
        <p:nvPicPr>
          <p:cNvPr id="4" name="Picture 2">
            <a:extLst>
              <a:ext uri="{FF2B5EF4-FFF2-40B4-BE49-F238E27FC236}">
                <a16:creationId xmlns:a16="http://schemas.microsoft.com/office/drawing/2014/main" id="{EB325796-39A2-1B03-7A85-8C454D804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272" y="1825625"/>
            <a:ext cx="2095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2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N media">
            <a:extLst>
              <a:ext uri="{FF2B5EF4-FFF2-40B4-BE49-F238E27FC236}">
                <a16:creationId xmlns:a16="http://schemas.microsoft.com/office/drawing/2014/main" id="{15FB3844-05F5-32F0-90E4-EBE8CC1D5C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5593" y="0"/>
            <a:ext cx="9121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12F4C3B-3863-44CB-278E-06664068D2D0}"/>
              </a:ext>
            </a:extLst>
          </p:cNvPr>
          <p:cNvSpPr/>
          <p:nvPr/>
        </p:nvSpPr>
        <p:spPr>
          <a:xfrm>
            <a:off x="5356860" y="1272540"/>
            <a:ext cx="510540" cy="396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5004B61-5DAF-9855-B5C8-906939A052E9}"/>
              </a:ext>
            </a:extLst>
          </p:cNvPr>
          <p:cNvSpPr/>
          <p:nvPr/>
        </p:nvSpPr>
        <p:spPr>
          <a:xfrm>
            <a:off x="1844040" y="1973580"/>
            <a:ext cx="510540" cy="396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20F41C-5740-B80B-80A6-923A74AB5940}"/>
              </a:ext>
            </a:extLst>
          </p:cNvPr>
          <p:cNvSpPr/>
          <p:nvPr/>
        </p:nvSpPr>
        <p:spPr>
          <a:xfrm>
            <a:off x="2956560" y="3642360"/>
            <a:ext cx="510540" cy="396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37C036-5D0C-C4A2-D227-71368AE2E6E9}"/>
              </a:ext>
            </a:extLst>
          </p:cNvPr>
          <p:cNvSpPr/>
          <p:nvPr/>
        </p:nvSpPr>
        <p:spPr>
          <a:xfrm>
            <a:off x="6065520" y="6080760"/>
            <a:ext cx="510540" cy="396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9CF0B8-7B68-E0FD-96F8-D4EB7368A966}"/>
              </a:ext>
            </a:extLst>
          </p:cNvPr>
          <p:cNvSpPr/>
          <p:nvPr/>
        </p:nvSpPr>
        <p:spPr>
          <a:xfrm>
            <a:off x="9448800" y="6027420"/>
            <a:ext cx="579120" cy="7010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94B702-20E7-4481-4638-F5C0F5375876}"/>
              </a:ext>
            </a:extLst>
          </p:cNvPr>
          <p:cNvSpPr/>
          <p:nvPr/>
        </p:nvSpPr>
        <p:spPr>
          <a:xfrm>
            <a:off x="3467100" y="3642360"/>
            <a:ext cx="510540" cy="3962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49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908C17F-B906-6418-93BB-C7DB4B3ADA55}"/>
              </a:ext>
            </a:extLst>
          </p:cNvPr>
          <p:cNvSpPr txBox="1"/>
          <p:nvPr/>
        </p:nvSpPr>
        <p:spPr>
          <a:xfrm>
            <a:off x="6184107" y="1260068"/>
            <a:ext cx="4863109" cy="3970318"/>
          </a:xfrm>
          <a:prstGeom prst="rect">
            <a:avLst/>
          </a:prstGeom>
          <a:noFill/>
        </p:spPr>
        <p:txBody>
          <a:bodyPr wrap="square">
            <a:spAutoFit/>
          </a:bodyPr>
          <a:lstStyle/>
          <a:p>
            <a:pPr>
              <a:buNone/>
            </a:pPr>
            <a:r>
              <a:rPr lang="en-GB" b="1" dirty="0"/>
              <a:t>The "Snowball Effect" Strategy</a:t>
            </a:r>
          </a:p>
          <a:p>
            <a:pPr>
              <a:buNone/>
            </a:pPr>
            <a:r>
              <a:rPr lang="en-GB" dirty="0"/>
              <a:t>Each stage is designed to be just "smart" enough to find and start the next, more complex stage. This happens for two main reasons:</a:t>
            </a:r>
          </a:p>
          <a:p>
            <a:pPr>
              <a:buFont typeface="+mj-lt"/>
              <a:buAutoNum type="arabicPeriod"/>
            </a:pPr>
            <a:r>
              <a:rPr lang="en-GB" b="1" dirty="0"/>
              <a:t>Hardware Constraints:</a:t>
            </a:r>
            <a:r>
              <a:rPr lang="en-GB" dirty="0"/>
              <a:t> When you first press the power button, the phone’s brain (CPU) is "blank." It doesn't know what a screen or a battery is yet. It only knows how to execute one tiny piece of code stored in a permanent spot (the </a:t>
            </a:r>
            <a:r>
              <a:rPr lang="en-GB" b="1" dirty="0"/>
              <a:t>Boot ROM</a:t>
            </a:r>
            <a:r>
              <a:rPr lang="en-GB" dirty="0"/>
              <a:t>).</a:t>
            </a:r>
          </a:p>
          <a:p>
            <a:pPr>
              <a:buFont typeface="+mj-lt"/>
              <a:buAutoNum type="arabicPeriod"/>
            </a:pPr>
            <a:r>
              <a:rPr lang="en-GB" b="1" dirty="0"/>
              <a:t>Efficiency:</a:t>
            </a:r>
            <a:r>
              <a:rPr lang="en-GB" dirty="0"/>
              <a:t> Small code is fast and reliable. By starting small, the system ensures the foundation is solid before loading the heavy, "hungry" parts of the software like the camera drivers or your wallpaper.</a:t>
            </a:r>
          </a:p>
        </p:txBody>
      </p:sp>
      <p:sp>
        <p:nvSpPr>
          <p:cNvPr id="17" name="AutoShape 4" descr="Generated image">
            <a:extLst>
              <a:ext uri="{FF2B5EF4-FFF2-40B4-BE49-F238E27FC236}">
                <a16:creationId xmlns:a16="http://schemas.microsoft.com/office/drawing/2014/main" id="{48969CE8-890A-34AA-E3BC-5CC64935670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0" descr="Generated image">
            <a:extLst>
              <a:ext uri="{FF2B5EF4-FFF2-40B4-BE49-F238E27FC236}">
                <a16:creationId xmlns:a16="http://schemas.microsoft.com/office/drawing/2014/main" id="{0CE6A3D9-74E6-CAF9-5D71-C7FB0DBE65A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a:extLst>
              <a:ext uri="{FF2B5EF4-FFF2-40B4-BE49-F238E27FC236}">
                <a16:creationId xmlns:a16="http://schemas.microsoft.com/office/drawing/2014/main" id="{E164ED62-40A1-2AD1-70D2-637CB8F803D9}"/>
              </a:ext>
            </a:extLst>
          </p:cNvPr>
          <p:cNvPicPr>
            <a:picLocks noChangeAspect="1"/>
          </p:cNvPicPr>
          <p:nvPr/>
        </p:nvPicPr>
        <p:blipFill>
          <a:blip r:embed="rId2"/>
          <a:stretch>
            <a:fillRect/>
          </a:stretch>
        </p:blipFill>
        <p:spPr>
          <a:xfrm>
            <a:off x="759618" y="15240"/>
            <a:ext cx="4511040" cy="6766560"/>
          </a:xfrm>
          <a:prstGeom prst="rect">
            <a:avLst/>
          </a:prstGeom>
        </p:spPr>
      </p:pic>
    </p:spTree>
    <p:extLst>
      <p:ext uri="{BB962C8B-B14F-4D97-AF65-F5344CB8AC3E}">
        <p14:creationId xmlns:p14="http://schemas.microsoft.com/office/powerpoint/2010/main" val="131143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E514-D6D2-4465-5A13-920535BA0F16}"/>
              </a:ext>
            </a:extLst>
          </p:cNvPr>
          <p:cNvSpPr>
            <a:spLocks noGrp="1"/>
          </p:cNvSpPr>
          <p:nvPr>
            <p:ph type="title"/>
          </p:nvPr>
        </p:nvSpPr>
        <p:spPr/>
        <p:txBody>
          <a:bodyPr/>
          <a:lstStyle/>
          <a:p>
            <a:r>
              <a:rPr lang="en-GB" dirty="0"/>
              <a:t>Key Android boot process stages</a:t>
            </a:r>
            <a:endParaRPr lang="en-US" dirty="0"/>
          </a:p>
        </p:txBody>
      </p:sp>
      <p:sp>
        <p:nvSpPr>
          <p:cNvPr id="3" name="Content Placeholder 2">
            <a:extLst>
              <a:ext uri="{FF2B5EF4-FFF2-40B4-BE49-F238E27FC236}">
                <a16:creationId xmlns:a16="http://schemas.microsoft.com/office/drawing/2014/main" id="{22D7A47B-75F1-C169-F32E-7CD228381357}"/>
              </a:ext>
            </a:extLst>
          </p:cNvPr>
          <p:cNvSpPr>
            <a:spLocks noGrp="1"/>
          </p:cNvSpPr>
          <p:nvPr>
            <p:ph idx="1"/>
          </p:nvPr>
        </p:nvSpPr>
        <p:spPr/>
        <p:txBody>
          <a:bodyPr>
            <a:normAutofit fontScale="92500" lnSpcReduction="20000"/>
          </a:bodyPr>
          <a:lstStyle/>
          <a:p>
            <a:r>
              <a:rPr lang="en-GB" b="1" dirty="0"/>
              <a:t>Boot ROM: </a:t>
            </a:r>
            <a:r>
              <a:rPr lang="en-GB" dirty="0"/>
              <a:t>The initial stage, where the basic hardware is initialized, and the bootloader is loaded</a:t>
            </a:r>
          </a:p>
          <a:p>
            <a:r>
              <a:rPr lang="en-GB" b="1" dirty="0"/>
              <a:t>Bootloader: </a:t>
            </a:r>
            <a:r>
              <a:rPr lang="en-GB" dirty="0"/>
              <a:t>Loads the Linux kernel into memory and sets up necessary configurations for the system to run</a:t>
            </a:r>
          </a:p>
          <a:p>
            <a:r>
              <a:rPr lang="en-GB" b="1" dirty="0"/>
              <a:t>Kernel: </a:t>
            </a:r>
            <a:r>
              <a:rPr lang="en-GB" dirty="0"/>
              <a:t>Initializes the hardware drivers and starts the "</a:t>
            </a:r>
            <a:r>
              <a:rPr lang="en-GB" dirty="0" err="1"/>
              <a:t>init</a:t>
            </a:r>
            <a:r>
              <a:rPr lang="en-GB" dirty="0"/>
              <a:t>" process</a:t>
            </a:r>
          </a:p>
          <a:p>
            <a:r>
              <a:rPr lang="en-GB" b="1" dirty="0"/>
              <a:t>Init process: </a:t>
            </a:r>
            <a:r>
              <a:rPr lang="en-GB" dirty="0"/>
              <a:t>Responsible for mounting file systems, starting core services, and launching the "Zygote" process</a:t>
            </a:r>
          </a:p>
          <a:p>
            <a:r>
              <a:rPr lang="en-GB" b="1" dirty="0"/>
              <a:t>Zygote process: </a:t>
            </a:r>
            <a:r>
              <a:rPr lang="en-GB" dirty="0"/>
              <a:t>Preloads common application classes into memory, significantly speeding up app launch times, and </a:t>
            </a:r>
            <a:r>
              <a:rPr lang="en-GB" dirty="0" err="1"/>
              <a:t>inits</a:t>
            </a:r>
            <a:r>
              <a:rPr lang="en-GB" dirty="0"/>
              <a:t> </a:t>
            </a:r>
            <a:r>
              <a:rPr lang="en-GB" sz="2800" dirty="0"/>
              <a:t>Dalvik VM</a:t>
            </a:r>
            <a:endParaRPr lang="en-GB" dirty="0"/>
          </a:p>
          <a:p>
            <a:r>
              <a:rPr lang="en-GB" b="1" dirty="0"/>
              <a:t>System Server: </a:t>
            </a:r>
            <a:r>
              <a:rPr lang="en-GB" dirty="0"/>
              <a:t>Starts various Android system services, e.g., the Activity Manager, Package Manager, and Window Manager.</a:t>
            </a:r>
          </a:p>
          <a:p>
            <a:r>
              <a:rPr lang="en-GB" b="1" dirty="0"/>
              <a:t>User-space Apps</a:t>
            </a:r>
            <a:r>
              <a:rPr lang="en-GB" dirty="0"/>
              <a:t>: Provide service to customers</a:t>
            </a:r>
            <a:endParaRPr lang="en-US" dirty="0"/>
          </a:p>
        </p:txBody>
      </p:sp>
      <p:sp>
        <p:nvSpPr>
          <p:cNvPr id="5" name="Right Brace 4">
            <a:extLst>
              <a:ext uri="{FF2B5EF4-FFF2-40B4-BE49-F238E27FC236}">
                <a16:creationId xmlns:a16="http://schemas.microsoft.com/office/drawing/2014/main" id="{477FFEDF-6C40-4FAF-EE5C-CEA0A6544E54}"/>
              </a:ext>
            </a:extLst>
          </p:cNvPr>
          <p:cNvSpPr/>
          <p:nvPr/>
        </p:nvSpPr>
        <p:spPr>
          <a:xfrm>
            <a:off x="10867002" y="1825625"/>
            <a:ext cx="340066" cy="18168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A7948AA-9F57-E1D7-DB09-86CA00F30953}"/>
              </a:ext>
            </a:extLst>
          </p:cNvPr>
          <p:cNvSpPr txBox="1"/>
          <p:nvPr/>
        </p:nvSpPr>
        <p:spPr>
          <a:xfrm>
            <a:off x="10612074" y="2311595"/>
            <a:ext cx="1189987" cy="646331"/>
          </a:xfrm>
          <a:prstGeom prst="rect">
            <a:avLst/>
          </a:prstGeom>
          <a:noFill/>
        </p:spPr>
        <p:txBody>
          <a:bodyPr wrap="square" rtlCol="0">
            <a:spAutoFit/>
          </a:bodyPr>
          <a:lstStyle/>
          <a:p>
            <a:r>
              <a:rPr lang="en-US" dirty="0">
                <a:solidFill>
                  <a:srgbClr val="FF0000"/>
                </a:solidFill>
              </a:rPr>
              <a:t>prepare hardware</a:t>
            </a:r>
          </a:p>
        </p:txBody>
      </p:sp>
      <p:sp>
        <p:nvSpPr>
          <p:cNvPr id="7" name="Right Brace 6">
            <a:extLst>
              <a:ext uri="{FF2B5EF4-FFF2-40B4-BE49-F238E27FC236}">
                <a16:creationId xmlns:a16="http://schemas.microsoft.com/office/drawing/2014/main" id="{AD200BB3-B542-17A6-E230-84E595228C36}"/>
              </a:ext>
            </a:extLst>
          </p:cNvPr>
          <p:cNvSpPr/>
          <p:nvPr/>
        </p:nvSpPr>
        <p:spPr>
          <a:xfrm>
            <a:off x="10867002" y="3766521"/>
            <a:ext cx="340066" cy="18168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8C0CC59-0DF2-E639-CB09-EF17EDC4E71B}"/>
              </a:ext>
            </a:extLst>
          </p:cNvPr>
          <p:cNvSpPr txBox="1"/>
          <p:nvPr/>
        </p:nvSpPr>
        <p:spPr>
          <a:xfrm>
            <a:off x="10612074" y="4557291"/>
            <a:ext cx="1189987" cy="646331"/>
          </a:xfrm>
          <a:prstGeom prst="rect">
            <a:avLst/>
          </a:prstGeom>
          <a:noFill/>
        </p:spPr>
        <p:txBody>
          <a:bodyPr wrap="square" rtlCol="0">
            <a:spAutoFit/>
          </a:bodyPr>
          <a:lstStyle/>
          <a:p>
            <a:r>
              <a:rPr lang="en-US" dirty="0">
                <a:solidFill>
                  <a:srgbClr val="FF0000"/>
                </a:solidFill>
              </a:rPr>
              <a:t>prepare service</a:t>
            </a:r>
          </a:p>
        </p:txBody>
      </p:sp>
    </p:spTree>
    <p:extLst>
      <p:ext uri="{BB962C8B-B14F-4D97-AF65-F5344CB8AC3E}">
        <p14:creationId xmlns:p14="http://schemas.microsoft.com/office/powerpoint/2010/main" val="868638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592727-3D55-BC8D-56DF-BD9CDBC352B4}"/>
              </a:ext>
            </a:extLst>
          </p:cNvPr>
          <p:cNvPicPr>
            <a:picLocks noChangeAspect="1"/>
          </p:cNvPicPr>
          <p:nvPr/>
        </p:nvPicPr>
        <p:blipFill>
          <a:blip r:embed="rId2"/>
          <a:stretch>
            <a:fillRect/>
          </a:stretch>
        </p:blipFill>
        <p:spPr>
          <a:xfrm>
            <a:off x="210330" y="1686237"/>
            <a:ext cx="11771339" cy="3821113"/>
          </a:xfrm>
          <a:prstGeom prst="rect">
            <a:avLst/>
          </a:prstGeom>
        </p:spPr>
      </p:pic>
      <p:sp>
        <p:nvSpPr>
          <p:cNvPr id="8" name="TextBox 7">
            <a:extLst>
              <a:ext uri="{FF2B5EF4-FFF2-40B4-BE49-F238E27FC236}">
                <a16:creationId xmlns:a16="http://schemas.microsoft.com/office/drawing/2014/main" id="{E0F86726-BAF7-B776-D98B-1F17FC47799D}"/>
              </a:ext>
            </a:extLst>
          </p:cNvPr>
          <p:cNvSpPr txBox="1"/>
          <p:nvPr/>
        </p:nvSpPr>
        <p:spPr>
          <a:xfrm>
            <a:off x="1055281" y="1002379"/>
            <a:ext cx="9513481" cy="646331"/>
          </a:xfrm>
          <a:prstGeom prst="rect">
            <a:avLst/>
          </a:prstGeom>
          <a:solidFill>
            <a:schemeClr val="accent6">
              <a:lumMod val="20000"/>
              <a:lumOff val="80000"/>
            </a:schemeClr>
          </a:solidFill>
        </p:spPr>
        <p:txBody>
          <a:bodyPr wrap="square">
            <a:spAutoFit/>
          </a:bodyPr>
          <a:lstStyle/>
          <a:p>
            <a:r>
              <a:rPr lang="en-GB" dirty="0"/>
              <a:t>Each stage of the Android boot process involves completing specific tasks, preparing for the next stage, and then handing over control to the subsequent stage. </a:t>
            </a:r>
            <a:endParaRPr lang="en-US" dirty="0"/>
          </a:p>
        </p:txBody>
      </p:sp>
    </p:spTree>
    <p:extLst>
      <p:ext uri="{BB962C8B-B14F-4D97-AF65-F5344CB8AC3E}">
        <p14:creationId xmlns:p14="http://schemas.microsoft.com/office/powerpoint/2010/main" val="330403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15B9B-7239-42B1-8017-A362CB67A0E5}"/>
              </a:ext>
            </a:extLst>
          </p:cNvPr>
          <p:cNvSpPr>
            <a:spLocks noGrp="1"/>
          </p:cNvSpPr>
          <p:nvPr>
            <p:ph type="title"/>
          </p:nvPr>
        </p:nvSpPr>
        <p:spPr>
          <a:xfrm>
            <a:off x="648929" y="629266"/>
            <a:ext cx="3667039" cy="1676603"/>
          </a:xfrm>
        </p:spPr>
        <p:txBody>
          <a:bodyPr>
            <a:normAutofit/>
          </a:bodyPr>
          <a:lstStyle/>
          <a:p>
            <a:r>
              <a:rPr lang="en-US" sz="3600" dirty="0"/>
              <a:t>Android Booting Process </a:t>
            </a:r>
          </a:p>
        </p:txBody>
      </p:sp>
      <p:sp>
        <p:nvSpPr>
          <p:cNvPr id="5" name="Content Placeholder 4">
            <a:extLst>
              <a:ext uri="{FF2B5EF4-FFF2-40B4-BE49-F238E27FC236}">
                <a16:creationId xmlns:a16="http://schemas.microsoft.com/office/drawing/2014/main" id="{4609788C-24F7-4964-86DD-634A2D22FBE5}"/>
              </a:ext>
            </a:extLst>
          </p:cNvPr>
          <p:cNvSpPr>
            <a:spLocks noGrp="1"/>
          </p:cNvSpPr>
          <p:nvPr>
            <p:ph idx="1"/>
          </p:nvPr>
        </p:nvSpPr>
        <p:spPr>
          <a:xfrm>
            <a:off x="648931" y="2438401"/>
            <a:ext cx="3667036" cy="3779520"/>
          </a:xfrm>
        </p:spPr>
        <p:txBody>
          <a:bodyPr>
            <a:normAutofit/>
          </a:bodyPr>
          <a:lstStyle/>
          <a:p>
            <a:r>
              <a:rPr lang="en-US" sz="1800" dirty="0"/>
              <a:t>Boot ROM (Read-only Memory)</a:t>
            </a:r>
          </a:p>
          <a:p>
            <a:r>
              <a:rPr lang="en-US" sz="1800" dirty="0"/>
              <a:t>The bootloader</a:t>
            </a:r>
          </a:p>
          <a:p>
            <a:r>
              <a:rPr lang="en-US" sz="1800" dirty="0"/>
              <a:t>The Linux kernel</a:t>
            </a:r>
          </a:p>
          <a:p>
            <a:r>
              <a:rPr lang="en-US" sz="1800" dirty="0"/>
              <a:t>The </a:t>
            </a:r>
            <a:r>
              <a:rPr lang="en-US" sz="1800" dirty="0" err="1"/>
              <a:t>init</a:t>
            </a:r>
            <a:r>
              <a:rPr lang="en-US" sz="1800" dirty="0"/>
              <a:t> process</a:t>
            </a:r>
          </a:p>
          <a:p>
            <a:r>
              <a:rPr lang="en-GB" sz="1800" dirty="0"/>
              <a:t>Zygote and Dalvik</a:t>
            </a:r>
          </a:p>
          <a:p>
            <a:r>
              <a:rPr lang="en-GB" sz="1800" dirty="0"/>
              <a:t>The </a:t>
            </a:r>
            <a:r>
              <a:rPr lang="en-US" sz="1800" dirty="0"/>
              <a:t>System server</a:t>
            </a:r>
          </a:p>
          <a:p>
            <a:endParaRPr lang="en-US" sz="1800" dirty="0"/>
          </a:p>
        </p:txBody>
      </p:sp>
      <p:sp>
        <p:nvSpPr>
          <p:cNvPr id="11" name="Rectangle 10">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88FD205-89C1-4EB1-B374-0619857D2D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4" r="-3" b="-3"/>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9D5910-2449-E491-6704-DC566918CFFA}"/>
              </a:ext>
            </a:extLst>
          </p:cNvPr>
          <p:cNvSpPr txBox="1"/>
          <p:nvPr/>
        </p:nvSpPr>
        <p:spPr>
          <a:xfrm>
            <a:off x="414215" y="5028641"/>
            <a:ext cx="3524739" cy="923330"/>
          </a:xfrm>
          <a:prstGeom prst="rect">
            <a:avLst/>
          </a:prstGeom>
          <a:noFill/>
        </p:spPr>
        <p:txBody>
          <a:bodyPr wrap="square">
            <a:spAutoFit/>
          </a:bodyPr>
          <a:lstStyle/>
          <a:p>
            <a:r>
              <a:rPr lang="en-GB" dirty="0">
                <a:solidFill>
                  <a:schemeClr val="accent4"/>
                </a:solidFill>
              </a:rPr>
              <a:t>Android ROM is a specific version of the Android operating system that runs on a phone</a:t>
            </a:r>
          </a:p>
        </p:txBody>
      </p:sp>
    </p:spTree>
    <p:extLst>
      <p:ext uri="{BB962C8B-B14F-4D97-AF65-F5344CB8AC3E}">
        <p14:creationId xmlns:p14="http://schemas.microsoft.com/office/powerpoint/2010/main" val="121247251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2D123-496D-42EB-9A6B-91D499E601E7}"/>
              </a:ext>
            </a:extLst>
          </p:cNvPr>
          <p:cNvPicPr>
            <a:picLocks noChangeAspect="1"/>
          </p:cNvPicPr>
          <p:nvPr/>
        </p:nvPicPr>
        <p:blipFill rotWithShape="1">
          <a:blip r:embed="rId3"/>
          <a:srcRect l="12068" r="7379"/>
          <a:stretch/>
        </p:blipFill>
        <p:spPr>
          <a:xfrm>
            <a:off x="6311744" y="962526"/>
            <a:ext cx="5451703" cy="4766762"/>
          </a:xfrm>
          <a:prstGeom prst="rect">
            <a:avLst/>
          </a:prstGeom>
        </p:spPr>
      </p:pic>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p:txBody>
          <a:bodyPr/>
          <a:lstStyle/>
          <a:p>
            <a:r>
              <a:rPr lang="en-US" dirty="0"/>
              <a:t>1. Boot</a:t>
            </a:r>
            <a:r>
              <a:rPr lang="en-GB" dirty="0"/>
              <a:t> </a:t>
            </a:r>
            <a:r>
              <a:rPr lang="en-US" dirty="0"/>
              <a:t>ROM (Read-only Memory) </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838201" y="1825624"/>
            <a:ext cx="5257800" cy="4468495"/>
          </a:xfrm>
        </p:spPr>
        <p:txBody>
          <a:bodyPr>
            <a:normAutofit/>
          </a:bodyPr>
          <a:lstStyle/>
          <a:p>
            <a:r>
              <a:rPr lang="en-GB" dirty="0"/>
              <a:t>Power On and Boot ROM code starts executing</a:t>
            </a:r>
          </a:p>
          <a:p>
            <a:pPr lvl="1"/>
            <a:r>
              <a:rPr lang="en-US" dirty="0">
                <a:solidFill>
                  <a:srgbClr val="FF0000"/>
                </a:solidFill>
              </a:rPr>
              <a:t>A</a:t>
            </a:r>
            <a:r>
              <a:rPr lang="en-US" dirty="0"/>
              <a:t>: ROM Code </a:t>
            </a:r>
            <a:r>
              <a:rPr lang="en-US" dirty="0">
                <a:solidFill>
                  <a:srgbClr val="C00000"/>
                </a:solidFill>
              </a:rPr>
              <a:t>detects</a:t>
            </a:r>
            <a:r>
              <a:rPr lang="en-US" dirty="0"/>
              <a:t> the boot media </a:t>
            </a:r>
            <a:r>
              <a:rPr lang="en-GB" dirty="0"/>
              <a:t>to determine where to find the boot loader.</a:t>
            </a:r>
          </a:p>
          <a:p>
            <a:pPr lvl="1"/>
            <a:r>
              <a:rPr lang="en-US" dirty="0">
                <a:solidFill>
                  <a:srgbClr val="FF0000"/>
                </a:solidFill>
              </a:rPr>
              <a:t>B</a:t>
            </a:r>
            <a:r>
              <a:rPr lang="en-US" dirty="0"/>
              <a:t>: ROM Code </a:t>
            </a:r>
            <a:r>
              <a:rPr lang="en-GB" dirty="0">
                <a:solidFill>
                  <a:srgbClr val="C00000"/>
                </a:solidFill>
              </a:rPr>
              <a:t>loads</a:t>
            </a:r>
            <a:r>
              <a:rPr lang="en-GB" sz="2500" dirty="0"/>
              <a:t> the </a:t>
            </a:r>
            <a:r>
              <a:rPr lang="en-US" sz="2500" dirty="0"/>
              <a:t>first stage </a:t>
            </a:r>
            <a:r>
              <a:rPr lang="en-GB" sz="2500" dirty="0"/>
              <a:t>Bootloader into RAM,  and the Bootloader starts executing in RAM.</a:t>
            </a:r>
          </a:p>
        </p:txBody>
      </p:sp>
      <p:cxnSp>
        <p:nvCxnSpPr>
          <p:cNvPr id="6" name="Straight Arrow Connector 5">
            <a:extLst>
              <a:ext uri="{FF2B5EF4-FFF2-40B4-BE49-F238E27FC236}">
                <a16:creationId xmlns:a16="http://schemas.microsoft.com/office/drawing/2014/main" id="{769F73A2-93C3-403C-8E8C-CEF211EFF63B}"/>
              </a:ext>
            </a:extLst>
          </p:cNvPr>
          <p:cNvCxnSpPr/>
          <p:nvPr/>
        </p:nvCxnSpPr>
        <p:spPr>
          <a:xfrm>
            <a:off x="5500914" y="2873829"/>
            <a:ext cx="907143" cy="2830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571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1C5B-C062-438C-A521-260C194F415F}"/>
              </a:ext>
            </a:extLst>
          </p:cNvPr>
          <p:cNvSpPr>
            <a:spLocks noGrp="1"/>
          </p:cNvSpPr>
          <p:nvPr>
            <p:ph type="title"/>
          </p:nvPr>
        </p:nvSpPr>
        <p:spPr/>
        <p:txBody>
          <a:bodyPr/>
          <a:lstStyle/>
          <a:p>
            <a:r>
              <a:rPr lang="en-US" dirty="0"/>
              <a:t>2. Bootloader</a:t>
            </a:r>
          </a:p>
        </p:txBody>
      </p:sp>
      <p:sp>
        <p:nvSpPr>
          <p:cNvPr id="4" name="Content Placeholder 3">
            <a:extLst>
              <a:ext uri="{FF2B5EF4-FFF2-40B4-BE49-F238E27FC236}">
                <a16:creationId xmlns:a16="http://schemas.microsoft.com/office/drawing/2014/main" id="{801A7380-951B-4617-9F33-2B2F70105770}"/>
              </a:ext>
            </a:extLst>
          </p:cNvPr>
          <p:cNvSpPr>
            <a:spLocks noGrp="1"/>
          </p:cNvSpPr>
          <p:nvPr>
            <p:ph idx="1"/>
          </p:nvPr>
        </p:nvSpPr>
        <p:spPr>
          <a:xfrm>
            <a:off x="838200" y="1825624"/>
            <a:ext cx="5954486" cy="4468495"/>
          </a:xfrm>
        </p:spPr>
        <p:txBody>
          <a:bodyPr>
            <a:normAutofit lnSpcReduction="10000"/>
          </a:bodyPr>
          <a:lstStyle/>
          <a:p>
            <a:r>
              <a:rPr lang="en-GB" dirty="0"/>
              <a:t>A special program to set up initial memories and load the kernel to RAM. </a:t>
            </a:r>
            <a:endParaRPr lang="en-US" dirty="0"/>
          </a:p>
          <a:p>
            <a:pPr lvl="1"/>
            <a:r>
              <a:rPr lang="en-GB" dirty="0"/>
              <a:t>Kernel and </a:t>
            </a:r>
            <a:r>
              <a:rPr lang="en-GB" dirty="0" err="1"/>
              <a:t>Ramdisk</a:t>
            </a:r>
            <a:r>
              <a:rPr lang="en-GB" dirty="0"/>
              <a:t> (a temporary filesystem to assist in loading the real root filesystem) are flashed to </a:t>
            </a:r>
            <a:r>
              <a:rPr lang="en-GB" i="1" dirty="0">
                <a:solidFill>
                  <a:srgbClr val="FF0000"/>
                </a:solidFill>
              </a:rPr>
              <a:t>/root </a:t>
            </a:r>
            <a:r>
              <a:rPr lang="en-GB" dirty="0"/>
              <a:t>partition</a:t>
            </a:r>
            <a:endParaRPr lang="en-US" dirty="0"/>
          </a:p>
          <a:p>
            <a:pPr lvl="1"/>
            <a:r>
              <a:rPr lang="en-GB" dirty="0">
                <a:highlight>
                  <a:srgbClr val="FFFF00"/>
                </a:highlight>
              </a:rPr>
              <a:t>locked</a:t>
            </a:r>
            <a:r>
              <a:rPr lang="en-GB" dirty="0"/>
              <a:t> by manufacturers</a:t>
            </a:r>
          </a:p>
          <a:p>
            <a:r>
              <a:rPr lang="en-GB" dirty="0"/>
              <a:t>Must unlock bootloader to root Android devices</a:t>
            </a:r>
          </a:p>
          <a:p>
            <a:pPr lvl="1"/>
            <a:r>
              <a:rPr lang="en-GB" dirty="0"/>
              <a:t>get system permission to acquire data for forensic investigations</a:t>
            </a:r>
          </a:p>
        </p:txBody>
      </p:sp>
      <p:sp>
        <p:nvSpPr>
          <p:cNvPr id="5" name="AutoShape 2">
            <a:extLst>
              <a:ext uri="{FF2B5EF4-FFF2-40B4-BE49-F238E27FC236}">
                <a16:creationId xmlns:a16="http://schemas.microsoft.com/office/drawing/2014/main" id="{D38FFF3B-9F32-4459-BBBB-016ACA3C1C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A5C05038-CDE9-469E-A558-0F12E19A9A54}"/>
              </a:ext>
            </a:extLst>
          </p:cNvPr>
          <p:cNvPicPr>
            <a:picLocks noChangeAspect="1"/>
          </p:cNvPicPr>
          <p:nvPr/>
        </p:nvPicPr>
        <p:blipFill rotWithShape="1">
          <a:blip r:embed="rId3"/>
          <a:srcRect l="11392" r="7791"/>
          <a:stretch/>
        </p:blipFill>
        <p:spPr>
          <a:xfrm>
            <a:off x="7086142" y="1825624"/>
            <a:ext cx="4634144" cy="4038600"/>
          </a:xfrm>
          <a:prstGeom prst="rect">
            <a:avLst/>
          </a:prstGeom>
        </p:spPr>
      </p:pic>
    </p:spTree>
    <p:extLst>
      <p:ext uri="{BB962C8B-B14F-4D97-AF65-F5344CB8AC3E}">
        <p14:creationId xmlns:p14="http://schemas.microsoft.com/office/powerpoint/2010/main" val="1474958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A6565-A1B4-49B3-BE2B-068F91720F96}"/>
              </a:ext>
            </a:extLst>
          </p:cNvPr>
          <p:cNvSpPr txBox="1"/>
          <p:nvPr/>
        </p:nvSpPr>
        <p:spPr>
          <a:xfrm>
            <a:off x="673363" y="797510"/>
            <a:ext cx="5961146" cy="4708981"/>
          </a:xfrm>
          <a:prstGeom prst="rect">
            <a:avLst/>
          </a:prstGeom>
          <a:noFill/>
        </p:spPr>
        <p:txBody>
          <a:bodyPr wrap="square">
            <a:spAutoFit/>
          </a:bodyPr>
          <a:lstStyle/>
          <a:p>
            <a:r>
              <a:rPr lang="en-GB" sz="2000" dirty="0">
                <a:solidFill>
                  <a:srgbClr val="C00000"/>
                </a:solidFill>
              </a:rPr>
              <a:t>A. </a:t>
            </a:r>
            <a:r>
              <a:rPr lang="en-GB" sz="2000" dirty="0"/>
              <a:t>The first boot loader stage will detect and set up external RAM (Initialize minimal hardware, e.g., CPU, clocks).</a:t>
            </a:r>
          </a:p>
          <a:p>
            <a:r>
              <a:rPr lang="en-GB" sz="2000" dirty="0">
                <a:solidFill>
                  <a:srgbClr val="C00000"/>
                </a:solidFill>
              </a:rPr>
              <a:t>B</a:t>
            </a:r>
            <a:r>
              <a:rPr lang="en-GB" sz="2000" dirty="0"/>
              <a:t>. Once external RAM is available and the system is ready to run something more significant, the first stage will load the main bootloader and place it in external RAM.</a:t>
            </a:r>
          </a:p>
          <a:p>
            <a:r>
              <a:rPr lang="en-GB" sz="2000" dirty="0">
                <a:solidFill>
                  <a:srgbClr val="C00000"/>
                </a:solidFill>
              </a:rPr>
              <a:t>C</a:t>
            </a:r>
            <a:r>
              <a:rPr lang="en-GB" sz="2000" dirty="0"/>
              <a:t>. The second stage of the bootloader is the first major program that will run. </a:t>
            </a:r>
          </a:p>
          <a:p>
            <a:pPr marL="342900" indent="-342900">
              <a:buFont typeface="Arial" panose="020B0604020202020204" pitchFamily="34" charset="0"/>
              <a:buChar char="•"/>
            </a:pPr>
            <a:r>
              <a:rPr lang="en-GB" sz="2000" dirty="0"/>
              <a:t>This may contain code to set up file systems, additional memory, network support, and other things. </a:t>
            </a:r>
          </a:p>
          <a:p>
            <a:pPr marL="342900" indent="-342900">
              <a:buFont typeface="Arial" panose="020B0604020202020204" pitchFamily="34" charset="0"/>
              <a:buChar char="•"/>
            </a:pPr>
            <a:r>
              <a:rPr lang="en-GB" sz="2000" dirty="0"/>
              <a:t>On a mobile phone, it may also be responsible for loading code for the modem CPU and setting up low-level memory protections and security options.</a:t>
            </a:r>
          </a:p>
        </p:txBody>
      </p:sp>
      <p:pic>
        <p:nvPicPr>
          <p:cNvPr id="6" name="Picture 5">
            <a:extLst>
              <a:ext uri="{FF2B5EF4-FFF2-40B4-BE49-F238E27FC236}">
                <a16:creationId xmlns:a16="http://schemas.microsoft.com/office/drawing/2014/main" id="{8934BDF7-B0FB-4D70-93B4-F0035CD58B17}"/>
              </a:ext>
            </a:extLst>
          </p:cNvPr>
          <p:cNvPicPr>
            <a:picLocks noChangeAspect="1"/>
          </p:cNvPicPr>
          <p:nvPr/>
        </p:nvPicPr>
        <p:blipFill rotWithShape="1">
          <a:blip r:embed="rId2"/>
          <a:srcRect l="11392" r="7791"/>
          <a:stretch/>
        </p:blipFill>
        <p:spPr>
          <a:xfrm>
            <a:off x="6634509" y="1480721"/>
            <a:ext cx="4634144" cy="4038600"/>
          </a:xfrm>
          <a:prstGeom prst="rect">
            <a:avLst/>
          </a:prstGeom>
        </p:spPr>
      </p:pic>
    </p:spTree>
    <p:extLst>
      <p:ext uri="{BB962C8B-B14F-4D97-AF65-F5344CB8AC3E}">
        <p14:creationId xmlns:p14="http://schemas.microsoft.com/office/powerpoint/2010/main" val="95370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BA6565-A1B4-49B3-BE2B-068F91720F96}"/>
              </a:ext>
            </a:extLst>
          </p:cNvPr>
          <p:cNvSpPr txBox="1"/>
          <p:nvPr/>
        </p:nvSpPr>
        <p:spPr>
          <a:xfrm>
            <a:off x="602341" y="1166842"/>
            <a:ext cx="6052459" cy="4893647"/>
          </a:xfrm>
          <a:prstGeom prst="rect">
            <a:avLst/>
          </a:prstGeom>
          <a:noFill/>
        </p:spPr>
        <p:txBody>
          <a:bodyPr wrap="square">
            <a:spAutoFit/>
          </a:bodyPr>
          <a:lstStyle/>
          <a:p>
            <a:r>
              <a:rPr lang="en-GB" sz="2400" dirty="0">
                <a:solidFill>
                  <a:srgbClr val="C00000"/>
                </a:solidFill>
              </a:rPr>
              <a:t>D</a:t>
            </a:r>
            <a:r>
              <a:rPr lang="en-GB" sz="2400" dirty="0"/>
              <a:t>. Once the bootloader is done with any special tasks it will look for a Linux kernel to boot. </a:t>
            </a:r>
          </a:p>
          <a:p>
            <a:pPr marL="342900" indent="-342900">
              <a:buFont typeface="Arial" panose="020B0604020202020204" pitchFamily="34" charset="0"/>
              <a:buChar char="•"/>
            </a:pPr>
            <a:r>
              <a:rPr lang="en-GB" sz="2400" dirty="0"/>
              <a:t>It will load this from the boot media (or some other source depending on system configuration) and place it in the RAM. </a:t>
            </a:r>
          </a:p>
          <a:p>
            <a:pPr marL="342900" indent="-342900">
              <a:buFont typeface="Arial" panose="020B0604020202020204" pitchFamily="34" charset="0"/>
              <a:buChar char="•"/>
            </a:pPr>
            <a:r>
              <a:rPr lang="en-GB" sz="2400" dirty="0"/>
              <a:t>It will also place some boot parameters in memory for the kernel to read when it starts up.</a:t>
            </a:r>
          </a:p>
          <a:p>
            <a:r>
              <a:rPr lang="en-GB" sz="2400" dirty="0">
                <a:solidFill>
                  <a:srgbClr val="C00000"/>
                </a:solidFill>
              </a:rPr>
              <a:t>E</a:t>
            </a:r>
            <a:r>
              <a:rPr lang="en-GB" sz="2400" dirty="0"/>
              <a:t>. Once the boot loader is done it will perform a jump to the Linux kernel</a:t>
            </a:r>
          </a:p>
          <a:p>
            <a:pPr marL="342900" indent="-342900">
              <a:buFont typeface="Arial" panose="020B0604020202020204" pitchFamily="34" charset="0"/>
              <a:buChar char="•"/>
            </a:pPr>
            <a:r>
              <a:rPr lang="en-GB" sz="2400" dirty="0"/>
              <a:t>usually some decompression routine, and the kernel assumes system responsibility.</a:t>
            </a:r>
          </a:p>
        </p:txBody>
      </p:sp>
      <p:pic>
        <p:nvPicPr>
          <p:cNvPr id="3" name="Picture 2">
            <a:extLst>
              <a:ext uri="{FF2B5EF4-FFF2-40B4-BE49-F238E27FC236}">
                <a16:creationId xmlns:a16="http://schemas.microsoft.com/office/drawing/2014/main" id="{C1DB87E2-0501-4C57-A1C7-366AF9D85153}"/>
              </a:ext>
            </a:extLst>
          </p:cNvPr>
          <p:cNvPicPr>
            <a:picLocks noChangeAspect="1"/>
          </p:cNvPicPr>
          <p:nvPr/>
        </p:nvPicPr>
        <p:blipFill rotWithShape="1">
          <a:blip r:embed="rId2"/>
          <a:srcRect l="11392" r="7791"/>
          <a:stretch/>
        </p:blipFill>
        <p:spPr>
          <a:xfrm>
            <a:off x="6634509" y="1480721"/>
            <a:ext cx="4634144" cy="4038600"/>
          </a:xfrm>
          <a:prstGeom prst="rect">
            <a:avLst/>
          </a:prstGeom>
        </p:spPr>
      </p:pic>
    </p:spTree>
    <p:extLst>
      <p:ext uri="{BB962C8B-B14F-4D97-AF65-F5344CB8AC3E}">
        <p14:creationId xmlns:p14="http://schemas.microsoft.com/office/powerpoint/2010/main" val="406671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3. The Linux kernel</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6389914" cy="3622675"/>
          </a:xfrm>
        </p:spPr>
        <p:txBody>
          <a:bodyPr>
            <a:normAutofit fontScale="85000" lnSpcReduction="20000"/>
          </a:bodyPr>
          <a:lstStyle/>
          <a:p>
            <a:r>
              <a:rPr lang="en-GB" dirty="0"/>
              <a:t>Set up everything that is needed for the system to run. </a:t>
            </a:r>
          </a:p>
          <a:p>
            <a:pPr lvl="1"/>
            <a:r>
              <a:rPr lang="en-GB" dirty="0"/>
              <a:t>Initialize interrupt controllers</a:t>
            </a:r>
          </a:p>
          <a:p>
            <a:pPr lvl="1"/>
            <a:r>
              <a:rPr lang="en-GB" dirty="0"/>
              <a:t>Set up memory protections, caches and scheduling.</a:t>
            </a:r>
          </a:p>
          <a:p>
            <a:pPr algn="l" rtl="0">
              <a:buFont typeface="Arial" panose="020B0604020202020204" pitchFamily="34" charset="0"/>
              <a:buChar char="•"/>
            </a:pPr>
            <a:r>
              <a:rPr lang="en-GB" dirty="0">
                <a:solidFill>
                  <a:srgbClr val="C00000"/>
                </a:solidFill>
              </a:rPr>
              <a:t>A</a:t>
            </a:r>
            <a:r>
              <a:rPr lang="en-GB" dirty="0"/>
              <a:t>. Once the memory management units and caches have been initialized, the system will be able to use virtual memory and launch user space processes.</a:t>
            </a:r>
          </a:p>
          <a:p>
            <a:r>
              <a:rPr lang="en-GB" dirty="0">
                <a:solidFill>
                  <a:srgbClr val="C00000"/>
                </a:solidFill>
              </a:rPr>
              <a:t>B</a:t>
            </a:r>
            <a:r>
              <a:rPr lang="en-GB" dirty="0"/>
              <a:t>. The kernel will look in the root file system for the </a:t>
            </a:r>
            <a:r>
              <a:rPr lang="en-GB" i="1" dirty="0" err="1">
                <a:solidFill>
                  <a:srgbClr val="C00000"/>
                </a:solidFill>
              </a:rPr>
              <a:t>init</a:t>
            </a:r>
            <a:r>
              <a:rPr lang="en-GB" dirty="0"/>
              <a:t> process (found under </a:t>
            </a:r>
            <a:r>
              <a:rPr lang="en-GB" i="1" dirty="0">
                <a:solidFill>
                  <a:srgbClr val="C00000"/>
                </a:solidFill>
              </a:rPr>
              <a:t>system/core/initial</a:t>
            </a:r>
            <a:r>
              <a:rPr lang="en-GB" dirty="0"/>
              <a:t> the Android open-source tree) and launch it as the initial user space process.</a:t>
            </a:r>
          </a:p>
          <a:p>
            <a:pPr lvl="1"/>
            <a:endParaRPr lang="en-GB" dirty="0"/>
          </a:p>
          <a:p>
            <a:pPr lvl="2"/>
            <a:endParaRPr lang="en-GB" dirty="0"/>
          </a:p>
        </p:txBody>
      </p:sp>
      <p:pic>
        <p:nvPicPr>
          <p:cNvPr id="5" name="Picture 4">
            <a:extLst>
              <a:ext uri="{FF2B5EF4-FFF2-40B4-BE49-F238E27FC236}">
                <a16:creationId xmlns:a16="http://schemas.microsoft.com/office/drawing/2014/main" id="{BE168BCC-53BF-4F4F-8887-85C9D55AAA50}"/>
              </a:ext>
            </a:extLst>
          </p:cNvPr>
          <p:cNvPicPr>
            <a:picLocks noChangeAspect="1"/>
          </p:cNvPicPr>
          <p:nvPr/>
        </p:nvPicPr>
        <p:blipFill rotWithShape="1">
          <a:blip r:embed="rId3"/>
          <a:srcRect l="12245" r="7092"/>
          <a:stretch/>
        </p:blipFill>
        <p:spPr>
          <a:xfrm>
            <a:off x="7177314" y="1409699"/>
            <a:ext cx="4703132" cy="4218743"/>
          </a:xfrm>
          <a:prstGeom prst="rect">
            <a:avLst/>
          </a:prstGeom>
        </p:spPr>
      </p:pic>
    </p:spTree>
    <p:extLst>
      <p:ext uri="{BB962C8B-B14F-4D97-AF65-F5344CB8AC3E}">
        <p14:creationId xmlns:p14="http://schemas.microsoft.com/office/powerpoint/2010/main" val="2103126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4. The </a:t>
            </a:r>
            <a:r>
              <a:rPr lang="en-US" err="1"/>
              <a:t>init</a:t>
            </a:r>
            <a:r>
              <a:rPr lang="en-US"/>
              <a:t> process</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5831114" cy="4444546"/>
          </a:xfrm>
        </p:spPr>
        <p:txBody>
          <a:bodyPr>
            <a:normAutofit lnSpcReduction="10000"/>
          </a:bodyPr>
          <a:lstStyle/>
          <a:p>
            <a:r>
              <a:rPr lang="en-GB" sz="2400" dirty="0"/>
              <a:t>The "grandmother" of all system processes. </a:t>
            </a:r>
          </a:p>
          <a:p>
            <a:r>
              <a:rPr lang="en-GB" sz="2400" dirty="0"/>
              <a:t>Every other process in the system will be launched from this process or one of its descendants.</a:t>
            </a:r>
          </a:p>
          <a:p>
            <a:r>
              <a:rPr lang="en-GB" sz="2400" dirty="0"/>
              <a:t>A. The </a:t>
            </a:r>
            <a:r>
              <a:rPr lang="en-GB" sz="2400" dirty="0" err="1"/>
              <a:t>init</a:t>
            </a:r>
            <a:r>
              <a:rPr lang="en-GB" sz="2400" dirty="0"/>
              <a:t> process in Android will look for a file called </a:t>
            </a:r>
            <a:r>
              <a:rPr lang="en-GB" sz="2000" i="1" dirty="0" err="1">
                <a:solidFill>
                  <a:srgbClr val="C00000"/>
                </a:solidFill>
              </a:rPr>
              <a:t>init.rc</a:t>
            </a:r>
            <a:r>
              <a:rPr lang="en-GB" sz="2400" dirty="0"/>
              <a:t>. or </a:t>
            </a:r>
            <a:r>
              <a:rPr lang="en-GB" sz="2000" i="1" dirty="0" err="1">
                <a:solidFill>
                  <a:srgbClr val="C00000"/>
                </a:solidFill>
              </a:rPr>
              <a:t>init</a:t>
            </a:r>
            <a:r>
              <a:rPr lang="en-GB" sz="2000" i="1" dirty="0">
                <a:solidFill>
                  <a:srgbClr val="C00000"/>
                </a:solidFill>
              </a:rPr>
              <a:t>&lt;machine name&gt;.</a:t>
            </a:r>
            <a:r>
              <a:rPr lang="en-GB" sz="2000" i="1" dirty="0" err="1">
                <a:solidFill>
                  <a:srgbClr val="C00000"/>
                </a:solidFill>
              </a:rPr>
              <a:t>rc</a:t>
            </a:r>
            <a:r>
              <a:rPr lang="en-GB" sz="2000" i="1" dirty="0">
                <a:solidFill>
                  <a:srgbClr val="C00000"/>
                </a:solidFill>
              </a:rPr>
              <a:t> </a:t>
            </a:r>
          </a:p>
          <a:p>
            <a:pPr lvl="1"/>
            <a:r>
              <a:rPr lang="en-GB" sz="2000" dirty="0"/>
              <a:t>This is a script that describes the system services, file system and other parameters that need to be set up.</a:t>
            </a:r>
          </a:p>
          <a:p>
            <a:pPr lvl="1"/>
            <a:r>
              <a:rPr lang="en-GB" sz="2000" dirty="0"/>
              <a:t>The script is placed in </a:t>
            </a:r>
            <a:r>
              <a:rPr lang="en-GB" sz="2000" i="1" dirty="0">
                <a:solidFill>
                  <a:srgbClr val="C00000"/>
                </a:solidFill>
              </a:rPr>
              <a:t>system/core/</a:t>
            </a:r>
            <a:r>
              <a:rPr lang="en-GB" sz="2000" i="1" dirty="0" err="1">
                <a:solidFill>
                  <a:srgbClr val="C00000"/>
                </a:solidFill>
              </a:rPr>
              <a:t>rootdir</a:t>
            </a:r>
            <a:r>
              <a:rPr lang="en-GB" sz="2000" i="1" dirty="0">
                <a:solidFill>
                  <a:srgbClr val="C00000"/>
                </a:solidFill>
              </a:rPr>
              <a:t> </a:t>
            </a:r>
            <a:r>
              <a:rPr lang="en-GB" sz="2000" dirty="0"/>
              <a:t>in the Android open-source project.</a:t>
            </a:r>
          </a:p>
          <a:p>
            <a:r>
              <a:rPr lang="en-GB" sz="2400" dirty="0"/>
              <a:t>B. The </a:t>
            </a:r>
            <a:r>
              <a:rPr lang="en-GB" sz="2400" dirty="0" err="1"/>
              <a:t>init</a:t>
            </a:r>
            <a:r>
              <a:rPr lang="en-GB" sz="2400" dirty="0"/>
              <a:t> process will parse the </a:t>
            </a:r>
            <a:r>
              <a:rPr lang="en-GB" sz="2400" dirty="0" err="1"/>
              <a:t>init</a:t>
            </a:r>
            <a:r>
              <a:rPr lang="en-GB" sz="2400" dirty="0"/>
              <a:t> script and launch the system service processes.</a:t>
            </a:r>
          </a:p>
        </p:txBody>
      </p:sp>
      <p:sp>
        <p:nvSpPr>
          <p:cNvPr id="6" name="TextBox 5">
            <a:extLst>
              <a:ext uri="{FF2B5EF4-FFF2-40B4-BE49-F238E27FC236}">
                <a16:creationId xmlns:a16="http://schemas.microsoft.com/office/drawing/2014/main" id="{AA7022F6-8235-429C-BEB9-6A6775AD4ACF}"/>
              </a:ext>
            </a:extLst>
          </p:cNvPr>
          <p:cNvSpPr txBox="1"/>
          <p:nvPr/>
        </p:nvSpPr>
        <p:spPr>
          <a:xfrm>
            <a:off x="5634446" y="118608"/>
            <a:ext cx="6172200" cy="646331"/>
          </a:xfrm>
          <a:prstGeom prst="rect">
            <a:avLst/>
          </a:prstGeom>
          <a:solidFill>
            <a:schemeClr val="accent4">
              <a:lumMod val="20000"/>
              <a:lumOff val="80000"/>
            </a:schemeClr>
          </a:solidFill>
        </p:spPr>
        <p:txBody>
          <a:bodyPr wrap="square">
            <a:spAutoFit/>
          </a:bodyPr>
          <a:lstStyle/>
          <a:p>
            <a:r>
              <a:rPr lang="en-US">
                <a:solidFill>
                  <a:srgbClr val="FF0000"/>
                </a:solidFill>
              </a:rPr>
              <a:t>.</a:t>
            </a:r>
            <a:r>
              <a:rPr lang="en-US" err="1">
                <a:solidFill>
                  <a:srgbClr val="FF0000"/>
                </a:solidFill>
              </a:rPr>
              <a:t>rc</a:t>
            </a:r>
            <a:r>
              <a:rPr lang="en-US"/>
              <a:t>. </a:t>
            </a:r>
            <a:r>
              <a:rPr lang="en-GB" b="0" i="0">
                <a:solidFill>
                  <a:srgbClr val="535A60"/>
                </a:solidFill>
                <a:effectLst/>
                <a:latin typeface="Arial" panose="020B0604020202020204" pitchFamily="34" charset="0"/>
              </a:rPr>
              <a:t>Early </a:t>
            </a:r>
            <a:r>
              <a:rPr lang="en-GB"/>
              <a:t>Unix used </a:t>
            </a:r>
            <a:r>
              <a:rPr lang="en-US"/>
              <a:t>run commands(</a:t>
            </a:r>
            <a:r>
              <a:rPr lang="en-GB" err="1"/>
              <a:t>rc</a:t>
            </a:r>
            <a:r>
              <a:rPr lang="en-GB"/>
              <a:t>) for the name of the operating system's boot script</a:t>
            </a:r>
            <a:endParaRPr lang="en-US"/>
          </a:p>
        </p:txBody>
      </p:sp>
      <p:pic>
        <p:nvPicPr>
          <p:cNvPr id="4" name="Picture 3">
            <a:extLst>
              <a:ext uri="{FF2B5EF4-FFF2-40B4-BE49-F238E27FC236}">
                <a16:creationId xmlns:a16="http://schemas.microsoft.com/office/drawing/2014/main" id="{7E748CF1-54B4-49BD-B42A-6CED055FE337}"/>
              </a:ext>
            </a:extLst>
          </p:cNvPr>
          <p:cNvPicPr>
            <a:picLocks noChangeAspect="1"/>
          </p:cNvPicPr>
          <p:nvPr/>
        </p:nvPicPr>
        <p:blipFill rotWithShape="1">
          <a:blip r:embed="rId2"/>
          <a:srcRect l="12411" r="7222"/>
          <a:stretch/>
        </p:blipFill>
        <p:spPr>
          <a:xfrm>
            <a:off x="6930572" y="1748745"/>
            <a:ext cx="4608285" cy="4038600"/>
          </a:xfrm>
          <a:prstGeom prst="rect">
            <a:avLst/>
          </a:prstGeom>
        </p:spPr>
      </p:pic>
    </p:spTree>
    <p:extLst>
      <p:ext uri="{BB962C8B-B14F-4D97-AF65-F5344CB8AC3E}">
        <p14:creationId xmlns:p14="http://schemas.microsoft.com/office/powerpoint/2010/main" val="189541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66079-4CF5-44A6-8E9C-22AE6B0DB8BE}"/>
              </a:ext>
            </a:extLst>
          </p:cNvPr>
          <p:cNvSpPr>
            <a:spLocks noGrp="1"/>
          </p:cNvSpPr>
          <p:nvPr>
            <p:ph type="title"/>
          </p:nvPr>
        </p:nvSpPr>
        <p:spPr/>
        <p:txBody>
          <a:bodyPr/>
          <a:lstStyle/>
          <a:p>
            <a:r>
              <a:rPr lang="en-US"/>
              <a:t>Introduction to Android</a:t>
            </a:r>
          </a:p>
        </p:txBody>
      </p:sp>
      <p:sp>
        <p:nvSpPr>
          <p:cNvPr id="5" name="Text Placeholder 4">
            <a:extLst>
              <a:ext uri="{FF2B5EF4-FFF2-40B4-BE49-F238E27FC236}">
                <a16:creationId xmlns:a16="http://schemas.microsoft.com/office/drawing/2014/main" id="{191D202D-12B7-42B3-893E-2E6AB442C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700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2B16-19A7-4A28-8F72-2EE3FDC2D37B}"/>
              </a:ext>
            </a:extLst>
          </p:cNvPr>
          <p:cNvSpPr>
            <a:spLocks noGrp="1"/>
          </p:cNvSpPr>
          <p:nvPr>
            <p:ph type="title"/>
          </p:nvPr>
        </p:nvSpPr>
        <p:spPr/>
        <p:txBody>
          <a:bodyPr/>
          <a:lstStyle/>
          <a:p>
            <a:r>
              <a:rPr lang="en-US" dirty="0"/>
              <a:t>5. Zygote and Dalvik</a:t>
            </a:r>
          </a:p>
        </p:txBody>
      </p:sp>
      <p:sp>
        <p:nvSpPr>
          <p:cNvPr id="3" name="Content Placeholder 2">
            <a:extLst>
              <a:ext uri="{FF2B5EF4-FFF2-40B4-BE49-F238E27FC236}">
                <a16:creationId xmlns:a16="http://schemas.microsoft.com/office/drawing/2014/main" id="{680AF3C0-45D7-400B-B1B3-9C3534E78B11}"/>
              </a:ext>
            </a:extLst>
          </p:cNvPr>
          <p:cNvSpPr>
            <a:spLocks noGrp="1"/>
          </p:cNvSpPr>
          <p:nvPr>
            <p:ph idx="1"/>
          </p:nvPr>
        </p:nvSpPr>
        <p:spPr>
          <a:xfrm>
            <a:off x="838200" y="1825625"/>
            <a:ext cx="4974771" cy="4351338"/>
          </a:xfrm>
        </p:spPr>
        <p:txBody>
          <a:bodyPr/>
          <a:lstStyle/>
          <a:p>
            <a:r>
              <a:rPr lang="en-GB" dirty="0"/>
              <a:t>A process of Android Runtime</a:t>
            </a:r>
          </a:p>
          <a:p>
            <a:r>
              <a:rPr lang="en-GB" dirty="0"/>
              <a:t>The Zygote is launched by the </a:t>
            </a:r>
            <a:r>
              <a:rPr lang="en-GB" i="1" dirty="0" err="1">
                <a:solidFill>
                  <a:srgbClr val="C00000"/>
                </a:solidFill>
              </a:rPr>
              <a:t>init</a:t>
            </a:r>
            <a:r>
              <a:rPr lang="en-GB" dirty="0"/>
              <a:t> process and will basically just start executing and initializing the Dalvik VM.</a:t>
            </a:r>
          </a:p>
          <a:p>
            <a:r>
              <a:rPr lang="en-GB" dirty="0"/>
              <a:t>Zygote </a:t>
            </a:r>
            <a:r>
              <a:rPr lang="en-GB"/>
              <a:t>enables library </a:t>
            </a:r>
            <a:r>
              <a:rPr lang="en-GB" dirty="0"/>
              <a:t>sharing across the Dalvik VM, achieving a lower memory footprint and minimal startup time.</a:t>
            </a:r>
          </a:p>
          <a:p>
            <a:endParaRPr lang="en-US" dirty="0"/>
          </a:p>
        </p:txBody>
      </p:sp>
      <p:pic>
        <p:nvPicPr>
          <p:cNvPr id="4" name="Picture 3">
            <a:extLst>
              <a:ext uri="{FF2B5EF4-FFF2-40B4-BE49-F238E27FC236}">
                <a16:creationId xmlns:a16="http://schemas.microsoft.com/office/drawing/2014/main" id="{AE5079BD-356F-486C-9503-8969EDBB3066}"/>
              </a:ext>
            </a:extLst>
          </p:cNvPr>
          <p:cNvPicPr>
            <a:picLocks noChangeAspect="1"/>
          </p:cNvPicPr>
          <p:nvPr/>
        </p:nvPicPr>
        <p:blipFill rotWithShape="1">
          <a:blip r:embed="rId2"/>
          <a:srcRect l="11905" r="6278"/>
          <a:stretch/>
        </p:blipFill>
        <p:spPr>
          <a:xfrm>
            <a:off x="6379030" y="1317381"/>
            <a:ext cx="5645113" cy="4859581"/>
          </a:xfrm>
          <a:prstGeom prst="rect">
            <a:avLst/>
          </a:prstGeom>
        </p:spPr>
      </p:pic>
    </p:spTree>
    <p:extLst>
      <p:ext uri="{BB962C8B-B14F-4D97-AF65-F5344CB8AC3E}">
        <p14:creationId xmlns:p14="http://schemas.microsoft.com/office/powerpoint/2010/main" val="406008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6. The system server</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a:xfrm>
            <a:off x="838200" y="1825625"/>
            <a:ext cx="5279349" cy="4351338"/>
          </a:xfrm>
        </p:spPr>
        <p:txBody>
          <a:bodyPr>
            <a:normAutofit fontScale="77500" lnSpcReduction="20000"/>
          </a:bodyPr>
          <a:lstStyle/>
          <a:p>
            <a:r>
              <a:rPr lang="en-GB"/>
              <a:t>The system server is the first java component to run in the system. </a:t>
            </a:r>
          </a:p>
          <a:p>
            <a:r>
              <a:rPr lang="en-US">
                <a:solidFill>
                  <a:srgbClr val="FF0000"/>
                </a:solidFill>
              </a:rPr>
              <a:t>Core services</a:t>
            </a:r>
            <a:r>
              <a:rPr lang="en-US"/>
              <a:t>:  </a:t>
            </a:r>
            <a:r>
              <a:rPr lang="en-GB"/>
              <a:t>Creating the Activity Manager, Starting telephony registry, context manager, system contact providers Starting alarm manager, sensor service, window manager, Bluetooth service, mount service</a:t>
            </a:r>
          </a:p>
          <a:p>
            <a:r>
              <a:rPr lang="en-US">
                <a:solidFill>
                  <a:srgbClr val="FF0000"/>
                </a:solidFill>
              </a:rPr>
              <a:t>Other services:</a:t>
            </a:r>
            <a:r>
              <a:rPr lang="en-GB">
                <a:solidFill>
                  <a:srgbClr val="FF0000"/>
                </a:solidFill>
              </a:rPr>
              <a:t> </a:t>
            </a:r>
            <a:r>
              <a:rPr lang="en-US"/>
              <a:t>Starting hardware service, Starting </a:t>
            </a:r>
            <a:r>
              <a:rPr lang="en-US" err="1"/>
              <a:t>NetStat</a:t>
            </a:r>
            <a:r>
              <a:rPr lang="en-US"/>
              <a:t> service, connectivity service, Notification Manager,  Device Storage Monitor service, Location Manager, Search Service, Clipboard Service, </a:t>
            </a:r>
            <a:r>
              <a:rPr lang="en-US" err="1"/>
              <a:t>checkin</a:t>
            </a:r>
            <a:r>
              <a:rPr lang="en-US"/>
              <a:t> service, Wallpaper service, Audio Service, Headset Observer, </a:t>
            </a:r>
            <a:r>
              <a:rPr lang="en-US" err="1"/>
              <a:t>AdbSettings</a:t>
            </a:r>
            <a:r>
              <a:rPr lang="en-US"/>
              <a:t> Observer</a:t>
            </a:r>
          </a:p>
          <a:p>
            <a:pPr lvl="1"/>
            <a:endParaRPr lang="en-GB"/>
          </a:p>
          <a:p>
            <a:pPr lvl="1"/>
            <a:endParaRPr lang="en-GB"/>
          </a:p>
          <a:p>
            <a:pPr lvl="2"/>
            <a:endParaRPr lang="en-GB"/>
          </a:p>
        </p:txBody>
      </p:sp>
      <p:pic>
        <p:nvPicPr>
          <p:cNvPr id="5" name="Picture 4">
            <a:extLst>
              <a:ext uri="{FF2B5EF4-FFF2-40B4-BE49-F238E27FC236}">
                <a16:creationId xmlns:a16="http://schemas.microsoft.com/office/drawing/2014/main" id="{36DF613C-D153-466A-93E0-3F654C578957}"/>
              </a:ext>
            </a:extLst>
          </p:cNvPr>
          <p:cNvPicPr>
            <a:picLocks noChangeAspect="1"/>
          </p:cNvPicPr>
          <p:nvPr/>
        </p:nvPicPr>
        <p:blipFill rotWithShape="1">
          <a:blip r:embed="rId2"/>
          <a:srcRect l="7507" r="7040"/>
          <a:stretch/>
        </p:blipFill>
        <p:spPr>
          <a:xfrm>
            <a:off x="6302965" y="1762270"/>
            <a:ext cx="5279349" cy="4351337"/>
          </a:xfrm>
          <a:prstGeom prst="rect">
            <a:avLst/>
          </a:prstGeom>
        </p:spPr>
      </p:pic>
    </p:spTree>
    <p:extLst>
      <p:ext uri="{BB962C8B-B14F-4D97-AF65-F5344CB8AC3E}">
        <p14:creationId xmlns:p14="http://schemas.microsoft.com/office/powerpoint/2010/main" val="245489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5950-2F37-4EAE-849B-34486101B6CD}"/>
              </a:ext>
            </a:extLst>
          </p:cNvPr>
          <p:cNvSpPr>
            <a:spLocks noGrp="1"/>
          </p:cNvSpPr>
          <p:nvPr>
            <p:ph type="title"/>
          </p:nvPr>
        </p:nvSpPr>
        <p:spPr/>
        <p:txBody>
          <a:bodyPr/>
          <a:lstStyle/>
          <a:p>
            <a:r>
              <a:rPr lang="en-US"/>
              <a:t>7. Start your own service</a:t>
            </a:r>
          </a:p>
        </p:txBody>
      </p:sp>
      <p:sp>
        <p:nvSpPr>
          <p:cNvPr id="3" name="Content Placeholder 2">
            <a:extLst>
              <a:ext uri="{FF2B5EF4-FFF2-40B4-BE49-F238E27FC236}">
                <a16:creationId xmlns:a16="http://schemas.microsoft.com/office/drawing/2014/main" id="{B135DCB7-DD4E-4793-B040-EBB15CD7ED85}"/>
              </a:ext>
            </a:extLst>
          </p:cNvPr>
          <p:cNvSpPr>
            <a:spLocks noGrp="1"/>
          </p:cNvSpPr>
          <p:nvPr>
            <p:ph idx="1"/>
          </p:nvPr>
        </p:nvSpPr>
        <p:spPr/>
        <p:txBody>
          <a:bodyPr>
            <a:normAutofit/>
          </a:bodyPr>
          <a:lstStyle/>
          <a:p>
            <a:r>
              <a:rPr lang="en-GB"/>
              <a:t>Once the System Server is up and running and the system boot has completed </a:t>
            </a:r>
          </a:p>
          <a:p>
            <a:pPr lvl="1"/>
            <a:r>
              <a:rPr lang="en-GB"/>
              <a:t>there is a standard broadcast action called ACTION_BOOT_COMPLETED. </a:t>
            </a:r>
          </a:p>
          <a:p>
            <a:r>
              <a:rPr lang="en-GB"/>
              <a:t>To start your own service</a:t>
            </a:r>
          </a:p>
          <a:p>
            <a:pPr lvl="1"/>
            <a:r>
              <a:rPr lang="en-GB"/>
              <a:t>register an alarm or otherwise make your application perform some action after boot</a:t>
            </a:r>
          </a:p>
          <a:p>
            <a:pPr lvl="1"/>
            <a:r>
              <a:rPr lang="en-GB"/>
              <a:t>register to receive this broadcast intent.</a:t>
            </a:r>
          </a:p>
          <a:p>
            <a:pPr lvl="1"/>
            <a:endParaRPr lang="en-GB"/>
          </a:p>
          <a:p>
            <a:pPr lvl="2"/>
            <a:endParaRPr lang="en-GB"/>
          </a:p>
        </p:txBody>
      </p:sp>
    </p:spTree>
    <p:extLst>
      <p:ext uri="{BB962C8B-B14F-4D97-AF65-F5344CB8AC3E}">
        <p14:creationId xmlns:p14="http://schemas.microsoft.com/office/powerpoint/2010/main" val="1077324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118870-16C0-41E8-810A-C93B8B8D9C3C}"/>
              </a:ext>
            </a:extLst>
          </p:cNvPr>
          <p:cNvSpPr>
            <a:spLocks noGrp="1"/>
          </p:cNvSpPr>
          <p:nvPr>
            <p:ph type="title"/>
          </p:nvPr>
        </p:nvSpPr>
        <p:spPr>
          <a:xfrm>
            <a:off x="1028700" y="1967266"/>
            <a:ext cx="2628900" cy="2547257"/>
          </a:xfrm>
          <a:noFill/>
        </p:spPr>
        <p:txBody>
          <a:bodyPr anchor="ctr">
            <a:normAutofit fontScale="90000"/>
          </a:bodyPr>
          <a:lstStyle/>
          <a:p>
            <a:pPr algn="ctr"/>
            <a:r>
              <a:rPr lang="en-US" sz="3600">
                <a:solidFill>
                  <a:srgbClr val="FFFFFF"/>
                </a:solidFill>
              </a:rPr>
              <a:t>Booting process with focus on Zygote</a:t>
            </a:r>
            <a:br>
              <a:rPr lang="en-US" sz="1400" b="1" i="0">
                <a:solidFill>
                  <a:srgbClr val="292929"/>
                </a:solidFill>
                <a:effectLst/>
                <a:latin typeface="sohne"/>
              </a:rPr>
            </a:br>
            <a:endParaRPr lang="en-US" sz="3600">
              <a:solidFill>
                <a:srgbClr val="FFFFFF"/>
              </a:solidFill>
            </a:endParaRPr>
          </a:p>
        </p:txBody>
      </p:sp>
      <p:pic>
        <p:nvPicPr>
          <p:cNvPr id="4098" name="Picture 2" descr="Image for post">
            <a:extLst>
              <a:ext uri="{FF2B5EF4-FFF2-40B4-BE49-F238E27FC236}">
                <a16:creationId xmlns:a16="http://schemas.microsoft.com/office/drawing/2014/main" id="{56B453FA-7A6C-426E-B8F3-DC2908EFB4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9161" y="643466"/>
            <a:ext cx="6257010"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491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6E65C-7ED2-4C16-B78C-618F018A4D33}"/>
              </a:ext>
            </a:extLst>
          </p:cNvPr>
          <p:cNvSpPr>
            <a:spLocks noGrp="1"/>
          </p:cNvSpPr>
          <p:nvPr>
            <p:ph type="title"/>
          </p:nvPr>
        </p:nvSpPr>
        <p:spPr/>
        <p:txBody>
          <a:bodyPr/>
          <a:lstStyle/>
          <a:p>
            <a:r>
              <a:rPr lang="en-US"/>
              <a:t>Android partition layout</a:t>
            </a:r>
          </a:p>
        </p:txBody>
      </p:sp>
      <p:sp>
        <p:nvSpPr>
          <p:cNvPr id="4" name="Text Placeholder 3">
            <a:extLst>
              <a:ext uri="{FF2B5EF4-FFF2-40B4-BE49-F238E27FC236}">
                <a16:creationId xmlns:a16="http://schemas.microsoft.com/office/drawing/2014/main" id="{D751A9C1-3F89-4DC7-9F31-3BBAFAF962DB}"/>
              </a:ext>
            </a:extLst>
          </p:cNvPr>
          <p:cNvSpPr>
            <a:spLocks noGrp="1"/>
          </p:cNvSpPr>
          <p:nvPr>
            <p:ph type="body" idx="1"/>
          </p:nvPr>
        </p:nvSpPr>
        <p:spPr/>
        <p:txBody>
          <a:bodyPr/>
          <a:lstStyle/>
          <a:p>
            <a:r>
              <a:rPr lang="en-US" dirty="0"/>
              <a:t>mapping booting process </a:t>
            </a:r>
            <a:r>
              <a:rPr lang="en-US"/>
              <a:t>to partitions</a:t>
            </a:r>
            <a:endParaRPr lang="en-US" dirty="0"/>
          </a:p>
        </p:txBody>
      </p:sp>
    </p:spTree>
    <p:extLst>
      <p:ext uri="{BB962C8B-B14F-4D97-AF65-F5344CB8AC3E}">
        <p14:creationId xmlns:p14="http://schemas.microsoft.com/office/powerpoint/2010/main" val="4164042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F4D0A-1719-42EF-91F0-77067FF13552}"/>
              </a:ext>
            </a:extLst>
          </p:cNvPr>
          <p:cNvSpPr>
            <a:spLocks noGrp="1"/>
          </p:cNvSpPr>
          <p:nvPr>
            <p:ph type="title"/>
          </p:nvPr>
        </p:nvSpPr>
        <p:spPr/>
        <p:txBody>
          <a:bodyPr/>
          <a:lstStyle/>
          <a:p>
            <a:r>
              <a:rPr lang="en-US" dirty="0"/>
              <a:t>Android partition </a:t>
            </a:r>
          </a:p>
        </p:txBody>
      </p:sp>
      <p:sp>
        <p:nvSpPr>
          <p:cNvPr id="5" name="Content Placeholder 4">
            <a:extLst>
              <a:ext uri="{FF2B5EF4-FFF2-40B4-BE49-F238E27FC236}">
                <a16:creationId xmlns:a16="http://schemas.microsoft.com/office/drawing/2014/main" id="{F87B1FB8-0908-4171-A519-16EF28AF26AA}"/>
              </a:ext>
            </a:extLst>
          </p:cNvPr>
          <p:cNvSpPr>
            <a:spLocks noGrp="1"/>
          </p:cNvSpPr>
          <p:nvPr>
            <p:ph idx="1"/>
          </p:nvPr>
        </p:nvSpPr>
        <p:spPr>
          <a:xfrm>
            <a:off x="838200" y="1825625"/>
            <a:ext cx="5105400" cy="4351338"/>
          </a:xfrm>
        </p:spPr>
        <p:txBody>
          <a:bodyPr>
            <a:normAutofit fontScale="70000" lnSpcReduction="20000"/>
          </a:bodyPr>
          <a:lstStyle/>
          <a:p>
            <a:r>
              <a:rPr lang="en-GB" dirty="0"/>
              <a:t>Android partitions are logical storage units made inside the device's persistent storage</a:t>
            </a:r>
          </a:p>
          <a:p>
            <a:pPr lvl="1"/>
            <a:r>
              <a:rPr lang="en-GB" dirty="0"/>
              <a:t>logically divide the available space into sections that can be accessed independently of each other</a:t>
            </a:r>
          </a:p>
          <a:p>
            <a:pPr lvl="1"/>
            <a:r>
              <a:rPr lang="en-GB" dirty="0">
                <a:solidFill>
                  <a:srgbClr val="000000"/>
                </a:solidFill>
                <a:latin typeface="-apple-system"/>
              </a:rPr>
              <a:t>e</a:t>
            </a:r>
            <a:r>
              <a:rPr lang="en-GB" b="0" i="0" dirty="0">
                <a:solidFill>
                  <a:srgbClr val="000000"/>
                </a:solidFill>
                <a:effectLst/>
                <a:latin typeface="-apple-system"/>
              </a:rPr>
              <a:t>ach partition has a distinct role in the functionality of the device</a:t>
            </a:r>
            <a:endParaRPr lang="en-GB" dirty="0"/>
          </a:p>
          <a:p>
            <a:r>
              <a:rPr lang="en-GB" dirty="0"/>
              <a:t>The Relationship between partitions and folders</a:t>
            </a:r>
          </a:p>
          <a:p>
            <a:pPr lvl="1"/>
            <a:r>
              <a:rPr lang="en-GB" dirty="0"/>
              <a:t>partitions are "mounted" to specific folders. This process makes the contents of a separate storage area appear as if they are just another directory in the system</a:t>
            </a:r>
          </a:p>
          <a:p>
            <a:r>
              <a:rPr lang="en-GB" dirty="0"/>
              <a:t>Partitioning is a fundamental design choice in Android that provides security, stability, and efficiency that standard folders simply cannot offer.</a:t>
            </a:r>
          </a:p>
          <a:p>
            <a:pPr lvl="1"/>
            <a:r>
              <a:rPr lang="en-GB" dirty="0"/>
              <a:t>Malware attack: Can delete or overwrite the Kernel/OS? Folder (yes), Partition (no)</a:t>
            </a:r>
          </a:p>
          <a:p>
            <a:pPr lvl="1"/>
            <a:endParaRPr lang="en-US" dirty="0"/>
          </a:p>
        </p:txBody>
      </p:sp>
      <p:pic>
        <p:nvPicPr>
          <p:cNvPr id="14" name="Picture 13">
            <a:extLst>
              <a:ext uri="{FF2B5EF4-FFF2-40B4-BE49-F238E27FC236}">
                <a16:creationId xmlns:a16="http://schemas.microsoft.com/office/drawing/2014/main" id="{E0F6F395-B220-2281-89EA-0E4947471D93}"/>
              </a:ext>
            </a:extLst>
          </p:cNvPr>
          <p:cNvPicPr>
            <a:picLocks noChangeAspect="1"/>
          </p:cNvPicPr>
          <p:nvPr/>
        </p:nvPicPr>
        <p:blipFill>
          <a:blip r:embed="rId3"/>
          <a:stretch>
            <a:fillRect/>
          </a:stretch>
        </p:blipFill>
        <p:spPr>
          <a:xfrm>
            <a:off x="6064884" y="769619"/>
            <a:ext cx="5723255" cy="5723255"/>
          </a:xfrm>
          <a:prstGeom prst="rect">
            <a:avLst/>
          </a:prstGeom>
        </p:spPr>
      </p:pic>
    </p:spTree>
    <p:extLst>
      <p:ext uri="{BB962C8B-B14F-4D97-AF65-F5344CB8AC3E}">
        <p14:creationId xmlns:p14="http://schemas.microsoft.com/office/powerpoint/2010/main" val="2351248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CDB46D-F38F-2BBD-70E4-C3F8FF0C50D0}"/>
              </a:ext>
            </a:extLst>
          </p:cNvPr>
          <p:cNvGraphicFramePr>
            <a:graphicFrameLocks noGrp="1"/>
          </p:cNvGraphicFramePr>
          <p:nvPr>
            <p:extLst>
              <p:ext uri="{D42A27DB-BD31-4B8C-83A1-F6EECF244321}">
                <p14:modId xmlns:p14="http://schemas.microsoft.com/office/powerpoint/2010/main" val="2032994811"/>
              </p:ext>
            </p:extLst>
          </p:nvPr>
        </p:nvGraphicFramePr>
        <p:xfrm>
          <a:off x="599291" y="1648278"/>
          <a:ext cx="10452091" cy="3835764"/>
        </p:xfrm>
        <a:graphic>
          <a:graphicData uri="http://schemas.openxmlformats.org/drawingml/2006/table">
            <a:tbl>
              <a:tblPr>
                <a:tableStyleId>{616DA210-FB5B-4158-B5E0-FEB733F419BA}</a:tableStyleId>
              </a:tblPr>
              <a:tblGrid>
                <a:gridCol w="1193790">
                  <a:extLst>
                    <a:ext uri="{9D8B030D-6E8A-4147-A177-3AD203B41FA5}">
                      <a16:colId xmlns:a16="http://schemas.microsoft.com/office/drawing/2014/main" val="3561743058"/>
                    </a:ext>
                  </a:extLst>
                </a:gridCol>
                <a:gridCol w="7700962">
                  <a:extLst>
                    <a:ext uri="{9D8B030D-6E8A-4147-A177-3AD203B41FA5}">
                      <a16:colId xmlns:a16="http://schemas.microsoft.com/office/drawing/2014/main" val="520679651"/>
                    </a:ext>
                  </a:extLst>
                </a:gridCol>
                <a:gridCol w="1557339">
                  <a:extLst>
                    <a:ext uri="{9D8B030D-6E8A-4147-A177-3AD203B41FA5}">
                      <a16:colId xmlns:a16="http://schemas.microsoft.com/office/drawing/2014/main" val="2280759884"/>
                    </a:ext>
                  </a:extLst>
                </a:gridCol>
              </a:tblGrid>
              <a:tr h="214963">
                <a:tc>
                  <a:txBody>
                    <a:bodyPr/>
                    <a:lstStyle/>
                    <a:p>
                      <a:pPr>
                        <a:buNone/>
                      </a:pPr>
                      <a:r>
                        <a:rPr lang="en-US" sz="1800"/>
                        <a:t>Partition</a:t>
                      </a:r>
                    </a:p>
                  </a:txBody>
                  <a:tcPr marL="60435" marR="60435" marT="30218" marB="30218" anchor="ctr"/>
                </a:tc>
                <a:tc>
                  <a:txBody>
                    <a:bodyPr/>
                    <a:lstStyle/>
                    <a:p>
                      <a:pPr>
                        <a:buNone/>
                      </a:pPr>
                      <a:r>
                        <a:rPr lang="en-US" sz="1800"/>
                        <a:t>Description</a:t>
                      </a:r>
                    </a:p>
                  </a:txBody>
                  <a:tcPr marL="60435" marR="60435" marT="30218" marB="30218" anchor="ctr"/>
                </a:tc>
                <a:tc>
                  <a:txBody>
                    <a:bodyPr/>
                    <a:lstStyle/>
                    <a:p>
                      <a:pPr>
                        <a:buNone/>
                      </a:pPr>
                      <a:r>
                        <a:rPr lang="en-US" sz="1800"/>
                        <a:t>Forensic Value</a:t>
                      </a:r>
                    </a:p>
                  </a:txBody>
                  <a:tcPr marL="60435" marR="60435" marT="30218" marB="30218" anchor="ctr"/>
                </a:tc>
                <a:extLst>
                  <a:ext uri="{0D108BD9-81ED-4DB2-BD59-A6C34878D82A}">
                    <a16:rowId xmlns:a16="http://schemas.microsoft.com/office/drawing/2014/main" val="1591687624"/>
                  </a:ext>
                </a:extLst>
              </a:tr>
              <a:tr h="249595">
                <a:tc>
                  <a:txBody>
                    <a:bodyPr/>
                    <a:lstStyle/>
                    <a:p>
                      <a:pPr>
                        <a:buNone/>
                      </a:pPr>
                      <a:r>
                        <a:rPr lang="en-US" sz="1800" b="1"/>
                        <a:t>/data</a:t>
                      </a:r>
                      <a:endParaRPr lang="en-US" sz="1800"/>
                    </a:p>
                  </a:txBody>
                  <a:tcPr marL="60435" marR="60435" marT="30218" marB="302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err="1"/>
                        <a:t>Userdata</a:t>
                      </a:r>
                      <a:r>
                        <a:rPr lang="en-GB" sz="1800" b="1" dirty="0"/>
                        <a:t>.</a:t>
                      </a:r>
                      <a:r>
                        <a:rPr lang="en-GB" sz="1800" dirty="0"/>
                        <a:t> The primary target. Including </a:t>
                      </a:r>
                      <a:r>
                        <a:rPr lang="en-US" sz="1800" dirty="0">
                          <a:solidFill>
                            <a:srgbClr val="7030A0"/>
                          </a:solidFill>
                        </a:rPr>
                        <a:t>/data/data/, /data/user/, /data/media/</a:t>
                      </a:r>
                    </a:p>
                    <a:p>
                      <a:pPr>
                        <a:buNone/>
                      </a:pPr>
                      <a:r>
                        <a:rPr lang="en-GB" sz="1800" dirty="0"/>
                        <a:t>Contains app databases (SQLite), media, and PII.</a:t>
                      </a:r>
                    </a:p>
                  </a:txBody>
                  <a:tcPr marL="60435" marR="60435" marT="30218" marB="30218" anchor="ctr"/>
                </a:tc>
                <a:tc>
                  <a:txBody>
                    <a:bodyPr/>
                    <a:lstStyle/>
                    <a:p>
                      <a:pPr>
                        <a:buNone/>
                      </a:pPr>
                      <a:r>
                        <a:rPr lang="en-US" sz="1800" b="1"/>
                        <a:t>Critical</a:t>
                      </a:r>
                      <a:endParaRPr lang="en-US" sz="1800"/>
                    </a:p>
                  </a:txBody>
                  <a:tcPr marL="60435" marR="60435" marT="30218" marB="30218" anchor="ctr"/>
                </a:tc>
                <a:extLst>
                  <a:ext uri="{0D108BD9-81ED-4DB2-BD59-A6C34878D82A}">
                    <a16:rowId xmlns:a16="http://schemas.microsoft.com/office/drawing/2014/main" val="1559992196"/>
                  </a:ext>
                </a:extLst>
              </a:tr>
              <a:tr h="214963">
                <a:tc>
                  <a:txBody>
                    <a:bodyPr/>
                    <a:lstStyle/>
                    <a:p>
                      <a:pPr>
                        <a:buNone/>
                      </a:pPr>
                      <a:r>
                        <a:rPr lang="en-US" sz="1800" b="1"/>
                        <a:t>/system</a:t>
                      </a:r>
                      <a:endParaRPr lang="en-US" sz="1800"/>
                    </a:p>
                  </a:txBody>
                  <a:tcPr marL="60435" marR="60435" marT="30218" marB="30218" anchor="ctr"/>
                </a:tc>
                <a:tc>
                  <a:txBody>
                    <a:bodyPr/>
                    <a:lstStyle/>
                    <a:p>
                      <a:pPr>
                        <a:buNone/>
                      </a:pPr>
                      <a:r>
                        <a:rPr lang="en-GB" sz="1800"/>
                        <a:t>The OS itself (GUI, core apps). Usually read-only to the user.</a:t>
                      </a:r>
                    </a:p>
                  </a:txBody>
                  <a:tcPr marL="60435" marR="60435" marT="30218" marB="30218" anchor="ctr"/>
                </a:tc>
                <a:tc>
                  <a:txBody>
                    <a:bodyPr/>
                    <a:lstStyle/>
                    <a:p>
                      <a:pPr>
                        <a:buNone/>
                      </a:pPr>
                      <a:r>
                        <a:rPr lang="en-US" sz="1800"/>
                        <a:t>Low</a:t>
                      </a:r>
                    </a:p>
                  </a:txBody>
                  <a:tcPr marL="60435" marR="60435" marT="30218" marB="30218" anchor="ctr"/>
                </a:tc>
                <a:extLst>
                  <a:ext uri="{0D108BD9-81ED-4DB2-BD59-A6C34878D82A}">
                    <a16:rowId xmlns:a16="http://schemas.microsoft.com/office/drawing/2014/main" val="2296657177"/>
                  </a:ext>
                </a:extLst>
              </a:tr>
              <a:tr h="249595">
                <a:tc>
                  <a:txBody>
                    <a:bodyPr/>
                    <a:lstStyle/>
                    <a:p>
                      <a:pPr>
                        <a:buNone/>
                      </a:pPr>
                      <a:r>
                        <a:rPr lang="en-US" sz="1800" b="1"/>
                        <a:t>/boot</a:t>
                      </a:r>
                      <a:endParaRPr lang="en-US" sz="1800"/>
                    </a:p>
                  </a:txBody>
                  <a:tcPr marL="60435" marR="60435" marT="30218" marB="30218" anchor="ctr"/>
                </a:tc>
                <a:tc>
                  <a:txBody>
                    <a:bodyPr/>
                    <a:lstStyle/>
                    <a:p>
                      <a:pPr>
                        <a:buNone/>
                      </a:pPr>
                      <a:r>
                        <a:rPr lang="en-GB" sz="1800" dirty="0"/>
                        <a:t>Contains the Kernel and </a:t>
                      </a:r>
                      <a:r>
                        <a:rPr lang="en-GB" sz="1800" dirty="0" err="1"/>
                        <a:t>Ramdisk</a:t>
                      </a:r>
                      <a:r>
                        <a:rPr lang="en-GB" sz="1800" dirty="0"/>
                        <a:t> (config files). Crucial for understanding device integrity.</a:t>
                      </a:r>
                    </a:p>
                  </a:txBody>
                  <a:tcPr marL="60435" marR="60435" marT="30218" marB="30218" anchor="ctr"/>
                </a:tc>
                <a:tc>
                  <a:txBody>
                    <a:bodyPr/>
                    <a:lstStyle/>
                    <a:p>
                      <a:pPr>
                        <a:buNone/>
                      </a:pPr>
                      <a:r>
                        <a:rPr lang="en-US" sz="1800"/>
                        <a:t>Medium</a:t>
                      </a:r>
                    </a:p>
                  </a:txBody>
                  <a:tcPr marL="60435" marR="60435" marT="30218" marB="30218" anchor="ctr"/>
                </a:tc>
                <a:extLst>
                  <a:ext uri="{0D108BD9-81ED-4DB2-BD59-A6C34878D82A}">
                    <a16:rowId xmlns:a16="http://schemas.microsoft.com/office/drawing/2014/main" val="3882185414"/>
                  </a:ext>
                </a:extLst>
              </a:tr>
              <a:tr h="214963">
                <a:tc>
                  <a:txBody>
                    <a:bodyPr/>
                    <a:lstStyle/>
                    <a:p>
                      <a:pPr>
                        <a:buNone/>
                      </a:pPr>
                      <a:r>
                        <a:rPr lang="en-US" sz="1800" b="1"/>
                        <a:t>/recovery</a:t>
                      </a:r>
                      <a:endParaRPr lang="en-US" sz="1800"/>
                    </a:p>
                  </a:txBody>
                  <a:tcPr marL="60435" marR="60435" marT="30218" marB="30218" anchor="ctr"/>
                </a:tc>
                <a:tc>
                  <a:txBody>
                    <a:bodyPr/>
                    <a:lstStyle/>
                    <a:p>
                      <a:pPr>
                        <a:buNone/>
                      </a:pPr>
                      <a:r>
                        <a:rPr lang="en-GB" sz="1800"/>
                        <a:t>An alternate boot image used for updates or factory resets.</a:t>
                      </a:r>
                    </a:p>
                  </a:txBody>
                  <a:tcPr marL="60435" marR="60435" marT="30218" marB="30218" anchor="ctr"/>
                </a:tc>
                <a:tc>
                  <a:txBody>
                    <a:bodyPr/>
                    <a:lstStyle/>
                    <a:p>
                      <a:pPr>
                        <a:buNone/>
                      </a:pPr>
                      <a:r>
                        <a:rPr lang="en-US" sz="1800"/>
                        <a:t>Medium</a:t>
                      </a:r>
                    </a:p>
                  </a:txBody>
                  <a:tcPr marL="60435" marR="60435" marT="30218" marB="30218" anchor="ctr"/>
                </a:tc>
                <a:extLst>
                  <a:ext uri="{0D108BD9-81ED-4DB2-BD59-A6C34878D82A}">
                    <a16:rowId xmlns:a16="http://schemas.microsoft.com/office/drawing/2014/main" val="3754474772"/>
                  </a:ext>
                </a:extLst>
              </a:tr>
              <a:tr h="214963">
                <a:tc>
                  <a:txBody>
                    <a:bodyPr/>
                    <a:lstStyle/>
                    <a:p>
                      <a:pPr>
                        <a:buNone/>
                      </a:pPr>
                      <a:r>
                        <a:rPr lang="en-US" sz="1800" b="1"/>
                        <a:t>/cache</a:t>
                      </a:r>
                      <a:endParaRPr lang="en-US" sz="1800"/>
                    </a:p>
                  </a:txBody>
                  <a:tcPr marL="60435" marR="60435" marT="30218" marB="30218" anchor="ctr"/>
                </a:tc>
                <a:tc>
                  <a:txBody>
                    <a:bodyPr/>
                    <a:lstStyle/>
                    <a:p>
                      <a:pPr>
                        <a:buNone/>
                      </a:pPr>
                      <a:r>
                        <a:rPr lang="en-GB" sz="1800"/>
                        <a:t>Stores frequently accessed data and OTA update logs.</a:t>
                      </a:r>
                    </a:p>
                  </a:txBody>
                  <a:tcPr marL="60435" marR="60435" marT="30218" marB="30218" anchor="ctr"/>
                </a:tc>
                <a:tc>
                  <a:txBody>
                    <a:bodyPr/>
                    <a:lstStyle/>
                    <a:p>
                      <a:pPr>
                        <a:buNone/>
                      </a:pPr>
                      <a:r>
                        <a:rPr lang="en-US" sz="1800"/>
                        <a:t>Low/Medium</a:t>
                      </a:r>
                    </a:p>
                  </a:txBody>
                  <a:tcPr marL="60435" marR="60435" marT="30218" marB="30218" anchor="ctr"/>
                </a:tc>
                <a:extLst>
                  <a:ext uri="{0D108BD9-81ED-4DB2-BD59-A6C34878D82A}">
                    <a16:rowId xmlns:a16="http://schemas.microsoft.com/office/drawing/2014/main" val="183028159"/>
                  </a:ext>
                </a:extLst>
              </a:tr>
              <a:tr h="249595">
                <a:tc>
                  <a:txBody>
                    <a:bodyPr/>
                    <a:lstStyle/>
                    <a:p>
                      <a:pPr>
                        <a:buNone/>
                      </a:pPr>
                      <a:r>
                        <a:rPr lang="en-US" sz="1800" b="1"/>
                        <a:t>/vendor</a:t>
                      </a:r>
                      <a:endParaRPr lang="en-US" sz="1800"/>
                    </a:p>
                  </a:txBody>
                  <a:tcPr marL="60435" marR="60435" marT="30218" marB="30218" anchor="ctr"/>
                </a:tc>
                <a:tc>
                  <a:txBody>
                    <a:bodyPr/>
                    <a:lstStyle/>
                    <a:p>
                      <a:pPr>
                        <a:buNone/>
                      </a:pPr>
                      <a:r>
                        <a:rPr lang="en-GB" sz="1800"/>
                        <a:t>Proprietary files from the manufacturer (e.g., Samsung or Qualcomm drivers).</a:t>
                      </a:r>
                    </a:p>
                  </a:txBody>
                  <a:tcPr marL="60435" marR="60435" marT="30218" marB="30218" anchor="ctr"/>
                </a:tc>
                <a:tc>
                  <a:txBody>
                    <a:bodyPr/>
                    <a:lstStyle/>
                    <a:p>
                      <a:pPr>
                        <a:buNone/>
                      </a:pPr>
                      <a:r>
                        <a:rPr lang="en-US" sz="1800"/>
                        <a:t>Low</a:t>
                      </a:r>
                    </a:p>
                  </a:txBody>
                  <a:tcPr marL="60435" marR="60435" marT="30218" marB="30218" anchor="ctr"/>
                </a:tc>
                <a:extLst>
                  <a:ext uri="{0D108BD9-81ED-4DB2-BD59-A6C34878D82A}">
                    <a16:rowId xmlns:a16="http://schemas.microsoft.com/office/drawing/2014/main" val="1151639516"/>
                  </a:ext>
                </a:extLst>
              </a:tr>
              <a:tr h="249595">
                <a:tc>
                  <a:txBody>
                    <a:bodyPr/>
                    <a:lstStyle/>
                    <a:p>
                      <a:pPr>
                        <a:buNone/>
                      </a:pPr>
                      <a:r>
                        <a:rPr lang="en-US" sz="1800" b="1"/>
                        <a:t>/misc</a:t>
                      </a:r>
                      <a:endParaRPr lang="en-US" sz="1800"/>
                    </a:p>
                  </a:txBody>
                  <a:tcPr marL="60435" marR="60435" marT="30218" marB="30218" anchor="ctr"/>
                </a:tc>
                <a:tc>
                  <a:txBody>
                    <a:bodyPr/>
                    <a:lstStyle/>
                    <a:p>
                      <a:pPr>
                        <a:buNone/>
                      </a:pPr>
                      <a:r>
                        <a:rPr lang="en-GB" sz="1800"/>
                        <a:t>Stores hardware settings (CID, region) and USB/carrier-specific flags.</a:t>
                      </a:r>
                    </a:p>
                  </a:txBody>
                  <a:tcPr marL="60435" marR="60435" marT="30218" marB="30218" anchor="ctr"/>
                </a:tc>
                <a:tc>
                  <a:txBody>
                    <a:bodyPr/>
                    <a:lstStyle/>
                    <a:p>
                      <a:pPr>
                        <a:buNone/>
                      </a:pPr>
                      <a:r>
                        <a:rPr lang="en-US" sz="1800"/>
                        <a:t>Low</a:t>
                      </a:r>
                    </a:p>
                  </a:txBody>
                  <a:tcPr marL="60435" marR="60435" marT="30218" marB="30218" anchor="ctr"/>
                </a:tc>
                <a:extLst>
                  <a:ext uri="{0D108BD9-81ED-4DB2-BD59-A6C34878D82A}">
                    <a16:rowId xmlns:a16="http://schemas.microsoft.com/office/drawing/2014/main" val="2475326546"/>
                  </a:ext>
                </a:extLst>
              </a:tr>
              <a:tr h="391118">
                <a:tc>
                  <a:txBody>
                    <a:bodyPr/>
                    <a:lstStyle/>
                    <a:p>
                      <a:pPr>
                        <a:buNone/>
                      </a:pPr>
                      <a:r>
                        <a:rPr lang="en-US" sz="1800" b="1"/>
                        <a:t>/metadata</a:t>
                      </a:r>
                      <a:endParaRPr lang="en-US" sz="1800"/>
                    </a:p>
                  </a:txBody>
                  <a:tcPr marL="60435" marR="60435" marT="30218" marB="30218" anchor="ctr"/>
                </a:tc>
                <a:tc>
                  <a:txBody>
                    <a:bodyPr/>
                    <a:lstStyle/>
                    <a:p>
                      <a:pPr>
                        <a:buNone/>
                      </a:pPr>
                      <a:r>
                        <a:rPr lang="en-GB" sz="1800"/>
                        <a:t>Used for File-Based Encryption (FBE) to store encryption keys.</a:t>
                      </a:r>
                    </a:p>
                  </a:txBody>
                  <a:tcPr marL="60435" marR="60435" marT="30218" marB="30218" anchor="ctr"/>
                </a:tc>
                <a:tc>
                  <a:txBody>
                    <a:bodyPr/>
                    <a:lstStyle/>
                    <a:p>
                      <a:pPr>
                        <a:buNone/>
                      </a:pPr>
                      <a:r>
                        <a:rPr lang="en-US" sz="1800" b="1" dirty="0"/>
                        <a:t>High</a:t>
                      </a:r>
                      <a:r>
                        <a:rPr lang="en-US" sz="1800" dirty="0"/>
                        <a:t> (for decryption)</a:t>
                      </a:r>
                    </a:p>
                  </a:txBody>
                  <a:tcPr marL="60435" marR="60435" marT="30218" marB="30218" anchor="ctr"/>
                </a:tc>
                <a:extLst>
                  <a:ext uri="{0D108BD9-81ED-4DB2-BD59-A6C34878D82A}">
                    <a16:rowId xmlns:a16="http://schemas.microsoft.com/office/drawing/2014/main" val="2143685806"/>
                  </a:ext>
                </a:extLst>
              </a:tr>
            </a:tbl>
          </a:graphicData>
        </a:graphic>
      </p:graphicFrame>
      <p:sp>
        <p:nvSpPr>
          <p:cNvPr id="6" name="TextBox 5">
            <a:extLst>
              <a:ext uri="{FF2B5EF4-FFF2-40B4-BE49-F238E27FC236}">
                <a16:creationId xmlns:a16="http://schemas.microsoft.com/office/drawing/2014/main" id="{CD7C9742-EECD-0029-E594-EF5A4AA13CA8}"/>
              </a:ext>
            </a:extLst>
          </p:cNvPr>
          <p:cNvSpPr txBox="1"/>
          <p:nvPr/>
        </p:nvSpPr>
        <p:spPr>
          <a:xfrm>
            <a:off x="4252317" y="767190"/>
            <a:ext cx="2455664" cy="369332"/>
          </a:xfrm>
          <a:prstGeom prst="rect">
            <a:avLst/>
          </a:prstGeom>
          <a:noFill/>
        </p:spPr>
        <p:txBody>
          <a:bodyPr wrap="square">
            <a:spAutoFit/>
          </a:bodyPr>
          <a:lstStyle/>
          <a:p>
            <a:r>
              <a:rPr lang="en-US" dirty="0"/>
              <a:t>Android Partition List</a:t>
            </a:r>
          </a:p>
        </p:txBody>
      </p:sp>
    </p:spTree>
    <p:extLst>
      <p:ext uri="{BB962C8B-B14F-4D97-AF65-F5344CB8AC3E}">
        <p14:creationId xmlns:p14="http://schemas.microsoft.com/office/powerpoint/2010/main" val="354122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4A7C75-5877-E8EA-6C5D-E0F645346079}"/>
              </a:ext>
            </a:extLst>
          </p:cNvPr>
          <p:cNvGraphicFramePr>
            <a:graphicFrameLocks noGrp="1"/>
          </p:cNvGraphicFramePr>
          <p:nvPr>
            <p:extLst>
              <p:ext uri="{D42A27DB-BD31-4B8C-83A1-F6EECF244321}">
                <p14:modId xmlns:p14="http://schemas.microsoft.com/office/powerpoint/2010/main" val="1054724218"/>
              </p:ext>
            </p:extLst>
          </p:nvPr>
        </p:nvGraphicFramePr>
        <p:xfrm>
          <a:off x="838200" y="2079897"/>
          <a:ext cx="10515600" cy="2926080"/>
        </p:xfrm>
        <a:graphic>
          <a:graphicData uri="http://schemas.openxmlformats.org/drawingml/2006/table">
            <a:tbl>
              <a:tblPr>
                <a:tableStyleId>{5940675A-B579-460E-94D1-54222C63F5DA}</a:tableStyleId>
              </a:tblPr>
              <a:tblGrid>
                <a:gridCol w="2205038">
                  <a:extLst>
                    <a:ext uri="{9D8B030D-6E8A-4147-A177-3AD203B41FA5}">
                      <a16:colId xmlns:a16="http://schemas.microsoft.com/office/drawing/2014/main" val="2799596854"/>
                    </a:ext>
                  </a:extLst>
                </a:gridCol>
                <a:gridCol w="6693693">
                  <a:extLst>
                    <a:ext uri="{9D8B030D-6E8A-4147-A177-3AD203B41FA5}">
                      <a16:colId xmlns:a16="http://schemas.microsoft.com/office/drawing/2014/main" val="1242219888"/>
                    </a:ext>
                  </a:extLst>
                </a:gridCol>
                <a:gridCol w="1616869">
                  <a:extLst>
                    <a:ext uri="{9D8B030D-6E8A-4147-A177-3AD203B41FA5}">
                      <a16:colId xmlns:a16="http://schemas.microsoft.com/office/drawing/2014/main" val="3123871069"/>
                    </a:ext>
                  </a:extLst>
                </a:gridCol>
              </a:tblGrid>
              <a:tr h="148833">
                <a:tc>
                  <a:txBody>
                    <a:bodyPr/>
                    <a:lstStyle/>
                    <a:p>
                      <a:pPr rtl="0">
                        <a:buNone/>
                      </a:pPr>
                      <a:r>
                        <a:rPr lang="en-US" b="1">
                          <a:solidFill>
                            <a:srgbClr val="1F1F1F"/>
                          </a:solidFill>
                          <a:effectLst/>
                        </a:rPr>
                        <a:t>Volume / Path</a:t>
                      </a:r>
                      <a:endParaRPr lang="en-US">
                        <a:solidFill>
                          <a:srgbClr val="1F1F1F"/>
                        </a:solidFill>
                        <a:effectLst/>
                        <a:latin typeface="Google Sans Text"/>
                      </a:endParaRPr>
                    </a:p>
                  </a:txBody>
                  <a:tcPr marT="60960" marB="60960" anchor="ctr"/>
                </a:tc>
                <a:tc>
                  <a:txBody>
                    <a:bodyPr/>
                    <a:lstStyle/>
                    <a:p>
                      <a:pPr rtl="0">
                        <a:buNone/>
                      </a:pPr>
                      <a:r>
                        <a:rPr lang="en-US" b="1">
                          <a:solidFill>
                            <a:srgbClr val="1F1F1F"/>
                          </a:solidFill>
                          <a:effectLst/>
                        </a:rPr>
                        <a:t>Description</a:t>
                      </a:r>
                      <a:endParaRPr lang="en-US">
                        <a:solidFill>
                          <a:srgbClr val="1F1F1F"/>
                        </a:solidFill>
                        <a:effectLst/>
                        <a:latin typeface="Google Sans Text"/>
                      </a:endParaRPr>
                    </a:p>
                  </a:txBody>
                  <a:tcPr marT="60960" marB="60960" anchor="ctr"/>
                </a:tc>
                <a:tc>
                  <a:txBody>
                    <a:bodyPr/>
                    <a:lstStyle/>
                    <a:p>
                      <a:pPr rtl="0">
                        <a:buNone/>
                      </a:pPr>
                      <a:r>
                        <a:rPr lang="en-US" b="1">
                          <a:solidFill>
                            <a:srgbClr val="1F1F1F"/>
                          </a:solidFill>
                          <a:effectLst/>
                        </a:rPr>
                        <a:t>Forensic Value</a:t>
                      </a:r>
                      <a:endParaRPr lang="en-US">
                        <a:solidFill>
                          <a:srgbClr val="1F1F1F"/>
                        </a:solidFill>
                        <a:effectLst/>
                        <a:latin typeface="Google Sans Text"/>
                      </a:endParaRPr>
                    </a:p>
                  </a:txBody>
                  <a:tcPr marT="60960" marB="60960" anchor="ctr"/>
                </a:tc>
                <a:extLst>
                  <a:ext uri="{0D108BD9-81ED-4DB2-BD59-A6C34878D82A}">
                    <a16:rowId xmlns:a16="http://schemas.microsoft.com/office/drawing/2014/main" val="3486569140"/>
                  </a:ext>
                </a:extLst>
              </a:tr>
              <a:tr h="251871">
                <a:tc>
                  <a:txBody>
                    <a:bodyPr/>
                    <a:lstStyle/>
                    <a:p>
                      <a:pPr rtl="0">
                        <a:buNone/>
                      </a:pPr>
                      <a:r>
                        <a:rPr lang="en-US" b="1">
                          <a:solidFill>
                            <a:srgbClr val="1F1F1F"/>
                          </a:solidFill>
                          <a:effectLst/>
                        </a:rPr>
                        <a:t>System (</a:t>
                      </a:r>
                      <a:r>
                        <a:rPr lang="en-US" b="1">
                          <a:solidFill>
                            <a:srgbClr val="444746"/>
                          </a:solidFill>
                          <a:effectLst/>
                        </a:rPr>
                        <a:t>/</a:t>
                      </a:r>
                      <a:r>
                        <a:rPr lang="en-US" b="1">
                          <a:solidFill>
                            <a:srgbClr val="1F1F1F"/>
                          </a:solidFill>
                          <a:effectLst/>
                        </a:rPr>
                        <a:t>)</a:t>
                      </a:r>
                      <a:endParaRPr lang="en-US">
                        <a:solidFill>
                          <a:srgbClr val="1F1F1F"/>
                        </a:solidFill>
                        <a:effectLst/>
                        <a:latin typeface="Google Sans Text"/>
                      </a:endParaRPr>
                    </a:p>
                  </a:txBody>
                  <a:tcPr marT="60960" marB="60960" anchor="ctr"/>
                </a:tc>
                <a:tc>
                  <a:txBody>
                    <a:bodyPr/>
                    <a:lstStyle/>
                    <a:p>
                      <a:pPr rtl="0">
                        <a:buNone/>
                      </a:pPr>
                      <a:r>
                        <a:rPr lang="en-GB">
                          <a:solidFill>
                            <a:srgbClr val="1F1F1F"/>
                          </a:solidFill>
                          <a:effectLst/>
                        </a:rPr>
                        <a:t>Contains the core iOS binaries. This partition is cryptographically signed and read-only.</a:t>
                      </a:r>
                      <a:endParaRPr lang="en-GB">
                        <a:solidFill>
                          <a:srgbClr val="1F1F1F"/>
                        </a:solidFill>
                        <a:effectLst/>
                        <a:latin typeface="Google Sans Text"/>
                      </a:endParaRPr>
                    </a:p>
                  </a:txBody>
                  <a:tcPr marT="60960" marB="60960" anchor="ctr"/>
                </a:tc>
                <a:tc>
                  <a:txBody>
                    <a:bodyPr/>
                    <a:lstStyle/>
                    <a:p>
                      <a:pPr rtl="0">
                        <a:buNone/>
                      </a:pPr>
                      <a:r>
                        <a:rPr lang="en-US">
                          <a:solidFill>
                            <a:srgbClr val="1F1F1F"/>
                          </a:solidFill>
                          <a:effectLst/>
                        </a:rPr>
                        <a:t>Low</a:t>
                      </a:r>
                      <a:endParaRPr lang="en-US">
                        <a:solidFill>
                          <a:srgbClr val="1F1F1F"/>
                        </a:solidFill>
                        <a:effectLst/>
                        <a:latin typeface="Google Sans Text"/>
                      </a:endParaRPr>
                    </a:p>
                  </a:txBody>
                  <a:tcPr marT="60960" marB="60960" anchor="ctr"/>
                </a:tc>
                <a:extLst>
                  <a:ext uri="{0D108BD9-81ED-4DB2-BD59-A6C34878D82A}">
                    <a16:rowId xmlns:a16="http://schemas.microsoft.com/office/drawing/2014/main" val="2087511307"/>
                  </a:ext>
                </a:extLst>
              </a:tr>
              <a:tr h="251871">
                <a:tc>
                  <a:txBody>
                    <a:bodyPr/>
                    <a:lstStyle/>
                    <a:p>
                      <a:pPr rtl="0">
                        <a:buNone/>
                      </a:pPr>
                      <a:r>
                        <a:rPr lang="en-US" b="1">
                          <a:solidFill>
                            <a:srgbClr val="1F1F1F"/>
                          </a:solidFill>
                          <a:effectLst/>
                        </a:rPr>
                        <a:t>Data (</a:t>
                      </a:r>
                      <a:r>
                        <a:rPr lang="en-US" b="1">
                          <a:solidFill>
                            <a:srgbClr val="444746"/>
                          </a:solidFill>
                          <a:effectLst/>
                        </a:rPr>
                        <a:t>/private/var</a:t>
                      </a:r>
                      <a:r>
                        <a:rPr lang="en-US" b="1">
                          <a:solidFill>
                            <a:srgbClr val="1F1F1F"/>
                          </a:solidFill>
                          <a:effectLst/>
                        </a:rPr>
                        <a:t>)</a:t>
                      </a:r>
                      <a:endParaRPr lang="en-US">
                        <a:solidFill>
                          <a:srgbClr val="1F1F1F"/>
                        </a:solidFill>
                        <a:effectLst/>
                        <a:latin typeface="Google Sans Text"/>
                      </a:endParaRPr>
                    </a:p>
                  </a:txBody>
                  <a:tcPr marT="60960" marB="60960" anchor="ctr"/>
                </a:tc>
                <a:tc>
                  <a:txBody>
                    <a:bodyPr/>
                    <a:lstStyle/>
                    <a:p>
                      <a:pPr rtl="0">
                        <a:buNone/>
                      </a:pPr>
                      <a:r>
                        <a:rPr lang="en-GB" b="1" dirty="0">
                          <a:solidFill>
                            <a:srgbClr val="1F1F1F"/>
                          </a:solidFill>
                          <a:effectLst/>
                        </a:rPr>
                        <a:t>The Data Partition.</a:t>
                      </a:r>
                      <a:r>
                        <a:rPr lang="en-GB" dirty="0">
                          <a:solidFill>
                            <a:srgbClr val="1F1F1F"/>
                          </a:solidFill>
                          <a:effectLst/>
                        </a:rPr>
                        <a:t> This is where all user content, messages, and third-party app data live. </a:t>
                      </a:r>
                      <a:endParaRPr lang="en-GB" dirty="0">
                        <a:solidFill>
                          <a:srgbClr val="1F1F1F"/>
                        </a:solidFill>
                        <a:effectLst/>
                        <a:latin typeface="Google Sans Text"/>
                      </a:endParaRPr>
                    </a:p>
                  </a:txBody>
                  <a:tcPr marT="60960" marB="60960" anchor="ctr"/>
                </a:tc>
                <a:tc>
                  <a:txBody>
                    <a:bodyPr/>
                    <a:lstStyle/>
                    <a:p>
                      <a:pPr rtl="0">
                        <a:buNone/>
                      </a:pPr>
                      <a:r>
                        <a:rPr lang="en-US" b="1">
                          <a:solidFill>
                            <a:srgbClr val="1F1F1F"/>
                          </a:solidFill>
                          <a:effectLst/>
                        </a:rPr>
                        <a:t>Critical</a:t>
                      </a:r>
                      <a:endParaRPr lang="en-US">
                        <a:solidFill>
                          <a:srgbClr val="1F1F1F"/>
                        </a:solidFill>
                        <a:effectLst/>
                        <a:latin typeface="Google Sans Text"/>
                      </a:endParaRPr>
                    </a:p>
                  </a:txBody>
                  <a:tcPr marT="60960" marB="60960" anchor="ctr"/>
                </a:tc>
                <a:extLst>
                  <a:ext uri="{0D108BD9-81ED-4DB2-BD59-A6C34878D82A}">
                    <a16:rowId xmlns:a16="http://schemas.microsoft.com/office/drawing/2014/main" val="2621781791"/>
                  </a:ext>
                </a:extLst>
              </a:tr>
              <a:tr h="148833">
                <a:tc>
                  <a:txBody>
                    <a:bodyPr/>
                    <a:lstStyle/>
                    <a:p>
                      <a:pPr rtl="0">
                        <a:buNone/>
                      </a:pPr>
                      <a:r>
                        <a:rPr lang="en-US" b="1">
                          <a:solidFill>
                            <a:srgbClr val="1F1F1F"/>
                          </a:solidFill>
                          <a:effectLst/>
                        </a:rPr>
                        <a:t>Preboot</a:t>
                      </a:r>
                      <a:endParaRPr lang="en-US">
                        <a:solidFill>
                          <a:srgbClr val="1F1F1F"/>
                        </a:solidFill>
                        <a:effectLst/>
                        <a:latin typeface="Google Sans Text"/>
                      </a:endParaRPr>
                    </a:p>
                  </a:txBody>
                  <a:tcPr marT="60960" marB="60960" anchor="ctr"/>
                </a:tc>
                <a:tc>
                  <a:txBody>
                    <a:bodyPr/>
                    <a:lstStyle/>
                    <a:p>
                      <a:pPr rtl="0">
                        <a:buNone/>
                      </a:pPr>
                      <a:r>
                        <a:rPr lang="en-GB">
                          <a:solidFill>
                            <a:srgbClr val="1F1F1F"/>
                          </a:solidFill>
                          <a:effectLst/>
                        </a:rPr>
                        <a:t>Contains files needed to boot the OS (Apple Logo, login screen).</a:t>
                      </a:r>
                      <a:endParaRPr lang="en-GB">
                        <a:solidFill>
                          <a:srgbClr val="1F1F1F"/>
                        </a:solidFill>
                        <a:effectLst/>
                        <a:latin typeface="Google Sans Text"/>
                      </a:endParaRPr>
                    </a:p>
                  </a:txBody>
                  <a:tcPr marT="60960" marB="60960" anchor="ctr"/>
                </a:tc>
                <a:tc>
                  <a:txBody>
                    <a:bodyPr/>
                    <a:lstStyle/>
                    <a:p>
                      <a:pPr rtl="0">
                        <a:buNone/>
                      </a:pPr>
                      <a:r>
                        <a:rPr lang="en-US">
                          <a:solidFill>
                            <a:srgbClr val="1F1F1F"/>
                          </a:solidFill>
                          <a:effectLst/>
                        </a:rPr>
                        <a:t>Low</a:t>
                      </a:r>
                      <a:endParaRPr lang="en-US">
                        <a:solidFill>
                          <a:srgbClr val="1F1F1F"/>
                        </a:solidFill>
                        <a:effectLst/>
                        <a:latin typeface="Google Sans Text"/>
                      </a:endParaRPr>
                    </a:p>
                  </a:txBody>
                  <a:tcPr marT="60960" marB="60960" anchor="ctr"/>
                </a:tc>
                <a:extLst>
                  <a:ext uri="{0D108BD9-81ED-4DB2-BD59-A6C34878D82A}">
                    <a16:rowId xmlns:a16="http://schemas.microsoft.com/office/drawing/2014/main" val="3127299256"/>
                  </a:ext>
                </a:extLst>
              </a:tr>
              <a:tr h="148833">
                <a:tc>
                  <a:txBody>
                    <a:bodyPr/>
                    <a:lstStyle/>
                    <a:p>
                      <a:pPr rtl="0">
                        <a:buNone/>
                      </a:pPr>
                      <a:r>
                        <a:rPr lang="en-US" b="1">
                          <a:solidFill>
                            <a:srgbClr val="1F1F1F"/>
                          </a:solidFill>
                          <a:effectLst/>
                        </a:rPr>
                        <a:t>Recovery</a:t>
                      </a:r>
                      <a:endParaRPr lang="en-US">
                        <a:solidFill>
                          <a:srgbClr val="1F1F1F"/>
                        </a:solidFill>
                        <a:effectLst/>
                        <a:latin typeface="Google Sans Text"/>
                      </a:endParaRPr>
                    </a:p>
                  </a:txBody>
                  <a:tcPr marT="60960" marB="60960" anchor="ctr"/>
                </a:tc>
                <a:tc>
                  <a:txBody>
                    <a:bodyPr/>
                    <a:lstStyle/>
                    <a:p>
                      <a:pPr rtl="0">
                        <a:buNone/>
                      </a:pPr>
                      <a:r>
                        <a:rPr lang="en-GB">
                          <a:solidFill>
                            <a:srgbClr val="1F1F1F"/>
                          </a:solidFill>
                          <a:effectLst/>
                        </a:rPr>
                        <a:t>The environment used for "Find My iPhone" wipes or system repairs.</a:t>
                      </a:r>
                      <a:endParaRPr lang="en-GB">
                        <a:solidFill>
                          <a:srgbClr val="1F1F1F"/>
                        </a:solidFill>
                        <a:effectLst/>
                        <a:latin typeface="Google Sans Text"/>
                      </a:endParaRPr>
                    </a:p>
                  </a:txBody>
                  <a:tcPr marT="60960" marB="60960" anchor="ctr"/>
                </a:tc>
                <a:tc>
                  <a:txBody>
                    <a:bodyPr/>
                    <a:lstStyle/>
                    <a:p>
                      <a:pPr rtl="0">
                        <a:buNone/>
                      </a:pPr>
                      <a:r>
                        <a:rPr lang="en-US">
                          <a:solidFill>
                            <a:srgbClr val="1F1F1F"/>
                          </a:solidFill>
                          <a:effectLst/>
                        </a:rPr>
                        <a:t>Low</a:t>
                      </a:r>
                      <a:endParaRPr lang="en-US">
                        <a:solidFill>
                          <a:srgbClr val="1F1F1F"/>
                        </a:solidFill>
                        <a:effectLst/>
                        <a:latin typeface="Google Sans Text"/>
                      </a:endParaRPr>
                    </a:p>
                  </a:txBody>
                  <a:tcPr marT="60960" marB="60960" anchor="ctr"/>
                </a:tc>
                <a:extLst>
                  <a:ext uri="{0D108BD9-81ED-4DB2-BD59-A6C34878D82A}">
                    <a16:rowId xmlns:a16="http://schemas.microsoft.com/office/drawing/2014/main" val="496295439"/>
                  </a:ext>
                </a:extLst>
              </a:tr>
              <a:tr h="148833">
                <a:tc>
                  <a:txBody>
                    <a:bodyPr/>
                    <a:lstStyle/>
                    <a:p>
                      <a:pPr rtl="0">
                        <a:buNone/>
                      </a:pPr>
                      <a:r>
                        <a:rPr lang="en-US" b="1">
                          <a:solidFill>
                            <a:srgbClr val="1F1F1F"/>
                          </a:solidFill>
                          <a:effectLst/>
                        </a:rPr>
                        <a:t>VM</a:t>
                      </a:r>
                      <a:endParaRPr lang="en-US">
                        <a:solidFill>
                          <a:srgbClr val="1F1F1F"/>
                        </a:solidFill>
                        <a:effectLst/>
                        <a:latin typeface="Google Sans Text"/>
                      </a:endParaRPr>
                    </a:p>
                  </a:txBody>
                  <a:tcPr marT="60960" marB="60960" anchor="ctr"/>
                </a:tc>
                <a:tc>
                  <a:txBody>
                    <a:bodyPr/>
                    <a:lstStyle/>
                    <a:p>
                      <a:pPr rtl="0">
                        <a:buNone/>
                      </a:pPr>
                      <a:r>
                        <a:rPr lang="en-GB">
                          <a:solidFill>
                            <a:srgbClr val="1F1F1F"/>
                          </a:solidFill>
                          <a:effectLst/>
                        </a:rPr>
                        <a:t>Virtual Memory / Swap space. (Temporary data).</a:t>
                      </a:r>
                      <a:endParaRPr lang="en-GB">
                        <a:solidFill>
                          <a:srgbClr val="1F1F1F"/>
                        </a:solidFill>
                        <a:effectLst/>
                        <a:latin typeface="Google Sans Text"/>
                      </a:endParaRPr>
                    </a:p>
                  </a:txBody>
                  <a:tcPr marT="60960" marB="60960" anchor="ctr"/>
                </a:tc>
                <a:tc>
                  <a:txBody>
                    <a:bodyPr/>
                    <a:lstStyle/>
                    <a:p>
                      <a:pPr rtl="0">
                        <a:buNone/>
                      </a:pPr>
                      <a:r>
                        <a:rPr lang="en-US" dirty="0">
                          <a:solidFill>
                            <a:srgbClr val="1F1F1F"/>
                          </a:solidFill>
                          <a:effectLst/>
                        </a:rPr>
                        <a:t>Low</a:t>
                      </a:r>
                      <a:endParaRPr lang="en-US" dirty="0">
                        <a:solidFill>
                          <a:srgbClr val="1F1F1F"/>
                        </a:solidFill>
                        <a:effectLst/>
                        <a:latin typeface="Google Sans Text"/>
                      </a:endParaRPr>
                    </a:p>
                  </a:txBody>
                  <a:tcPr marT="60960" marB="60960" anchor="ctr"/>
                </a:tc>
                <a:extLst>
                  <a:ext uri="{0D108BD9-81ED-4DB2-BD59-A6C34878D82A}">
                    <a16:rowId xmlns:a16="http://schemas.microsoft.com/office/drawing/2014/main" val="4236018525"/>
                  </a:ext>
                </a:extLst>
              </a:tr>
            </a:tbl>
          </a:graphicData>
        </a:graphic>
      </p:graphicFrame>
      <p:sp>
        <p:nvSpPr>
          <p:cNvPr id="4" name="TextBox 3">
            <a:extLst>
              <a:ext uri="{FF2B5EF4-FFF2-40B4-BE49-F238E27FC236}">
                <a16:creationId xmlns:a16="http://schemas.microsoft.com/office/drawing/2014/main" id="{A71EE292-2CE5-5479-F30F-C66438B666D9}"/>
              </a:ext>
            </a:extLst>
          </p:cNvPr>
          <p:cNvSpPr txBox="1"/>
          <p:nvPr/>
        </p:nvSpPr>
        <p:spPr>
          <a:xfrm>
            <a:off x="4673798" y="1533406"/>
            <a:ext cx="1955602" cy="369332"/>
          </a:xfrm>
          <a:prstGeom prst="rect">
            <a:avLst/>
          </a:prstGeom>
          <a:noFill/>
        </p:spPr>
        <p:txBody>
          <a:bodyPr wrap="square">
            <a:spAutoFit/>
          </a:bodyPr>
          <a:lstStyle/>
          <a:p>
            <a:r>
              <a:rPr lang="en-US" dirty="0"/>
              <a:t>iOS Partition List</a:t>
            </a:r>
          </a:p>
        </p:txBody>
      </p:sp>
    </p:spTree>
    <p:extLst>
      <p:ext uri="{BB962C8B-B14F-4D97-AF65-F5344CB8AC3E}">
        <p14:creationId xmlns:p14="http://schemas.microsoft.com/office/powerpoint/2010/main" val="21939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A6231-6EE4-4B4C-AD8B-E8EF9D7862EB}"/>
              </a:ext>
            </a:extLst>
          </p:cNvPr>
          <p:cNvSpPr>
            <a:spLocks noGrp="1"/>
          </p:cNvSpPr>
          <p:nvPr>
            <p:ph type="title"/>
          </p:nvPr>
        </p:nvSpPr>
        <p:spPr/>
        <p:txBody>
          <a:bodyPr/>
          <a:lstStyle/>
          <a:p>
            <a:r>
              <a:rPr lang="en-US"/>
              <a:t>Acquisition</a:t>
            </a:r>
          </a:p>
        </p:txBody>
      </p:sp>
      <p:sp>
        <p:nvSpPr>
          <p:cNvPr id="5" name="Text Placeholder 4">
            <a:extLst>
              <a:ext uri="{FF2B5EF4-FFF2-40B4-BE49-F238E27FC236}">
                <a16:creationId xmlns:a16="http://schemas.microsoft.com/office/drawing/2014/main" id="{653F56D8-D8A0-48BC-9F4A-DD781FC269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1958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19F98-BCED-4034-A0D6-A82AAFFCBF88}"/>
              </a:ext>
            </a:extLst>
          </p:cNvPr>
          <p:cNvSpPr>
            <a:spLocks noGrp="1"/>
          </p:cNvSpPr>
          <p:nvPr>
            <p:ph type="title"/>
          </p:nvPr>
        </p:nvSpPr>
        <p:spPr/>
        <p:txBody>
          <a:bodyPr/>
          <a:lstStyle/>
          <a:p>
            <a:r>
              <a:rPr lang="en-US"/>
              <a:t>Mobile Forensics Steps</a:t>
            </a:r>
          </a:p>
        </p:txBody>
      </p:sp>
      <p:sp>
        <p:nvSpPr>
          <p:cNvPr id="5" name="Content Placeholder 4">
            <a:extLst>
              <a:ext uri="{FF2B5EF4-FFF2-40B4-BE49-F238E27FC236}">
                <a16:creationId xmlns:a16="http://schemas.microsoft.com/office/drawing/2014/main" id="{63BD763E-E55D-48EF-9996-7328AB14EE01}"/>
              </a:ext>
            </a:extLst>
          </p:cNvPr>
          <p:cNvSpPr>
            <a:spLocks noGrp="1"/>
          </p:cNvSpPr>
          <p:nvPr>
            <p:ph idx="1"/>
          </p:nvPr>
        </p:nvSpPr>
        <p:spPr/>
        <p:txBody>
          <a:bodyPr/>
          <a:lstStyle/>
          <a:p>
            <a:r>
              <a:rPr lang="en-US"/>
              <a:t>Preparation</a:t>
            </a:r>
          </a:p>
          <a:p>
            <a:r>
              <a:rPr lang="en-US"/>
              <a:t>Seizure</a:t>
            </a:r>
          </a:p>
          <a:p>
            <a:r>
              <a:rPr lang="en-US"/>
              <a:t>Acquisition</a:t>
            </a:r>
          </a:p>
          <a:p>
            <a:r>
              <a:rPr lang="en-US"/>
              <a:t>Analysis</a:t>
            </a:r>
          </a:p>
          <a:p>
            <a:r>
              <a:rPr lang="en-US"/>
              <a:t>Report</a:t>
            </a:r>
          </a:p>
        </p:txBody>
      </p:sp>
    </p:spTree>
    <p:extLst>
      <p:ext uri="{BB962C8B-B14F-4D97-AF65-F5344CB8AC3E}">
        <p14:creationId xmlns:p14="http://schemas.microsoft.com/office/powerpoint/2010/main" val="225637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054E-E4BE-40F2-AB45-2A8AEFD40ED2}"/>
              </a:ext>
            </a:extLst>
          </p:cNvPr>
          <p:cNvSpPr>
            <a:spLocks noGrp="1"/>
          </p:cNvSpPr>
          <p:nvPr>
            <p:ph type="title"/>
          </p:nvPr>
        </p:nvSpPr>
        <p:spPr/>
        <p:txBody>
          <a:bodyPr/>
          <a:lstStyle/>
          <a:p>
            <a:r>
              <a:rPr lang="en-GB"/>
              <a:t>What is Android?</a:t>
            </a:r>
            <a:endParaRPr lang="en-US"/>
          </a:p>
        </p:txBody>
      </p:sp>
      <p:sp>
        <p:nvSpPr>
          <p:cNvPr id="3" name="Content Placeholder 2">
            <a:extLst>
              <a:ext uri="{FF2B5EF4-FFF2-40B4-BE49-F238E27FC236}">
                <a16:creationId xmlns:a16="http://schemas.microsoft.com/office/drawing/2014/main" id="{1758C131-B507-4FCE-8AD3-5975E4336EB0}"/>
              </a:ext>
            </a:extLst>
          </p:cNvPr>
          <p:cNvSpPr>
            <a:spLocks noGrp="1"/>
          </p:cNvSpPr>
          <p:nvPr>
            <p:ph idx="1"/>
          </p:nvPr>
        </p:nvSpPr>
        <p:spPr/>
        <p:txBody>
          <a:bodyPr>
            <a:normAutofit/>
          </a:bodyPr>
          <a:lstStyle/>
          <a:p>
            <a:r>
              <a:rPr lang="en-GB" dirty="0"/>
              <a:t>Android is a mobile operating system</a:t>
            </a:r>
          </a:p>
          <a:p>
            <a:pPr lvl="1"/>
            <a:r>
              <a:rPr lang="en-GB" dirty="0"/>
              <a:t>based on a modified version of the Linux kernel</a:t>
            </a:r>
          </a:p>
          <a:p>
            <a:pPr lvl="1"/>
            <a:r>
              <a:rPr lang="en-GB" dirty="0"/>
              <a:t>was unveiled in November 2007</a:t>
            </a:r>
          </a:p>
          <a:p>
            <a:r>
              <a:rPr lang="en-GB" dirty="0"/>
              <a:t>Android is open-source software</a:t>
            </a:r>
          </a:p>
          <a:p>
            <a:pPr lvl="1"/>
            <a:r>
              <a:rPr lang="en-GB" dirty="0"/>
              <a:t>its source code is known as Android Open-Source Project (AOSP)</a:t>
            </a:r>
          </a:p>
          <a:p>
            <a:r>
              <a:rPr lang="en-GB" dirty="0"/>
              <a:t>Most Android devices ship with additional proprietary software pre-installed, including</a:t>
            </a:r>
          </a:p>
          <a:p>
            <a:pPr lvl="1"/>
            <a:r>
              <a:rPr lang="en-GB" dirty="0"/>
              <a:t>Google Mobile Services: Google Chrome, YouTube,</a:t>
            </a:r>
            <a:r>
              <a:rPr lang="en-US" dirty="0"/>
              <a:t> Google Maps</a:t>
            </a:r>
          </a:p>
          <a:p>
            <a:pPr lvl="1"/>
            <a:r>
              <a:rPr lang="en-US" dirty="0"/>
              <a:t>Google Play Service:  Backup, </a:t>
            </a:r>
            <a:r>
              <a:rPr lang="en-GB" dirty="0"/>
              <a:t>Contacts Sync, Account Manager</a:t>
            </a:r>
            <a:endParaRPr lang="en-US" dirty="0"/>
          </a:p>
        </p:txBody>
      </p:sp>
      <p:pic>
        <p:nvPicPr>
          <p:cNvPr id="1026" name="Picture 2">
            <a:extLst>
              <a:ext uri="{FF2B5EF4-FFF2-40B4-BE49-F238E27FC236}">
                <a16:creationId xmlns:a16="http://schemas.microsoft.com/office/drawing/2014/main" id="{F823670D-632E-486F-B4FA-2B4B3A300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0" y="0"/>
            <a:ext cx="2095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45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2CA2-F40B-4348-AC02-C7D389F13F20}"/>
              </a:ext>
            </a:extLst>
          </p:cNvPr>
          <p:cNvSpPr>
            <a:spLocks noGrp="1"/>
          </p:cNvSpPr>
          <p:nvPr>
            <p:ph type="title"/>
          </p:nvPr>
        </p:nvSpPr>
        <p:spPr/>
        <p:txBody>
          <a:bodyPr/>
          <a:lstStyle/>
          <a:p>
            <a:r>
              <a:rPr lang="en-US"/>
              <a:t>Acquisition</a:t>
            </a:r>
          </a:p>
        </p:txBody>
      </p:sp>
      <p:sp>
        <p:nvSpPr>
          <p:cNvPr id="3" name="Content Placeholder 2">
            <a:extLst>
              <a:ext uri="{FF2B5EF4-FFF2-40B4-BE49-F238E27FC236}">
                <a16:creationId xmlns:a16="http://schemas.microsoft.com/office/drawing/2014/main" id="{A52014BD-2588-463E-A18F-D7F6D955A74D}"/>
              </a:ext>
            </a:extLst>
          </p:cNvPr>
          <p:cNvSpPr>
            <a:spLocks noGrp="1"/>
          </p:cNvSpPr>
          <p:nvPr>
            <p:ph idx="1"/>
          </p:nvPr>
        </p:nvSpPr>
        <p:spPr/>
        <p:txBody>
          <a:bodyPr/>
          <a:lstStyle/>
          <a:p>
            <a:r>
              <a:rPr lang="en-US" dirty="0"/>
              <a:t>Physical acquisition</a:t>
            </a:r>
          </a:p>
          <a:p>
            <a:pPr lvl="1"/>
            <a:r>
              <a:rPr lang="en-US" dirty="0"/>
              <a:t>bit-by-bit copy or disk imaging, tricky</a:t>
            </a:r>
          </a:p>
          <a:p>
            <a:r>
              <a:rPr lang="en-US" dirty="0"/>
              <a:t>Logical acquisition</a:t>
            </a:r>
          </a:p>
          <a:p>
            <a:pPr lvl="1"/>
            <a:r>
              <a:rPr lang="en-GB" dirty="0"/>
              <a:t>extracting the logical storage objects, such as files and directories </a:t>
            </a:r>
          </a:p>
          <a:p>
            <a:pPr lvl="1"/>
            <a:r>
              <a:rPr lang="en-GB" dirty="0"/>
              <a:t>data may be modified</a:t>
            </a:r>
          </a:p>
          <a:p>
            <a:r>
              <a:rPr lang="en-GB" dirty="0"/>
              <a:t>Evidence only (</a:t>
            </a:r>
            <a:r>
              <a:rPr lang="en-US" dirty="0"/>
              <a:t>Logical acquisition</a:t>
            </a:r>
            <a:r>
              <a:rPr lang="en-GB" dirty="0"/>
              <a:t>)</a:t>
            </a:r>
          </a:p>
          <a:p>
            <a:pPr lvl="1"/>
            <a:r>
              <a:rPr lang="en-GB" dirty="0"/>
              <a:t>message, call log, contacts, social apps, GPS, images, videos, and </a:t>
            </a:r>
          </a:p>
          <a:p>
            <a:pPr lvl="1"/>
            <a:r>
              <a:rPr lang="en-GB" dirty="0"/>
              <a:t>other common activities, browser history </a:t>
            </a:r>
            <a:endParaRPr lang="en-US" dirty="0"/>
          </a:p>
          <a:p>
            <a:endParaRPr lang="en-US" dirty="0"/>
          </a:p>
        </p:txBody>
      </p:sp>
    </p:spTree>
    <p:extLst>
      <p:ext uri="{BB962C8B-B14F-4D97-AF65-F5344CB8AC3E}">
        <p14:creationId xmlns:p14="http://schemas.microsoft.com/office/powerpoint/2010/main" val="10000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7343-7272-A23E-582B-F96E419165B4}"/>
              </a:ext>
            </a:extLst>
          </p:cNvPr>
          <p:cNvSpPr>
            <a:spLocks noGrp="1"/>
          </p:cNvSpPr>
          <p:nvPr>
            <p:ph type="title"/>
          </p:nvPr>
        </p:nvSpPr>
        <p:spPr/>
        <p:txBody>
          <a:bodyPr/>
          <a:lstStyle/>
          <a:p>
            <a:r>
              <a:rPr lang="en-GB" dirty="0"/>
              <a:t>Google</a:t>
            </a:r>
            <a:r>
              <a:rPr lang="en-US" dirty="0"/>
              <a:t> controls AOSP</a:t>
            </a:r>
          </a:p>
        </p:txBody>
      </p:sp>
      <p:sp>
        <p:nvSpPr>
          <p:cNvPr id="3" name="Content Placeholder 2">
            <a:extLst>
              <a:ext uri="{FF2B5EF4-FFF2-40B4-BE49-F238E27FC236}">
                <a16:creationId xmlns:a16="http://schemas.microsoft.com/office/drawing/2014/main" id="{8360C42A-BDA4-1300-081F-A638F3698042}"/>
              </a:ext>
            </a:extLst>
          </p:cNvPr>
          <p:cNvSpPr>
            <a:spLocks noGrp="1"/>
          </p:cNvSpPr>
          <p:nvPr>
            <p:ph idx="1"/>
          </p:nvPr>
        </p:nvSpPr>
        <p:spPr/>
        <p:txBody>
          <a:bodyPr/>
          <a:lstStyle/>
          <a:p>
            <a:r>
              <a:rPr lang="en-US" dirty="0"/>
              <a:t>Google controls and maintains AOSP</a:t>
            </a:r>
          </a:p>
          <a:p>
            <a:pPr lvl="1"/>
            <a:r>
              <a:rPr lang="en-US" dirty="0"/>
              <a:t>Core Development by Google</a:t>
            </a:r>
          </a:p>
          <a:p>
            <a:pPr lvl="1"/>
            <a:r>
              <a:rPr lang="en-US" dirty="0"/>
              <a:t>Open Source Contribution</a:t>
            </a:r>
          </a:p>
          <a:p>
            <a:pPr lvl="1"/>
            <a:r>
              <a:rPr lang="en-US" dirty="0"/>
              <a:t>Apache License 2.0</a:t>
            </a:r>
          </a:p>
          <a:p>
            <a:pPr lvl="1"/>
            <a:r>
              <a:rPr lang="en-GB" dirty="0"/>
              <a:t>Google manages the release schedule, documentation, and feature roadmap for AOSP</a:t>
            </a:r>
          </a:p>
          <a:p>
            <a:r>
              <a:rPr lang="en-GB" dirty="0"/>
              <a:t>Examples of AOSP-derived projects </a:t>
            </a:r>
          </a:p>
          <a:p>
            <a:pPr lvl="1"/>
            <a:r>
              <a:rPr lang="en-GB" dirty="0"/>
              <a:t>Amazon Fire OS, </a:t>
            </a:r>
          </a:p>
          <a:p>
            <a:pPr lvl="1"/>
            <a:r>
              <a:rPr lang="en-GB" dirty="0" err="1"/>
              <a:t>LineageOS</a:t>
            </a:r>
            <a:r>
              <a:rPr lang="en-GB" dirty="0"/>
              <a:t>: completely open-source and community-driven</a:t>
            </a:r>
          </a:p>
          <a:p>
            <a:pPr lvl="1"/>
            <a:r>
              <a:rPr lang="en-GB" dirty="0"/>
              <a:t>Huawei HarmonyOS</a:t>
            </a:r>
            <a:endParaRPr lang="en-US" dirty="0"/>
          </a:p>
        </p:txBody>
      </p:sp>
    </p:spTree>
    <p:extLst>
      <p:ext uri="{BB962C8B-B14F-4D97-AF65-F5344CB8AC3E}">
        <p14:creationId xmlns:p14="http://schemas.microsoft.com/office/powerpoint/2010/main" val="243242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00368-7668-4ACF-A3A5-C84A448058FA}"/>
              </a:ext>
            </a:extLst>
          </p:cNvPr>
          <p:cNvSpPr>
            <a:spLocks noGrp="1"/>
          </p:cNvSpPr>
          <p:nvPr>
            <p:ph type="title"/>
          </p:nvPr>
        </p:nvSpPr>
        <p:spPr/>
        <p:txBody>
          <a:bodyPr/>
          <a:lstStyle/>
          <a:p>
            <a:r>
              <a:rPr lang="en-US"/>
              <a:t>History of Android (1-10)</a:t>
            </a:r>
          </a:p>
        </p:txBody>
      </p:sp>
      <p:pic>
        <p:nvPicPr>
          <p:cNvPr id="8194" name="Picture 2" descr="Versions of Android - android tutorial">
            <a:extLst>
              <a:ext uri="{FF2B5EF4-FFF2-40B4-BE49-F238E27FC236}">
                <a16:creationId xmlns:a16="http://schemas.microsoft.com/office/drawing/2014/main" id="{23412323-7C6D-461B-A58B-FE367B6AF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90688"/>
            <a:ext cx="8484801" cy="4443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EB16587-E4C8-96E6-85CC-C1E77CF5CC8E}"/>
              </a:ext>
            </a:extLst>
          </p:cNvPr>
          <p:cNvSpPr/>
          <p:nvPr/>
        </p:nvSpPr>
        <p:spPr>
          <a:xfrm>
            <a:off x="7772400" y="2552700"/>
            <a:ext cx="876300" cy="259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B09B34-CD6C-0D90-B19E-9212DC39AE73}"/>
              </a:ext>
            </a:extLst>
          </p:cNvPr>
          <p:cNvSpPr txBox="1"/>
          <p:nvPr/>
        </p:nvSpPr>
        <p:spPr>
          <a:xfrm>
            <a:off x="9502140" y="2270760"/>
            <a:ext cx="1279517" cy="369332"/>
          </a:xfrm>
          <a:prstGeom prst="rect">
            <a:avLst/>
          </a:prstGeom>
          <a:noFill/>
        </p:spPr>
        <p:txBody>
          <a:bodyPr wrap="none" rtlCol="0">
            <a:spAutoFit/>
          </a:bodyPr>
          <a:lstStyle/>
          <a:p>
            <a:r>
              <a:rPr lang="en-US" dirty="0">
                <a:solidFill>
                  <a:srgbClr val="FF0000"/>
                </a:solidFill>
              </a:rPr>
              <a:t>Code Name</a:t>
            </a:r>
          </a:p>
        </p:txBody>
      </p:sp>
      <p:cxnSp>
        <p:nvCxnSpPr>
          <p:cNvPr id="6" name="Straight Arrow Connector 5">
            <a:extLst>
              <a:ext uri="{FF2B5EF4-FFF2-40B4-BE49-F238E27FC236}">
                <a16:creationId xmlns:a16="http://schemas.microsoft.com/office/drawing/2014/main" id="{10A027DA-8063-4E40-98ED-F588F713769E}"/>
              </a:ext>
            </a:extLst>
          </p:cNvPr>
          <p:cNvCxnSpPr>
            <a:cxnSpLocks/>
            <a:stCxn id="4" idx="1"/>
          </p:cNvCxnSpPr>
          <p:nvPr/>
        </p:nvCxnSpPr>
        <p:spPr>
          <a:xfrm flipH="1">
            <a:off x="8648700" y="2455426"/>
            <a:ext cx="853440" cy="184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A75FC5-0C25-6667-9A17-BAFA4FD7261F}"/>
              </a:ext>
            </a:extLst>
          </p:cNvPr>
          <p:cNvSpPr txBox="1"/>
          <p:nvPr/>
        </p:nvSpPr>
        <p:spPr>
          <a:xfrm>
            <a:off x="9516737" y="2850832"/>
            <a:ext cx="1494896" cy="369332"/>
          </a:xfrm>
          <a:prstGeom prst="rect">
            <a:avLst/>
          </a:prstGeom>
          <a:noFill/>
        </p:spPr>
        <p:txBody>
          <a:bodyPr wrap="none" rtlCol="0">
            <a:spAutoFit/>
          </a:bodyPr>
          <a:lstStyle/>
          <a:p>
            <a:r>
              <a:rPr lang="en-US" dirty="0">
                <a:solidFill>
                  <a:schemeClr val="accent4">
                    <a:lumMod val="75000"/>
                  </a:schemeClr>
                </a:solidFill>
              </a:rPr>
              <a:t>Version Name</a:t>
            </a:r>
          </a:p>
        </p:txBody>
      </p:sp>
      <p:sp>
        <p:nvSpPr>
          <p:cNvPr id="9" name="Rectangle 8">
            <a:extLst>
              <a:ext uri="{FF2B5EF4-FFF2-40B4-BE49-F238E27FC236}">
                <a16:creationId xmlns:a16="http://schemas.microsoft.com/office/drawing/2014/main" id="{A6F2B0CC-65D3-32B7-DDD4-11EED82629AE}"/>
              </a:ext>
            </a:extLst>
          </p:cNvPr>
          <p:cNvSpPr/>
          <p:nvPr/>
        </p:nvSpPr>
        <p:spPr>
          <a:xfrm>
            <a:off x="7764780" y="2750820"/>
            <a:ext cx="876300" cy="25908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437E0B2-56C0-5B18-1F02-079F7B6FD131}"/>
              </a:ext>
            </a:extLst>
          </p:cNvPr>
          <p:cNvCxnSpPr>
            <a:stCxn id="8" idx="1"/>
            <a:endCxn id="9" idx="3"/>
          </p:cNvCxnSpPr>
          <p:nvPr/>
        </p:nvCxnSpPr>
        <p:spPr>
          <a:xfrm flipH="1" flipV="1">
            <a:off x="8648700" y="2880360"/>
            <a:ext cx="868037" cy="15513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71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C906-1FCF-4742-B4C0-F6B1E954971C}"/>
              </a:ext>
            </a:extLst>
          </p:cNvPr>
          <p:cNvSpPr>
            <a:spLocks noGrp="1"/>
          </p:cNvSpPr>
          <p:nvPr>
            <p:ph type="title"/>
          </p:nvPr>
        </p:nvSpPr>
        <p:spPr/>
        <p:txBody>
          <a:bodyPr/>
          <a:lstStyle/>
          <a:p>
            <a:r>
              <a:rPr lang="en-US" dirty="0"/>
              <a:t>History of Android (11)</a:t>
            </a:r>
          </a:p>
        </p:txBody>
      </p:sp>
      <p:sp>
        <p:nvSpPr>
          <p:cNvPr id="3" name="Content Placeholder 2">
            <a:extLst>
              <a:ext uri="{FF2B5EF4-FFF2-40B4-BE49-F238E27FC236}">
                <a16:creationId xmlns:a16="http://schemas.microsoft.com/office/drawing/2014/main" id="{2C5EB112-30ED-466B-954B-AF01A9DCF453}"/>
              </a:ext>
            </a:extLst>
          </p:cNvPr>
          <p:cNvSpPr>
            <a:spLocks noGrp="1"/>
          </p:cNvSpPr>
          <p:nvPr>
            <p:ph idx="1"/>
          </p:nvPr>
        </p:nvSpPr>
        <p:spPr>
          <a:xfrm>
            <a:off x="838200" y="1825625"/>
            <a:ext cx="5516880" cy="4351338"/>
          </a:xfrm>
        </p:spPr>
        <p:txBody>
          <a:bodyPr>
            <a:normAutofit lnSpcReduction="10000"/>
          </a:bodyPr>
          <a:lstStyle/>
          <a:p>
            <a:r>
              <a:rPr lang="en-US" dirty="0"/>
              <a:t>Launched in September 2020</a:t>
            </a:r>
          </a:p>
          <a:p>
            <a:r>
              <a:rPr lang="en-GB" dirty="0"/>
              <a:t>The most significant changes revolve around privacy</a:t>
            </a:r>
          </a:p>
          <a:p>
            <a:r>
              <a:rPr lang="en-GB" dirty="0"/>
              <a:t>Pushes the background location permission even deeper into the system</a:t>
            </a:r>
          </a:p>
          <a:p>
            <a:pPr lvl="1"/>
            <a:r>
              <a:rPr lang="en-GB" dirty="0"/>
              <a:t>makes it more difficult for apps to request </a:t>
            </a:r>
          </a:p>
          <a:p>
            <a:r>
              <a:rPr lang="en-GB" dirty="0"/>
              <a:t>Removes an app's ability to see what other apps are installed on your phone</a:t>
            </a:r>
            <a:endParaRPr lang="en-US" dirty="0"/>
          </a:p>
        </p:txBody>
      </p:sp>
      <p:sp>
        <p:nvSpPr>
          <p:cNvPr id="8" name="TextBox 7">
            <a:extLst>
              <a:ext uri="{FF2B5EF4-FFF2-40B4-BE49-F238E27FC236}">
                <a16:creationId xmlns:a16="http://schemas.microsoft.com/office/drawing/2014/main" id="{3A8F118B-C42C-4E77-BA1C-F57199F20D52}"/>
              </a:ext>
            </a:extLst>
          </p:cNvPr>
          <p:cNvSpPr txBox="1"/>
          <p:nvPr/>
        </p:nvSpPr>
        <p:spPr>
          <a:xfrm>
            <a:off x="6183948" y="6069241"/>
            <a:ext cx="4716780" cy="215444"/>
          </a:xfrm>
          <a:prstGeom prst="rect">
            <a:avLst/>
          </a:prstGeom>
          <a:noFill/>
        </p:spPr>
        <p:txBody>
          <a:bodyPr wrap="square">
            <a:spAutoFit/>
          </a:bodyPr>
          <a:lstStyle/>
          <a:p>
            <a:r>
              <a:rPr lang="en-US" sz="800" dirty="0"/>
              <a:t>https://www.sketchappsources.com/resources/source-image/android-permission-groups-prompts.jpg</a:t>
            </a:r>
          </a:p>
        </p:txBody>
      </p:sp>
      <p:pic>
        <p:nvPicPr>
          <p:cNvPr id="1026" name="Picture 2">
            <a:extLst>
              <a:ext uri="{FF2B5EF4-FFF2-40B4-BE49-F238E27FC236}">
                <a16:creationId xmlns:a16="http://schemas.microsoft.com/office/drawing/2014/main" id="{82A0FCB5-21D9-CFAF-7B58-235A3A70E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8840" y="1357473"/>
            <a:ext cx="5394960" cy="4046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986E85-339D-79D6-BC54-F5F04ED64E20}"/>
              </a:ext>
            </a:extLst>
          </p:cNvPr>
          <p:cNvSpPr txBox="1"/>
          <p:nvPr/>
        </p:nvSpPr>
        <p:spPr>
          <a:xfrm>
            <a:off x="6201882" y="5447775"/>
            <a:ext cx="4040658" cy="338554"/>
          </a:xfrm>
          <a:prstGeom prst="rect">
            <a:avLst/>
          </a:prstGeom>
          <a:noFill/>
        </p:spPr>
        <p:txBody>
          <a:bodyPr wrap="none" rtlCol="0">
            <a:spAutoFit/>
          </a:bodyPr>
          <a:lstStyle/>
          <a:p>
            <a:r>
              <a:rPr lang="en-US" sz="1600" dirty="0"/>
              <a:t>Android permission prompts to ensure privacy</a:t>
            </a:r>
          </a:p>
        </p:txBody>
      </p:sp>
    </p:spTree>
    <p:extLst>
      <p:ext uri="{BB962C8B-B14F-4D97-AF65-F5344CB8AC3E}">
        <p14:creationId xmlns:p14="http://schemas.microsoft.com/office/powerpoint/2010/main" val="382100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BD48-E4ED-3310-C966-5C6C2460E05A}"/>
              </a:ext>
            </a:extLst>
          </p:cNvPr>
          <p:cNvSpPr>
            <a:spLocks noGrp="1"/>
          </p:cNvSpPr>
          <p:nvPr>
            <p:ph type="title"/>
          </p:nvPr>
        </p:nvSpPr>
        <p:spPr/>
        <p:txBody>
          <a:bodyPr/>
          <a:lstStyle/>
          <a:p>
            <a:r>
              <a:rPr lang="en-US" dirty="0"/>
              <a:t>History of Android (11-16)</a:t>
            </a:r>
          </a:p>
        </p:txBody>
      </p:sp>
      <p:pic>
        <p:nvPicPr>
          <p:cNvPr id="7" name="Picture 6">
            <a:extLst>
              <a:ext uri="{FF2B5EF4-FFF2-40B4-BE49-F238E27FC236}">
                <a16:creationId xmlns:a16="http://schemas.microsoft.com/office/drawing/2014/main" id="{8AB12FCF-020A-2435-5B68-4D548D208868}"/>
              </a:ext>
            </a:extLst>
          </p:cNvPr>
          <p:cNvPicPr>
            <a:picLocks noChangeAspect="1"/>
          </p:cNvPicPr>
          <p:nvPr/>
        </p:nvPicPr>
        <p:blipFill>
          <a:blip r:embed="rId2"/>
          <a:stretch>
            <a:fillRect/>
          </a:stretch>
        </p:blipFill>
        <p:spPr>
          <a:xfrm>
            <a:off x="975361" y="1363065"/>
            <a:ext cx="8321040" cy="655246"/>
          </a:xfrm>
          <a:prstGeom prst="rect">
            <a:avLst/>
          </a:prstGeom>
        </p:spPr>
      </p:pic>
      <p:pic>
        <p:nvPicPr>
          <p:cNvPr id="9" name="Picture 8">
            <a:extLst>
              <a:ext uri="{FF2B5EF4-FFF2-40B4-BE49-F238E27FC236}">
                <a16:creationId xmlns:a16="http://schemas.microsoft.com/office/drawing/2014/main" id="{3B44CEA1-C328-13D9-212B-EFC57E48C8A6}"/>
              </a:ext>
            </a:extLst>
          </p:cNvPr>
          <p:cNvPicPr>
            <a:picLocks noChangeAspect="1"/>
          </p:cNvPicPr>
          <p:nvPr/>
        </p:nvPicPr>
        <p:blipFill>
          <a:blip r:embed="rId3"/>
          <a:stretch>
            <a:fillRect/>
          </a:stretch>
        </p:blipFill>
        <p:spPr>
          <a:xfrm>
            <a:off x="982981" y="2018311"/>
            <a:ext cx="8321040" cy="4154905"/>
          </a:xfrm>
          <a:prstGeom prst="rect">
            <a:avLst/>
          </a:prstGeom>
        </p:spPr>
      </p:pic>
      <p:sp>
        <p:nvSpPr>
          <p:cNvPr id="11" name="TextBox 10">
            <a:extLst>
              <a:ext uri="{FF2B5EF4-FFF2-40B4-BE49-F238E27FC236}">
                <a16:creationId xmlns:a16="http://schemas.microsoft.com/office/drawing/2014/main" id="{C46E0E5B-C950-13D7-301C-4068E055B64D}"/>
              </a:ext>
            </a:extLst>
          </p:cNvPr>
          <p:cNvSpPr txBox="1"/>
          <p:nvPr/>
        </p:nvSpPr>
        <p:spPr>
          <a:xfrm>
            <a:off x="2849880" y="6308209"/>
            <a:ext cx="6172200" cy="369332"/>
          </a:xfrm>
          <a:prstGeom prst="rect">
            <a:avLst/>
          </a:prstGeom>
          <a:noFill/>
        </p:spPr>
        <p:txBody>
          <a:bodyPr wrap="square">
            <a:spAutoFit/>
          </a:bodyPr>
          <a:lstStyle/>
          <a:p>
            <a:r>
              <a:rPr lang="en-US" dirty="0"/>
              <a:t>https://en.wikipedia.org/wiki/Android_version_history</a:t>
            </a:r>
          </a:p>
        </p:txBody>
      </p:sp>
    </p:spTree>
    <p:extLst>
      <p:ext uri="{BB962C8B-B14F-4D97-AF65-F5344CB8AC3E}">
        <p14:creationId xmlns:p14="http://schemas.microsoft.com/office/powerpoint/2010/main" val="378421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50E1B917-58E8-4106-AB21-2A88EC1766E9}"/>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rgbClr val="FFFFFF"/>
                </a:solidFill>
                <a:latin typeface="+mj-lt"/>
                <a:ea typeface="+mj-ea"/>
                <a:cs typeface="+mj-cs"/>
              </a:rPr>
              <a:t>Codename, Version, API, hardware codename</a:t>
            </a:r>
          </a:p>
        </p:txBody>
      </p:sp>
      <p:sp>
        <p:nvSpPr>
          <p:cNvPr id="10" name="TextBox 9">
            <a:extLst>
              <a:ext uri="{FF2B5EF4-FFF2-40B4-BE49-F238E27FC236}">
                <a16:creationId xmlns:a16="http://schemas.microsoft.com/office/drawing/2014/main" id="{19586687-0A99-4400-B8B0-307B6E935246}"/>
              </a:ext>
            </a:extLst>
          </p:cNvPr>
          <p:cNvSpPr txBox="1"/>
          <p:nvPr/>
        </p:nvSpPr>
        <p:spPr>
          <a:xfrm>
            <a:off x="6704886" y="220771"/>
            <a:ext cx="2669407" cy="782529"/>
          </a:xfrm>
          <a:prstGeom prst="rect">
            <a:avLst/>
          </a:prstGeom>
          <a:solidFill>
            <a:schemeClr val="accent4">
              <a:lumMod val="20000"/>
              <a:lumOff val="80000"/>
            </a:schemeClr>
          </a:solidFill>
        </p:spPr>
        <p:txBody>
          <a:bodyPr vert="horz" lIns="91440" tIns="45720" rIns="91440" bIns="45720" rtlCol="0">
            <a:normAutofit lnSpcReduction="10000"/>
          </a:bodyPr>
          <a:lstStyle/>
          <a:p>
            <a:pPr>
              <a:lnSpc>
                <a:spcPct val="90000"/>
              </a:lnSpc>
              <a:spcAft>
                <a:spcPts val="600"/>
              </a:spcAft>
            </a:pPr>
            <a:r>
              <a:rPr lang="en-US" sz="1400"/>
              <a:t>The Android NDK is a toolset that lets you implement parts of your app in native code, using languages such as C and C++.</a:t>
            </a:r>
          </a:p>
        </p:txBody>
      </p:sp>
      <p:pic>
        <p:nvPicPr>
          <p:cNvPr id="8" name="Picture 7" descr="Table&#10;&#10;Description automatically generated">
            <a:extLst>
              <a:ext uri="{FF2B5EF4-FFF2-40B4-BE49-F238E27FC236}">
                <a16:creationId xmlns:a16="http://schemas.microsoft.com/office/drawing/2014/main" id="{6B38A76F-355B-4530-A83A-97F79C951520}"/>
              </a:ext>
            </a:extLst>
          </p:cNvPr>
          <p:cNvPicPr>
            <a:picLocks noChangeAspect="1"/>
          </p:cNvPicPr>
          <p:nvPr/>
        </p:nvPicPr>
        <p:blipFill>
          <a:blip r:embed="rId3"/>
          <a:stretch>
            <a:fillRect/>
          </a:stretch>
        </p:blipFill>
        <p:spPr>
          <a:xfrm>
            <a:off x="4309461" y="1003300"/>
            <a:ext cx="5351760" cy="4829963"/>
          </a:xfrm>
          <a:prstGeom prst="rect">
            <a:avLst/>
          </a:prstGeom>
        </p:spPr>
      </p:pic>
      <p:pic>
        <p:nvPicPr>
          <p:cNvPr id="3" name="Picture 2">
            <a:extLst>
              <a:ext uri="{FF2B5EF4-FFF2-40B4-BE49-F238E27FC236}">
                <a16:creationId xmlns:a16="http://schemas.microsoft.com/office/drawing/2014/main" id="{C68B5E7D-072F-7867-2EB4-ECA5D28C5817}"/>
              </a:ext>
            </a:extLst>
          </p:cNvPr>
          <p:cNvPicPr>
            <a:picLocks noChangeAspect="1"/>
          </p:cNvPicPr>
          <p:nvPr/>
        </p:nvPicPr>
        <p:blipFill>
          <a:blip r:embed="rId4"/>
          <a:stretch>
            <a:fillRect/>
          </a:stretch>
        </p:blipFill>
        <p:spPr>
          <a:xfrm>
            <a:off x="9977042" y="1512431"/>
            <a:ext cx="1917752" cy="4464844"/>
          </a:xfrm>
          <a:prstGeom prst="rect">
            <a:avLst/>
          </a:prstGeom>
        </p:spPr>
      </p:pic>
      <p:sp>
        <p:nvSpPr>
          <p:cNvPr id="7" name="TextBox 6">
            <a:extLst>
              <a:ext uri="{FF2B5EF4-FFF2-40B4-BE49-F238E27FC236}">
                <a16:creationId xmlns:a16="http://schemas.microsoft.com/office/drawing/2014/main" id="{6A86CD31-958C-FE41-B718-EC475852BED0}"/>
              </a:ext>
            </a:extLst>
          </p:cNvPr>
          <p:cNvSpPr txBox="1"/>
          <p:nvPr/>
        </p:nvSpPr>
        <p:spPr>
          <a:xfrm>
            <a:off x="9808098" y="1083349"/>
            <a:ext cx="2255640" cy="369332"/>
          </a:xfrm>
          <a:prstGeom prst="rect">
            <a:avLst/>
          </a:prstGeom>
          <a:noFill/>
        </p:spPr>
        <p:txBody>
          <a:bodyPr wrap="square">
            <a:spAutoFit/>
          </a:bodyPr>
          <a:lstStyle/>
          <a:p>
            <a:r>
              <a:rPr lang="en-US" dirty="0"/>
              <a:t>hardware codename</a:t>
            </a:r>
          </a:p>
        </p:txBody>
      </p:sp>
    </p:spTree>
    <p:extLst>
      <p:ext uri="{BB962C8B-B14F-4D97-AF65-F5344CB8AC3E}">
        <p14:creationId xmlns:p14="http://schemas.microsoft.com/office/powerpoint/2010/main" val="3622009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3610</Words>
  <Application>Microsoft Office PowerPoint</Application>
  <PresentationFormat>Widescreen</PresentationFormat>
  <Paragraphs>417</Paragraphs>
  <Slides>40</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-apple-system</vt:lpstr>
      <vt:lpstr>Google Sans</vt:lpstr>
      <vt:lpstr>Google Sans Text</vt:lpstr>
      <vt:lpstr>Proximanova Regular</vt:lpstr>
      <vt:lpstr>sohne</vt:lpstr>
      <vt:lpstr>Arial</vt:lpstr>
      <vt:lpstr>Calibri</vt:lpstr>
      <vt:lpstr>Calibri Light</vt:lpstr>
      <vt:lpstr>Open Sans</vt:lpstr>
      <vt:lpstr>Roboto</vt:lpstr>
      <vt:lpstr>Office Theme</vt:lpstr>
      <vt:lpstr>Investigating Pixel 3 </vt:lpstr>
      <vt:lpstr>PowerPoint Presentation</vt:lpstr>
      <vt:lpstr>Introduction to Android</vt:lpstr>
      <vt:lpstr>What is Android?</vt:lpstr>
      <vt:lpstr>Google controls AOSP</vt:lpstr>
      <vt:lpstr>History of Android (1-10)</vt:lpstr>
      <vt:lpstr>History of Android (11)</vt:lpstr>
      <vt:lpstr>History of Android (11-16)</vt:lpstr>
      <vt:lpstr>Codename, Version, API, hardware codename</vt:lpstr>
      <vt:lpstr>Source code tags and builds</vt:lpstr>
      <vt:lpstr>What is Stock Android and Android Skins?</vt:lpstr>
      <vt:lpstr>Stock Android</vt:lpstr>
      <vt:lpstr>Android Architecture</vt:lpstr>
      <vt:lpstr>Layers</vt:lpstr>
      <vt:lpstr>Layers containing evidence</vt:lpstr>
      <vt:lpstr>Android RunTime (ART)</vt:lpstr>
      <vt:lpstr>The process of converting Java sources into the OAT</vt:lpstr>
      <vt:lpstr>Android Booting Process </vt:lpstr>
      <vt:lpstr>Android booting process needs multiple stages</vt:lpstr>
      <vt:lpstr>PowerPoint Presentation</vt:lpstr>
      <vt:lpstr>Key Android boot process stages</vt:lpstr>
      <vt:lpstr>PowerPoint Presentation</vt:lpstr>
      <vt:lpstr>Android Booting Process </vt:lpstr>
      <vt:lpstr>1. Boot ROM (Read-only Memory) </vt:lpstr>
      <vt:lpstr>2. Bootloader</vt:lpstr>
      <vt:lpstr>PowerPoint Presentation</vt:lpstr>
      <vt:lpstr>PowerPoint Presentation</vt:lpstr>
      <vt:lpstr>3. The Linux kernel</vt:lpstr>
      <vt:lpstr>4. The init process</vt:lpstr>
      <vt:lpstr>5. Zygote and Dalvik</vt:lpstr>
      <vt:lpstr>6. The system server</vt:lpstr>
      <vt:lpstr>7. Start your own service</vt:lpstr>
      <vt:lpstr>Booting process with focus on Zygote </vt:lpstr>
      <vt:lpstr>Android partition layout</vt:lpstr>
      <vt:lpstr>Android partition </vt:lpstr>
      <vt:lpstr>PowerPoint Presentation</vt:lpstr>
      <vt:lpstr>PowerPoint Presentation</vt:lpstr>
      <vt:lpstr>Acquisition</vt:lpstr>
      <vt:lpstr>Mobile Forensics Steps</vt:lpstr>
      <vt:lpstr>Acquisition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4</cp:revision>
  <dcterms:created xsi:type="dcterms:W3CDTF">2021-01-18T02:02:41Z</dcterms:created>
  <dcterms:modified xsi:type="dcterms:W3CDTF">2026-02-04T15:16:47Z</dcterms:modified>
</cp:coreProperties>
</file>