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82" r:id="rId2"/>
    <p:sldId id="335" r:id="rId3"/>
    <p:sldId id="334" r:id="rId4"/>
    <p:sldId id="260" r:id="rId5"/>
    <p:sldId id="364" r:id="rId6"/>
    <p:sldId id="257" r:id="rId7"/>
    <p:sldId id="258" r:id="rId8"/>
    <p:sldId id="259" r:id="rId9"/>
    <p:sldId id="346" r:id="rId10"/>
    <p:sldId id="296" r:id="rId11"/>
    <p:sldId id="353" r:id="rId12"/>
    <p:sldId id="355" r:id="rId13"/>
    <p:sldId id="354" r:id="rId14"/>
    <p:sldId id="356" r:id="rId15"/>
    <p:sldId id="359" r:id="rId16"/>
    <p:sldId id="357" r:id="rId17"/>
    <p:sldId id="358" r:id="rId18"/>
    <p:sldId id="360" r:id="rId19"/>
    <p:sldId id="362" r:id="rId20"/>
    <p:sldId id="361" r:id="rId21"/>
    <p:sldId id="283" r:id="rId22"/>
    <p:sldId id="284" r:id="rId23"/>
    <p:sldId id="286" r:id="rId24"/>
    <p:sldId id="285" r:id="rId25"/>
    <p:sldId id="330" r:id="rId26"/>
    <p:sldId id="363" r:id="rId27"/>
    <p:sldId id="331" r:id="rId28"/>
    <p:sldId id="333" r:id="rId29"/>
    <p:sldId id="304" r:id="rId30"/>
    <p:sldId id="347" r:id="rId31"/>
    <p:sldId id="336" r:id="rId32"/>
    <p:sldId id="338" r:id="rId33"/>
    <p:sldId id="340" r:id="rId34"/>
    <p:sldId id="337" r:id="rId35"/>
    <p:sldId id="342" r:id="rId36"/>
    <p:sldId id="339" r:id="rId37"/>
    <p:sldId id="343" r:id="rId38"/>
    <p:sldId id="352" r:id="rId39"/>
    <p:sldId id="341" r:id="rId40"/>
    <p:sldId id="348" r:id="rId41"/>
    <p:sldId id="349" r:id="rId42"/>
    <p:sldId id="344" r:id="rId43"/>
    <p:sldId id="345" r:id="rId44"/>
    <p:sldId id="350" r:id="rId45"/>
    <p:sldId id="351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D5B"/>
    <a:srgbClr val="5170FF"/>
    <a:srgbClr val="B75FE7"/>
    <a:srgbClr val="FFBC49"/>
    <a:srgbClr val="D9D9D9"/>
    <a:srgbClr val="AEAEAE"/>
    <a:srgbClr val="AB51D6"/>
    <a:srgbClr val="FF9A00"/>
    <a:srgbClr val="D81E00"/>
    <a:srgbClr val="00AA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A8E7DC-CF8B-456A-B401-0E5410D9D327}" v="6" dt="2026-02-04T22:40:06.649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991" autoAdjust="0"/>
  </p:normalViewPr>
  <p:slideViewPr>
    <p:cSldViewPr snapToGrid="0">
      <p:cViewPr varScale="1">
        <p:scale>
          <a:sx n="102" d="100"/>
          <a:sy n="102" d="100"/>
        </p:scale>
        <p:origin x="163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ifeng Xu" userId="e7aed605-a3dd-4d5a-a692-a87037af107b" providerId="ADAL" clId="{F99F8FFF-BA20-43EA-924B-4DF5D2A785F3}"/>
    <pc:docChg chg="undo custSel addSld modSld">
      <pc:chgData name="Weifeng Xu" userId="e7aed605-a3dd-4d5a-a692-a87037af107b" providerId="ADAL" clId="{F99F8FFF-BA20-43EA-924B-4DF5D2A785F3}" dt="2026-02-04T22:41:37.704" v="887" actId="20577"/>
      <pc:docMkLst>
        <pc:docMk/>
      </pc:docMkLst>
      <pc:sldChg chg="modSp mod">
        <pc:chgData name="Weifeng Xu" userId="e7aed605-a3dd-4d5a-a692-a87037af107b" providerId="ADAL" clId="{F99F8FFF-BA20-43EA-924B-4DF5D2A785F3}" dt="2026-01-30T16:57:14.029" v="747"/>
        <pc:sldMkLst>
          <pc:docMk/>
          <pc:sldMk cId="3192494774" sldId="330"/>
        </pc:sldMkLst>
        <pc:spChg chg="mod">
          <ac:chgData name="Weifeng Xu" userId="e7aed605-a3dd-4d5a-a692-a87037af107b" providerId="ADAL" clId="{F99F8FFF-BA20-43EA-924B-4DF5D2A785F3}" dt="2026-01-30T16:57:14.029" v="747"/>
          <ac:spMkLst>
            <pc:docMk/>
            <pc:sldMk cId="3192494774" sldId="330"/>
            <ac:spMk id="3" creationId="{4929837B-3CC1-4F40-BFDA-890D8F6D680B}"/>
          </ac:spMkLst>
        </pc:spChg>
      </pc:sldChg>
      <pc:sldChg chg="addSp delSp modSp mod modClrScheme chgLayout">
        <pc:chgData name="Weifeng Xu" userId="e7aed605-a3dd-4d5a-a692-a87037af107b" providerId="ADAL" clId="{F99F8FFF-BA20-43EA-924B-4DF5D2A785F3}" dt="2026-02-04T22:41:37.704" v="887" actId="20577"/>
        <pc:sldMkLst>
          <pc:docMk/>
          <pc:sldMk cId="2786836983" sldId="331"/>
        </pc:sldMkLst>
        <pc:spChg chg="add del mod ord">
          <ac:chgData name="Weifeng Xu" userId="e7aed605-a3dd-4d5a-a692-a87037af107b" providerId="ADAL" clId="{F99F8FFF-BA20-43EA-924B-4DF5D2A785F3}" dt="2026-02-04T22:39:56.739" v="806" actId="700"/>
          <ac:spMkLst>
            <pc:docMk/>
            <pc:sldMk cId="2786836983" sldId="331"/>
            <ac:spMk id="2" creationId="{596AB60F-A525-8624-354C-DF98DF5DA70E}"/>
          </ac:spMkLst>
        </pc:spChg>
        <pc:spChg chg="add del mod ord">
          <ac:chgData name="Weifeng Xu" userId="e7aed605-a3dd-4d5a-a692-a87037af107b" providerId="ADAL" clId="{F99F8FFF-BA20-43EA-924B-4DF5D2A785F3}" dt="2026-02-04T22:39:56.739" v="806" actId="700"/>
          <ac:spMkLst>
            <pc:docMk/>
            <pc:sldMk cId="2786836983" sldId="331"/>
            <ac:spMk id="3" creationId="{B606A628-CAA0-B921-C0C7-9686B780D9D3}"/>
          </ac:spMkLst>
        </pc:spChg>
        <pc:spChg chg="add mod">
          <ac:chgData name="Weifeng Xu" userId="e7aed605-a3dd-4d5a-a692-a87037af107b" providerId="ADAL" clId="{F99F8FFF-BA20-43EA-924B-4DF5D2A785F3}" dt="2026-02-04T22:41:37.704" v="887" actId="20577"/>
          <ac:spMkLst>
            <pc:docMk/>
            <pc:sldMk cId="2786836983" sldId="331"/>
            <ac:spMk id="4" creationId="{5067225B-F6E7-0A43-74DE-45821CEBD8CC}"/>
          </ac:spMkLst>
        </pc:spChg>
        <pc:spChg chg="add mod">
          <ac:chgData name="Weifeng Xu" userId="e7aed605-a3dd-4d5a-a692-a87037af107b" providerId="ADAL" clId="{F99F8FFF-BA20-43EA-924B-4DF5D2A785F3}" dt="2026-02-04T22:40:06.780" v="810" actId="27636"/>
          <ac:spMkLst>
            <pc:docMk/>
            <pc:sldMk cId="2786836983" sldId="331"/>
            <ac:spMk id="5" creationId="{DDFA59A4-5C08-B19A-3E86-2B6C2E5F7E8C}"/>
          </ac:spMkLst>
        </pc:spChg>
        <pc:spChg chg="del mod">
          <ac:chgData name="Weifeng Xu" userId="e7aed605-a3dd-4d5a-a692-a87037af107b" providerId="ADAL" clId="{F99F8FFF-BA20-43EA-924B-4DF5D2A785F3}" dt="2026-02-04T22:40:01.571" v="807" actId="478"/>
          <ac:spMkLst>
            <pc:docMk/>
            <pc:sldMk cId="2786836983" sldId="331"/>
            <ac:spMk id="7" creationId="{D2EC9C14-40A0-47ED-866E-3120E1FFB527}"/>
          </ac:spMkLst>
        </pc:spChg>
      </pc:sldChg>
      <pc:sldChg chg="modSp mod">
        <pc:chgData name="Weifeng Xu" userId="e7aed605-a3dd-4d5a-a692-a87037af107b" providerId="ADAL" clId="{F99F8FFF-BA20-43EA-924B-4DF5D2A785F3}" dt="2026-02-04T22:38:09.168" v="797" actId="207"/>
        <pc:sldMkLst>
          <pc:docMk/>
          <pc:sldMk cId="3230497500" sldId="333"/>
        </pc:sldMkLst>
        <pc:spChg chg="mod">
          <ac:chgData name="Weifeng Xu" userId="e7aed605-a3dd-4d5a-a692-a87037af107b" providerId="ADAL" clId="{F99F8FFF-BA20-43EA-924B-4DF5D2A785F3}" dt="2026-02-04T22:38:09.168" v="797" actId="207"/>
          <ac:spMkLst>
            <pc:docMk/>
            <pc:sldMk cId="3230497500" sldId="333"/>
            <ac:spMk id="2" creationId="{9E88BBDB-151B-473C-98C4-05BAB679CCAC}"/>
          </ac:spMkLst>
        </pc:spChg>
      </pc:sldChg>
      <pc:sldChg chg="addSp delSp modSp mod">
        <pc:chgData name="Weifeng Xu" userId="e7aed605-a3dd-4d5a-a692-a87037af107b" providerId="ADAL" clId="{F99F8FFF-BA20-43EA-924B-4DF5D2A785F3}" dt="2026-01-30T15:42:29.815" v="632" actId="1076"/>
        <pc:sldMkLst>
          <pc:docMk/>
          <pc:sldMk cId="615912425" sldId="353"/>
        </pc:sldMkLst>
        <pc:spChg chg="add mod">
          <ac:chgData name="Weifeng Xu" userId="e7aed605-a3dd-4d5a-a692-a87037af107b" providerId="ADAL" clId="{F99F8FFF-BA20-43EA-924B-4DF5D2A785F3}" dt="2026-01-30T15:42:28.718" v="626" actId="1076"/>
          <ac:spMkLst>
            <pc:docMk/>
            <pc:sldMk cId="615912425" sldId="353"/>
            <ac:spMk id="5" creationId="{D4B36F04-39CB-732F-A2AE-FFF907C97F76}"/>
          </ac:spMkLst>
        </pc:spChg>
        <pc:spChg chg="add mod">
          <ac:chgData name="Weifeng Xu" userId="e7aed605-a3dd-4d5a-a692-a87037af107b" providerId="ADAL" clId="{F99F8FFF-BA20-43EA-924B-4DF5D2A785F3}" dt="2026-01-30T15:42:28.544" v="625" actId="1076"/>
          <ac:spMkLst>
            <pc:docMk/>
            <pc:sldMk cId="615912425" sldId="353"/>
            <ac:spMk id="7" creationId="{850ADE09-2449-B332-D2EE-C4C91FAFC792}"/>
          </ac:spMkLst>
        </pc:spChg>
        <pc:picChg chg="mod">
          <ac:chgData name="Weifeng Xu" userId="e7aed605-a3dd-4d5a-a692-a87037af107b" providerId="ADAL" clId="{F99F8FFF-BA20-43EA-924B-4DF5D2A785F3}" dt="2026-01-30T15:41:29.089" v="613" actId="1076"/>
          <ac:picMkLst>
            <pc:docMk/>
            <pc:sldMk cId="615912425" sldId="353"/>
            <ac:picMk id="6" creationId="{F5D89FC1-1D22-3027-AB46-218AAFC9F178}"/>
          </ac:picMkLst>
        </pc:picChg>
        <pc:picChg chg="mod">
          <ac:chgData name="Weifeng Xu" userId="e7aed605-a3dd-4d5a-a692-a87037af107b" providerId="ADAL" clId="{F99F8FFF-BA20-43EA-924B-4DF5D2A785F3}" dt="2026-01-30T15:41:29.089" v="613" actId="1076"/>
          <ac:picMkLst>
            <pc:docMk/>
            <pc:sldMk cId="615912425" sldId="353"/>
            <ac:picMk id="1028" creationId="{3A9CB9D1-1DBC-F7AD-7E42-805629A6BCF1}"/>
          </ac:picMkLst>
        </pc:picChg>
      </pc:sldChg>
      <pc:sldChg chg="addSp delSp modSp mod">
        <pc:chgData name="Weifeng Xu" userId="e7aed605-a3dd-4d5a-a692-a87037af107b" providerId="ADAL" clId="{F99F8FFF-BA20-43EA-924B-4DF5D2A785F3}" dt="2026-01-30T16:05:48.508" v="664" actId="1076"/>
        <pc:sldMkLst>
          <pc:docMk/>
          <pc:sldMk cId="2629702934" sldId="356"/>
        </pc:sldMkLst>
        <pc:spChg chg="mod">
          <ac:chgData name="Weifeng Xu" userId="e7aed605-a3dd-4d5a-a692-a87037af107b" providerId="ADAL" clId="{F99F8FFF-BA20-43EA-924B-4DF5D2A785F3}" dt="2026-01-30T15:48:18.946" v="634" actId="1076"/>
          <ac:spMkLst>
            <pc:docMk/>
            <pc:sldMk cId="2629702934" sldId="356"/>
            <ac:spMk id="2" creationId="{A511E3D5-12AC-8435-08ED-7A6520FB4C65}"/>
          </ac:spMkLst>
        </pc:spChg>
        <pc:spChg chg="mod">
          <ac:chgData name="Weifeng Xu" userId="e7aed605-a3dd-4d5a-a692-a87037af107b" providerId="ADAL" clId="{F99F8FFF-BA20-43EA-924B-4DF5D2A785F3}" dt="2026-01-30T15:51:18.644" v="652" actId="27636"/>
          <ac:spMkLst>
            <pc:docMk/>
            <pc:sldMk cId="2629702934" sldId="356"/>
            <ac:spMk id="3" creationId="{5F755F6C-0F2F-BB30-02F5-D06AA65EA74F}"/>
          </ac:spMkLst>
        </pc:spChg>
        <pc:picChg chg="add mod">
          <ac:chgData name="Weifeng Xu" userId="e7aed605-a3dd-4d5a-a692-a87037af107b" providerId="ADAL" clId="{F99F8FFF-BA20-43EA-924B-4DF5D2A785F3}" dt="2026-01-30T16:05:48.508" v="664" actId="1076"/>
          <ac:picMkLst>
            <pc:docMk/>
            <pc:sldMk cId="2629702934" sldId="356"/>
            <ac:picMk id="9" creationId="{DB55396E-BAB6-8863-FC6E-8EBF9173304E}"/>
          </ac:picMkLst>
        </pc:picChg>
      </pc:sldChg>
      <pc:sldChg chg="modSp mod">
        <pc:chgData name="Weifeng Xu" userId="e7aed605-a3dd-4d5a-a692-a87037af107b" providerId="ADAL" clId="{F99F8FFF-BA20-43EA-924B-4DF5D2A785F3}" dt="2026-01-30T16:10:52.948" v="735" actId="27636"/>
        <pc:sldMkLst>
          <pc:docMk/>
          <pc:sldMk cId="3121721553" sldId="358"/>
        </pc:sldMkLst>
        <pc:spChg chg="mod">
          <ac:chgData name="Weifeng Xu" userId="e7aed605-a3dd-4d5a-a692-a87037af107b" providerId="ADAL" clId="{F99F8FFF-BA20-43EA-924B-4DF5D2A785F3}" dt="2026-01-30T16:10:52.948" v="735" actId="27636"/>
          <ac:spMkLst>
            <pc:docMk/>
            <pc:sldMk cId="3121721553" sldId="358"/>
            <ac:spMk id="3" creationId="{B711A30C-559C-679A-A0F3-15A6F3A52779}"/>
          </ac:spMkLst>
        </pc:spChg>
      </pc:sldChg>
      <pc:sldChg chg="addSp delSp modSp new mod modClrScheme chgLayout">
        <pc:chgData name="Weifeng Xu" userId="e7aed605-a3dd-4d5a-a692-a87037af107b" providerId="ADAL" clId="{F99F8FFF-BA20-43EA-924B-4DF5D2A785F3}" dt="2026-02-04T22:23:11.364" v="776" actId="732"/>
        <pc:sldMkLst>
          <pc:docMk/>
          <pc:sldMk cId="1422574401" sldId="364"/>
        </pc:sldMkLst>
        <pc:spChg chg="del mod ord">
          <ac:chgData name="Weifeng Xu" userId="e7aed605-a3dd-4d5a-a692-a87037af107b" providerId="ADAL" clId="{F99F8FFF-BA20-43EA-924B-4DF5D2A785F3}" dt="2026-02-04T22:22:32.891" v="772" actId="478"/>
          <ac:spMkLst>
            <pc:docMk/>
            <pc:sldMk cId="1422574401" sldId="364"/>
            <ac:spMk id="2" creationId="{0C456A4E-8E48-F01A-2154-75A3DF8374B5}"/>
          </ac:spMkLst>
        </pc:spChg>
        <pc:spChg chg="del mod">
          <ac:chgData name="Weifeng Xu" userId="e7aed605-a3dd-4d5a-a692-a87037af107b" providerId="ADAL" clId="{F99F8FFF-BA20-43EA-924B-4DF5D2A785F3}" dt="2026-02-04T22:22:23.695" v="770" actId="478"/>
          <ac:spMkLst>
            <pc:docMk/>
            <pc:sldMk cId="1422574401" sldId="364"/>
            <ac:spMk id="3" creationId="{0E8A0B75-1192-BA65-E8A7-BB2C36E613CB}"/>
          </ac:spMkLst>
        </pc:spChg>
        <pc:spChg chg="add">
          <ac:chgData name="Weifeng Xu" userId="e7aed605-a3dd-4d5a-a692-a87037af107b" providerId="ADAL" clId="{F99F8FFF-BA20-43EA-924B-4DF5D2A785F3}" dt="2026-02-04T21:02:46.685" v="751"/>
          <ac:spMkLst>
            <pc:docMk/>
            <pc:sldMk cId="1422574401" sldId="364"/>
            <ac:spMk id="4" creationId="{740B8898-FDEF-D8EF-5740-C1ACA17E3F27}"/>
          </ac:spMkLst>
        </pc:spChg>
        <pc:spChg chg="add mod">
          <ac:chgData name="Weifeng Xu" userId="e7aed605-a3dd-4d5a-a692-a87037af107b" providerId="ADAL" clId="{F99F8FFF-BA20-43EA-924B-4DF5D2A785F3}" dt="2026-02-04T22:10:44.930" v="761"/>
          <ac:spMkLst>
            <pc:docMk/>
            <pc:sldMk cId="1422574401" sldId="364"/>
            <ac:spMk id="6" creationId="{E76C1581-DF80-2AC1-C486-C69FE1B048E4}"/>
          </ac:spMkLst>
        </pc:spChg>
        <pc:spChg chg="add del mod">
          <ac:chgData name="Weifeng Xu" userId="e7aed605-a3dd-4d5a-a692-a87037af107b" providerId="ADAL" clId="{F99F8FFF-BA20-43EA-924B-4DF5D2A785F3}" dt="2026-02-04T22:22:30.339" v="771" actId="700"/>
          <ac:spMkLst>
            <pc:docMk/>
            <pc:sldMk cId="1422574401" sldId="364"/>
            <ac:spMk id="11" creationId="{E256D722-D73B-6AA1-5C3B-8D6D04F9A4CD}"/>
          </ac:spMkLst>
        </pc:spChg>
        <pc:picChg chg="add del mod">
          <ac:chgData name="Weifeng Xu" userId="e7aed605-a3dd-4d5a-a692-a87037af107b" providerId="ADAL" clId="{F99F8FFF-BA20-43EA-924B-4DF5D2A785F3}" dt="2026-02-04T22:10:43.888" v="760" actId="478"/>
          <ac:picMkLst>
            <pc:docMk/>
            <pc:sldMk cId="1422574401" sldId="364"/>
            <ac:picMk id="5" creationId="{2A20B67D-158C-AE6C-34F2-9413DE9F56B1}"/>
          </ac:picMkLst>
        </pc:picChg>
        <pc:picChg chg="add del mod">
          <ac:chgData name="Weifeng Xu" userId="e7aed605-a3dd-4d5a-a692-a87037af107b" providerId="ADAL" clId="{F99F8FFF-BA20-43EA-924B-4DF5D2A785F3}" dt="2026-02-04T22:22:12.996" v="767" actId="478"/>
          <ac:picMkLst>
            <pc:docMk/>
            <pc:sldMk cId="1422574401" sldId="364"/>
            <ac:picMk id="7" creationId="{45C63384-E212-09E1-3C22-95FB9D9D58F5}"/>
          </ac:picMkLst>
        </pc:picChg>
        <pc:picChg chg="add mod modCrop">
          <ac:chgData name="Weifeng Xu" userId="e7aed605-a3dd-4d5a-a692-a87037af107b" providerId="ADAL" clId="{F99F8FFF-BA20-43EA-924B-4DF5D2A785F3}" dt="2026-02-04T22:23:11.364" v="776" actId="732"/>
          <ac:picMkLst>
            <pc:docMk/>
            <pc:sldMk cId="1422574401" sldId="364"/>
            <ac:picMk id="9" creationId="{8B4AE000-E5E1-E008-1F5B-3A7C3A386BE4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5441C9-320A-4B6A-8C6C-F7D53D65E668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B4FC9841-0E4B-43C2-828B-2AAA3AA5BEB0}">
      <dgm:prSet/>
      <dgm:spPr/>
      <dgm:t>
        <a:bodyPr/>
        <a:lstStyle/>
        <a:p>
          <a:r>
            <a:rPr lang="en-GB" dirty="0"/>
            <a:t>Cellebrite .z and .zip file</a:t>
          </a:r>
          <a:endParaRPr lang="en-US" dirty="0"/>
        </a:p>
      </dgm:t>
    </dgm:pt>
    <dgm:pt modelId="{366CEFD0-810F-40EE-90AF-B7BCF3D2DEEB}" type="parTrans" cxnId="{8868B3BA-1853-469E-B053-9E30B425AF06}">
      <dgm:prSet/>
      <dgm:spPr/>
      <dgm:t>
        <a:bodyPr/>
        <a:lstStyle/>
        <a:p>
          <a:endParaRPr lang="en-US"/>
        </a:p>
      </dgm:t>
    </dgm:pt>
    <dgm:pt modelId="{D15BDC67-6D49-487C-8597-6C93557B093E}" type="sibTrans" cxnId="{8868B3BA-1853-469E-B053-9E30B425AF06}">
      <dgm:prSet/>
      <dgm:spPr/>
      <dgm:t>
        <a:bodyPr/>
        <a:lstStyle/>
        <a:p>
          <a:endParaRPr lang="en-US"/>
        </a:p>
      </dgm:t>
    </dgm:pt>
    <dgm:pt modelId="{3E9EBCE1-CD96-4710-9F7A-2DD9C2C99A64}">
      <dgm:prSet phldrT="[Text]"/>
      <dgm:spPr/>
      <dgm:t>
        <a:bodyPr/>
        <a:lstStyle/>
        <a:p>
          <a:r>
            <a:rPr lang="en-GB" dirty="0"/>
            <a:t>Non-</a:t>
          </a:r>
          <a:r>
            <a:rPr lang="en-GB" dirty="0" err="1"/>
            <a:t>Cellebrrite</a:t>
          </a:r>
          <a:r>
            <a:rPr lang="en-GB" dirty="0"/>
            <a:t> .zip</a:t>
          </a:r>
          <a:endParaRPr lang="en-US" dirty="0"/>
        </a:p>
      </dgm:t>
    </dgm:pt>
    <dgm:pt modelId="{4C581E81-8CE8-43E8-AEE2-67BFA912A6AE}" type="sibTrans" cxnId="{8B81252F-D15A-42ED-B863-BF0FFAD2F734}">
      <dgm:prSet/>
      <dgm:spPr/>
      <dgm:t>
        <a:bodyPr/>
        <a:lstStyle/>
        <a:p>
          <a:endParaRPr lang="en-US"/>
        </a:p>
      </dgm:t>
    </dgm:pt>
    <dgm:pt modelId="{0CF2CDD4-3B87-478D-B5BC-B23358F1C842}" type="parTrans" cxnId="{8B81252F-D15A-42ED-B863-BF0FFAD2F734}">
      <dgm:prSet/>
      <dgm:spPr/>
      <dgm:t>
        <a:bodyPr/>
        <a:lstStyle/>
        <a:p>
          <a:endParaRPr lang="en-US"/>
        </a:p>
      </dgm:t>
    </dgm:pt>
    <dgm:pt modelId="{F408B3F8-2EAA-4F8F-9BF5-C6BF795F408B}" type="pres">
      <dgm:prSet presAssocID="{615441C9-320A-4B6A-8C6C-F7D53D65E668}" presName="Name0" presStyleCnt="0">
        <dgm:presLayoutVars>
          <dgm:dir/>
          <dgm:resizeHandles val="exact"/>
        </dgm:presLayoutVars>
      </dgm:prSet>
      <dgm:spPr/>
    </dgm:pt>
    <dgm:pt modelId="{8E36482D-0094-40B6-B88F-DFF9F71B6FB3}" type="pres">
      <dgm:prSet presAssocID="{B4FC9841-0E4B-43C2-828B-2AAA3AA5BEB0}" presName="node" presStyleLbl="node1" presStyleIdx="0" presStyleCnt="2">
        <dgm:presLayoutVars>
          <dgm:bulletEnabled val="1"/>
        </dgm:presLayoutVars>
      </dgm:prSet>
      <dgm:spPr/>
    </dgm:pt>
    <dgm:pt modelId="{190DBBB1-E576-460C-B9D6-0414730681F7}" type="pres">
      <dgm:prSet presAssocID="{D15BDC67-6D49-487C-8597-6C93557B093E}" presName="sibTrans" presStyleLbl="sibTrans2D1" presStyleIdx="0" presStyleCnt="1"/>
      <dgm:spPr/>
    </dgm:pt>
    <dgm:pt modelId="{122B30BB-DC40-4FE6-A0FB-7CEE05650F92}" type="pres">
      <dgm:prSet presAssocID="{D15BDC67-6D49-487C-8597-6C93557B093E}" presName="connectorText" presStyleLbl="sibTrans2D1" presStyleIdx="0" presStyleCnt="1"/>
      <dgm:spPr/>
    </dgm:pt>
    <dgm:pt modelId="{28D90252-CA9B-4C09-9783-ADBF1B61DC20}" type="pres">
      <dgm:prSet presAssocID="{3E9EBCE1-CD96-4710-9F7A-2DD9C2C99A64}" presName="node" presStyleLbl="node1" presStyleIdx="1" presStyleCnt="2">
        <dgm:presLayoutVars>
          <dgm:bulletEnabled val="1"/>
        </dgm:presLayoutVars>
      </dgm:prSet>
      <dgm:spPr/>
    </dgm:pt>
  </dgm:ptLst>
  <dgm:cxnLst>
    <dgm:cxn modelId="{6B8F4705-04AA-4BE3-9AD4-BD556F71BFD9}" type="presOf" srcId="{615441C9-320A-4B6A-8C6C-F7D53D65E668}" destId="{F408B3F8-2EAA-4F8F-9BF5-C6BF795F408B}" srcOrd="0" destOrd="0" presId="urn:microsoft.com/office/officeart/2005/8/layout/process1"/>
    <dgm:cxn modelId="{8B81252F-D15A-42ED-B863-BF0FFAD2F734}" srcId="{615441C9-320A-4B6A-8C6C-F7D53D65E668}" destId="{3E9EBCE1-CD96-4710-9F7A-2DD9C2C99A64}" srcOrd="1" destOrd="0" parTransId="{0CF2CDD4-3B87-478D-B5BC-B23358F1C842}" sibTransId="{4C581E81-8CE8-43E8-AEE2-67BFA912A6AE}"/>
    <dgm:cxn modelId="{F3B56130-FEF2-4925-B3C4-655FED39BA10}" type="presOf" srcId="{D15BDC67-6D49-487C-8597-6C93557B093E}" destId="{190DBBB1-E576-460C-B9D6-0414730681F7}" srcOrd="0" destOrd="0" presId="urn:microsoft.com/office/officeart/2005/8/layout/process1"/>
    <dgm:cxn modelId="{4DD5B061-4C7F-41AA-BF55-6014442B0A76}" type="presOf" srcId="{3E9EBCE1-CD96-4710-9F7A-2DD9C2C99A64}" destId="{28D90252-CA9B-4C09-9783-ADBF1B61DC20}" srcOrd="0" destOrd="0" presId="urn:microsoft.com/office/officeart/2005/8/layout/process1"/>
    <dgm:cxn modelId="{B2FC5B4E-9948-44E7-B5FD-B349D6EC83CE}" type="presOf" srcId="{B4FC9841-0E4B-43C2-828B-2AAA3AA5BEB0}" destId="{8E36482D-0094-40B6-B88F-DFF9F71B6FB3}" srcOrd="0" destOrd="0" presId="urn:microsoft.com/office/officeart/2005/8/layout/process1"/>
    <dgm:cxn modelId="{8868B3BA-1853-469E-B053-9E30B425AF06}" srcId="{615441C9-320A-4B6A-8C6C-F7D53D65E668}" destId="{B4FC9841-0E4B-43C2-828B-2AAA3AA5BEB0}" srcOrd="0" destOrd="0" parTransId="{366CEFD0-810F-40EE-90AF-B7BCF3D2DEEB}" sibTransId="{D15BDC67-6D49-487C-8597-6C93557B093E}"/>
    <dgm:cxn modelId="{A22D9ECD-8C4D-4C11-9611-93BC9E4C7FB2}" type="presOf" srcId="{D15BDC67-6D49-487C-8597-6C93557B093E}" destId="{122B30BB-DC40-4FE6-A0FB-7CEE05650F92}" srcOrd="1" destOrd="0" presId="urn:microsoft.com/office/officeart/2005/8/layout/process1"/>
    <dgm:cxn modelId="{8134C492-2B1C-40FC-88E7-8BEF81994B5B}" type="presParOf" srcId="{F408B3F8-2EAA-4F8F-9BF5-C6BF795F408B}" destId="{8E36482D-0094-40B6-B88F-DFF9F71B6FB3}" srcOrd="0" destOrd="0" presId="urn:microsoft.com/office/officeart/2005/8/layout/process1"/>
    <dgm:cxn modelId="{FF68FBF0-1B88-4E3B-A968-2F91015BA525}" type="presParOf" srcId="{F408B3F8-2EAA-4F8F-9BF5-C6BF795F408B}" destId="{190DBBB1-E576-460C-B9D6-0414730681F7}" srcOrd="1" destOrd="0" presId="urn:microsoft.com/office/officeart/2005/8/layout/process1"/>
    <dgm:cxn modelId="{88FC742A-0C38-4EDC-8E01-0A4B2DA5CC96}" type="presParOf" srcId="{190DBBB1-E576-460C-B9D6-0414730681F7}" destId="{122B30BB-DC40-4FE6-A0FB-7CEE05650F92}" srcOrd="0" destOrd="0" presId="urn:microsoft.com/office/officeart/2005/8/layout/process1"/>
    <dgm:cxn modelId="{C4770A6B-9704-43F5-B176-73507ECA8AF8}" type="presParOf" srcId="{F408B3F8-2EAA-4F8F-9BF5-C6BF795F408B}" destId="{28D90252-CA9B-4C09-9783-ADBF1B61DC20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36482D-0094-40B6-B88F-DFF9F71B6FB3}">
      <dsp:nvSpPr>
        <dsp:cNvPr id="0" name=""/>
        <dsp:cNvSpPr/>
      </dsp:nvSpPr>
      <dsp:spPr>
        <a:xfrm>
          <a:off x="1023" y="6923"/>
          <a:ext cx="2182488" cy="13094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Cellebrite .z and .zip file</a:t>
          </a:r>
          <a:endParaRPr lang="en-US" sz="2500" kern="1200" dirty="0"/>
        </a:p>
      </dsp:txBody>
      <dsp:txXfrm>
        <a:off x="39377" y="45277"/>
        <a:ext cx="2105780" cy="1232785"/>
      </dsp:txXfrm>
    </dsp:sp>
    <dsp:sp modelId="{190DBBB1-E576-460C-B9D6-0414730681F7}">
      <dsp:nvSpPr>
        <dsp:cNvPr id="0" name=""/>
        <dsp:cNvSpPr/>
      </dsp:nvSpPr>
      <dsp:spPr>
        <a:xfrm>
          <a:off x="2401761" y="391041"/>
          <a:ext cx="462687" cy="5412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2401761" y="499292"/>
        <a:ext cx="323881" cy="324755"/>
      </dsp:txXfrm>
    </dsp:sp>
    <dsp:sp modelId="{28D90252-CA9B-4C09-9783-ADBF1B61DC20}">
      <dsp:nvSpPr>
        <dsp:cNvPr id="0" name=""/>
        <dsp:cNvSpPr/>
      </dsp:nvSpPr>
      <dsp:spPr>
        <a:xfrm>
          <a:off x="3056507" y="6923"/>
          <a:ext cx="2182488" cy="13094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Non-</a:t>
          </a:r>
          <a:r>
            <a:rPr lang="en-GB" sz="2500" kern="1200" dirty="0" err="1"/>
            <a:t>Cellebrrite</a:t>
          </a:r>
          <a:r>
            <a:rPr lang="en-GB" sz="2500" kern="1200" dirty="0"/>
            <a:t> .zip</a:t>
          </a:r>
          <a:endParaRPr lang="en-US" sz="2500" kern="1200" dirty="0"/>
        </a:p>
      </dsp:txBody>
      <dsp:txXfrm>
        <a:off x="3094861" y="45277"/>
        <a:ext cx="2105780" cy="12327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1F6E3-57F9-402E-BDBA-5B2DE11C8530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F98C7-164A-4723-84F0-B1E4B080D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27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https://twrp.me/site/update/2019/10/23/twrp-and-android-10.html</a:t>
            </a:r>
          </a:p>
          <a:p>
            <a:r>
              <a:rPr lang="en-US" dirty="0"/>
              <a:t>https://thebinaryhick.blog/2020/02/15/android-10-image-now-available/</a:t>
            </a:r>
          </a:p>
          <a:p>
            <a:r>
              <a:rPr lang="en-US" dirty="0"/>
              <a:t>https://digitalcorpora.org/corpora/cell-phones/android-10/</a:t>
            </a:r>
          </a:p>
          <a:p>
            <a:r>
              <a:rPr lang="en-US" dirty="0"/>
              <a:t>https://thebinaryhick.blog/public_images/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7911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0888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https://android.stackexchange.com/questions/3002/where-in-the-file-system-are-applications-installed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97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https://android.stackexchange.com/questions/157691/what-does-the-data-system-folder-store-and-its-significance/157862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4008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http://newandroidbook.com/</a:t>
            </a:r>
          </a:p>
          <a:p>
            <a:r>
              <a:rPr lang="en-US"/>
              <a:t>https://android.stackexchange.com/questions/157691/what-does-the-data-system-folder-store-and-its-significance/157862</a:t>
            </a:r>
          </a:p>
          <a:p>
            <a:r>
              <a:rPr lang="en-US"/>
              <a:t>https://github.com/lywschxd/Understanding-Android-Internals-Volume-One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0376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Breakdown of Android App Storage Locations:</a:t>
            </a:r>
          </a:p>
          <a:p>
            <a:r>
              <a:rPr lang="en-US" b="1" dirty="0" err="1"/>
              <a:t>FolderPurposeContainsAccess</a:t>
            </a:r>
            <a:r>
              <a:rPr lang="en-US" b="1" dirty="0"/>
              <a:t>/data/app/</a:t>
            </a:r>
            <a:r>
              <a:rPr lang="en-US" dirty="0"/>
              <a:t>Stores installed </a:t>
            </a:r>
            <a:r>
              <a:rPr lang="en-US" dirty="0" err="1"/>
              <a:t>appsbase.apk</a:t>
            </a:r>
            <a:r>
              <a:rPr lang="en-US" dirty="0"/>
              <a:t>, split APKs, oat/ (optimized code), lib/ (native libraries)Root required</a:t>
            </a:r>
            <a:r>
              <a:rPr lang="en-US" b="1" dirty="0"/>
              <a:t>/data/data/</a:t>
            </a:r>
            <a:r>
              <a:rPr lang="en-US" b="1" dirty="0" err="1"/>
              <a:t>com.example.app</a:t>
            </a:r>
            <a:r>
              <a:rPr lang="en-US" b="1" dirty="0"/>
              <a:t>/</a:t>
            </a:r>
            <a:r>
              <a:rPr lang="en-US" dirty="0"/>
              <a:t>Stores app-specific </a:t>
            </a:r>
            <a:r>
              <a:rPr lang="en-US" dirty="0" err="1"/>
              <a:t>dataDatabases</a:t>
            </a:r>
            <a:r>
              <a:rPr lang="en-US" dirty="0"/>
              <a:t>, shared preferences, cache, internal storage </a:t>
            </a:r>
            <a:r>
              <a:rPr lang="en-US" dirty="0" err="1"/>
              <a:t>filesRoot</a:t>
            </a:r>
            <a:r>
              <a:rPr lang="en-US" dirty="0"/>
              <a:t> required</a:t>
            </a:r>
            <a:r>
              <a:rPr lang="en-US" b="1" dirty="0"/>
              <a:t>/</a:t>
            </a:r>
            <a:r>
              <a:rPr lang="en-US" b="1" dirty="0" err="1"/>
              <a:t>sdcard</a:t>
            </a:r>
            <a:r>
              <a:rPr lang="en-US" b="1" dirty="0"/>
              <a:t>/Android/data/</a:t>
            </a:r>
            <a:r>
              <a:rPr lang="en-US" b="1" dirty="0" err="1"/>
              <a:t>com.example.app</a:t>
            </a:r>
            <a:r>
              <a:rPr lang="en-US" b="1" dirty="0"/>
              <a:t>/</a:t>
            </a:r>
            <a:r>
              <a:rPr lang="en-US" dirty="0"/>
              <a:t>Stores user-accessible app </a:t>
            </a:r>
            <a:r>
              <a:rPr lang="en-US" dirty="0" err="1"/>
              <a:t>filesDownloads</a:t>
            </a:r>
            <a:r>
              <a:rPr lang="en-US" dirty="0"/>
              <a:t>, media files, documents, game </a:t>
            </a:r>
            <a:r>
              <a:rPr lang="en-US" dirty="0" err="1"/>
              <a:t>dataUser</a:t>
            </a:r>
            <a:r>
              <a:rPr lang="en-US" dirty="0"/>
              <a:t> </a:t>
            </a:r>
            <a:r>
              <a:rPr lang="en-US" dirty="0" err="1"/>
              <a:t>accessibleSo</a:t>
            </a:r>
            <a:r>
              <a:rPr lang="en-US" dirty="0"/>
              <a:t>, </a:t>
            </a:r>
            <a:r>
              <a:rPr lang="en-US" b="1" dirty="0"/>
              <a:t>/data/app/ is for applications, not user data</a:t>
            </a:r>
            <a:r>
              <a:rPr lang="en-US" dirty="0"/>
              <a:t>. If you want to access </a:t>
            </a:r>
            <a:r>
              <a:rPr lang="en-US" b="1" dirty="0"/>
              <a:t>user-generated files</a:t>
            </a:r>
            <a:r>
              <a:rPr lang="en-US" dirty="0"/>
              <a:t>, you'd need to look in /data/data/ (for internal storage) or /</a:t>
            </a:r>
            <a:r>
              <a:rPr lang="en-US" dirty="0" err="1"/>
              <a:t>sdcard</a:t>
            </a:r>
            <a:r>
              <a:rPr lang="en-US" dirty="0"/>
              <a:t>/Android/data/ (for external storage).</a:t>
            </a:r>
          </a:p>
          <a:p>
            <a:r>
              <a:rPr lang="en-US" dirty="0"/>
              <a:t>Would you like help navigating these directories?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7120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https://docs.appeon.com/pb2019r2/appeon_mobile_tutorials/ch04s03s02.html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1584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1123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ls 'Pixel 3/data/data/'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256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5014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echo "START </a:t>
            </a:r>
            <a:r>
              <a:rPr lang="en-US" dirty="0" err="1"/>
              <a:t>aaa</a:t>
            </a:r>
            <a:r>
              <a:rPr lang="en-US" dirty="0"/>
              <a:t> END </a:t>
            </a:r>
            <a:r>
              <a:rPr lang="en-US" dirty="0" err="1"/>
              <a:t>bbb</a:t>
            </a:r>
            <a:r>
              <a:rPr lang="en-US" dirty="0"/>
              <a:t> END" | grep -</a:t>
            </a:r>
            <a:r>
              <a:rPr lang="en-US" dirty="0" err="1"/>
              <a:t>oP</a:t>
            </a:r>
            <a:r>
              <a:rPr lang="en-US" dirty="0"/>
              <a:t> "START(.*)END“</a:t>
            </a:r>
          </a:p>
          <a:p>
            <a:r>
              <a:rPr lang="en-US" dirty="0"/>
              <a:t>echo "START </a:t>
            </a:r>
            <a:r>
              <a:rPr lang="en-US" dirty="0" err="1"/>
              <a:t>aaa</a:t>
            </a:r>
            <a:r>
              <a:rPr lang="en-US" dirty="0"/>
              <a:t> END </a:t>
            </a:r>
            <a:r>
              <a:rPr lang="en-US" dirty="0" err="1"/>
              <a:t>bbb</a:t>
            </a:r>
            <a:r>
              <a:rPr lang="en-US" dirty="0"/>
              <a:t> END" | grep -</a:t>
            </a:r>
            <a:r>
              <a:rPr lang="en-US" dirty="0" err="1"/>
              <a:t>oP</a:t>
            </a:r>
            <a:r>
              <a:rPr lang="en-US"/>
              <a:t> "START(.*?)END"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516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Recall: </a:t>
            </a:r>
            <a:r>
              <a:rPr lang="en-GB" dirty="0"/>
              <a:t>Android devices have separate partitions for different parts of the system:</a:t>
            </a:r>
          </a:p>
          <a:p>
            <a:pPr lvl="1"/>
            <a:r>
              <a:rPr lang="en-GB" b="1" dirty="0"/>
              <a:t>Boot</a:t>
            </a:r>
            <a:r>
              <a:rPr lang="en-GB" dirty="0"/>
              <a:t> partition: Contains the kernel and </a:t>
            </a:r>
            <a:r>
              <a:rPr lang="en-GB" dirty="0" err="1"/>
              <a:t>ramdisk</a:t>
            </a:r>
            <a:r>
              <a:rPr lang="en-GB" dirty="0"/>
              <a:t> for normal booting.</a:t>
            </a:r>
          </a:p>
          <a:p>
            <a:pPr lvl="1"/>
            <a:r>
              <a:rPr lang="en-GB" b="1" dirty="0"/>
              <a:t>System</a:t>
            </a:r>
            <a:r>
              <a:rPr lang="en-GB" dirty="0"/>
              <a:t> partition: Holds the main OS files.</a:t>
            </a:r>
          </a:p>
          <a:p>
            <a:pPr lvl="1"/>
            <a:r>
              <a:rPr lang="en-GB" b="1" dirty="0"/>
              <a:t>Recovery</a:t>
            </a:r>
            <a:r>
              <a:rPr lang="en-GB" dirty="0"/>
              <a:t> partition: A small, independent mini-OS that loads when you boot into recovery mode (usually via button combos like Volume Up + Power).</a:t>
            </a:r>
          </a:p>
          <a:p>
            <a:pPr lvl="1"/>
            <a:r>
              <a:rPr lang="it-IT" b="1" dirty="0"/>
              <a:t>Data partition</a:t>
            </a:r>
            <a:r>
              <a:rPr lang="it-IT" dirty="0"/>
              <a:t>: User data, apps, settings.</a:t>
            </a:r>
          </a:p>
          <a:p>
            <a:r>
              <a:rPr lang="en-GB" dirty="0"/>
              <a:t>TWRP is essentially a standalone, lightweight operating environment (based on a minimal Linux system) that gets flashed (installed) into the recovery partition.  When you boot into recovery:</a:t>
            </a:r>
          </a:p>
          <a:p>
            <a:pPr lvl="1"/>
            <a:r>
              <a:rPr lang="en-GB" dirty="0"/>
              <a:t>The device loads TWRP instead of the stock recovery.</a:t>
            </a:r>
          </a:p>
          <a:p>
            <a:pPr lvl="1"/>
            <a:r>
              <a:rPr lang="en-GB" dirty="0"/>
              <a:t>It runs completely separate from your main Android OS — it doesn't touch or depend on your installed ROM unless you tell it to.</a:t>
            </a:r>
          </a:p>
          <a:p>
            <a:pPr lvl="1"/>
            <a:r>
              <a:rPr lang="en-GB" dirty="0"/>
              <a:t>It mounts (makes accessible) partitions like /system, /data, /cache, and often /</a:t>
            </a:r>
            <a:r>
              <a:rPr lang="en-GB" dirty="0" err="1"/>
              <a:t>sdcard</a:t>
            </a:r>
            <a:r>
              <a:rPr lang="en-GB" dirty="0"/>
              <a:t> (internal storage or external SD).</a:t>
            </a:r>
          </a:p>
          <a:p>
            <a:pPr lvl="1"/>
            <a:r>
              <a:rPr lang="en-GB" dirty="0"/>
              <a:t>On many devices, it can even decrypt the /data partition if it's encrypted (with your PIN/pattern), allowing full backups/restores.</a:t>
            </a:r>
            <a:endParaRPr lang="it-IT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6548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curl --no-progress-meter https://play.google.com/store/apps/details?id=com.twitter.android | grep -Pio 'itemprop="name"&gt;&lt;span&gt;Twitter&lt;/span&gt;’</a:t>
            </a:r>
          </a:p>
          <a:p>
            <a:r>
              <a:rPr lang="en-US" dirty="0"/>
              <a:t>curl --no-progress-meter https://play.google.com/store/apps/details?id=com.twitter.android | grep -Pio 'itemprop="name"&gt;&lt;span&gt;\K.*?(?=&lt;/span&gt;)’</a:t>
            </a:r>
          </a:p>
          <a:p>
            <a:r>
              <a:rPr lang="en-US" dirty="0"/>
              <a:t>echo "START </a:t>
            </a:r>
            <a:r>
              <a:rPr lang="en-US" dirty="0" err="1"/>
              <a:t>aaa</a:t>
            </a:r>
            <a:r>
              <a:rPr lang="en-US" dirty="0"/>
              <a:t> END START </a:t>
            </a:r>
            <a:r>
              <a:rPr lang="en-US" dirty="0" err="1"/>
              <a:t>bbb</a:t>
            </a:r>
            <a:r>
              <a:rPr lang="en-US" dirty="0"/>
              <a:t> END" | grep -</a:t>
            </a:r>
            <a:r>
              <a:rPr lang="en-US" dirty="0" err="1"/>
              <a:t>oP</a:t>
            </a:r>
            <a:r>
              <a:rPr lang="en-US" dirty="0"/>
              <a:t> 'START(.*)END’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echo "START </a:t>
            </a:r>
            <a:r>
              <a:rPr lang="en-US" dirty="0" err="1"/>
              <a:t>aaa</a:t>
            </a:r>
            <a:r>
              <a:rPr lang="en-US" dirty="0"/>
              <a:t> END START </a:t>
            </a:r>
            <a:r>
              <a:rPr lang="en-US" dirty="0" err="1"/>
              <a:t>bbb</a:t>
            </a:r>
            <a:r>
              <a:rPr lang="en-US" dirty="0"/>
              <a:t> END" | grep -</a:t>
            </a:r>
            <a:r>
              <a:rPr lang="en-US" dirty="0" err="1"/>
              <a:t>oP</a:t>
            </a:r>
            <a:r>
              <a:rPr lang="en-US" dirty="0"/>
              <a:t> 'START(.*?)END'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92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ls 'Pixel 3/data/data' \</a:t>
            </a:r>
          </a:p>
          <a:p>
            <a:r>
              <a:rPr lang="en-US"/>
              <a:t>| while read package; do \</a:t>
            </a:r>
          </a:p>
          <a:p>
            <a:r>
              <a:rPr lang="en-US"/>
              <a:t>curl --no-progress-meter https://play.google.com/store/apps/details?id=$package \</a:t>
            </a:r>
          </a:p>
          <a:p>
            <a:r>
              <a:rPr lang="en-US"/>
              <a:t>| grep -Pio 'itemprop="name"&gt;&lt;span&gt;\K.*?(?=&lt;/span&gt;)' \</a:t>
            </a:r>
          </a:p>
          <a:p>
            <a:r>
              <a:rPr lang="en-US"/>
              <a:t>&amp;&amp; echo $package; \</a:t>
            </a:r>
          </a:p>
          <a:p>
            <a:r>
              <a:rPr lang="en-US"/>
              <a:t>done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Google Chrome: Fast &amp;amp; Secure</a:t>
            </a:r>
          </a:p>
          <a:p>
            <a:r>
              <a:rPr lang="en-US" err="1"/>
              <a:t>com.android.chrome</a:t>
            </a:r>
            <a:endParaRPr lang="en-US"/>
          </a:p>
          <a:p>
            <a:r>
              <a:rPr lang="en-US"/>
              <a:t>Discord - Talk, Video Chat &amp;amp; Hang Out with Friends</a:t>
            </a:r>
          </a:p>
          <a:p>
            <a:r>
              <a:rPr lang="en-US" err="1"/>
              <a:t>com.discord</a:t>
            </a:r>
            <a:endParaRPr lang="en-US"/>
          </a:p>
          <a:p>
            <a:r>
              <a:rPr lang="en-US" err="1"/>
              <a:t>TextNow</a:t>
            </a:r>
            <a:r>
              <a:rPr lang="en-US"/>
              <a:t>: Free Texting &amp;amp; Calling App</a:t>
            </a:r>
          </a:p>
          <a:p>
            <a:r>
              <a:rPr lang="en-US" err="1"/>
              <a:t>com.enflick.android.TextNow</a:t>
            </a:r>
            <a:endParaRPr lang="en-US"/>
          </a:p>
          <a:p>
            <a:r>
              <a:rPr lang="en-US"/>
              <a:t>Messenger – Text and Video Chat for Free</a:t>
            </a:r>
          </a:p>
          <a:p>
            <a:r>
              <a:rPr lang="en-US" err="1"/>
              <a:t>com.facebook.orca</a:t>
            </a:r>
            <a:endParaRPr lang="en-US"/>
          </a:p>
          <a:p>
            <a:r>
              <a:rPr lang="en-US"/>
              <a:t>Google Home</a:t>
            </a:r>
          </a:p>
          <a:p>
            <a:r>
              <a:rPr lang="en-US" err="1"/>
              <a:t>com.google.android.apps.chromecast.app</a:t>
            </a:r>
            <a:endParaRPr lang="en-US"/>
          </a:p>
          <a:p>
            <a:r>
              <a:rPr lang="en-US"/>
              <a:t>Google Drive</a:t>
            </a:r>
          </a:p>
          <a:p>
            <a:r>
              <a:rPr lang="en-US" err="1"/>
              <a:t>com.google.android.apps.docs</a:t>
            </a:r>
            <a:endParaRPr lang="en-US"/>
          </a:p>
          <a:p>
            <a:r>
              <a:rPr lang="en-US"/>
              <a:t>Google Docs</a:t>
            </a:r>
          </a:p>
          <a:p>
            <a:r>
              <a:rPr lang="en-US" err="1"/>
              <a:t>com.google.android.apps.docs.editors.docs</a:t>
            </a:r>
            <a:endParaRPr lang="en-US"/>
          </a:p>
          <a:p>
            <a:r>
              <a:rPr lang="en-US"/>
              <a:t>Google Apps Device Policy</a:t>
            </a:r>
          </a:p>
          <a:p>
            <a:r>
              <a:rPr lang="en-US" err="1"/>
              <a:t>com.google.android.apps.enterprise.dmagent</a:t>
            </a:r>
            <a:endParaRPr lang="en-US"/>
          </a:p>
          <a:p>
            <a:r>
              <a:rPr lang="en-US"/>
              <a:t>Google Support Services</a:t>
            </a:r>
          </a:p>
          <a:p>
            <a:r>
              <a:rPr lang="en-US" err="1"/>
              <a:t>com.google.android.apps.helprtc</a:t>
            </a:r>
            <a:endParaRPr lang="en-US"/>
          </a:p>
          <a:p>
            <a:r>
              <a:rPr lang="en-US"/>
              <a:t>Google News - Top world &amp;amp; local news headlines</a:t>
            </a:r>
          </a:p>
          <a:p>
            <a:r>
              <a:rPr lang="en-US" err="1"/>
              <a:t>com.google.android.apps.magazines</a:t>
            </a:r>
            <a:endParaRPr lang="en-US"/>
          </a:p>
          <a:p>
            <a:r>
              <a:rPr lang="en-US"/>
              <a:t>Google Maps - Navigate &amp;amp; Explore</a:t>
            </a:r>
          </a:p>
          <a:p>
            <a:r>
              <a:rPr lang="en-US" err="1"/>
              <a:t>com.google.android.apps.maps</a:t>
            </a:r>
            <a:endParaRPr lang="en-US"/>
          </a:p>
          <a:p>
            <a:r>
              <a:rPr lang="en-US"/>
              <a:t>Messages</a:t>
            </a:r>
          </a:p>
          <a:p>
            <a:r>
              <a:rPr lang="en-US" err="1"/>
              <a:t>com.google.android.apps.messaging</a:t>
            </a:r>
            <a:endParaRPr lang="en-US"/>
          </a:p>
          <a:p>
            <a:r>
              <a:rPr lang="en-US"/>
              <a:t>Pixel Launcher</a:t>
            </a:r>
          </a:p>
          <a:p>
            <a:r>
              <a:rPr lang="en-US" err="1"/>
              <a:t>com.google.android.apps.nexuslauncher</a:t>
            </a:r>
            <a:endParaRPr lang="en-US"/>
          </a:p>
          <a:p>
            <a:r>
              <a:rPr lang="en-US"/>
              <a:t>Google Photos</a:t>
            </a:r>
          </a:p>
          <a:p>
            <a:r>
              <a:rPr lang="en-US" err="1"/>
              <a:t>com.google.android.apps.photos</a:t>
            </a:r>
            <a:endParaRPr lang="en-US"/>
          </a:p>
          <a:p>
            <a:r>
              <a:rPr lang="en-US"/>
              <a:t>Data Transfer Tool</a:t>
            </a:r>
          </a:p>
          <a:p>
            <a:r>
              <a:rPr lang="en-US" err="1"/>
              <a:t>com.google.android.apps.pixelmigrate</a:t>
            </a:r>
            <a:endParaRPr lang="en-US"/>
          </a:p>
          <a:p>
            <a:r>
              <a:rPr lang="en-US"/>
              <a:t>Personal Safety</a:t>
            </a:r>
          </a:p>
          <a:p>
            <a:r>
              <a:rPr lang="en-US" err="1"/>
              <a:t>com.google.android.apps.safetyhub</a:t>
            </a:r>
            <a:endParaRPr lang="en-US"/>
          </a:p>
          <a:p>
            <a:r>
              <a:rPr lang="en-US"/>
              <a:t>Google Duo - High Quality Video Calls</a:t>
            </a:r>
          </a:p>
          <a:p>
            <a:r>
              <a:rPr lang="en-US" err="1"/>
              <a:t>com.google.android.apps.tachyon</a:t>
            </a:r>
            <a:endParaRPr lang="en-US"/>
          </a:p>
          <a:p>
            <a:r>
              <a:rPr lang="en-US"/>
              <a:t>Google Fi</a:t>
            </a:r>
          </a:p>
          <a:p>
            <a:r>
              <a:rPr lang="en-US" err="1"/>
              <a:t>com.google.android.apps.tycho</a:t>
            </a:r>
            <a:endParaRPr lang="en-US"/>
          </a:p>
          <a:p>
            <a:r>
              <a:rPr lang="en-US"/>
              <a:t>Google Pay (old app)</a:t>
            </a:r>
          </a:p>
          <a:p>
            <a:r>
              <a:rPr lang="en-US" err="1"/>
              <a:t>com.google.android.apps.walletnfcrel</a:t>
            </a:r>
            <a:endParaRPr lang="en-US"/>
          </a:p>
          <a:p>
            <a:r>
              <a:rPr lang="en-US"/>
              <a:t>Wallpapers</a:t>
            </a:r>
          </a:p>
          <a:p>
            <a:r>
              <a:rPr lang="en-US" err="1"/>
              <a:t>com.google.android.apps.wallpaper</a:t>
            </a:r>
            <a:endParaRPr lang="en-US"/>
          </a:p>
          <a:p>
            <a:r>
              <a:rPr lang="en-US"/>
              <a:t>Digital Wellbeing</a:t>
            </a:r>
          </a:p>
          <a:p>
            <a:r>
              <a:rPr lang="en-US" err="1"/>
              <a:t>com.google.android.apps.wellbeing</a:t>
            </a:r>
            <a:endParaRPr lang="en-US"/>
          </a:p>
          <a:p>
            <a:r>
              <a:rPr lang="en-US"/>
              <a:t>YouTube Music - Stream Songs &amp;amp; Music Videos</a:t>
            </a:r>
          </a:p>
          <a:p>
            <a:r>
              <a:rPr lang="en-US" err="1"/>
              <a:t>com.google.android.apps.youtube.music</a:t>
            </a:r>
            <a:endParaRPr lang="en-US"/>
          </a:p>
          <a:p>
            <a:r>
              <a:rPr lang="en-US"/>
              <a:t>Google Calendar</a:t>
            </a:r>
          </a:p>
          <a:p>
            <a:r>
              <a:rPr lang="en-US" err="1"/>
              <a:t>com.google.android.calendar</a:t>
            </a:r>
            <a:endParaRPr lang="en-US"/>
          </a:p>
          <a:p>
            <a:r>
              <a:rPr lang="en-US"/>
              <a:t>Contacts</a:t>
            </a:r>
          </a:p>
          <a:p>
            <a:r>
              <a:rPr lang="en-US" err="1"/>
              <a:t>com.google.android.contacts</a:t>
            </a:r>
            <a:endParaRPr lang="en-US"/>
          </a:p>
          <a:p>
            <a:r>
              <a:rPr lang="en-US"/>
              <a:t>Clock</a:t>
            </a:r>
          </a:p>
          <a:p>
            <a:r>
              <a:rPr lang="en-US" err="1"/>
              <a:t>com.google.android.deskclock</a:t>
            </a:r>
            <a:endParaRPr lang="en-US"/>
          </a:p>
          <a:p>
            <a:r>
              <a:rPr lang="en-US"/>
              <a:t>Phone by Google - Caller ID &amp;amp; Spam Protection</a:t>
            </a:r>
          </a:p>
          <a:p>
            <a:r>
              <a:rPr lang="en-US" err="1"/>
              <a:t>com.google.android.dialer</a:t>
            </a:r>
            <a:endParaRPr lang="en-US"/>
          </a:p>
          <a:p>
            <a:r>
              <a:rPr lang="en-US"/>
              <a:t>Gmail</a:t>
            </a:r>
          </a:p>
          <a:p>
            <a:r>
              <a:rPr lang="en-US"/>
              <a:t>com.google.android.gm</a:t>
            </a:r>
          </a:p>
          <a:p>
            <a:r>
              <a:rPr lang="en-US"/>
              <a:t>Google Play services</a:t>
            </a:r>
          </a:p>
          <a:p>
            <a:r>
              <a:rPr lang="en-US" err="1"/>
              <a:t>com.google.android.gms</a:t>
            </a:r>
            <a:endParaRPr lang="en-US"/>
          </a:p>
          <a:p>
            <a:r>
              <a:rPr lang="en-US"/>
              <a:t>Google Camera</a:t>
            </a:r>
          </a:p>
          <a:p>
            <a:r>
              <a:rPr lang="en-US" err="1"/>
              <a:t>com.google.android.GoogleCamera</a:t>
            </a:r>
            <a:endParaRPr lang="en-US"/>
          </a:p>
          <a:p>
            <a:r>
              <a:rPr lang="en-US"/>
              <a:t>Google</a:t>
            </a:r>
          </a:p>
          <a:p>
            <a:r>
              <a:rPr lang="en-US" err="1"/>
              <a:t>com.google.android.googlequicksearchbox</a:t>
            </a:r>
            <a:endParaRPr lang="en-US"/>
          </a:p>
          <a:p>
            <a:r>
              <a:rPr lang="en-US"/>
              <a:t>Carrier Services</a:t>
            </a:r>
          </a:p>
          <a:p>
            <a:r>
              <a:rPr lang="en-US" err="1"/>
              <a:t>com.google.android.ims</a:t>
            </a:r>
            <a:endParaRPr lang="en-US"/>
          </a:p>
          <a:p>
            <a:r>
              <a:rPr lang="en-US" err="1"/>
              <a:t>Gboard</a:t>
            </a:r>
            <a:r>
              <a:rPr lang="en-US"/>
              <a:t> - the Google Keyboard</a:t>
            </a:r>
          </a:p>
          <a:p>
            <a:r>
              <a:rPr lang="en-US" err="1"/>
              <a:t>com.google.android.inputmethod.latin</a:t>
            </a:r>
            <a:endParaRPr lang="en-US"/>
          </a:p>
          <a:p>
            <a:r>
              <a:rPr lang="en-US"/>
              <a:t>Google Keep - Notes and Lists</a:t>
            </a:r>
          </a:p>
          <a:p>
            <a:r>
              <a:rPr lang="en-US" err="1"/>
              <a:t>com.google.android.keep</a:t>
            </a:r>
            <a:endParaRPr lang="en-US"/>
          </a:p>
          <a:p>
            <a:r>
              <a:rPr lang="en-US"/>
              <a:t>Google Play Music</a:t>
            </a:r>
          </a:p>
          <a:p>
            <a:r>
              <a:rPr lang="en-US" err="1"/>
              <a:t>com.google.android.music</a:t>
            </a:r>
            <a:endParaRPr lang="en-US"/>
          </a:p>
          <a:p>
            <a:r>
              <a:rPr lang="en-US"/>
              <a:t>Android Auto - Google Maps, Media &amp;amp; Messaging</a:t>
            </a:r>
          </a:p>
          <a:p>
            <a:r>
              <a:rPr lang="en-US" err="1"/>
              <a:t>com.google.android.projection.gearhead</a:t>
            </a:r>
            <a:endParaRPr lang="en-US"/>
          </a:p>
          <a:p>
            <a:r>
              <a:rPr lang="en-US"/>
              <a:t>Google Text-to-Speech</a:t>
            </a:r>
          </a:p>
          <a:p>
            <a:r>
              <a:rPr lang="en-US" err="1"/>
              <a:t>com.google.android.tts</a:t>
            </a:r>
            <a:endParaRPr lang="en-US"/>
          </a:p>
          <a:p>
            <a:r>
              <a:rPr lang="en-US"/>
              <a:t>Google TV (previously Play Movies &amp;amp; TV)</a:t>
            </a:r>
          </a:p>
          <a:p>
            <a:r>
              <a:rPr lang="en-US" err="1"/>
              <a:t>com.google.android.videos</a:t>
            </a:r>
            <a:endParaRPr lang="en-US"/>
          </a:p>
          <a:p>
            <a:r>
              <a:rPr lang="en-US"/>
              <a:t>Android System WebView</a:t>
            </a:r>
          </a:p>
          <a:p>
            <a:r>
              <a:rPr lang="en-US" err="1"/>
              <a:t>com.google.android.webview</a:t>
            </a:r>
            <a:endParaRPr lang="en-US"/>
          </a:p>
          <a:p>
            <a:r>
              <a:rPr lang="en-US"/>
              <a:t>YouTube</a:t>
            </a:r>
          </a:p>
          <a:p>
            <a:r>
              <a:rPr lang="en-US" err="1"/>
              <a:t>com.google.android.youtube</a:t>
            </a:r>
            <a:endParaRPr lang="en-US"/>
          </a:p>
          <a:p>
            <a:r>
              <a:rPr lang="en-US"/>
              <a:t>Google Play Services for AR</a:t>
            </a:r>
          </a:p>
          <a:p>
            <a:r>
              <a:rPr lang="en-US" err="1"/>
              <a:t>com.google.ar.core</a:t>
            </a:r>
            <a:endParaRPr lang="en-US"/>
          </a:p>
          <a:p>
            <a:r>
              <a:rPr lang="en-US"/>
              <a:t>Pixel Ambient Services</a:t>
            </a:r>
          </a:p>
          <a:p>
            <a:r>
              <a:rPr lang="en-US" err="1"/>
              <a:t>com.google.intelligence.sense</a:t>
            </a:r>
            <a:endParaRPr lang="en-US"/>
          </a:p>
          <a:p>
            <a:r>
              <a:rPr lang="en-US"/>
              <a:t>Playground (was AR Stickers)</a:t>
            </a:r>
          </a:p>
          <a:p>
            <a:r>
              <a:rPr lang="en-US" err="1"/>
              <a:t>com.google.vr.apps.ornament</a:t>
            </a:r>
            <a:endParaRPr lang="en-US"/>
          </a:p>
          <a:p>
            <a:r>
              <a:rPr lang="en-US"/>
              <a:t>Google VR Services</a:t>
            </a:r>
          </a:p>
          <a:p>
            <a:r>
              <a:rPr lang="en-US" err="1"/>
              <a:t>com.google.vr.vrcore</a:t>
            </a:r>
            <a:endParaRPr lang="en-US"/>
          </a:p>
          <a:p>
            <a:r>
              <a:rPr lang="en-US" err="1"/>
              <a:t>Imgur</a:t>
            </a:r>
            <a:r>
              <a:rPr lang="en-US"/>
              <a:t>: Find funny GIFs, memes &amp;amp; watch viral videos</a:t>
            </a:r>
          </a:p>
          <a:p>
            <a:r>
              <a:rPr lang="en-US" err="1"/>
              <a:t>com.imgur.mobile</a:t>
            </a:r>
            <a:endParaRPr lang="en-US"/>
          </a:p>
          <a:p>
            <a:r>
              <a:rPr lang="en-US" err="1"/>
              <a:t>imo</a:t>
            </a:r>
            <a:r>
              <a:rPr lang="en-US"/>
              <a:t> free HD video calls and chat</a:t>
            </a:r>
          </a:p>
          <a:p>
            <a:r>
              <a:rPr lang="en-US" err="1"/>
              <a:t>com.imo.android.imous</a:t>
            </a:r>
            <a:endParaRPr lang="en-US"/>
          </a:p>
          <a:p>
            <a:r>
              <a:rPr lang="en-US"/>
              <a:t>Instagram</a:t>
            </a:r>
          </a:p>
          <a:p>
            <a:r>
              <a:rPr lang="en-US" err="1"/>
              <a:t>com.instagram.android</a:t>
            </a:r>
            <a:endParaRPr lang="en-US"/>
          </a:p>
          <a:p>
            <a:r>
              <a:rPr lang="en-US"/>
              <a:t>Threads from Instagram</a:t>
            </a:r>
          </a:p>
          <a:p>
            <a:r>
              <a:rPr lang="en-US" err="1"/>
              <a:t>com.instagram.threadsapp</a:t>
            </a:r>
            <a:endParaRPr lang="en-US"/>
          </a:p>
          <a:p>
            <a:r>
              <a:rPr lang="en-US" err="1"/>
              <a:t>MeWe</a:t>
            </a:r>
            <a:endParaRPr lang="en-US"/>
          </a:p>
          <a:p>
            <a:r>
              <a:rPr lang="en-US" err="1"/>
              <a:t>com.mewe</a:t>
            </a:r>
            <a:endParaRPr lang="en-US"/>
          </a:p>
          <a:p>
            <a:r>
              <a:rPr lang="en-US" err="1"/>
              <a:t>Wickr</a:t>
            </a:r>
            <a:r>
              <a:rPr lang="en-US"/>
              <a:t> Me – Private Messenger</a:t>
            </a:r>
          </a:p>
          <a:p>
            <a:r>
              <a:rPr lang="en-US"/>
              <a:t>com.mywickr.wickr2</a:t>
            </a:r>
          </a:p>
          <a:p>
            <a:r>
              <a:rPr lang="en-US"/>
              <a:t>Dust - a safer place to text</a:t>
            </a:r>
          </a:p>
          <a:p>
            <a:r>
              <a:rPr lang="en-US" err="1"/>
              <a:t>com.radicalapps.cyberdust</a:t>
            </a:r>
            <a:endParaRPr lang="en-US"/>
          </a:p>
          <a:p>
            <a:r>
              <a:rPr lang="en-US"/>
              <a:t>Silent Phone - Secure Calling &amp;amp; Messaging</a:t>
            </a:r>
          </a:p>
          <a:p>
            <a:r>
              <a:rPr lang="en-US" err="1"/>
              <a:t>com.silentcircle.silentphone</a:t>
            </a:r>
            <a:endParaRPr lang="en-US"/>
          </a:p>
          <a:p>
            <a:r>
              <a:rPr lang="en-US"/>
              <a:t>SKOUT - Meet, Chat, Go Live</a:t>
            </a:r>
          </a:p>
          <a:p>
            <a:r>
              <a:rPr lang="en-US" err="1"/>
              <a:t>com.skout.android</a:t>
            </a:r>
            <a:endParaRPr lang="en-US"/>
          </a:p>
          <a:p>
            <a:r>
              <a:rPr lang="en-US"/>
              <a:t>Skype - free IM &amp;amp; video calls</a:t>
            </a:r>
          </a:p>
          <a:p>
            <a:r>
              <a:rPr lang="en-US" err="1"/>
              <a:t>com.skype.raider</a:t>
            </a:r>
            <a:endParaRPr lang="en-US"/>
          </a:p>
          <a:p>
            <a:r>
              <a:rPr lang="en-US"/>
              <a:t>Snapchat</a:t>
            </a:r>
          </a:p>
          <a:p>
            <a:r>
              <a:rPr lang="en-US" err="1"/>
              <a:t>com.snapchat.android</a:t>
            </a:r>
            <a:endParaRPr lang="en-US"/>
          </a:p>
          <a:p>
            <a:r>
              <a:rPr lang="en-US"/>
              <a:t>Spotify: Listen to podcasts &amp;amp; find music you love</a:t>
            </a:r>
          </a:p>
          <a:p>
            <a:r>
              <a:rPr lang="en-US" err="1"/>
              <a:t>com.spotify.music</a:t>
            </a:r>
            <a:endParaRPr lang="en-US"/>
          </a:p>
          <a:p>
            <a:r>
              <a:rPr lang="en-US"/>
              <a:t>Gallery Vault - Hide Pictures And Videos</a:t>
            </a:r>
          </a:p>
          <a:p>
            <a:r>
              <a:rPr lang="en-US" err="1"/>
              <a:t>com.thinkyeah.galleryvault</a:t>
            </a:r>
            <a:endParaRPr lang="en-US"/>
          </a:p>
          <a:p>
            <a:r>
              <a:rPr lang="en-US"/>
              <a:t>Twitter</a:t>
            </a:r>
          </a:p>
          <a:p>
            <a:r>
              <a:rPr lang="en-US" err="1"/>
              <a:t>com.twitter.android</a:t>
            </a:r>
            <a:endParaRPr lang="en-US"/>
          </a:p>
          <a:p>
            <a:r>
              <a:rPr lang="en-US"/>
              <a:t>Venmo</a:t>
            </a:r>
          </a:p>
          <a:p>
            <a:r>
              <a:rPr lang="en-US" err="1"/>
              <a:t>com.venmo</a:t>
            </a:r>
            <a:endParaRPr lang="en-US"/>
          </a:p>
          <a:p>
            <a:r>
              <a:rPr lang="en-US"/>
              <a:t>Viber Messenger - Free Video Calls &amp;amp; Group Chats</a:t>
            </a:r>
          </a:p>
          <a:p>
            <a:r>
              <a:rPr lang="en-US" err="1"/>
              <a:t>com.viber.voip</a:t>
            </a:r>
            <a:endParaRPr lang="en-US"/>
          </a:p>
          <a:p>
            <a:r>
              <a:rPr lang="en-US"/>
              <a:t>WhatsApp Messenger</a:t>
            </a:r>
          </a:p>
          <a:p>
            <a:r>
              <a:rPr lang="en-US" err="1"/>
              <a:t>com.whatsapp</a:t>
            </a:r>
            <a:endParaRPr lang="en-US"/>
          </a:p>
          <a:p>
            <a:r>
              <a:rPr lang="en-US"/>
              <a:t>Wire • Secure Messenger</a:t>
            </a:r>
          </a:p>
          <a:p>
            <a:r>
              <a:rPr lang="en-US" err="1"/>
              <a:t>com.wire</a:t>
            </a:r>
            <a:endParaRPr lang="en-US"/>
          </a:p>
          <a:p>
            <a:r>
              <a:rPr lang="en-US" err="1"/>
              <a:t>TikTok</a:t>
            </a:r>
            <a:endParaRPr lang="en-US"/>
          </a:p>
          <a:p>
            <a:r>
              <a:rPr lang="en-US" err="1"/>
              <a:t>com.zhiliaoapp.musically</a:t>
            </a:r>
            <a:endParaRPr lang="en-US"/>
          </a:p>
          <a:p>
            <a:r>
              <a:rPr lang="en-US"/>
              <a:t>LINE: Free Calls &amp;amp; Messages</a:t>
            </a:r>
          </a:p>
          <a:p>
            <a:r>
              <a:rPr lang="en-US" err="1"/>
              <a:t>jp.naver.line.android</a:t>
            </a:r>
            <a:endParaRPr lang="en-US"/>
          </a:p>
          <a:p>
            <a:r>
              <a:rPr lang="en-US"/>
              <a:t>Kik</a:t>
            </a:r>
          </a:p>
          <a:p>
            <a:r>
              <a:rPr lang="en-US" err="1"/>
              <a:t>kik.android</a:t>
            </a:r>
            <a:endParaRPr lang="en-US"/>
          </a:p>
          <a:p>
            <a:r>
              <a:rPr lang="en-US"/>
              <a:t>Telegram</a:t>
            </a:r>
          </a:p>
          <a:p>
            <a:r>
              <a:rPr lang="en-US" err="1"/>
              <a:t>org.telegram.messenger</a:t>
            </a:r>
            <a:endParaRPr lang="en-US"/>
          </a:p>
          <a:p>
            <a:r>
              <a:rPr lang="en-US"/>
              <a:t>Signal Private Messenger</a:t>
            </a:r>
          </a:p>
          <a:p>
            <a:r>
              <a:rPr lang="en-US" err="1"/>
              <a:t>org.thoughtcrime.securesms</a:t>
            </a:r>
            <a:endParaRPr lang="en-US"/>
          </a:p>
          <a:p>
            <a:r>
              <a:rPr lang="en-US"/>
              <a:t>Tor Browser: Official, Private, &amp;amp; Secure</a:t>
            </a:r>
          </a:p>
          <a:p>
            <a:r>
              <a:rPr lang="en-US" err="1"/>
              <a:t>org.torproject.torbrowser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5318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ls 'Pixel 3/data/data' \                                                           </a:t>
            </a:r>
          </a:p>
          <a:p>
            <a:r>
              <a:rPr lang="en-US"/>
              <a:t>| while read package; do \</a:t>
            </a:r>
          </a:p>
          <a:p>
            <a:r>
              <a:rPr lang="en-US"/>
              <a:t>curl --no-progress-meter https://play.google.com/store/apps/details?id=$package \</a:t>
            </a:r>
          </a:p>
          <a:p>
            <a:r>
              <a:rPr lang="en-US"/>
              <a:t>| grep -Pio '&lt;div </a:t>
            </a:r>
            <a:r>
              <a:rPr lang="en-US" err="1"/>
              <a:t>jsname</a:t>
            </a:r>
            <a:r>
              <a:rPr lang="en-US"/>
              <a:t>="</a:t>
            </a:r>
            <a:r>
              <a:rPr lang="en-US" err="1"/>
              <a:t>sngebd</a:t>
            </a:r>
            <a:r>
              <a:rPr lang="en-US"/>
              <a:t>"&gt;\K.*?(?=&lt;/div&gt;)'  | grep  -io money\</a:t>
            </a:r>
          </a:p>
          <a:p>
            <a:r>
              <a:rPr lang="en-US"/>
              <a:t>&amp;&amp; echo $package; \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money</a:t>
            </a:r>
          </a:p>
          <a:p>
            <a:r>
              <a:rPr lang="en-US"/>
              <a:t>money</a:t>
            </a:r>
          </a:p>
          <a:p>
            <a:r>
              <a:rPr lang="en-US" err="1"/>
              <a:t>com.enflick.android.TextNow</a:t>
            </a:r>
            <a:endParaRPr lang="en-US"/>
          </a:p>
          <a:p>
            <a:r>
              <a:rPr lang="en-US"/>
              <a:t>MONEY</a:t>
            </a:r>
          </a:p>
          <a:p>
            <a:r>
              <a:rPr lang="en-US"/>
              <a:t>money</a:t>
            </a:r>
          </a:p>
          <a:p>
            <a:r>
              <a:rPr lang="en-US"/>
              <a:t>money</a:t>
            </a:r>
          </a:p>
          <a:p>
            <a:r>
              <a:rPr lang="en-US" err="1"/>
              <a:t>com.facebook.orca</a:t>
            </a:r>
            <a:endParaRPr lang="en-US"/>
          </a:p>
          <a:p>
            <a:r>
              <a:rPr lang="en-US"/>
              <a:t>money</a:t>
            </a:r>
          </a:p>
          <a:p>
            <a:r>
              <a:rPr lang="en-US" err="1"/>
              <a:t>com.google.android.apps.walletnfcrel</a:t>
            </a:r>
            <a:endParaRPr lang="en-US"/>
          </a:p>
          <a:p>
            <a:r>
              <a:rPr lang="en-US"/>
              <a:t>money</a:t>
            </a:r>
          </a:p>
          <a:p>
            <a:r>
              <a:rPr lang="en-US"/>
              <a:t>money</a:t>
            </a:r>
          </a:p>
          <a:p>
            <a:r>
              <a:rPr lang="en-US"/>
              <a:t>money</a:t>
            </a:r>
          </a:p>
          <a:p>
            <a:r>
              <a:rPr lang="en-US"/>
              <a:t>money</a:t>
            </a:r>
          </a:p>
          <a:p>
            <a:r>
              <a:rPr lang="en-US"/>
              <a:t>money</a:t>
            </a:r>
          </a:p>
          <a:p>
            <a:r>
              <a:rPr lang="en-US"/>
              <a:t>money</a:t>
            </a:r>
          </a:p>
          <a:p>
            <a:r>
              <a:rPr lang="en-US"/>
              <a:t>money</a:t>
            </a:r>
          </a:p>
          <a:p>
            <a:r>
              <a:rPr lang="en-US"/>
              <a:t>money</a:t>
            </a:r>
          </a:p>
          <a:p>
            <a:r>
              <a:rPr lang="en-US"/>
              <a:t>Money</a:t>
            </a:r>
          </a:p>
          <a:p>
            <a:r>
              <a:rPr lang="en-US"/>
              <a:t>Money</a:t>
            </a:r>
          </a:p>
          <a:p>
            <a:r>
              <a:rPr lang="en-US"/>
              <a:t>money</a:t>
            </a:r>
          </a:p>
          <a:p>
            <a:r>
              <a:rPr lang="en-US" err="1"/>
              <a:t>com.venmo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1793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1425"/>
              </a:lnSpc>
            </a:pP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"""</a:t>
            </a:r>
            <a:endParaRPr lang="en-US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ts val="1425"/>
              </a:lnSpc>
            </a:pP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Explanation of the Code</a:t>
            </a:r>
            <a:endParaRPr lang="en-US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ts val="1425"/>
              </a:lnSpc>
            </a:pP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Listing Package IDs :</a:t>
            </a:r>
            <a:endParaRPr lang="en-US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ts val="1425"/>
              </a:lnSpc>
            </a:pP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- The script uses </a:t>
            </a:r>
            <a:r>
              <a:rPr lang="en-US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os.listdir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() to list all directories in the Pixel 3/data/data folder. Each directory corresponds to an installed app's package ID.</a:t>
            </a:r>
            <a:endParaRPr lang="en-US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ts val="1425"/>
              </a:lnSpc>
            </a:pP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Fetching App Details :</a:t>
            </a:r>
            <a:endParaRPr lang="en-US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ts val="1425"/>
              </a:lnSpc>
            </a:pP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- For each package ID, the script constructs the Google Play Store URL (https://play.google.com/store/apps/details?id=&lt;package&gt;).</a:t>
            </a:r>
            <a:endParaRPr lang="en-US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ts val="1425"/>
              </a:lnSpc>
            </a:pP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- It uses the requests library to fetch the HTML content of the app's details page.</a:t>
            </a:r>
            <a:endParaRPr lang="en-US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ts val="1425"/>
              </a:lnSpc>
            </a:pP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Parsing the HTML :</a:t>
            </a:r>
            <a:endParaRPr lang="en-US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ts val="1425"/>
              </a:lnSpc>
            </a:pP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- The script uses </a:t>
            </a:r>
            <a:r>
              <a:rPr lang="en-US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BeautifulSoup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from the bs4 module to parse the HTML response.</a:t>
            </a:r>
            <a:endParaRPr lang="en-US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ts val="1425"/>
              </a:lnSpc>
            </a:pP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- It looks for the &lt;h1&gt; tag with the attribute itemprop="name" to extract the app name.</a:t>
            </a:r>
            <a:endParaRPr lang="en-US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ts val="1425"/>
              </a:lnSpc>
            </a:pP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Output :</a:t>
            </a:r>
            <a:endParaRPr lang="en-US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ts val="1425"/>
              </a:lnSpc>
            </a:pP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- The script prints the app name and its corresponding package ID.</a:t>
            </a:r>
            <a:endParaRPr lang="en-US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ts val="1425"/>
              </a:lnSpc>
            </a:pP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"""</a:t>
            </a:r>
            <a:endParaRPr lang="en-US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ts val="1425"/>
              </a:lnSpc>
            </a:pP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os</a:t>
            </a:r>
            <a:endParaRPr lang="en-US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ts val="1425"/>
              </a:lnSpc>
            </a:pP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requests</a:t>
            </a:r>
            <a:endParaRPr lang="en-US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ts val="1425"/>
              </a:lnSpc>
            </a:pP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re</a:t>
            </a:r>
            <a:endParaRPr lang="en-US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ts val="1425"/>
              </a:lnSpc>
            </a:pP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get_android_apps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():</a:t>
            </a:r>
          </a:p>
          <a:p>
            <a:pPr>
              <a:lnSpc>
                <a:spcPts val="1425"/>
              </a:lnSpc>
            </a:pP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package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com.twitter.android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endParaRPr lang="en-US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ts val="1425"/>
              </a:lnSpc>
            </a:pP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# Base URL for Google Play Store app details</a:t>
            </a:r>
            <a:endParaRPr lang="en-US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ts val="1425"/>
              </a:lnSpc>
            </a:pP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base_url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"https://play.google.com/store/apps/</a:t>
            </a:r>
            <a:r>
              <a:rPr lang="en-US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details?id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="</a:t>
            </a:r>
            <a:endParaRPr lang="en-US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ts val="1425"/>
              </a:lnSpc>
            </a:pP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try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pPr>
              <a:lnSpc>
                <a:spcPts val="1425"/>
              </a:lnSpc>
            </a:pP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# Fetch the app details page</a:t>
            </a:r>
            <a:endParaRPr lang="en-US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ts val="1425"/>
              </a:lnSpc>
            </a:pP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url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base_url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package</a:t>
            </a:r>
            <a:endParaRPr lang="en-US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ts val="1425"/>
              </a:lnSpc>
            </a:pP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url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>
              <a:lnSpc>
                <a:spcPts val="1425"/>
              </a:lnSpc>
            </a:pP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response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requests</a:t>
            </a:r>
            <a:r>
              <a:rPr lang="en-US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get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url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>
              <a:lnSpc>
                <a:spcPts val="1425"/>
              </a:lnSpc>
            </a:pP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response</a:t>
            </a:r>
            <a:r>
              <a:rPr lang="en-US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status_code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!=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200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pPr>
              <a:lnSpc>
                <a:spcPts val="1425"/>
              </a:lnSpc>
            </a:pP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</a:t>
            </a:r>
            <a:r>
              <a:rPr lang="en-US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"Failed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to fetch details for package: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package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>
              <a:lnSpc>
                <a:spcPts val="1425"/>
              </a:lnSpc>
            </a:pP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    </a:t>
            </a:r>
          </a:p>
          <a:p>
            <a:pPr>
              <a:lnSpc>
                <a:spcPts val="1425"/>
              </a:lnSpc>
            </a:pP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pPr>
              <a:lnSpc>
                <a:spcPts val="1425"/>
              </a:lnSpc>
            </a:pP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# Extract the app name using a regular expression</a:t>
            </a:r>
            <a:endParaRPr lang="en-US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ts val="1425"/>
              </a:lnSpc>
            </a:pP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match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re</a:t>
            </a:r>
            <a:r>
              <a:rPr lang="en-US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search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r</a:t>
            </a:r>
            <a:r>
              <a:rPr lang="en-US" b="0" dirty="0" err="1">
                <a:solidFill>
                  <a:srgbClr val="D16969"/>
                </a:solidFill>
                <a:effectLst/>
                <a:latin typeface="Consolas" panose="020B0609020204030204" pitchFamily="49" charset="0"/>
              </a:rPr>
              <a:t>'itemprop</a:t>
            </a:r>
            <a:r>
              <a:rPr lang="en-US" b="0" dirty="0">
                <a:solidFill>
                  <a:srgbClr val="D16969"/>
                </a:solidFill>
                <a:effectLst/>
                <a:latin typeface="Consolas" panose="020B0609020204030204" pitchFamily="49" charset="0"/>
              </a:rPr>
              <a:t>="name"&gt;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D16969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>
                <a:solidFill>
                  <a:srgbClr val="D7BA7D"/>
                </a:solidFill>
                <a:effectLst/>
                <a:latin typeface="Consolas" panose="020B0609020204030204" pitchFamily="49" charset="0"/>
              </a:rPr>
              <a:t>*?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b="0" dirty="0">
                <a:solidFill>
                  <a:srgbClr val="D16969"/>
                </a:solidFill>
                <a:effectLst/>
                <a:latin typeface="Consolas" panose="020B0609020204030204" pitchFamily="49" charset="0"/>
              </a:rPr>
              <a:t>&lt;/span&gt;'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response</a:t>
            </a:r>
            <a:r>
              <a:rPr lang="en-US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text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>
              <a:lnSpc>
                <a:spcPts val="1425"/>
              </a:lnSpc>
            </a:pP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app_name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match</a:t>
            </a:r>
            <a:r>
              <a:rPr lang="en-US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group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match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"Unknown"</a:t>
            </a:r>
            <a:endParaRPr lang="en-US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ts val="1425"/>
              </a:lnSpc>
            </a:pP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# Print the app name and package ID</a:t>
            </a:r>
            <a:endParaRPr lang="en-US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ts val="1425"/>
              </a:lnSpc>
            </a:pP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</a:t>
            </a:r>
            <a:r>
              <a:rPr lang="en-US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"App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Name: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app_name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, Package ID: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package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>
              <a:lnSpc>
                <a:spcPts val="1425"/>
              </a:lnSpc>
            </a:pP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except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Exception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as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e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pPr>
              <a:lnSpc>
                <a:spcPts val="1425"/>
              </a:lnSpc>
            </a:pP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</a:t>
            </a:r>
            <a:r>
              <a:rPr lang="en-US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"Error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processing package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package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str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e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>
              <a:lnSpc>
                <a:spcPts val="1425"/>
              </a:lnSpc>
            </a:pPr>
            <a:b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__name__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==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"__main__"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pPr>
              <a:lnSpc>
                <a:spcPts val="1425"/>
              </a:lnSpc>
            </a:pP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get_android_apps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97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mkdir</a:t>
            </a:r>
            <a:r>
              <a:rPr lang="en-US" dirty="0"/>
              <a:t> pixel3</a:t>
            </a:r>
          </a:p>
          <a:p>
            <a:r>
              <a:rPr lang="en-US" dirty="0"/>
              <a:t>cd pixel3</a:t>
            </a:r>
          </a:p>
          <a:p>
            <a:r>
              <a:rPr lang="fr-FR" dirty="0"/>
              <a:t>wget -q https://digitalcorpora.s3.amazonaws.com/corpora/mobile/android_10/Non-Cellebrite%20Extraction/Pixel%203.zip</a:t>
            </a:r>
          </a:p>
          <a:p>
            <a:r>
              <a:rPr lang="de-DE" dirty="0" err="1"/>
              <a:t>ls</a:t>
            </a:r>
            <a:r>
              <a:rPr lang="de-DE" dirty="0"/>
              <a:t> Pixel\ 3.zip -l</a:t>
            </a:r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https://linuxhint.com/kali_linux_top_forensic_tools/#:~:text=The%20hashdeep%20tool%20is%20a,are%20generated%20with%20every%20output.</a:t>
            </a:r>
          </a:p>
          <a:p>
            <a:r>
              <a:rPr lang="fr-FR" dirty="0"/>
              <a:t>https://digitalcorpora.org/corpora/cell-phones/</a:t>
            </a:r>
          </a:p>
          <a:p>
            <a:endParaRPr lang="fr-FR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0128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hashdeep</a:t>
            </a:r>
            <a:r>
              <a:rPr lang="en-US" dirty="0"/>
              <a:t> Pixel\ 3.zip </a:t>
            </a:r>
          </a:p>
          <a:p>
            <a:r>
              <a:rPr lang="en-US" dirty="0"/>
              <a:t>5247820897,9cc37ebbbc4e918ee5427de1fe1deecc,ca6918ef8b20486b6a5ded15609ac51318f377829480f93be3ba15364a8aa00a,/home/kali/pixel3/Pixel 3.zip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2129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unzip -q Pixel\ 3.zip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554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unzip -q Pixel\ 3.zip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967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https://www.geeksforgeeks.org/operating-systems/difference-between-system-software-and-application-software/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5742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C82122-5905-E24B-48FC-E60D5E8AB0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BCD57B5-5570-4F54-1DB6-A5F35B010C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F054F3-5234-A7C8-9638-0EBFA94F54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https://www.geeksforgeeks.org/operating-systems/difference-between-system-software-and-application-software/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FCE656-173B-8772-96FC-3EA375B8FA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0743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https://www.cnblogs.com/shangdawei/p/4513604.html</a:t>
            </a:r>
          </a:p>
          <a:p>
            <a:r>
              <a:rPr lang="en-US"/>
              <a:t>https://saketupadhyay.medium.com/apex-androids-new-file-format-187e21b8261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915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66646" cy="365125"/>
          </a:xfrm>
        </p:spPr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171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965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900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622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569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11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692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089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400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900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37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3717A-E3C1-4BED-ABE0-B7069385E023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United States Department of Justice - Wikipedia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4663" y="6429241"/>
            <a:ext cx="379628" cy="37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JP PMP Login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291" y="6519834"/>
            <a:ext cx="420444" cy="20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niversity of Baltimore Issues Marketing RFP - PR News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993" y="6286831"/>
            <a:ext cx="1571896" cy="66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ile:Towson University logo horiz 2019.png - Wikimedia Commons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985" y="6456351"/>
            <a:ext cx="1202235" cy="41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574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.google.com/store/apps/details?id=com.twitter.android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corp.digitalcorpora.org/corpora/mobile/android_13/" TargetMode="External"/><Relationship Id="rId4" Type="http://schemas.openxmlformats.org/officeDocument/2006/relationships/hyperlink" Target="https://corp.digitalcorpora.org/corpora/mobile/android_1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talcorpora.org/about-digitalcorpora/hashe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5F0EB0-5897-489E-9EFB-3ED37E77F4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A Pixel 3 image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D8477CFB-004B-427D-9155-5C90F833AA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File </a:t>
            </a:r>
            <a:r>
              <a:rPr lang="en-US"/>
              <a:t>system overview</a:t>
            </a:r>
          </a:p>
        </p:txBody>
      </p:sp>
    </p:spTree>
    <p:extLst>
      <p:ext uri="{BB962C8B-B14F-4D97-AF65-F5344CB8AC3E}">
        <p14:creationId xmlns:p14="http://schemas.microsoft.com/office/powerpoint/2010/main" val="4291129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8758BF5-58C3-4201-BA87-7F229D24C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Software, Application Software</a:t>
            </a:r>
            <a:r>
              <a:rPr lang="en-GB" dirty="0"/>
              <a:t> and Users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445232-4E9E-4FA0-AA73-D932A67D06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Understand the locations may contain forensics data</a:t>
            </a:r>
          </a:p>
        </p:txBody>
      </p:sp>
    </p:spTree>
    <p:extLst>
      <p:ext uri="{BB962C8B-B14F-4D97-AF65-F5344CB8AC3E}">
        <p14:creationId xmlns:p14="http://schemas.microsoft.com/office/powerpoint/2010/main" val="2323005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5463EA0-C3B6-28F2-52CC-90BEC6531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OS, System Software, Application Software, and Users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D89FC1-1D22-3027-AB46-218AAFC9F1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5059" y="3408941"/>
            <a:ext cx="6167867" cy="3083934"/>
          </a:xfrm>
          <a:prstGeom prst="rect">
            <a:avLst/>
          </a:prstGeom>
        </p:spPr>
      </p:pic>
      <p:pic>
        <p:nvPicPr>
          <p:cNvPr id="1028" name="Picture 4" descr="Managing Users In ETapestry And ...">
            <a:extLst>
              <a:ext uri="{FF2B5EF4-FFF2-40B4-BE49-F238E27FC236}">
                <a16:creationId xmlns:a16="http://schemas.microsoft.com/office/drawing/2014/main" id="{3A9CB9D1-1DBC-F7AD-7E42-805629A6B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942" y="1690688"/>
            <a:ext cx="3086100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rrow: Down 4">
            <a:extLst>
              <a:ext uri="{FF2B5EF4-FFF2-40B4-BE49-F238E27FC236}">
                <a16:creationId xmlns:a16="http://schemas.microsoft.com/office/drawing/2014/main" id="{D4B36F04-39CB-732F-A2AE-FFF907C97F76}"/>
              </a:ext>
            </a:extLst>
          </p:cNvPr>
          <p:cNvSpPr/>
          <p:nvPr/>
        </p:nvSpPr>
        <p:spPr>
          <a:xfrm>
            <a:off x="8218126" y="3859025"/>
            <a:ext cx="489600" cy="20232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0ADE09-2449-B332-D2EE-C4C91FAFC792}"/>
              </a:ext>
            </a:extLst>
          </p:cNvPr>
          <p:cNvSpPr txBox="1"/>
          <p:nvPr/>
        </p:nvSpPr>
        <p:spPr>
          <a:xfrm>
            <a:off x="8707726" y="3947295"/>
            <a:ext cx="31465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Forensics value decreases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mount of evidence decreases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Evidence extraction difficulty increases</a:t>
            </a:r>
          </a:p>
        </p:txBody>
      </p:sp>
    </p:spTree>
    <p:extLst>
      <p:ext uri="{BB962C8B-B14F-4D97-AF65-F5344CB8AC3E}">
        <p14:creationId xmlns:p14="http://schemas.microsoft.com/office/powerpoint/2010/main" val="615912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FC8C09-F66F-C31E-9543-5970645B94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3FA9AF9-D746-E5B5-A8BA-600C8584D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System Software and Application Software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5BC9197-1505-544A-CFD7-34681B177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en-US" dirty="0"/>
              <a:t>OS: </a:t>
            </a:r>
            <a:r>
              <a:rPr lang="en-GB" dirty="0"/>
              <a:t>the core software that manages a device's hardware, resources, and provides a platform for applications to run.</a:t>
            </a:r>
          </a:p>
          <a:p>
            <a:r>
              <a:rPr lang="en-GB" dirty="0"/>
              <a:t>Utilities: pre-installed applications that come bundled with the operating system. They are designed to provide core functionalities or enhance the user experience within the OS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C5BFFC-8057-F5F2-CD37-73B8AEE4E30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427" r="4921"/>
          <a:stretch>
            <a:fillRect/>
          </a:stretch>
        </p:blipFill>
        <p:spPr>
          <a:xfrm>
            <a:off x="6429600" y="2121667"/>
            <a:ext cx="5529600" cy="3083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598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D84D431-648F-D7F3-8D40-FF31DC5A8A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2679113"/>
              </p:ext>
            </p:extLst>
          </p:nvPr>
        </p:nvGraphicFramePr>
        <p:xfrm>
          <a:off x="838200" y="1375376"/>
          <a:ext cx="10515600" cy="338328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2238955">
                  <a:extLst>
                    <a:ext uri="{9D8B030D-6E8A-4147-A177-3AD203B41FA5}">
                      <a16:colId xmlns:a16="http://schemas.microsoft.com/office/drawing/2014/main" val="2263280394"/>
                    </a:ext>
                  </a:extLst>
                </a:gridCol>
                <a:gridCol w="3745064">
                  <a:extLst>
                    <a:ext uri="{9D8B030D-6E8A-4147-A177-3AD203B41FA5}">
                      <a16:colId xmlns:a16="http://schemas.microsoft.com/office/drawing/2014/main" val="654529589"/>
                    </a:ext>
                  </a:extLst>
                </a:gridCol>
                <a:gridCol w="4531581">
                  <a:extLst>
                    <a:ext uri="{9D8B030D-6E8A-4147-A177-3AD203B41FA5}">
                      <a16:colId xmlns:a16="http://schemas.microsoft.com/office/drawing/2014/main" val="246405722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/>
                        <a:t>Aspect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/>
                        <a:t>Operating System (OS)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 dirty="0"/>
                        <a:t>Utilities (System Apps)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98549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/>
                        <a:t>Role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/>
                        <a:t>Core software that manages hardware and software.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/>
                        <a:t>Pre-installed apps for specific functionalities.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024466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/>
                        <a:t>Necessity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Essential for device operation.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/>
                        <a:t>Not essential; provide convenience/features.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97281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/>
                        <a:t>Scope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Controls the entire system.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/>
                        <a:t>Runs on top of the OS, limited to app tasks.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374882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/>
                        <a:t>Examples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Windows, Linux, Android.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Calculator, File Browser, File Manager.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704389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/>
                        <a:t>Modifiability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/>
                        <a:t>Cannot be removed without breaking the device.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/>
                        <a:t>Can often be disabled or removed (varies).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24411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 dirty="0"/>
                        <a:t>Access Level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/>
                        <a:t>Full control over hardware and software.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dirty="0"/>
                        <a:t>Limited access, but often privileged.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556139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02488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1E3D5-12AC-8435-08ED-7A6520FB4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configuration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755F6C-0F2F-BB30-02F5-D06AA65EA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4191000" cy="4351338"/>
          </a:xfrm>
        </p:spPr>
        <p:txBody>
          <a:bodyPr>
            <a:normAutofit fontScale="85000" lnSpcReduction="20000"/>
          </a:bodyPr>
          <a:lstStyle/>
          <a:p>
            <a:r>
              <a:rPr lang="en-GB" b="1" dirty="0"/>
              <a:t>Android configuration: </a:t>
            </a:r>
            <a:r>
              <a:rPr lang="en-GB" dirty="0"/>
              <a:t>the settings, parameters, and files that define how the Android operating system (OS) and its system apps function, interact with hardware, and adapt to user preferences. </a:t>
            </a:r>
          </a:p>
          <a:p>
            <a:r>
              <a:rPr lang="en-GB" b="1" dirty="0"/>
              <a:t>Configuration files</a:t>
            </a:r>
            <a:r>
              <a:rPr lang="en-GB" dirty="0"/>
              <a:t>: configurations that are typically stored in configuration files or databases that control system-wide </a:t>
            </a:r>
            <a:r>
              <a:rPr lang="en-GB" dirty="0" err="1"/>
              <a:t>behavior</a:t>
            </a:r>
            <a:r>
              <a:rPr lang="en-GB" dirty="0"/>
              <a:t>, app-specific settings, and device capabilities.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B55396E-BAB6-8863-FC6E-8EBF91733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6793" y="1563028"/>
            <a:ext cx="6557706" cy="450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7029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438E4-AE26-F36B-4C8B-9C60CBEC6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Configurations Matter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C8609-BD0B-E0EE-A79C-70A4081EF2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Customization</a:t>
            </a:r>
            <a:r>
              <a:rPr lang="en-GB" dirty="0"/>
              <a:t>: Allow Android to adapt to different devices, manufacturers, and user needs.</a:t>
            </a:r>
          </a:p>
          <a:p>
            <a:r>
              <a:rPr lang="en-GB" b="1" dirty="0"/>
              <a:t>Functionality</a:t>
            </a:r>
            <a:r>
              <a:rPr lang="en-GB" dirty="0"/>
              <a:t>: Ensure the OS and apps work correctly with the device’s hardware and software.</a:t>
            </a:r>
          </a:p>
          <a:p>
            <a:r>
              <a:rPr lang="en-GB" b="1" dirty="0"/>
              <a:t>Stability</a:t>
            </a:r>
            <a:r>
              <a:rPr lang="en-GB" dirty="0"/>
              <a:t>: Misconfigured files (especially OS-level) can cause crashes, boot loops, or app malfunctions.</a:t>
            </a:r>
          </a:p>
          <a:p>
            <a:r>
              <a:rPr lang="en-GB" b="1" dirty="0"/>
              <a:t>Security</a:t>
            </a:r>
            <a:r>
              <a:rPr lang="en-GB" dirty="0"/>
              <a:t>: Configurations enforce permissions and sandboxing to protect the system and user data.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4209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605E8-98F8-06F0-5951-6C1ACC412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OS Configuration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A2939-842B-8D7D-A54E-6E67C7AA82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Purpose:</a:t>
            </a:r>
          </a:p>
          <a:p>
            <a:pPr lvl="1"/>
            <a:r>
              <a:rPr lang="en-US" dirty="0"/>
              <a:t>Initialize hardware and services during boot.</a:t>
            </a:r>
          </a:p>
          <a:p>
            <a:pPr lvl="1"/>
            <a:r>
              <a:rPr lang="en-US" dirty="0"/>
              <a:t>Define network settings (e.g., Wi-Fi, DNS).</a:t>
            </a:r>
          </a:p>
          <a:p>
            <a:pPr lvl="1"/>
            <a:r>
              <a:rPr lang="en-US" dirty="0"/>
              <a:t>Set security policies and permissions.</a:t>
            </a:r>
          </a:p>
          <a:p>
            <a:pPr lvl="1"/>
            <a:r>
              <a:rPr lang="en-US" dirty="0"/>
              <a:t>Specify global settings like locale or time zone.</a:t>
            </a:r>
          </a:p>
          <a:p>
            <a:r>
              <a:rPr lang="en-US" dirty="0"/>
              <a:t>Examples: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/system/</a:t>
            </a:r>
            <a:r>
              <a:rPr lang="en-US" dirty="0" err="1">
                <a:solidFill>
                  <a:schemeClr val="accent2"/>
                </a:solidFill>
              </a:rPr>
              <a:t>build.prop</a:t>
            </a:r>
            <a:r>
              <a:rPr lang="en-US" dirty="0">
                <a:solidFill>
                  <a:schemeClr val="accent2"/>
                </a:solidFill>
              </a:rPr>
              <a:t>: </a:t>
            </a:r>
            <a:r>
              <a:rPr lang="en-US" dirty="0"/>
              <a:t>Defines device properties (e.g., model, OS version, screen density)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./</a:t>
            </a:r>
            <a:r>
              <a:rPr lang="en-US" dirty="0" err="1">
                <a:solidFill>
                  <a:schemeClr val="accent2"/>
                </a:solidFill>
              </a:rPr>
              <a:t>init.rc</a:t>
            </a:r>
            <a:r>
              <a:rPr lang="en-US" dirty="0">
                <a:solidFill>
                  <a:schemeClr val="accent2"/>
                </a:solidFill>
              </a:rPr>
              <a:t>: </a:t>
            </a:r>
            <a:r>
              <a:rPr lang="en-US" dirty="0"/>
              <a:t>Manages boot processes and system services.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/system/</a:t>
            </a:r>
            <a:r>
              <a:rPr lang="en-US" dirty="0" err="1">
                <a:solidFill>
                  <a:schemeClr val="accent2"/>
                </a:solidFill>
              </a:rPr>
              <a:t>etc</a:t>
            </a:r>
            <a:r>
              <a:rPr lang="en-US" dirty="0">
                <a:solidFill>
                  <a:schemeClr val="accent2"/>
                </a:solidFill>
              </a:rPr>
              <a:t>/</a:t>
            </a:r>
            <a:r>
              <a:rPr lang="en-US" dirty="0" err="1">
                <a:solidFill>
                  <a:schemeClr val="accent2"/>
                </a:solidFill>
              </a:rPr>
              <a:t>wifi</a:t>
            </a:r>
            <a:r>
              <a:rPr lang="en-US" dirty="0">
                <a:solidFill>
                  <a:schemeClr val="accent2"/>
                </a:solidFill>
              </a:rPr>
              <a:t>/</a:t>
            </a:r>
            <a:r>
              <a:rPr lang="en-US" dirty="0" err="1">
                <a:solidFill>
                  <a:schemeClr val="accent2"/>
                </a:solidFill>
              </a:rPr>
              <a:t>wpa_supplicant.conf</a:t>
            </a:r>
            <a:r>
              <a:rPr lang="en-US" dirty="0">
                <a:solidFill>
                  <a:schemeClr val="accent2"/>
                </a:solidFill>
              </a:rPr>
              <a:t>: </a:t>
            </a:r>
            <a:r>
              <a:rPr lang="en-US" dirty="0"/>
              <a:t>Configures Wi-Fi networks.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/system/</a:t>
            </a:r>
            <a:r>
              <a:rPr lang="en-US" dirty="0" err="1">
                <a:solidFill>
                  <a:schemeClr val="accent2"/>
                </a:solidFill>
              </a:rPr>
              <a:t>etc</a:t>
            </a:r>
            <a:r>
              <a:rPr lang="en-US" dirty="0">
                <a:solidFill>
                  <a:schemeClr val="accent2"/>
                </a:solidFill>
              </a:rPr>
              <a:t>/permissions/platform.xml: </a:t>
            </a:r>
            <a:r>
              <a:rPr lang="en-US" dirty="0"/>
              <a:t>Sets system-level permissions.</a:t>
            </a:r>
          </a:p>
          <a:p>
            <a:r>
              <a:rPr lang="en-US" b="1" dirty="0"/>
              <a:t>Location</a:t>
            </a:r>
            <a:r>
              <a:rPr lang="en-US" dirty="0"/>
              <a:t>: Primarily in </a:t>
            </a:r>
            <a:r>
              <a:rPr lang="en-US" dirty="0">
                <a:solidFill>
                  <a:schemeClr val="accent2"/>
                </a:solidFill>
              </a:rPr>
              <a:t>/system/</a:t>
            </a:r>
            <a:r>
              <a:rPr lang="en-US" dirty="0" err="1">
                <a:solidFill>
                  <a:schemeClr val="accent2"/>
                </a:solidFill>
              </a:rPr>
              <a:t>etc</a:t>
            </a:r>
            <a:r>
              <a:rPr lang="en-US" dirty="0">
                <a:solidFill>
                  <a:schemeClr val="accent2"/>
                </a:solidFill>
              </a:rPr>
              <a:t>/</a:t>
            </a:r>
            <a:r>
              <a:rPr lang="en-US" dirty="0"/>
              <a:t>, </a:t>
            </a:r>
            <a:r>
              <a:rPr lang="en-US" dirty="0">
                <a:solidFill>
                  <a:schemeClr val="accent2"/>
                </a:solidFill>
              </a:rPr>
              <a:t>/vendor/</a:t>
            </a:r>
            <a:r>
              <a:rPr lang="en-US" dirty="0" err="1">
                <a:solidFill>
                  <a:schemeClr val="accent2"/>
                </a:solidFill>
              </a:rPr>
              <a:t>etc</a:t>
            </a:r>
            <a:r>
              <a:rPr lang="en-US" dirty="0">
                <a:solidFill>
                  <a:schemeClr val="accent2"/>
                </a:solidFill>
              </a:rPr>
              <a:t>/, </a:t>
            </a:r>
            <a:r>
              <a:rPr lang="en-US" dirty="0"/>
              <a:t>or </a:t>
            </a:r>
            <a:r>
              <a:rPr lang="en-US" dirty="0">
                <a:solidFill>
                  <a:schemeClr val="accent2"/>
                </a:solidFill>
              </a:rPr>
              <a:t>/data/system/.</a:t>
            </a:r>
          </a:p>
          <a:p>
            <a:r>
              <a:rPr lang="en-US" b="1" dirty="0"/>
              <a:t>Access</a:t>
            </a:r>
            <a:r>
              <a:rPr lang="en-US" dirty="0"/>
              <a:t>: Read-only on non-rooted devices; requires root privileges to modify.</a:t>
            </a:r>
          </a:p>
        </p:txBody>
      </p:sp>
    </p:spTree>
    <p:extLst>
      <p:ext uri="{BB962C8B-B14F-4D97-AF65-F5344CB8AC3E}">
        <p14:creationId xmlns:p14="http://schemas.microsoft.com/office/powerpoint/2010/main" val="33250379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C9B48-FC4D-8CE4-4BC4-B590E7C28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App Configuration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11A30C-559C-679A-A0F3-15A6F3A527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Governs the behavior of pre-installed apps (e.g., Settings, Contacts, Browser) and their interaction with the OS.</a:t>
            </a:r>
          </a:p>
          <a:p>
            <a:r>
              <a:rPr lang="en-US" dirty="0"/>
              <a:t>Purpose:</a:t>
            </a:r>
          </a:p>
          <a:p>
            <a:pPr lvl="1"/>
            <a:r>
              <a:rPr lang="en-US" dirty="0"/>
              <a:t>Store user preferences (e.g., notification settings, email accounts).</a:t>
            </a:r>
          </a:p>
          <a:p>
            <a:pPr lvl="1"/>
            <a:r>
              <a:rPr lang="en-US" dirty="0"/>
              <a:t>Define app permissions and capabilities.</a:t>
            </a:r>
          </a:p>
          <a:p>
            <a:pPr lvl="1"/>
            <a:r>
              <a:rPr lang="en-US" dirty="0"/>
              <a:t>Enable integration with OS resources (e.g., camera hardware, GPS).</a:t>
            </a:r>
          </a:p>
          <a:p>
            <a:pPr lvl="1"/>
            <a:r>
              <a:rPr lang="en-US" dirty="0"/>
              <a:t>Provide default or reset settings for apps.</a:t>
            </a:r>
          </a:p>
          <a:p>
            <a:r>
              <a:rPr lang="en-US" dirty="0"/>
              <a:t>Location: 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/system/app/&lt;</a:t>
            </a:r>
            <a:r>
              <a:rPr lang="en-US" dirty="0" err="1">
                <a:solidFill>
                  <a:schemeClr val="accent2"/>
                </a:solidFill>
              </a:rPr>
              <a:t>app_name</a:t>
            </a:r>
            <a:r>
              <a:rPr lang="en-US" dirty="0">
                <a:solidFill>
                  <a:schemeClr val="accent2"/>
                </a:solidFill>
              </a:rPr>
              <a:t>&gt;/AndroidManifest.xml : </a:t>
            </a:r>
            <a:r>
              <a:rPr lang="en-US" dirty="0"/>
              <a:t>Declares app permissions and features.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/data/data/</a:t>
            </a:r>
            <a:r>
              <a:rPr lang="en-US" dirty="0" err="1">
                <a:solidFill>
                  <a:schemeClr val="accent2"/>
                </a:solidFill>
              </a:rPr>
              <a:t>com.android.settings</a:t>
            </a:r>
            <a:r>
              <a:rPr lang="en-US" dirty="0">
                <a:solidFill>
                  <a:schemeClr val="accent2"/>
                </a:solidFill>
              </a:rPr>
              <a:t>/...xml</a:t>
            </a:r>
            <a:r>
              <a:rPr lang="en-US" dirty="0"/>
              <a:t>: Store Settings app preferences (e.g., display brightness).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/system/</a:t>
            </a:r>
            <a:r>
              <a:rPr lang="en-US" dirty="0" err="1">
                <a:solidFill>
                  <a:schemeClr val="accent2"/>
                </a:solidFill>
              </a:rPr>
              <a:t>etc</a:t>
            </a:r>
            <a:r>
              <a:rPr lang="en-US" dirty="0">
                <a:solidFill>
                  <a:schemeClr val="accent2"/>
                </a:solidFill>
              </a:rPr>
              <a:t>/</a:t>
            </a:r>
            <a:r>
              <a:rPr lang="en-US" dirty="0" err="1">
                <a:solidFill>
                  <a:schemeClr val="accent2"/>
                </a:solidFill>
              </a:rPr>
              <a:t>gps.conf</a:t>
            </a:r>
            <a:r>
              <a:rPr lang="en-US" dirty="0"/>
              <a:t>: Configures location settings for apps like Maps.</a:t>
            </a:r>
          </a:p>
          <a:p>
            <a:r>
              <a:rPr lang="en-US" dirty="0"/>
              <a:t>Access: Sandboxed per app; modifiable via app UI or root access.</a:t>
            </a:r>
          </a:p>
        </p:txBody>
      </p:sp>
    </p:spTree>
    <p:extLst>
      <p:ext uri="{BB962C8B-B14F-4D97-AF65-F5344CB8AC3E}">
        <p14:creationId xmlns:p14="http://schemas.microsoft.com/office/powerpoint/2010/main" val="31217215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9F31F21-407D-51C1-64DA-3728C58AEF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9721199"/>
              </p:ext>
            </p:extLst>
          </p:nvPr>
        </p:nvGraphicFramePr>
        <p:xfrm>
          <a:off x="895350" y="1836125"/>
          <a:ext cx="10515600" cy="27432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322070">
                  <a:extLst>
                    <a:ext uri="{9D8B030D-6E8A-4147-A177-3AD203B41FA5}">
                      <a16:colId xmlns:a16="http://schemas.microsoft.com/office/drawing/2014/main" val="3959067711"/>
                    </a:ext>
                  </a:extLst>
                </a:gridCol>
                <a:gridCol w="4335780">
                  <a:extLst>
                    <a:ext uri="{9D8B030D-6E8A-4147-A177-3AD203B41FA5}">
                      <a16:colId xmlns:a16="http://schemas.microsoft.com/office/drawing/2014/main" val="523188026"/>
                    </a:ext>
                  </a:extLst>
                </a:gridCol>
                <a:gridCol w="4857750">
                  <a:extLst>
                    <a:ext uri="{9D8B030D-6E8A-4147-A177-3AD203B41FA5}">
                      <a16:colId xmlns:a16="http://schemas.microsoft.com/office/drawing/2014/main" val="177011547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/>
                        <a:t>Aspect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/>
                        <a:t>Android OS Configuration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/>
                        <a:t>System App Configuration</a:t>
                      </a:r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92551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/>
                        <a:t>Role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/>
                        <a:t>Manages boot, hardware, networking, security, settings.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Controls app behavior, user preferences, OS integration.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429759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/>
                        <a:t>Examples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/>
                        <a:t>build.prop, init.rc, wpa_supplicant.conf.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/>
                        <a:t>AndroidManifest.xml, app-specific XML in /data/data/.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321644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/>
                        <a:t>Location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b-NO"/>
                        <a:t>/system/etc/, /vendor/etc/, /data/system/.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/system/app/, /data/data/&lt;package_name&gt;/.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95473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/>
                        <a:t>Criticality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/>
                        <a:t>Essential; errors can crash the system.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/>
                        <a:t>Affects only the app; less critical.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31429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/>
                        <a:t>Access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/>
                        <a:t>Read-only; needs root to modify.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Sandboxed; modifiable via UI or root.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4413789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1C28F72A-9AFC-609E-901A-C60C89FFD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Table</a:t>
            </a:r>
          </a:p>
        </p:txBody>
      </p:sp>
    </p:spTree>
    <p:extLst>
      <p:ext uri="{BB962C8B-B14F-4D97-AF65-F5344CB8AC3E}">
        <p14:creationId xmlns:p14="http://schemas.microsoft.com/office/powerpoint/2010/main" val="18252811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AD054CF-9C3E-657F-58FA-033E616A83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72603"/>
              </p:ext>
            </p:extLst>
          </p:nvPr>
        </p:nvGraphicFramePr>
        <p:xfrm>
          <a:off x="842010" y="1429385"/>
          <a:ext cx="10690860" cy="451340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737360">
                  <a:extLst>
                    <a:ext uri="{9D8B030D-6E8A-4147-A177-3AD203B41FA5}">
                      <a16:colId xmlns:a16="http://schemas.microsoft.com/office/drawing/2014/main" val="3192615550"/>
                    </a:ext>
                  </a:extLst>
                </a:gridCol>
                <a:gridCol w="2569972">
                  <a:extLst>
                    <a:ext uri="{9D8B030D-6E8A-4147-A177-3AD203B41FA5}">
                      <a16:colId xmlns:a16="http://schemas.microsoft.com/office/drawing/2014/main" val="2251599057"/>
                    </a:ext>
                  </a:extLst>
                </a:gridCol>
                <a:gridCol w="3067812">
                  <a:extLst>
                    <a:ext uri="{9D8B030D-6E8A-4147-A177-3AD203B41FA5}">
                      <a16:colId xmlns:a16="http://schemas.microsoft.com/office/drawing/2014/main" val="1819810577"/>
                    </a:ext>
                  </a:extLst>
                </a:gridCol>
                <a:gridCol w="3315716">
                  <a:extLst>
                    <a:ext uri="{9D8B030D-6E8A-4147-A177-3AD203B41FA5}">
                      <a16:colId xmlns:a16="http://schemas.microsoft.com/office/drawing/2014/main" val="1388392353"/>
                    </a:ext>
                  </a:extLst>
                </a:gridCol>
              </a:tblGrid>
              <a:tr h="30157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1"/>
                        <a:t>File/Artifact</a:t>
                      </a:r>
                      <a:endParaRPr lang="en-US" sz="1400"/>
                    </a:p>
                  </a:txBody>
                  <a:tcPr marL="43083" marR="43083" marT="21541" marB="21541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1"/>
                        <a:t>Location</a:t>
                      </a:r>
                      <a:endParaRPr lang="en-US" sz="1400"/>
                    </a:p>
                  </a:txBody>
                  <a:tcPr marL="43083" marR="43083" marT="21541" marB="21541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1"/>
                        <a:t>Description</a:t>
                      </a:r>
                      <a:endParaRPr lang="en-US" sz="1400"/>
                    </a:p>
                  </a:txBody>
                  <a:tcPr marL="43083" marR="43083" marT="21541" marB="21541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 b="1"/>
                        <a:t>Forensic Value in Evidence Extraction</a:t>
                      </a:r>
                      <a:endParaRPr lang="en-GB" sz="1400"/>
                    </a:p>
                  </a:txBody>
                  <a:tcPr marL="43083" marR="43083" marT="21541" marB="21541" anchor="ctr"/>
                </a:tc>
                <a:extLst>
                  <a:ext uri="{0D108BD9-81ED-4DB2-BD59-A6C34878D82A}">
                    <a16:rowId xmlns:a16="http://schemas.microsoft.com/office/drawing/2014/main" val="2995021252"/>
                  </a:ext>
                </a:extLst>
              </a:tr>
              <a:tr h="68932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1"/>
                        <a:t>settings_global.xml</a:t>
                      </a:r>
                      <a:endParaRPr lang="en-US" sz="1400"/>
                    </a:p>
                  </a:txBody>
                  <a:tcPr marL="43083" marR="43083" marT="21541" marB="21541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dirty="0"/>
                        <a:t>/data/system/users/0/</a:t>
                      </a:r>
                    </a:p>
                  </a:txBody>
                  <a:tcPr marL="43083" marR="43083" marT="21541" marB="21541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/>
                        <a:t>Stores global settings like device name, airplane mode, auto-time sync, boot count.</a:t>
                      </a:r>
                    </a:p>
                  </a:txBody>
                  <a:tcPr marL="43083" marR="43083" marT="21541" marB="21541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Identifies device, verifies timestamps, analyzes network activity (e.g., airplane_mode_on for offline periods).</a:t>
                      </a:r>
                    </a:p>
                  </a:txBody>
                  <a:tcPr marL="43083" marR="43083" marT="21541" marB="21541" anchor="ctr"/>
                </a:tc>
                <a:extLst>
                  <a:ext uri="{0D108BD9-81ED-4DB2-BD59-A6C34878D82A}">
                    <a16:rowId xmlns:a16="http://schemas.microsoft.com/office/drawing/2014/main" val="1549006334"/>
                  </a:ext>
                </a:extLst>
              </a:tr>
              <a:tr h="56007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1" dirty="0"/>
                        <a:t>settings_secure.xml</a:t>
                      </a:r>
                      <a:endParaRPr lang="en-US" sz="1400" dirty="0"/>
                    </a:p>
                  </a:txBody>
                  <a:tcPr marL="43083" marR="43083" marT="21541" marB="21541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/data/system/users/0/</a:t>
                      </a:r>
                    </a:p>
                  </a:txBody>
                  <a:tcPr marL="43083" marR="43083" marT="21541" marB="21541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/>
                        <a:t>Contains secure settings like Android ID, Bluetooth address/name.</a:t>
                      </a:r>
                    </a:p>
                  </a:txBody>
                  <a:tcPr marL="43083" marR="43083" marT="21541" marB="21541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/>
                        <a:t>Links device to user (e.g., android_id for unique identification), traces connectivity history.</a:t>
                      </a:r>
                    </a:p>
                  </a:txBody>
                  <a:tcPr marL="43083" marR="43083" marT="21541" marB="21541" anchor="ctr"/>
                </a:tc>
                <a:extLst>
                  <a:ext uri="{0D108BD9-81ED-4DB2-BD59-A6C34878D82A}">
                    <a16:rowId xmlns:a16="http://schemas.microsoft.com/office/drawing/2014/main" val="3856839691"/>
                  </a:ext>
                </a:extLst>
              </a:tr>
              <a:tr h="56007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1"/>
                        <a:t>settings_system.xml</a:t>
                      </a:r>
                      <a:endParaRPr lang="en-US" sz="1400"/>
                    </a:p>
                  </a:txBody>
                  <a:tcPr marL="43083" marR="43083" marT="21541" marB="21541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/data/system/users/0/</a:t>
                      </a:r>
                    </a:p>
                  </a:txBody>
                  <a:tcPr marL="43083" marR="43083" marT="21541" marB="21541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/>
                        <a:t>Manages system preferences like volume, brightness.</a:t>
                      </a:r>
                    </a:p>
                  </a:txBody>
                  <a:tcPr marL="43083" marR="43083" marT="21541" marB="21541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/>
                        <a:t>Provides context on user interface behavior, less critical but useful for patterns.</a:t>
                      </a:r>
                    </a:p>
                  </a:txBody>
                  <a:tcPr marL="43083" marR="43083" marT="21541" marB="21541" anchor="ctr"/>
                </a:tc>
                <a:extLst>
                  <a:ext uri="{0D108BD9-81ED-4DB2-BD59-A6C34878D82A}">
                    <a16:rowId xmlns:a16="http://schemas.microsoft.com/office/drawing/2014/main" val="3181461181"/>
                  </a:ext>
                </a:extLst>
              </a:tr>
              <a:tr h="68932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1"/>
                        <a:t>packages.xml</a:t>
                      </a:r>
                      <a:endParaRPr lang="en-US" sz="1400"/>
                    </a:p>
                  </a:txBody>
                  <a:tcPr marL="43083" marR="43083" marT="21541" marB="21541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/data/system/</a:t>
                      </a:r>
                    </a:p>
                  </a:txBody>
                  <a:tcPr marL="43083" marR="43083" marT="21541" marB="21541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/>
                        <a:t>Lists installed apps, versions, and permissions.</a:t>
                      </a:r>
                    </a:p>
                  </a:txBody>
                  <a:tcPr marL="43083" marR="43083" marT="21541" marB="21541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/>
                        <a:t>Reveals app ecosystem, permissions (e.g., camera access), detects sideloaded/malicious apps.</a:t>
                      </a:r>
                    </a:p>
                  </a:txBody>
                  <a:tcPr marL="43083" marR="43083" marT="21541" marB="21541" anchor="ctr"/>
                </a:tc>
                <a:extLst>
                  <a:ext uri="{0D108BD9-81ED-4DB2-BD59-A6C34878D82A}">
                    <a16:rowId xmlns:a16="http://schemas.microsoft.com/office/drawing/2014/main" val="1692960897"/>
                  </a:ext>
                </a:extLst>
              </a:tr>
              <a:tr h="43082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1"/>
                        <a:t>frosting.db</a:t>
                      </a:r>
                      <a:endParaRPr lang="en-US" sz="1400"/>
                    </a:p>
                  </a:txBody>
                  <a:tcPr marL="43083" marR="43083" marT="21541" marB="21541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/data/data/com.android.vending/databases/</a:t>
                      </a:r>
                    </a:p>
                  </a:txBody>
                  <a:tcPr marL="43083" marR="43083" marT="21541" marB="21541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/>
                        <a:t>Records app installations and updates with timestamps.</a:t>
                      </a:r>
                    </a:p>
                  </a:txBody>
                  <a:tcPr marL="43083" marR="43083" marT="21541" marB="21541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dirty="0"/>
                        <a:t>Builds installation timelines, identifies suspicious apps.</a:t>
                      </a:r>
                    </a:p>
                  </a:txBody>
                  <a:tcPr marL="43083" marR="43083" marT="21541" marB="21541" anchor="ctr"/>
                </a:tc>
                <a:extLst>
                  <a:ext uri="{0D108BD9-81ED-4DB2-BD59-A6C34878D82A}">
                    <a16:rowId xmlns:a16="http://schemas.microsoft.com/office/drawing/2014/main" val="3513308263"/>
                  </a:ext>
                </a:extLst>
              </a:tr>
              <a:tr h="56007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1"/>
                        <a:t>app_usage_stats.xml</a:t>
                      </a:r>
                      <a:endParaRPr lang="en-US" sz="1400"/>
                    </a:p>
                  </a:txBody>
                  <a:tcPr marL="43083" marR="43083" marT="21541" marB="21541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/data/user/0/com.google.android.apps.turbo/shared_prefs/</a:t>
                      </a:r>
                    </a:p>
                  </a:txBody>
                  <a:tcPr marL="43083" marR="43083" marT="21541" marB="21541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Logs recent app activity timestamps.</a:t>
                      </a:r>
                    </a:p>
                  </a:txBody>
                  <a:tcPr marL="43083" marR="43083" marT="21541" marB="21541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/>
                        <a:t>Establishes short-term usage patterns and timelines.</a:t>
                      </a:r>
                    </a:p>
                  </a:txBody>
                  <a:tcPr marL="43083" marR="43083" marT="21541" marB="21541" anchor="ctr"/>
                </a:tc>
                <a:extLst>
                  <a:ext uri="{0D108BD9-81ED-4DB2-BD59-A6C34878D82A}">
                    <a16:rowId xmlns:a16="http://schemas.microsoft.com/office/drawing/2014/main" val="1431264168"/>
                  </a:ext>
                </a:extLst>
              </a:tr>
              <a:tr h="56007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 b="1"/>
                        <a:t>accounts_ce.db / accounts_de.db</a:t>
                      </a:r>
                      <a:endParaRPr lang="en-GB" sz="1400"/>
                    </a:p>
                  </a:txBody>
                  <a:tcPr marL="43083" marR="43083" marT="21541" marB="21541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/>
                        <a:t>/data/system_ce/0/accounts_ce.db etc.</a:t>
                      </a:r>
                    </a:p>
                  </a:txBody>
                  <a:tcPr marL="43083" marR="43083" marT="21541" marB="21541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/>
                        <a:t>Stores app account details, logins, tokens.</a:t>
                      </a:r>
                    </a:p>
                  </a:txBody>
                  <a:tcPr marL="43083" marR="43083" marT="21541" marB="21541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 dirty="0"/>
                        <a:t>Uncovers logged-in accounts, last logon times, authentication data.</a:t>
                      </a:r>
                    </a:p>
                  </a:txBody>
                  <a:tcPr marL="43083" marR="43083" marT="21541" marB="21541" anchor="ctr"/>
                </a:tc>
                <a:extLst>
                  <a:ext uri="{0D108BD9-81ED-4DB2-BD59-A6C34878D82A}">
                    <a16:rowId xmlns:a16="http://schemas.microsoft.com/office/drawing/2014/main" val="293679446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2001913-C617-58E2-6412-74026FB9A22E}"/>
              </a:ext>
            </a:extLst>
          </p:cNvPr>
          <p:cNvSpPr txBox="1"/>
          <p:nvPr/>
        </p:nvSpPr>
        <p:spPr>
          <a:xfrm>
            <a:off x="2438400" y="836414"/>
            <a:ext cx="71932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2000" b="1" dirty="0">
                <a:effectLst/>
              </a:rPr>
              <a:t>Examples of Configuration Files and Their Forensic Association</a:t>
            </a:r>
          </a:p>
        </p:txBody>
      </p:sp>
    </p:spTree>
    <p:extLst>
      <p:ext uri="{BB962C8B-B14F-4D97-AF65-F5344CB8AC3E}">
        <p14:creationId xmlns:p14="http://schemas.microsoft.com/office/powerpoint/2010/main" val="2229704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CB38C6-785E-40DD-87ED-E0F072B3E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200835B-B4F5-499F-BB0B-7799CB5151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Pixel 3 Image Description</a:t>
            </a:r>
          </a:p>
          <a:p>
            <a:r>
              <a:rPr lang="en-US"/>
              <a:t>File System Structure</a:t>
            </a:r>
          </a:p>
          <a:p>
            <a:r>
              <a:rPr lang="en-US"/>
              <a:t>Understand the Apps/Package</a:t>
            </a:r>
          </a:p>
        </p:txBody>
      </p:sp>
    </p:spTree>
    <p:extLst>
      <p:ext uri="{BB962C8B-B14F-4D97-AF65-F5344CB8AC3E}">
        <p14:creationId xmlns:p14="http://schemas.microsoft.com/office/powerpoint/2010/main" val="36894512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54BA0C7-A7F3-79E1-6BBF-5488BE0C5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A34183-3C0A-CBF9-5113-AC8DFC1480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850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C0264B-780F-4E3C-9B24-AD7DB76903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724" y="1385647"/>
            <a:ext cx="6707652" cy="46064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7C9779-3CD4-4CE3-B920-1336E01BA4EB}"/>
              </a:ext>
            </a:extLst>
          </p:cNvPr>
          <p:cNvSpPr txBox="1"/>
          <p:nvPr/>
        </p:nvSpPr>
        <p:spPr>
          <a:xfrm>
            <a:off x="7372350" y="1055141"/>
            <a:ext cx="4274820" cy="20621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3C3E3E"/>
                </a:solidFill>
                <a:latin typeface="charter"/>
              </a:rPr>
              <a:t>To </a:t>
            </a:r>
            <a:r>
              <a:rPr lang="en-GB" sz="1600" b="0" i="0" dirty="0">
                <a:solidFill>
                  <a:srgbClr val="3C3E3E"/>
                </a:solidFill>
                <a:effectLst/>
                <a:latin typeface="charter"/>
              </a:rPr>
              <a:t>speed up security updates</a:t>
            </a:r>
            <a:endParaRPr lang="en-GB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Android Pony </a:t>
            </a:r>
            <a:r>
              <a:rPr lang="en-GB" sz="1600" dirty="0" err="1"/>
              <a:t>EXpress</a:t>
            </a:r>
            <a:r>
              <a:rPr lang="en-GB" sz="1600" dirty="0"/>
              <a:t> (APEX) is a container format introduced in Android 10 that is used in the install flow for lower-level system modules.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b="0" i="0" dirty="0">
                <a:solidFill>
                  <a:srgbClr val="3C3E3E"/>
                </a:solidFill>
                <a:effectLst/>
                <a:latin typeface="charter"/>
              </a:rPr>
              <a:t>This format facilitates the updates of system components that don’t fit into the standard Android application model.</a:t>
            </a:r>
            <a:r>
              <a:rPr lang="en-GB" sz="1600" dirty="0"/>
              <a:t> </a:t>
            </a:r>
            <a:endParaRPr lang="en-US" sz="1600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8D116A5-9BF6-413C-9131-9054C25888D9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5227320" y="2086193"/>
            <a:ext cx="2145030" cy="5049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3BF6B1E-3544-48D7-A8EE-D7E9113290F9}"/>
              </a:ext>
            </a:extLst>
          </p:cNvPr>
          <p:cNvSpPr txBox="1"/>
          <p:nvPr/>
        </p:nvSpPr>
        <p:spPr>
          <a:xfrm>
            <a:off x="7425690" y="3431390"/>
            <a:ext cx="422148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/>
              <a:t>run commands(</a:t>
            </a:r>
            <a:r>
              <a:rPr lang="en-US" err="1">
                <a:solidFill>
                  <a:srgbClr val="FF0000"/>
                </a:solidFill>
              </a:rPr>
              <a:t>rc</a:t>
            </a:r>
            <a:r>
              <a:rPr lang="en-US"/>
              <a:t>): OS </a:t>
            </a:r>
            <a:r>
              <a:rPr lang="en-GB"/>
              <a:t>boot script</a:t>
            </a:r>
            <a:r>
              <a:rPr lang="en-US"/>
              <a:t> 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8E7EF29-4866-4602-9E38-682627D2C606}"/>
              </a:ext>
            </a:extLst>
          </p:cNvPr>
          <p:cNvCxnSpPr>
            <a:cxnSpLocks/>
            <a:stCxn id="10" idx="1"/>
          </p:cNvCxnSpPr>
          <p:nvPr/>
        </p:nvCxnSpPr>
        <p:spPr>
          <a:xfrm flipH="1" flipV="1">
            <a:off x="5501640" y="3238500"/>
            <a:ext cx="1924050" cy="3775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E2809B8-75F0-4D82-B080-EA1FEC4FC8E5}"/>
              </a:ext>
            </a:extLst>
          </p:cNvPr>
          <p:cNvSpPr txBox="1"/>
          <p:nvPr/>
        </p:nvSpPr>
        <p:spPr>
          <a:xfrm>
            <a:off x="7399020" y="4078724"/>
            <a:ext cx="422148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/>
              <a:t>mount point for other file systems</a:t>
            </a:r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67B4A27-BF35-4FBD-89A6-BD3E481EEE69}"/>
              </a:ext>
            </a:extLst>
          </p:cNvPr>
          <p:cNvCxnSpPr>
            <a:stCxn id="14" idx="1"/>
          </p:cNvCxnSpPr>
          <p:nvPr/>
        </p:nvCxnSpPr>
        <p:spPr>
          <a:xfrm flipH="1">
            <a:off x="5227320" y="4263390"/>
            <a:ext cx="2171700" cy="2552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1B92682-C658-48B2-B3A3-00E58D5AC8F1}"/>
              </a:ext>
            </a:extLst>
          </p:cNvPr>
          <p:cNvSpPr txBox="1"/>
          <p:nvPr/>
        </p:nvSpPr>
        <p:spPr>
          <a:xfrm>
            <a:off x="7399020" y="5117127"/>
            <a:ext cx="41529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/>
              <a:t>binaries for several important daemons.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55D91CA-2AFC-4CBE-8B88-4C138EB96DA8}"/>
              </a:ext>
            </a:extLst>
          </p:cNvPr>
          <p:cNvCxnSpPr>
            <a:cxnSpLocks/>
            <a:stCxn id="18" idx="1"/>
          </p:cNvCxnSpPr>
          <p:nvPr/>
        </p:nvCxnSpPr>
        <p:spPr>
          <a:xfrm flipH="1" flipV="1">
            <a:off x="5135880" y="5196840"/>
            <a:ext cx="2263140" cy="1049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44EED142-3506-4FE7-A433-8EABCD439633}"/>
              </a:ext>
            </a:extLst>
          </p:cNvPr>
          <p:cNvSpPr txBox="1"/>
          <p:nvPr/>
        </p:nvSpPr>
        <p:spPr>
          <a:xfrm>
            <a:off x="7399020" y="4673084"/>
            <a:ext cx="422148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/>
              <a:t>Resource, e.g., layout, </a:t>
            </a:r>
            <a:r>
              <a:rPr lang="en-GB" err="1"/>
              <a:t>color</a:t>
            </a:r>
            <a:endParaRPr lang="en-US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2EAC7BC-6C08-414C-912E-3D5F49259A05}"/>
              </a:ext>
            </a:extLst>
          </p:cNvPr>
          <p:cNvCxnSpPr>
            <a:cxnSpLocks/>
            <a:stCxn id="22" idx="1"/>
          </p:cNvCxnSpPr>
          <p:nvPr/>
        </p:nvCxnSpPr>
        <p:spPr>
          <a:xfrm flipH="1">
            <a:off x="5227320" y="4857750"/>
            <a:ext cx="2171700" cy="114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E3E3A575-D5F8-4B52-B616-73E9BF2F48CB}"/>
              </a:ext>
            </a:extLst>
          </p:cNvPr>
          <p:cNvSpPr txBox="1"/>
          <p:nvPr/>
        </p:nvSpPr>
        <p:spPr>
          <a:xfrm>
            <a:off x="3855720" y="1714500"/>
            <a:ext cx="79105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/>
              <a:t>device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550B5E7-09A1-467A-838D-54C8A7A71DCC}"/>
              </a:ext>
            </a:extLst>
          </p:cNvPr>
          <p:cNvCxnSpPr>
            <a:cxnSpLocks/>
          </p:cNvCxnSpPr>
          <p:nvPr/>
        </p:nvCxnSpPr>
        <p:spPr>
          <a:xfrm flipH="1">
            <a:off x="2278380" y="1899166"/>
            <a:ext cx="1577341" cy="2687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F5DA4A75-EF26-4925-A540-41B20F8FD4B3}"/>
              </a:ext>
            </a:extLst>
          </p:cNvPr>
          <p:cNvSpPr txBox="1"/>
          <p:nvPr/>
        </p:nvSpPr>
        <p:spPr>
          <a:xfrm>
            <a:off x="369323" y="1009489"/>
            <a:ext cx="1804533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/>
              <a:t>list root directory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6C1026C-2937-4BAA-ADF2-9D75223C6C65}"/>
              </a:ext>
            </a:extLst>
          </p:cNvPr>
          <p:cNvSpPr txBox="1"/>
          <p:nvPr/>
        </p:nvSpPr>
        <p:spPr>
          <a:xfrm>
            <a:off x="7372350" y="5700147"/>
            <a:ext cx="415290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Android OS (AOSP), exclude Google services  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3A64FB6-F240-4474-BEBF-5D148AE07333}"/>
              </a:ext>
            </a:extLst>
          </p:cNvPr>
          <p:cNvCxnSpPr>
            <a:cxnSpLocks/>
            <a:stCxn id="17" idx="1"/>
          </p:cNvCxnSpPr>
          <p:nvPr/>
        </p:nvCxnSpPr>
        <p:spPr>
          <a:xfrm flipH="1" flipV="1">
            <a:off x="5345723" y="5408246"/>
            <a:ext cx="2026627" cy="6150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52391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8F4A4-1CE3-47D6-A954-6C249D402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/System: </a:t>
            </a:r>
            <a:r>
              <a:rPr lang="en-US"/>
              <a:t>Android OS Project (AOSP)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04B625-C3BA-40BB-BE4B-21716C7D68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163950"/>
            <a:ext cx="5887834" cy="34367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1AE95FE-3427-4F32-BF78-7341AEBA39B2}"/>
              </a:ext>
            </a:extLst>
          </p:cNvPr>
          <p:cNvSpPr txBox="1"/>
          <p:nvPr/>
        </p:nvSpPr>
        <p:spPr>
          <a:xfrm>
            <a:off x="4038600" y="2403806"/>
            <a:ext cx="245364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1200" b="0" i="0" dirty="0">
                <a:effectLst/>
                <a:latin typeface="roboto"/>
              </a:rPr>
              <a:t>"rooting" is required to modify the contents of this partition.</a:t>
            </a:r>
            <a:endParaRPr lang="en-US" sz="1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43979E-828B-44B0-BCFF-85FB351A1506}"/>
              </a:ext>
            </a:extLst>
          </p:cNvPr>
          <p:cNvSpPr txBox="1"/>
          <p:nvPr/>
        </p:nvSpPr>
        <p:spPr>
          <a:xfrm>
            <a:off x="7442314" y="2108836"/>
            <a:ext cx="3698126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  <a:latin typeface="roboto"/>
              </a:rPr>
              <a:t>Android OS pre-installed </a:t>
            </a:r>
            <a:r>
              <a:rPr lang="en-GB" sz="1600" dirty="0">
                <a:latin typeface="roboto"/>
              </a:rPr>
              <a:t>bloatware  </a:t>
            </a:r>
            <a:r>
              <a:rPr lang="en-US" sz="1600" dirty="0">
                <a:latin typeface="roboto"/>
              </a:rPr>
              <a:t>apps, often can’t uninstall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6665F4C-874D-478B-96BB-797DAC14FB0E}"/>
              </a:ext>
            </a:extLst>
          </p:cNvPr>
          <p:cNvCxnSpPr>
            <a:cxnSpLocks/>
          </p:cNvCxnSpPr>
          <p:nvPr/>
        </p:nvCxnSpPr>
        <p:spPr>
          <a:xfrm flipH="1">
            <a:off x="5798820" y="2682240"/>
            <a:ext cx="1562100" cy="662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4F595B8-4AB1-44F1-BA5E-EC04FABB8BFD}"/>
              </a:ext>
            </a:extLst>
          </p:cNvPr>
          <p:cNvSpPr txBox="1"/>
          <p:nvPr/>
        </p:nvSpPr>
        <p:spPr>
          <a:xfrm>
            <a:off x="7442314" y="3175903"/>
            <a:ext cx="3698126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>
                <a:latin typeface="roboto"/>
              </a:rPr>
              <a:t>executable binaries, daemons or bash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BBAD0DC-E430-43BF-91E4-CEEA989E1520}"/>
              </a:ext>
            </a:extLst>
          </p:cNvPr>
          <p:cNvCxnSpPr>
            <a:stCxn id="13" idx="1"/>
          </p:cNvCxnSpPr>
          <p:nvPr/>
        </p:nvCxnSpPr>
        <p:spPr>
          <a:xfrm flipH="1">
            <a:off x="5798820" y="3345180"/>
            <a:ext cx="1643494" cy="1692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AC3AFB7D-107D-4BCF-9FCF-FDBA1DBC8A2D}"/>
              </a:ext>
            </a:extLst>
          </p:cNvPr>
          <p:cNvSpPr txBox="1"/>
          <p:nvPr/>
        </p:nvSpPr>
        <p:spPr>
          <a:xfrm>
            <a:off x="7442314" y="3763328"/>
            <a:ext cx="3698126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>
                <a:latin typeface="roboto"/>
              </a:rPr>
              <a:t>App Framework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0F233C0-E3F1-49F3-AF8D-ABBF57ED71E2}"/>
              </a:ext>
            </a:extLst>
          </p:cNvPr>
          <p:cNvCxnSpPr>
            <a:cxnSpLocks/>
            <a:stCxn id="18" idx="1"/>
          </p:cNvCxnSpPr>
          <p:nvPr/>
        </p:nvCxnSpPr>
        <p:spPr>
          <a:xfrm flipH="1">
            <a:off x="6303124" y="3932605"/>
            <a:ext cx="1139190" cy="5236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56430732-425F-47B3-AA93-BF3F81A15EF6}"/>
              </a:ext>
            </a:extLst>
          </p:cNvPr>
          <p:cNvSpPr txBox="1"/>
          <p:nvPr/>
        </p:nvSpPr>
        <p:spPr>
          <a:xfrm>
            <a:off x="7442314" y="4780461"/>
            <a:ext cx="3698126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i="0">
                <a:solidFill>
                  <a:srgbClr val="202124"/>
                </a:solidFill>
                <a:effectLst/>
                <a:latin typeface="Roboto"/>
              </a:rPr>
              <a:t>Privileged apps, apps that are </a:t>
            </a:r>
            <a:r>
              <a:rPr lang="en-US" sz="1600" b="0" i="0">
                <a:solidFill>
                  <a:srgbClr val="242729"/>
                </a:solidFill>
                <a:effectLst/>
                <a:latin typeface="Arial" panose="020B0604020202020204" pitchFamily="34" charset="0"/>
              </a:rPr>
              <a:t>eligible for system permissions</a:t>
            </a:r>
            <a:endParaRPr lang="en-US" sz="1600">
              <a:solidFill>
                <a:srgbClr val="202124"/>
              </a:solidFill>
              <a:latin typeface="Roboto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549D182-8A7F-45FD-A7DB-CFF038D15631}"/>
              </a:ext>
            </a:extLst>
          </p:cNvPr>
          <p:cNvCxnSpPr>
            <a:cxnSpLocks/>
          </p:cNvCxnSpPr>
          <p:nvPr/>
        </p:nvCxnSpPr>
        <p:spPr>
          <a:xfrm flipH="1">
            <a:off x="6303124" y="5083487"/>
            <a:ext cx="1057796" cy="854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DAF7499F-569B-4BE2-A9D4-93E48E95E6C9}"/>
              </a:ext>
            </a:extLst>
          </p:cNvPr>
          <p:cNvSpPr txBox="1"/>
          <p:nvPr/>
        </p:nvSpPr>
        <p:spPr>
          <a:xfrm>
            <a:off x="7442314" y="5627371"/>
            <a:ext cx="3698126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/>
              <a:t>all system-wide, read-only files installed by (or provided by) the OS</a:t>
            </a:r>
            <a:endParaRPr lang="en-US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0D67523-B897-46B4-8086-03BCDFCBC965}"/>
              </a:ext>
            </a:extLst>
          </p:cNvPr>
          <p:cNvCxnSpPr/>
          <p:nvPr/>
        </p:nvCxnSpPr>
        <p:spPr>
          <a:xfrm flipH="1" flipV="1">
            <a:off x="5798820" y="5417820"/>
            <a:ext cx="1643494" cy="5029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632710B-1FA7-404D-A106-B6791979CC92}"/>
              </a:ext>
            </a:extLst>
          </p:cNvPr>
          <p:cNvSpPr txBox="1"/>
          <p:nvPr/>
        </p:nvSpPr>
        <p:spPr>
          <a:xfrm>
            <a:off x="7442314" y="4271159"/>
            <a:ext cx="3698126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latin typeface="roboto"/>
              </a:rPr>
              <a:t>native libraries (C/C++; DLL)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4D7AED0-B385-4814-913D-27C919A72C64}"/>
              </a:ext>
            </a:extLst>
          </p:cNvPr>
          <p:cNvCxnSpPr>
            <a:cxnSpLocks/>
            <a:stCxn id="19" idx="1"/>
          </p:cNvCxnSpPr>
          <p:nvPr/>
        </p:nvCxnSpPr>
        <p:spPr>
          <a:xfrm flipH="1">
            <a:off x="5745480" y="4440436"/>
            <a:ext cx="1696834" cy="2488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5F07305-A1B2-48A5-A082-327E228B96C8}"/>
              </a:ext>
            </a:extLst>
          </p:cNvPr>
          <p:cNvCxnSpPr>
            <a:cxnSpLocks/>
            <a:stCxn id="19" idx="1"/>
          </p:cNvCxnSpPr>
          <p:nvPr/>
        </p:nvCxnSpPr>
        <p:spPr>
          <a:xfrm flipH="1">
            <a:off x="5888877" y="4440436"/>
            <a:ext cx="1553437" cy="4483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6D1C9450-7DD0-6F05-E839-76420B6C2736}"/>
              </a:ext>
            </a:extLst>
          </p:cNvPr>
          <p:cNvSpPr txBox="1"/>
          <p:nvPr/>
        </p:nvSpPr>
        <p:spPr>
          <a:xfrm>
            <a:off x="838200" y="5812037"/>
            <a:ext cx="49606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0" i="0" dirty="0">
                <a:solidFill>
                  <a:srgbClr val="FF0000"/>
                </a:solidFill>
                <a:effectLst/>
                <a:latin typeface="roboto"/>
              </a:rPr>
              <a:t>It is less likely that you need to investigate the folder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2067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C046B-894E-4077-979E-159EE0A9F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Pre-installed/downloaded apps 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C6610-12AA-47FC-875A-E31345E9B5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Pre-installed bloatware with ROM</a:t>
            </a:r>
          </a:p>
          <a:p>
            <a:pPr lvl="1"/>
            <a:r>
              <a:rPr lang="en-GB" b="1" dirty="0">
                <a:solidFill>
                  <a:srgbClr val="242729"/>
                </a:solidFill>
                <a:latin typeface="Consolas" panose="020B0609020204030204" pitchFamily="49" charset="0"/>
              </a:rPr>
              <a:t>/system/app</a:t>
            </a:r>
            <a:r>
              <a:rPr lang="en-GB" dirty="0">
                <a:solidFill>
                  <a:srgbClr val="242729"/>
                </a:solidFill>
                <a:latin typeface="Consolas" panose="020B0609020204030204" pitchFamily="49" charset="0"/>
              </a:rPr>
              <a:t>: </a:t>
            </a:r>
            <a:r>
              <a:rPr lang="en-GB" sz="2600" dirty="0"/>
              <a:t>camera, settings, messages, Google Play Store, etc.</a:t>
            </a:r>
            <a:endParaRPr lang="en-GB" sz="2900" dirty="0"/>
          </a:p>
          <a:p>
            <a:pPr lvl="1"/>
            <a:r>
              <a:rPr lang="en-US" b="1" i="0" dirty="0">
                <a:solidFill>
                  <a:srgbClr val="242729"/>
                </a:solidFill>
                <a:effectLst/>
                <a:latin typeface="Consolas" panose="020B0609020204030204" pitchFamily="49" charset="0"/>
              </a:rPr>
              <a:t>/system/</a:t>
            </a:r>
            <a:r>
              <a:rPr lang="en-US" b="1" i="0" dirty="0" err="1">
                <a:solidFill>
                  <a:srgbClr val="242729"/>
                </a:solidFill>
                <a:effectLst/>
                <a:latin typeface="Consolas" panose="020B0609020204030204" pitchFamily="49" charset="0"/>
              </a:rPr>
              <a:t>priv</a:t>
            </a:r>
            <a:r>
              <a:rPr lang="en-US" b="1" i="0" dirty="0">
                <a:solidFill>
                  <a:srgbClr val="242729"/>
                </a:solidFill>
                <a:effectLst/>
                <a:latin typeface="Consolas" panose="020B0609020204030204" pitchFamily="49" charset="0"/>
              </a:rPr>
              <a:t>-app</a:t>
            </a:r>
            <a:r>
              <a:rPr lang="en-US" sz="2600" dirty="0"/>
              <a:t>: implicitly granted system privilege</a:t>
            </a:r>
            <a:endParaRPr lang="en-GB" sz="2600" dirty="0"/>
          </a:p>
          <a:p>
            <a:pPr lvl="1"/>
            <a:r>
              <a:rPr lang="en-GB" b="1" dirty="0">
                <a:solidFill>
                  <a:srgbClr val="242729"/>
                </a:solidFill>
                <a:latin typeface="Consolas" panose="020B0609020204030204" pitchFamily="49" charset="0"/>
              </a:rPr>
              <a:t>/</a:t>
            </a:r>
            <a:r>
              <a:rPr lang="en-GB" b="1" dirty="0" err="1">
                <a:solidFill>
                  <a:srgbClr val="242729"/>
                </a:solidFill>
                <a:latin typeface="Consolas" panose="020B0609020204030204" pitchFamily="49" charset="0"/>
              </a:rPr>
              <a:t>custpack</a:t>
            </a:r>
            <a:r>
              <a:rPr lang="en-GB" b="1" dirty="0">
                <a:solidFill>
                  <a:srgbClr val="242729"/>
                </a:solidFill>
                <a:latin typeface="Consolas" panose="020B0609020204030204" pitchFamily="49" charset="0"/>
              </a:rPr>
              <a:t>/app</a:t>
            </a:r>
          </a:p>
          <a:p>
            <a:r>
              <a:rPr lang="en-US" sz="2600" dirty="0"/>
              <a:t>If moving apps to an SD card</a:t>
            </a:r>
          </a:p>
          <a:p>
            <a:pPr lvl="1"/>
            <a:r>
              <a:rPr lang="en-GB" dirty="0"/>
              <a:t>Apps will be encrypted in </a:t>
            </a:r>
            <a:r>
              <a:rPr lang="en-GB" b="1" dirty="0">
                <a:solidFill>
                  <a:srgbClr val="242729"/>
                </a:solidFill>
                <a:latin typeface="Consolas" panose="020B0609020204030204" pitchFamily="49" charset="0"/>
              </a:rPr>
              <a:t>/</a:t>
            </a:r>
            <a:r>
              <a:rPr lang="en-GB" b="1" dirty="0" err="1">
                <a:solidFill>
                  <a:srgbClr val="242729"/>
                </a:solidFill>
                <a:latin typeface="Consolas" panose="020B0609020204030204" pitchFamily="49" charset="0"/>
              </a:rPr>
              <a:t>mnt</a:t>
            </a:r>
            <a:r>
              <a:rPr lang="en-GB" b="1" dirty="0">
                <a:solidFill>
                  <a:srgbClr val="242729"/>
                </a:solidFill>
                <a:latin typeface="Consolas" panose="020B0609020204030204" pitchFamily="49" charset="0"/>
              </a:rPr>
              <a:t>/</a:t>
            </a:r>
            <a:r>
              <a:rPr lang="en-GB" b="1" dirty="0" err="1">
                <a:solidFill>
                  <a:srgbClr val="242729"/>
                </a:solidFill>
                <a:latin typeface="Consolas" panose="020B0609020204030204" pitchFamily="49" charset="0"/>
              </a:rPr>
              <a:t>sdcard</a:t>
            </a:r>
            <a:r>
              <a:rPr lang="en-GB" b="1" dirty="0">
                <a:solidFill>
                  <a:srgbClr val="242729"/>
                </a:solidFill>
                <a:latin typeface="Consolas" panose="020B0609020204030204" pitchFamily="49" charset="0"/>
              </a:rPr>
              <a:t>/.</a:t>
            </a:r>
            <a:r>
              <a:rPr lang="en-GB" b="1" dirty="0" err="1">
                <a:solidFill>
                  <a:srgbClr val="242729"/>
                </a:solidFill>
                <a:latin typeface="Consolas" panose="020B0609020204030204" pitchFamily="49" charset="0"/>
              </a:rPr>
              <a:t>android_secure</a:t>
            </a:r>
            <a:r>
              <a:rPr lang="en-GB" dirty="0"/>
              <a:t>. </a:t>
            </a:r>
          </a:p>
          <a:p>
            <a:pPr lvl="1"/>
            <a:r>
              <a:rPr lang="en-GB" dirty="0"/>
              <a:t>Android decrypts them at runtime and stores a decrypted copy on in </a:t>
            </a:r>
            <a:r>
              <a:rPr lang="en-GB" b="1" dirty="0">
                <a:solidFill>
                  <a:srgbClr val="242729"/>
                </a:solidFill>
                <a:latin typeface="Consolas" panose="020B0609020204030204" pitchFamily="49" charset="0"/>
              </a:rPr>
              <a:t>/</a:t>
            </a:r>
            <a:r>
              <a:rPr lang="en-GB" b="1" dirty="0" err="1">
                <a:solidFill>
                  <a:srgbClr val="242729"/>
                </a:solidFill>
                <a:latin typeface="Consolas" panose="020B0609020204030204" pitchFamily="49" charset="0"/>
              </a:rPr>
              <a:t>mnt</a:t>
            </a:r>
            <a:r>
              <a:rPr lang="en-GB" b="1" dirty="0">
                <a:solidFill>
                  <a:srgbClr val="242729"/>
                </a:solidFill>
                <a:latin typeface="Consolas" panose="020B0609020204030204" pitchFamily="49" charset="0"/>
              </a:rPr>
              <a:t>/</a:t>
            </a:r>
            <a:r>
              <a:rPr lang="en-GB" b="1" dirty="0" err="1">
                <a:solidFill>
                  <a:srgbClr val="242729"/>
                </a:solidFill>
                <a:latin typeface="Consolas" panose="020B0609020204030204" pitchFamily="49" charset="0"/>
              </a:rPr>
              <a:t>asec</a:t>
            </a:r>
            <a:r>
              <a:rPr lang="en-GB" b="1" dirty="0">
                <a:solidFill>
                  <a:srgbClr val="242729"/>
                </a:solidFill>
                <a:latin typeface="Consolas" panose="020B0609020204030204" pitchFamily="49" charset="0"/>
              </a:rPr>
              <a:t>/</a:t>
            </a:r>
            <a:r>
              <a:rPr lang="en-GB" b="1" dirty="0" err="1">
                <a:solidFill>
                  <a:srgbClr val="242729"/>
                </a:solidFill>
                <a:latin typeface="Consolas" panose="020B0609020204030204" pitchFamily="49" charset="0"/>
              </a:rPr>
              <a:t>tmpfs</a:t>
            </a:r>
            <a:r>
              <a:rPr lang="en-GB" dirty="0"/>
              <a:t> </a:t>
            </a:r>
            <a:endParaRPr lang="en-GB" b="1" dirty="0">
              <a:solidFill>
                <a:srgbClr val="242729"/>
              </a:solidFill>
              <a:latin typeface="Consolas" panose="020B0609020204030204" pitchFamily="49" charset="0"/>
            </a:endParaRPr>
          </a:p>
          <a:p>
            <a:pPr lvl="1"/>
            <a:r>
              <a:rPr lang="en-GB" dirty="0"/>
              <a:t>Need to use a card reader and attach the SD card to a PC to see the files</a:t>
            </a:r>
          </a:p>
          <a:p>
            <a:pPr lvl="2"/>
            <a:r>
              <a:rPr lang="en-GB" sz="2400" b="1" dirty="0">
                <a:solidFill>
                  <a:srgbClr val="242729"/>
                </a:solidFill>
                <a:latin typeface="Consolas" panose="020B0609020204030204" pitchFamily="49" charset="0"/>
              </a:rPr>
              <a:t>.</a:t>
            </a:r>
            <a:r>
              <a:rPr lang="en-GB" sz="2400" b="1" dirty="0" err="1">
                <a:solidFill>
                  <a:srgbClr val="242729"/>
                </a:solidFill>
                <a:latin typeface="Consolas" panose="020B0609020204030204" pitchFamily="49" charset="0"/>
              </a:rPr>
              <a:t>asec</a:t>
            </a:r>
            <a:r>
              <a:rPr lang="en-GB" dirty="0"/>
              <a:t> (</a:t>
            </a:r>
            <a:r>
              <a:rPr lang="en-US" b="0" i="0" dirty="0">
                <a:solidFill>
                  <a:srgbClr val="242729"/>
                </a:solidFill>
                <a:effectLst/>
                <a:latin typeface="Arial" panose="020B0604020202020204" pitchFamily="34" charset="0"/>
              </a:rPr>
              <a:t>Android Secure External Cache)</a:t>
            </a:r>
            <a:r>
              <a:rPr lang="en-GB" dirty="0"/>
              <a:t> instead of </a:t>
            </a:r>
            <a:r>
              <a:rPr lang="en-GB" sz="2400" b="1" dirty="0">
                <a:solidFill>
                  <a:srgbClr val="242729"/>
                </a:solidFill>
                <a:latin typeface="Consolas" panose="020B0609020204030204" pitchFamily="49" charset="0"/>
              </a:rPr>
              <a:t>.</a:t>
            </a:r>
            <a:r>
              <a:rPr lang="en-GB" sz="2400" b="1" dirty="0" err="1">
                <a:solidFill>
                  <a:srgbClr val="242729"/>
                </a:solidFill>
                <a:latin typeface="Consolas" panose="020B0609020204030204" pitchFamily="49" charset="0"/>
              </a:rPr>
              <a:t>apk</a:t>
            </a:r>
            <a:r>
              <a:rPr lang="en-GB" sz="2400" b="1" dirty="0">
                <a:solidFill>
                  <a:srgbClr val="242729"/>
                </a:solidFill>
                <a:latin typeface="Consolas" panose="020B0609020204030204" pitchFamily="49" charset="0"/>
              </a:rPr>
              <a:t> </a:t>
            </a:r>
            <a:r>
              <a:rPr lang="en-GB" dirty="0"/>
              <a:t>-- from which you will get the connection to the name </a:t>
            </a:r>
            <a:r>
              <a:rPr lang="en-GB" sz="2400" b="1" dirty="0">
                <a:solidFill>
                  <a:srgbClr val="242729"/>
                </a:solidFill>
                <a:latin typeface="Consolas" panose="020B0609020204030204" pitchFamily="49" charset="0"/>
              </a:rPr>
              <a:t>/</a:t>
            </a:r>
            <a:r>
              <a:rPr lang="en-GB" sz="2400" b="1" dirty="0" err="1">
                <a:solidFill>
                  <a:srgbClr val="242729"/>
                </a:solidFill>
                <a:latin typeface="Consolas" panose="020B0609020204030204" pitchFamily="49" charset="0"/>
              </a:rPr>
              <a:t>mnt</a:t>
            </a:r>
            <a:r>
              <a:rPr lang="en-GB" sz="2400" b="1" dirty="0">
                <a:solidFill>
                  <a:srgbClr val="242729"/>
                </a:solidFill>
                <a:latin typeface="Consolas" panose="020B0609020204030204" pitchFamily="49" charset="0"/>
              </a:rPr>
              <a:t>/</a:t>
            </a:r>
            <a:r>
              <a:rPr lang="en-GB" sz="2400" b="1" dirty="0" err="1">
                <a:solidFill>
                  <a:srgbClr val="242729"/>
                </a:solidFill>
                <a:latin typeface="Consolas" panose="020B0609020204030204" pitchFamily="49" charset="0"/>
              </a:rPr>
              <a:t>asec</a:t>
            </a:r>
            <a:endParaRPr lang="en-GB" dirty="0"/>
          </a:p>
          <a:p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3199296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owchart: Document 8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374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252B50-8296-4E34-9531-D3DDE2820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0000"/>
                </a:solidFill>
              </a:rPr>
              <a:t>/data</a:t>
            </a:r>
            <a:endParaRPr lang="en-US" sz="4000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01DE4E-88CF-46B5-A6DB-FA90F88E3A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9815" y="640080"/>
            <a:ext cx="5663772" cy="55788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994CAEB-0C67-4DC2-868A-0EC8EA0E009F}"/>
              </a:ext>
            </a:extLst>
          </p:cNvPr>
          <p:cNvSpPr txBox="1"/>
          <p:nvPr/>
        </p:nvSpPr>
        <p:spPr>
          <a:xfrm>
            <a:off x="734290" y="3852595"/>
            <a:ext cx="3359537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Contains subfolders with </a:t>
            </a:r>
            <a:r>
              <a:rPr lang="en-US" sz="2400" dirty="0">
                <a:solidFill>
                  <a:srgbClr val="FF0000"/>
                </a:solidFill>
              </a:rPr>
              <a:t>forensic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030A0"/>
                </a:solidFill>
              </a:rPr>
              <a:t>all installed Android apps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030A0"/>
                </a:solidFill>
              </a:rPr>
              <a:t>native apps or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030A0"/>
                </a:solidFill>
              </a:rPr>
              <a:t>3</a:t>
            </a:r>
            <a:r>
              <a:rPr lang="en-US" sz="2000" baseline="30000" dirty="0">
                <a:solidFill>
                  <a:srgbClr val="7030A0"/>
                </a:solidFill>
              </a:rPr>
              <a:t>rd</a:t>
            </a:r>
            <a:r>
              <a:rPr lang="en-US" sz="2000" dirty="0">
                <a:solidFill>
                  <a:srgbClr val="7030A0"/>
                </a:solidFill>
              </a:rPr>
              <a:t> party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all system config/log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all app-generated data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EA7B72-9D9E-BC0C-DACC-0557ABA0BBC8}"/>
              </a:ext>
            </a:extLst>
          </p:cNvPr>
          <p:cNvSpPr txBox="1"/>
          <p:nvPr/>
        </p:nvSpPr>
        <p:spPr>
          <a:xfrm>
            <a:off x="10040814" y="1588659"/>
            <a:ext cx="1997387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1600" dirty="0"/>
              <a:t>downloaded .</a:t>
            </a:r>
            <a:r>
              <a:rPr lang="en-GB" sz="1600" b="1" dirty="0" err="1"/>
              <a:t>apk</a:t>
            </a:r>
            <a:r>
              <a:rPr lang="en-GB" sz="1600" b="1" dirty="0"/>
              <a:t> </a:t>
            </a:r>
            <a:r>
              <a:rPr lang="en-GB" sz="1600" dirty="0"/>
              <a:t>from</a:t>
            </a:r>
            <a:r>
              <a:rPr lang="en-GB" sz="1600" b="1" dirty="0"/>
              <a:t> </a:t>
            </a:r>
            <a:r>
              <a:rPr lang="en-GB" sz="1600" dirty="0"/>
              <a:t>Google Play Store     </a:t>
            </a:r>
            <a:endParaRPr lang="en-US" sz="1600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367E269-7F99-EAA3-70DD-D8DDBD0C412D}"/>
              </a:ext>
            </a:extLst>
          </p:cNvPr>
          <p:cNvCxnSpPr/>
          <p:nvPr/>
        </p:nvCxnSpPr>
        <p:spPr>
          <a:xfrm flipH="1">
            <a:off x="9636369" y="1899138"/>
            <a:ext cx="404446" cy="2188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5DB88A7-F73F-B085-1E2D-3CF636E313D8}"/>
              </a:ext>
            </a:extLst>
          </p:cNvPr>
          <p:cNvSpPr txBox="1"/>
          <p:nvPr/>
        </p:nvSpPr>
        <p:spPr>
          <a:xfrm>
            <a:off x="10040815" y="2542310"/>
            <a:ext cx="1690077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1600" dirty="0"/>
              <a:t>installed apps/generated data </a:t>
            </a:r>
            <a:endParaRPr lang="en-US" sz="1600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703A4FE-BC65-7851-2F83-AD9B9EAC6514}"/>
              </a:ext>
            </a:extLst>
          </p:cNvPr>
          <p:cNvCxnSpPr/>
          <p:nvPr/>
        </p:nvCxnSpPr>
        <p:spPr>
          <a:xfrm flipH="1">
            <a:off x="9636369" y="2718565"/>
            <a:ext cx="404446" cy="2188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0674896-CA4E-E759-E7BD-88249895A879}"/>
              </a:ext>
            </a:extLst>
          </p:cNvPr>
          <p:cNvSpPr txBox="1"/>
          <p:nvPr/>
        </p:nvSpPr>
        <p:spPr>
          <a:xfrm>
            <a:off x="10271369" y="4352337"/>
            <a:ext cx="1459523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1600" dirty="0"/>
              <a:t>system config/ logs </a:t>
            </a:r>
            <a:endParaRPr lang="en-US" sz="1600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0A38459-5653-1CE1-C601-5BE403685ECD}"/>
              </a:ext>
            </a:extLst>
          </p:cNvPr>
          <p:cNvCxnSpPr/>
          <p:nvPr/>
        </p:nvCxnSpPr>
        <p:spPr>
          <a:xfrm flipH="1">
            <a:off x="9866923" y="4528592"/>
            <a:ext cx="404446" cy="2188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81530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A2AAE-B936-47A0-A415-84BC7B4B2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C00000"/>
                </a:solidFill>
              </a:rPr>
              <a:t>data/system </a:t>
            </a:r>
            <a:r>
              <a:rPr lang="en-US" i="1" dirty="0">
                <a:solidFill>
                  <a:schemeClr val="bg1">
                    <a:lumMod val="85000"/>
                  </a:schemeClr>
                </a:solidFill>
              </a:rPr>
              <a:t>settings </a:t>
            </a:r>
            <a:r>
              <a:rPr lang="en-US" sz="3200" i="1" dirty="0">
                <a:solidFill>
                  <a:schemeClr val="bg1">
                    <a:lumMod val="85000"/>
                  </a:schemeClr>
                </a:solidFill>
              </a:rPr>
              <a:t>(don’t confuse with </a:t>
            </a:r>
            <a:r>
              <a:rPr lang="en-US" sz="3200" i="1" dirty="0">
                <a:solidFill>
                  <a:srgbClr val="7030A0"/>
                </a:solidFill>
              </a:rPr>
              <a:t>/system</a:t>
            </a:r>
            <a:r>
              <a:rPr lang="en-US" sz="3200" i="1" dirty="0">
                <a:solidFill>
                  <a:schemeClr val="bg1">
                    <a:lumMod val="85000"/>
                  </a:schemeClr>
                </a:solidFill>
              </a:rPr>
              <a:t>)</a:t>
            </a:r>
            <a:endParaRPr lang="en-US" i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9837B-3CC1-4F40-BFDA-890D8F6D68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675858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Contains system </a:t>
            </a:r>
            <a:r>
              <a:rPr lang="en-GB" dirty="0">
                <a:solidFill>
                  <a:srgbClr val="7030A0"/>
                </a:solidFill>
              </a:rPr>
              <a:t>configuration</a:t>
            </a:r>
            <a:r>
              <a:rPr lang="en-GB" dirty="0"/>
              <a:t> files critical to maintaining device's state.</a:t>
            </a:r>
          </a:p>
          <a:p>
            <a:r>
              <a:rPr lang="en-GB" dirty="0"/>
              <a:t>Contains system state </a:t>
            </a:r>
            <a:r>
              <a:rPr lang="en-GB" dirty="0">
                <a:solidFill>
                  <a:srgbClr val="7030A0"/>
                </a:solidFill>
              </a:rPr>
              <a:t>logs</a:t>
            </a:r>
            <a:r>
              <a:rPr lang="en-GB" dirty="0"/>
              <a:t> </a:t>
            </a:r>
          </a:p>
          <a:p>
            <a:r>
              <a:rPr lang="en-GB" dirty="0"/>
              <a:t>Access to the directory is restricted by the system (utility) apps only, so if the device is not rooted the folder content can't be seen.</a:t>
            </a:r>
          </a:p>
          <a:p>
            <a:r>
              <a:rPr lang="en-GB" dirty="0"/>
              <a:t>for newer devices: </a:t>
            </a:r>
            <a:r>
              <a:rPr lang="en-GB" sz="2800" b="1" dirty="0">
                <a:solidFill>
                  <a:srgbClr val="242729"/>
                </a:solidFill>
                <a:latin typeface="Consolas" panose="020B0609020204030204" pitchFamily="49" charset="0"/>
              </a:rPr>
              <a:t>/data/</a:t>
            </a:r>
            <a:r>
              <a:rPr lang="en-GB" sz="2800" b="1" dirty="0" err="1">
                <a:solidFill>
                  <a:srgbClr val="242729"/>
                </a:solidFill>
                <a:latin typeface="Consolas" panose="020B0609020204030204" pitchFamily="49" charset="0"/>
              </a:rPr>
              <a:t>system_xx</a:t>
            </a:r>
            <a:r>
              <a:rPr lang="en-GB" sz="2800" b="1" dirty="0">
                <a:solidFill>
                  <a:srgbClr val="242729"/>
                </a:solidFill>
                <a:latin typeface="Consolas" panose="020B0609020204030204" pitchFamily="49" charset="0"/>
              </a:rPr>
              <a:t>/&lt;</a:t>
            </a:r>
            <a:r>
              <a:rPr lang="en-GB" sz="2800" b="1" dirty="0" err="1">
                <a:solidFill>
                  <a:schemeClr val="accent6"/>
                </a:solidFill>
                <a:latin typeface="Consolas" panose="020B0609020204030204" pitchFamily="49" charset="0"/>
              </a:rPr>
              <a:t>userID</a:t>
            </a:r>
            <a:r>
              <a:rPr lang="en-GB" sz="2800" b="1" dirty="0">
                <a:solidFill>
                  <a:srgbClr val="242729"/>
                </a:solidFill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7DA920-D0F2-47B7-AFD4-CAE821D984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06" y="3700092"/>
            <a:ext cx="12093988" cy="270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4947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C19632F-FC45-CB39-5F33-39803D3BA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Configurations File Formats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DE5F4C5-847D-75D3-2C1B-DC85840FE5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Plain text (e.g., </a:t>
            </a:r>
            <a:r>
              <a:rPr lang="en-US" dirty="0">
                <a:solidFill>
                  <a:schemeClr val="accent2"/>
                </a:solidFill>
              </a:rPr>
              <a:t>.conf </a:t>
            </a:r>
            <a:r>
              <a:rPr lang="en-US" dirty="0"/>
              <a:t>files like </a:t>
            </a:r>
            <a:r>
              <a:rPr lang="en-US" dirty="0" err="1">
                <a:solidFill>
                  <a:schemeClr val="accent2"/>
                </a:solidFill>
              </a:rPr>
              <a:t>wpa_supplicant.conf</a:t>
            </a:r>
            <a:r>
              <a:rPr lang="en-US" dirty="0"/>
              <a:t>).</a:t>
            </a:r>
          </a:p>
          <a:p>
            <a:pPr lvl="1"/>
            <a:r>
              <a:rPr lang="en-US" dirty="0"/>
              <a:t>txt</a:t>
            </a:r>
          </a:p>
          <a:p>
            <a:r>
              <a:rPr lang="en-US" dirty="0"/>
              <a:t>Key-value pairs (e.g., </a:t>
            </a:r>
            <a:r>
              <a:rPr lang="en-US" dirty="0" err="1">
                <a:solidFill>
                  <a:schemeClr val="accent2"/>
                </a:solidFill>
              </a:rPr>
              <a:t>build.prop</a:t>
            </a:r>
            <a:r>
              <a:rPr lang="en-US" dirty="0"/>
              <a:t>).</a:t>
            </a:r>
          </a:p>
          <a:p>
            <a:r>
              <a:rPr lang="en-US" dirty="0"/>
              <a:t>XML files (e.g., </a:t>
            </a:r>
            <a:r>
              <a:rPr lang="en-US" dirty="0">
                <a:solidFill>
                  <a:schemeClr val="accent2"/>
                </a:solidFill>
              </a:rPr>
              <a:t>AndroidManifest.xml</a:t>
            </a:r>
            <a:r>
              <a:rPr lang="en-US" dirty="0"/>
              <a:t>, app preference files).</a:t>
            </a:r>
          </a:p>
          <a:p>
            <a:pPr lvl="1"/>
            <a:r>
              <a:rPr lang="en-US" dirty="0"/>
              <a:t>.</a:t>
            </a:r>
            <a:r>
              <a:rPr lang="en-US" dirty="0" err="1"/>
              <a:t>json</a:t>
            </a:r>
            <a:endParaRPr lang="en-US" dirty="0"/>
          </a:p>
          <a:p>
            <a:r>
              <a:rPr lang="en-US" dirty="0"/>
              <a:t>Databases (e.g., settings in </a:t>
            </a:r>
            <a:r>
              <a:rPr lang="en-US" dirty="0">
                <a:solidFill>
                  <a:schemeClr val="accent2"/>
                </a:solidFill>
              </a:rPr>
              <a:t>/data/system/</a:t>
            </a:r>
            <a:r>
              <a:rPr lang="en-US" dirty="0" err="1">
                <a:solidFill>
                  <a:schemeClr val="accent2"/>
                </a:solidFill>
              </a:rPr>
              <a:t>xxx.db</a:t>
            </a:r>
            <a:r>
              <a:rPr lang="en-US" dirty="0"/>
              <a:t>)</a:t>
            </a:r>
            <a:r>
              <a:rPr lang="en-US" dirty="0">
                <a:solidFill>
                  <a:schemeClr val="accent2"/>
                </a:solidFill>
              </a:rPr>
              <a:t>.</a:t>
            </a:r>
          </a:p>
          <a:p>
            <a:r>
              <a:rPr lang="en-US" dirty="0"/>
              <a:t>Special format (</a:t>
            </a:r>
            <a:r>
              <a:rPr lang="en-US" dirty="0">
                <a:solidFill>
                  <a:schemeClr val="accent2"/>
                </a:solidFill>
              </a:rPr>
              <a:t>.</a:t>
            </a:r>
            <a:r>
              <a:rPr lang="en-US" dirty="0" err="1">
                <a:solidFill>
                  <a:schemeClr val="accent2"/>
                </a:solidFill>
              </a:rPr>
              <a:t>plist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215652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067225B-F6E7-0A43-74DE-45821CEBD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(utility</a:t>
            </a:r>
            <a:r>
              <a:rPr lang="en-US"/>
              <a:t>) apps’ </a:t>
            </a:r>
            <a:r>
              <a:rPr lang="en-US" dirty="0"/>
              <a:t>configuration files may contain evidence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DFA59A4-5C08-B19A-3E86-2B6C2E5F7E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b="1" i="1" dirty="0">
                <a:solidFill>
                  <a:srgbClr val="242729"/>
                </a:solidFill>
                <a:latin typeface="Consolas" panose="020B0609020204030204" pitchFamily="49" charset="0"/>
                <a:ea typeface="inherit"/>
                <a:cs typeface="Arial" panose="020B0604020202020204" pitchFamily="34" charset="0"/>
              </a:rPr>
              <a:t>appops.xml</a:t>
            </a:r>
            <a:r>
              <a:rPr lang="en-US" altLang="en-US" dirty="0">
                <a:solidFill>
                  <a:srgbClr val="242729"/>
                </a:solidFill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 - a configuration file used by the </a:t>
            </a:r>
            <a:r>
              <a:rPr lang="en-US" altLang="en-US" dirty="0" err="1">
                <a:solidFill>
                  <a:srgbClr val="242729"/>
                </a:solidFill>
                <a:latin typeface="Consolas" panose="020B0609020204030204" pitchFamily="49" charset="0"/>
                <a:ea typeface="inherit"/>
                <a:cs typeface="Arial" panose="020B0604020202020204" pitchFamily="34" charset="0"/>
              </a:rPr>
              <a:t>AppOps</a:t>
            </a:r>
            <a:r>
              <a:rPr lang="en-US" altLang="en-US" dirty="0">
                <a:solidFill>
                  <a:srgbClr val="242729"/>
                </a:solidFill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 service, which controls application permissions;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b="1" i="1" dirty="0" err="1">
                <a:solidFill>
                  <a:srgbClr val="242729"/>
                </a:solidFill>
                <a:latin typeface="Consolas" panose="020B0609020204030204" pitchFamily="49" charset="0"/>
                <a:ea typeface="inherit"/>
                <a:cs typeface="Arial" panose="020B0604020202020204" pitchFamily="34" charset="0"/>
              </a:rPr>
              <a:t>batterystats.bin</a:t>
            </a:r>
            <a:r>
              <a:rPr lang="en-US" altLang="en-US" dirty="0">
                <a:solidFill>
                  <a:srgbClr val="242729"/>
                </a:solidFill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 - a binary used by the </a:t>
            </a:r>
            <a:r>
              <a:rPr lang="en-US" altLang="en-US" dirty="0" err="1">
                <a:solidFill>
                  <a:srgbClr val="242729"/>
                </a:solidFill>
                <a:latin typeface="Consolas" panose="020B0609020204030204" pitchFamily="49" charset="0"/>
                <a:ea typeface="inherit"/>
                <a:cs typeface="Arial" panose="020B0604020202020204" pitchFamily="34" charset="0"/>
              </a:rPr>
              <a:t>BatteryStats</a:t>
            </a:r>
            <a:r>
              <a:rPr lang="en-US" altLang="en-US" dirty="0">
                <a:solidFill>
                  <a:srgbClr val="242729"/>
                </a:solidFill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 service to keep power statistics of applications installed;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b="1" i="1" dirty="0" err="1">
                <a:solidFill>
                  <a:srgbClr val="242729"/>
                </a:solidFill>
                <a:latin typeface="Consolas" panose="020B0609020204030204" pitchFamily="49" charset="0"/>
                <a:ea typeface="inherit"/>
                <a:cs typeface="Arial" panose="020B0604020202020204" pitchFamily="34" charset="0"/>
              </a:rPr>
              <a:t>gesture.key</a:t>
            </a:r>
            <a:r>
              <a:rPr lang="en-US" altLang="en-US" dirty="0">
                <a:solidFill>
                  <a:srgbClr val="242729"/>
                </a:solidFill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 - lockscreen pattern;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b="1" i="1" dirty="0" err="1">
                <a:solidFill>
                  <a:srgbClr val="242729"/>
                </a:solidFill>
                <a:latin typeface="Consolas" panose="020B0609020204030204" pitchFamily="49" charset="0"/>
                <a:ea typeface="inherit"/>
                <a:cs typeface="Arial" panose="020B0604020202020204" pitchFamily="34" charset="0"/>
              </a:rPr>
              <a:t>inputmethod</a:t>
            </a:r>
            <a:r>
              <a:rPr lang="en-US" altLang="en-US" b="1" i="1" dirty="0">
                <a:solidFill>
                  <a:srgbClr val="242729"/>
                </a:solidFill>
                <a:latin typeface="Consolas" panose="020B0609020204030204" pitchFamily="49" charset="0"/>
                <a:ea typeface="inherit"/>
                <a:cs typeface="Arial" panose="020B0604020202020204" pitchFamily="34" charset="0"/>
              </a:rPr>
              <a:t>/</a:t>
            </a:r>
            <a:r>
              <a:rPr lang="en-US" altLang="en-US" dirty="0">
                <a:solidFill>
                  <a:srgbClr val="242729"/>
                </a:solidFill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 - a directory used to store IME configuration. Contains </a:t>
            </a:r>
            <a:r>
              <a:rPr lang="en-US" altLang="en-US" dirty="0">
                <a:solidFill>
                  <a:srgbClr val="242729"/>
                </a:solidFill>
                <a:latin typeface="Consolas" panose="020B0609020204030204" pitchFamily="49" charset="0"/>
                <a:ea typeface="inherit"/>
                <a:cs typeface="Arial" panose="020B0604020202020204" pitchFamily="34" charset="0"/>
              </a:rPr>
              <a:t>subtypes.xml</a:t>
            </a:r>
            <a:r>
              <a:rPr lang="en-US" altLang="en-US" dirty="0">
                <a:solidFill>
                  <a:srgbClr val="242729"/>
                </a:solidFill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 with IME locales, keyboard layout sets, etc.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b="1" i="1" dirty="0" err="1">
                <a:solidFill>
                  <a:srgbClr val="242729"/>
                </a:solidFill>
                <a:latin typeface="Consolas" panose="020B0609020204030204" pitchFamily="49" charset="0"/>
                <a:ea typeface="inherit"/>
                <a:cs typeface="Arial" panose="020B0604020202020204" pitchFamily="34" charset="0"/>
              </a:rPr>
              <a:t>locksettings.db</a:t>
            </a:r>
            <a:r>
              <a:rPr lang="en-US" altLang="en-US" dirty="0">
                <a:solidFill>
                  <a:srgbClr val="242729"/>
                </a:solidFill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 - an </a:t>
            </a:r>
            <a:r>
              <a:rPr lang="en-US" altLang="en-US" dirty="0">
                <a:solidFill>
                  <a:srgbClr val="242729"/>
                </a:solidFill>
                <a:latin typeface="Consolas" panose="020B0609020204030204" pitchFamily="49" charset="0"/>
                <a:ea typeface="inherit"/>
                <a:cs typeface="Arial" panose="020B0604020202020204" pitchFamily="34" charset="0"/>
              </a:rPr>
              <a:t>SQLite</a:t>
            </a:r>
            <a:r>
              <a:rPr lang="en-US" altLang="en-US" dirty="0">
                <a:solidFill>
                  <a:srgbClr val="242729"/>
                </a:solidFill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 database containing the lock screen settings;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b="1" i="1" dirty="0">
                <a:solidFill>
                  <a:srgbClr val="242729"/>
                </a:solidFill>
                <a:latin typeface="Consolas" panose="020B0609020204030204" pitchFamily="49" charset="0"/>
                <a:ea typeface="inherit"/>
                <a:cs typeface="Arial" panose="020B0604020202020204" pitchFamily="34" charset="0"/>
              </a:rPr>
              <a:t>netpolicy.xml</a:t>
            </a:r>
            <a:r>
              <a:rPr lang="en-US" altLang="en-US" dirty="0">
                <a:solidFill>
                  <a:srgbClr val="242729"/>
                </a:solidFill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 - a configuration file used by the </a:t>
            </a:r>
            <a:r>
              <a:rPr lang="en-US" altLang="en-US" dirty="0" err="1">
                <a:solidFill>
                  <a:srgbClr val="242729"/>
                </a:solidFill>
                <a:latin typeface="Consolas" panose="020B0609020204030204" pitchFamily="49" charset="0"/>
                <a:ea typeface="inherit"/>
                <a:cs typeface="Arial" panose="020B0604020202020204" pitchFamily="34" charset="0"/>
              </a:rPr>
              <a:t>NetworkPolicyManagerService</a:t>
            </a:r>
            <a:r>
              <a:rPr lang="en-US" altLang="en-US" dirty="0">
                <a:solidFill>
                  <a:srgbClr val="242729"/>
                </a:solidFill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b="1" i="1" dirty="0">
                <a:solidFill>
                  <a:srgbClr val="242729"/>
                </a:solidFill>
                <a:latin typeface="Consolas" panose="020B0609020204030204" pitchFamily="49" charset="0"/>
                <a:ea typeface="inherit"/>
                <a:cs typeface="Arial" panose="020B0604020202020204" pitchFamily="34" charset="0"/>
              </a:rPr>
              <a:t>netstats/</a:t>
            </a:r>
            <a:r>
              <a:rPr lang="en-US" altLang="en-US" dirty="0">
                <a:solidFill>
                  <a:srgbClr val="242729"/>
                </a:solidFill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 - a directory used to hold </a:t>
            </a:r>
            <a:r>
              <a:rPr lang="en-US" altLang="en-US" dirty="0" err="1">
                <a:solidFill>
                  <a:srgbClr val="242729"/>
                </a:solidFill>
                <a:latin typeface="Consolas" panose="020B0609020204030204" pitchFamily="49" charset="0"/>
                <a:ea typeface="inherit"/>
                <a:cs typeface="Arial" panose="020B0604020202020204" pitchFamily="34" charset="0"/>
              </a:rPr>
              <a:t>NetworkStatsService</a:t>
            </a:r>
            <a:r>
              <a:rPr lang="en-US" altLang="en-US" dirty="0">
                <a:solidFill>
                  <a:srgbClr val="242729"/>
                </a:solidFill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 statistics;</a:t>
            </a:r>
            <a:endParaRPr lang="en-US" altLang="en-US" dirty="0">
              <a:solidFill>
                <a:srgbClr val="2427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8369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E88BBDB-151B-473C-98C4-05BAB679CC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665" y="228780"/>
            <a:ext cx="11239019" cy="618630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1" u="none" strike="noStrike" cap="none" normalizeH="0" baseline="0" dirty="0" err="1">
                <a:ln>
                  <a:noFill/>
                </a:ln>
                <a:solidFill>
                  <a:srgbClr val="242729"/>
                </a:solidFill>
                <a:effectLst/>
                <a:latin typeface="Consolas" panose="020B0609020204030204" pitchFamily="49" charset="0"/>
                <a:ea typeface="inherit"/>
                <a:cs typeface="Arial" panose="020B0604020202020204" pitchFamily="34" charset="0"/>
              </a:rPr>
              <a:t>packages.list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42729"/>
                </a:solidFill>
                <a:effectLst/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 - a file used by the 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42729"/>
                </a:solidFill>
                <a:effectLst/>
                <a:latin typeface="Consolas" panose="020B0609020204030204" pitchFamily="49" charset="0"/>
                <a:ea typeface="inherit"/>
                <a:cs typeface="Arial" panose="020B0604020202020204" pitchFamily="34" charset="0"/>
              </a:rPr>
              <a:t>PackageManager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42729"/>
                </a:solidFill>
                <a:effectLst/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 service containing the list of all packages (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42729"/>
                </a:solidFill>
                <a:effectLst/>
                <a:latin typeface="Consolas" panose="020B0609020204030204" pitchFamily="49" charset="0"/>
                <a:ea typeface="inherit"/>
                <a:cs typeface="Arial" panose="020B0604020202020204" pitchFamily="34" charset="0"/>
              </a:rPr>
              <a:t>apk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42729"/>
                </a:solidFill>
                <a:effectLst/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42729"/>
                </a:solidFill>
                <a:effectLst/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) installed in the system (same as executing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42729"/>
                </a:solidFill>
                <a:effectLst/>
                <a:latin typeface="Consolas" panose="020B0609020204030204" pitchFamily="49" charset="0"/>
                <a:ea typeface="inherit"/>
                <a:cs typeface="Arial" panose="020B0604020202020204" pitchFamily="34" charset="0"/>
              </a:rPr>
              <a:t>pm list packages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42729"/>
                </a:solidFill>
                <a:effectLst/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 within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42729"/>
                </a:solidFill>
                <a:effectLst/>
                <a:latin typeface="Consolas" panose="020B0609020204030204" pitchFamily="49" charset="0"/>
                <a:ea typeface="inherit"/>
                <a:cs typeface="Arial" panose="020B0604020202020204" pitchFamily="34" charset="0"/>
              </a:rPr>
              <a:t>shell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42729"/>
                </a:solidFill>
                <a:effectLst/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1" u="none" strike="noStrike" cap="none" normalizeH="0" baseline="0" dirty="0">
                <a:ln>
                  <a:noFill/>
                </a:ln>
                <a:solidFill>
                  <a:srgbClr val="242729"/>
                </a:solidFill>
                <a:effectLst/>
                <a:latin typeface="Consolas" panose="020B0609020204030204" pitchFamily="49" charset="0"/>
                <a:ea typeface="inherit"/>
                <a:cs typeface="Arial" panose="020B0604020202020204" pitchFamily="34" charset="0"/>
              </a:rPr>
              <a:t>packages.xml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42729"/>
                </a:solidFill>
                <a:effectLst/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 - a file used by the 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42729"/>
                </a:solidFill>
                <a:effectLst/>
                <a:latin typeface="Consolas" panose="020B0609020204030204" pitchFamily="49" charset="0"/>
                <a:ea typeface="inherit"/>
                <a:cs typeface="Arial" panose="020B0604020202020204" pitchFamily="34" charset="0"/>
              </a:rPr>
              <a:t>PackageManager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42729"/>
                </a:solidFill>
                <a:effectLst/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 service to hold metadata of all installed packages, like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42729"/>
                </a:solidFill>
                <a:effectLst/>
                <a:latin typeface="Consolas" panose="020B0609020204030204" pitchFamily="49" charset="0"/>
                <a:ea typeface="inherit"/>
                <a:cs typeface="Arial" panose="020B0604020202020204" pitchFamily="34" charset="0"/>
              </a:rPr>
              <a:t>UID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42729"/>
                </a:solidFill>
                <a:effectLst/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s, requested permissions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42729"/>
                </a:solidFill>
                <a:effectLst/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etc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42729"/>
                </a:solidFill>
                <a:effectLst/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1" u="none" strike="noStrike" cap="none" normalizeH="0" baseline="0" dirty="0">
                <a:ln>
                  <a:noFill/>
                </a:ln>
                <a:solidFill>
                  <a:srgbClr val="242729"/>
                </a:solidFill>
                <a:effectLst/>
                <a:latin typeface="Consolas" panose="020B0609020204030204" pitchFamily="49" charset="0"/>
                <a:ea typeface="inherit"/>
                <a:cs typeface="Arial" panose="020B0604020202020204" pitchFamily="34" charset="0"/>
              </a:rPr>
              <a:t>profiles.xml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42729"/>
                </a:solidFill>
                <a:effectLst/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 - a configuration file to keep metadata of device profiles including sound mode, airplane mode, vibration etc.;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1" u="none" strike="noStrike" cap="none" normalizeH="0" baseline="0" dirty="0" err="1">
                <a:ln>
                  <a:noFill/>
                </a:ln>
                <a:solidFill>
                  <a:srgbClr val="242729"/>
                </a:solidFill>
                <a:effectLst/>
                <a:latin typeface="Consolas" panose="020B0609020204030204" pitchFamily="49" charset="0"/>
                <a:ea typeface="inherit"/>
                <a:cs typeface="Arial" panose="020B0604020202020204" pitchFamily="34" charset="0"/>
              </a:rPr>
              <a:t>password.key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42729"/>
                </a:solidFill>
                <a:effectLst/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 - password hash;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1" u="none" strike="noStrike" cap="none" normalizeH="0" baseline="0" dirty="0" err="1">
                <a:ln>
                  <a:noFill/>
                </a:ln>
                <a:solidFill>
                  <a:srgbClr val="242729"/>
                </a:solidFill>
                <a:effectLst/>
                <a:latin typeface="Consolas" panose="020B0609020204030204" pitchFamily="49" charset="0"/>
                <a:ea typeface="inherit"/>
                <a:cs typeface="Arial" panose="020B0604020202020204" pitchFamily="34" charset="0"/>
              </a:rPr>
              <a:t>usagestats</a:t>
            </a:r>
            <a:r>
              <a:rPr kumimoji="0" lang="en-US" altLang="en-US" sz="2400" b="1" i="1" u="none" strike="noStrike" cap="none" normalizeH="0" baseline="0" dirty="0">
                <a:ln>
                  <a:noFill/>
                </a:ln>
                <a:solidFill>
                  <a:srgbClr val="242729"/>
                </a:solidFill>
                <a:effectLst/>
                <a:latin typeface="Consolas" panose="020B0609020204030204" pitchFamily="49" charset="0"/>
                <a:ea typeface="inherit"/>
                <a:cs typeface="Arial" panose="020B0604020202020204" pitchFamily="34" charset="0"/>
              </a:rPr>
              <a:t>/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42729"/>
                </a:solidFill>
                <a:effectLst/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 - a directory used to store files for the 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42729"/>
                </a:solidFill>
                <a:effectLst/>
                <a:latin typeface="Consolas" panose="020B0609020204030204" pitchFamily="49" charset="0"/>
                <a:ea typeface="inherit"/>
                <a:cs typeface="Arial" panose="020B0604020202020204" pitchFamily="34" charset="0"/>
              </a:rPr>
              <a:t>UsageStats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42729"/>
                </a:solidFill>
                <a:effectLst/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 service. Contains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42729"/>
                </a:solidFill>
                <a:effectLst/>
                <a:latin typeface="Consolas" panose="020B0609020204030204" pitchFamily="49" charset="0"/>
                <a:ea typeface="inherit"/>
                <a:cs typeface="Arial" panose="020B0604020202020204" pitchFamily="34" charset="0"/>
              </a:rPr>
              <a:t>usage-history.xml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42729"/>
                </a:solidFill>
                <a:effectLst/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 that holds info on all apps and its components with the last time a user used them;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1" u="none" strike="noStrike" cap="none" normalizeH="0" baseline="0" dirty="0">
                <a:ln>
                  <a:noFill/>
                </a:ln>
                <a:solidFill>
                  <a:srgbClr val="242729"/>
                </a:solidFill>
                <a:effectLst/>
                <a:latin typeface="Consolas" panose="020B0609020204030204" pitchFamily="49" charset="0"/>
                <a:ea typeface="inherit"/>
                <a:cs typeface="Arial" panose="020B0604020202020204" pitchFamily="34" charset="0"/>
              </a:rPr>
              <a:t>users/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42729"/>
                </a:solidFill>
                <a:effectLst/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 - a directory used for multi-user support. Contains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42729"/>
                </a:solidFill>
                <a:effectLst/>
                <a:latin typeface="Consolas" panose="020B0609020204030204" pitchFamily="49" charset="0"/>
                <a:ea typeface="inherit"/>
                <a:cs typeface="Arial" panose="020B0604020202020204" pitchFamily="34" charset="0"/>
              </a:rPr>
              <a:t>userlist.xml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42729"/>
                </a:solidFill>
                <a:effectLst/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 which keeps info on all users in the system (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42729"/>
                </a:solidFill>
                <a:effectLst/>
                <a:latin typeface="Consolas" panose="020B0609020204030204" pitchFamily="49" charset="0"/>
                <a:ea typeface="inherit"/>
                <a:cs typeface="Arial" panose="020B0604020202020204" pitchFamily="34" charset="0"/>
              </a:rPr>
              <a:t>0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42729"/>
                </a:solidFill>
                <a:effectLst/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 - is a device owner/primary user); e.g. a sub-directory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42729"/>
                </a:solidFill>
                <a:effectLst/>
                <a:latin typeface="Consolas" panose="020B0609020204030204" pitchFamily="49" charset="0"/>
                <a:ea typeface="inherit"/>
                <a:cs typeface="Arial" panose="020B0604020202020204" pitchFamily="34" charset="0"/>
              </a:rPr>
              <a:t>users/0/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42729"/>
                </a:solidFill>
                <a:effectLst/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 holds info on the user account (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42729"/>
                </a:solidFill>
                <a:effectLst/>
                <a:latin typeface="Consolas" panose="020B0609020204030204" pitchFamily="49" charset="0"/>
                <a:ea typeface="inherit"/>
                <a:cs typeface="Arial" panose="020B0604020202020204" pitchFamily="34" charset="0"/>
              </a:rPr>
              <a:t>accounts.db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42729"/>
                </a:solidFill>
                <a:effectLst/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), widgets (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42729"/>
                </a:solidFill>
                <a:effectLst/>
                <a:latin typeface="Consolas" panose="020B0609020204030204" pitchFamily="49" charset="0"/>
                <a:ea typeface="inherit"/>
                <a:cs typeface="Arial" panose="020B0604020202020204" pitchFamily="34" charset="0"/>
              </a:rPr>
              <a:t>appwidgets.xml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42729"/>
                </a:solidFill>
                <a:effectLst/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), wallpaper (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42729"/>
                </a:solidFill>
                <a:effectLst/>
                <a:latin typeface="Consolas" panose="020B0609020204030204" pitchFamily="49" charset="0"/>
                <a:ea typeface="inherit"/>
                <a:cs typeface="Arial" panose="020B0604020202020204" pitchFamily="34" charset="0"/>
              </a:rPr>
              <a:t>wallpaper_info.xml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42729"/>
                </a:solidFill>
                <a:effectLst/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) etc.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24272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4975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87E57-C677-4AF2-BE6A-F635ACF8A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>
                <a:solidFill>
                  <a:srgbClr val="7030A0"/>
                </a:solidFill>
                <a:latin typeface="Consolas" panose="020B0609020204030204" pitchFamily="49" charset="0"/>
              </a:rPr>
              <a:t>/data/data/ </a:t>
            </a:r>
            <a:r>
              <a:rPr lang="en-GB" dirty="0"/>
              <a:t>Store app-specific/generated data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11A12-9485-4153-BFC0-B274B7516E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5961185" cy="4215667"/>
          </a:xfrm>
        </p:spPr>
        <p:txBody>
          <a:bodyPr>
            <a:normAutofit lnSpcReduction="10000"/>
          </a:bodyPr>
          <a:lstStyle/>
          <a:p>
            <a:r>
              <a:rPr lang="en-GB" dirty="0"/>
              <a:t>not tight to specific users: </a:t>
            </a:r>
            <a:r>
              <a:rPr lang="en-GB" sz="2400" b="1" dirty="0">
                <a:solidFill>
                  <a:srgbClr val="7030A0"/>
                </a:solidFill>
                <a:latin typeface="Consolas" panose="020B0609020204030204" pitchFamily="49" charset="0"/>
              </a:rPr>
              <a:t>/data/data/&lt;</a:t>
            </a:r>
            <a:r>
              <a:rPr lang="en-GB" sz="2400" b="1" dirty="0" err="1">
                <a:solidFill>
                  <a:srgbClr val="242729"/>
                </a:solidFill>
                <a:latin typeface="Consolas" panose="020B0609020204030204" pitchFamily="49" charset="0"/>
              </a:rPr>
              <a:t>package_name</a:t>
            </a:r>
            <a:r>
              <a:rPr lang="en-GB" sz="2400" b="1" dirty="0">
                <a:solidFill>
                  <a:srgbClr val="242729"/>
                </a:solidFill>
                <a:latin typeface="Consolas" panose="020B0609020204030204" pitchFamily="49" charset="0"/>
              </a:rPr>
              <a:t>&gt;</a:t>
            </a:r>
          </a:p>
          <a:p>
            <a:pPr marL="285750" indent="-285750"/>
            <a:r>
              <a:rPr lang="en-GB" dirty="0"/>
              <a:t>associate with specific users:</a:t>
            </a:r>
          </a:p>
          <a:p>
            <a:pPr marL="742950" lvl="1" indent="-285750"/>
            <a:r>
              <a:rPr lang="en-GB" b="1" dirty="0">
                <a:solidFill>
                  <a:srgbClr val="242729"/>
                </a:solidFill>
                <a:latin typeface="Consolas" panose="020B0609020204030204" pitchFamily="49" charset="0"/>
              </a:rPr>
              <a:t>/data/user/&lt;</a:t>
            </a:r>
            <a:r>
              <a:rPr lang="en-GB" b="1" dirty="0" err="1">
                <a:solidFill>
                  <a:schemeClr val="accent6"/>
                </a:solidFill>
                <a:latin typeface="Consolas" panose="020B0609020204030204" pitchFamily="49" charset="0"/>
              </a:rPr>
              <a:t>userid</a:t>
            </a:r>
            <a:r>
              <a:rPr lang="en-GB" b="1" dirty="0">
                <a:solidFill>
                  <a:srgbClr val="242729"/>
                </a:solidFill>
                <a:latin typeface="Consolas" panose="020B0609020204030204" pitchFamily="49" charset="0"/>
              </a:rPr>
              <a:t>&gt;  </a:t>
            </a:r>
            <a:r>
              <a:rPr lang="en-GB" dirty="0"/>
              <a:t>(is a </a:t>
            </a:r>
            <a:r>
              <a:rPr lang="en-GB" dirty="0" err="1"/>
              <a:t>symlink</a:t>
            </a:r>
            <a:r>
              <a:rPr lang="en-GB" dirty="0"/>
              <a:t> to </a:t>
            </a:r>
            <a:r>
              <a:rPr lang="en-GB" b="1" dirty="0">
                <a:solidFill>
                  <a:srgbClr val="7030A0"/>
                </a:solidFill>
                <a:latin typeface="Consolas" panose="020B0609020204030204" pitchFamily="49" charset="0"/>
              </a:rPr>
              <a:t>/data/data</a:t>
            </a:r>
            <a:r>
              <a:rPr lang="en-GB" dirty="0"/>
              <a:t>)</a:t>
            </a:r>
            <a:endParaRPr lang="en-US" dirty="0"/>
          </a:p>
          <a:p>
            <a:pPr marL="742950" lvl="1" indent="-285750"/>
            <a:r>
              <a:rPr lang="en-GB" b="1" dirty="0">
                <a:solidFill>
                  <a:srgbClr val="242729"/>
                </a:solidFill>
                <a:latin typeface="Consolas" panose="020B0609020204030204" pitchFamily="49" charset="0"/>
              </a:rPr>
              <a:t>/data/</a:t>
            </a:r>
            <a:r>
              <a:rPr lang="en-GB" b="1" dirty="0" err="1">
                <a:solidFill>
                  <a:srgbClr val="242729"/>
                </a:solidFill>
                <a:latin typeface="Consolas" panose="020B0609020204030204" pitchFamily="49" charset="0"/>
              </a:rPr>
              <a:t>user_de</a:t>
            </a:r>
            <a:r>
              <a:rPr lang="en-GB" b="1" dirty="0">
                <a:solidFill>
                  <a:srgbClr val="242729"/>
                </a:solidFill>
                <a:latin typeface="Consolas" panose="020B0609020204030204" pitchFamily="49" charset="0"/>
              </a:rPr>
              <a:t>/&lt;</a:t>
            </a:r>
            <a:r>
              <a:rPr lang="en-GB" b="1" dirty="0" err="1">
                <a:solidFill>
                  <a:schemeClr val="accent6"/>
                </a:solidFill>
                <a:latin typeface="Consolas" panose="020B0609020204030204" pitchFamily="49" charset="0"/>
              </a:rPr>
              <a:t>userid</a:t>
            </a:r>
            <a:r>
              <a:rPr lang="en-GB" b="1" dirty="0">
                <a:solidFill>
                  <a:srgbClr val="242729"/>
                </a:solidFill>
                <a:latin typeface="Consolas" panose="020B0609020204030204" pitchFamily="49" charset="0"/>
              </a:rPr>
              <a:t>&gt; </a:t>
            </a:r>
            <a:r>
              <a:rPr lang="en-GB" dirty="0"/>
              <a:t>for newer devices</a:t>
            </a:r>
          </a:p>
          <a:p>
            <a:r>
              <a:rPr lang="en-GB" dirty="0"/>
              <a:t>External storage for user app-generated data</a:t>
            </a:r>
          </a:p>
          <a:p>
            <a:pPr lvl="1"/>
            <a:r>
              <a:rPr lang="en-GB" sz="2000" b="1" dirty="0">
                <a:solidFill>
                  <a:srgbClr val="242729"/>
                </a:solidFill>
                <a:latin typeface="Consolas" panose="020B0609020204030204" pitchFamily="49" charset="0"/>
              </a:rPr>
              <a:t>/</a:t>
            </a:r>
            <a:r>
              <a:rPr lang="en-GB" sz="2000" b="1" dirty="0" err="1">
                <a:solidFill>
                  <a:srgbClr val="242729"/>
                </a:solidFill>
                <a:latin typeface="Consolas" panose="020B0609020204030204" pitchFamily="49" charset="0"/>
              </a:rPr>
              <a:t>mnt</a:t>
            </a:r>
            <a:r>
              <a:rPr lang="en-GB" sz="2000" b="1" dirty="0">
                <a:solidFill>
                  <a:srgbClr val="242729"/>
                </a:solidFill>
                <a:latin typeface="Consolas" panose="020B0609020204030204" pitchFamily="49" charset="0"/>
              </a:rPr>
              <a:t>/</a:t>
            </a:r>
            <a:r>
              <a:rPr lang="en-GB" sz="2000" b="1" dirty="0" err="1">
                <a:solidFill>
                  <a:srgbClr val="242729"/>
                </a:solidFill>
                <a:latin typeface="Consolas" panose="020B0609020204030204" pitchFamily="49" charset="0"/>
              </a:rPr>
              <a:t>sdcard</a:t>
            </a:r>
            <a:r>
              <a:rPr lang="en-GB" sz="2000" b="1" dirty="0">
                <a:solidFill>
                  <a:srgbClr val="242729"/>
                </a:solidFill>
                <a:latin typeface="Consolas" panose="020B0609020204030204" pitchFamily="49" charset="0"/>
              </a:rPr>
              <a:t>/Android/data/&lt;</a:t>
            </a:r>
            <a:r>
              <a:rPr lang="en-GB" sz="2000" b="1" dirty="0" err="1">
                <a:solidFill>
                  <a:srgbClr val="242729"/>
                </a:solidFill>
                <a:latin typeface="Consolas" panose="020B0609020204030204" pitchFamily="49" charset="0"/>
              </a:rPr>
              <a:t>package_name</a:t>
            </a:r>
            <a:r>
              <a:rPr lang="en-GB" sz="2000" b="1" dirty="0">
                <a:solidFill>
                  <a:srgbClr val="242729"/>
                </a:solidFill>
                <a:latin typeface="Consolas" panose="020B0609020204030204" pitchFamily="49" charset="0"/>
              </a:rPr>
              <a:t>&gt;</a:t>
            </a:r>
            <a:endParaRPr lang="en-US" sz="2000" b="1" dirty="0">
              <a:solidFill>
                <a:srgbClr val="242729"/>
              </a:solidFill>
              <a:latin typeface="Consolas" panose="020B0609020204030204" pitchFamily="49" charset="0"/>
            </a:endParaRPr>
          </a:p>
          <a:p>
            <a:endParaRPr lang="en-US" sz="2900" dirty="0"/>
          </a:p>
          <a:p>
            <a:endParaRPr lang="en-US" dirty="0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DC82B815-89C7-448C-9D50-04942FDC11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491"/>
          <a:stretch/>
        </p:blipFill>
        <p:spPr>
          <a:xfrm>
            <a:off x="7135415" y="2680248"/>
            <a:ext cx="3691561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63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205220-C69B-4DFE-A920-E9B89A00D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Pixel 3 Image Description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6B719E-B028-46A2-AE73-4210624021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was the device image acquired?</a:t>
            </a:r>
          </a:p>
        </p:txBody>
      </p:sp>
    </p:spTree>
    <p:extLst>
      <p:ext uri="{BB962C8B-B14F-4D97-AF65-F5344CB8AC3E}">
        <p14:creationId xmlns:p14="http://schemas.microsoft.com/office/powerpoint/2010/main" val="5664231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C8A9F9-AE26-6E00-98FD-D22C632A63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88" y="1100540"/>
            <a:ext cx="11944902" cy="4645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3136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F2AE584-7E07-4275-9384-631DA4DDA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Understand the Apps/Package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5A59FC-855D-4D57-8A89-43DFE545F8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Know where to extract forensic data</a:t>
            </a:r>
          </a:p>
        </p:txBody>
      </p:sp>
    </p:spTree>
    <p:extLst>
      <p:ext uri="{BB962C8B-B14F-4D97-AF65-F5344CB8AC3E}">
        <p14:creationId xmlns:p14="http://schemas.microsoft.com/office/powerpoint/2010/main" val="7130127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9536EB-B416-44F4-BF8E-3829C6D07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en-US" sz="3700"/>
              <a:t>What is Android (application) package .APK?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35CAFF3-6580-438B-AE41-E47AC2EDA8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r>
              <a:rPr lang="en-GB" sz="2000" dirty="0"/>
              <a:t>Android Package (APK) is the package file format </a:t>
            </a:r>
          </a:p>
          <a:p>
            <a:pPr lvl="1"/>
            <a:r>
              <a:rPr lang="en-GB" sz="1800" dirty="0"/>
              <a:t>used by the Android OS</a:t>
            </a:r>
          </a:p>
          <a:p>
            <a:pPr lvl="1"/>
            <a:r>
              <a:rPr lang="en-GB" sz="1800" dirty="0"/>
              <a:t>zip + pre-defined specific structure</a:t>
            </a:r>
          </a:p>
          <a:p>
            <a:pPr lvl="1"/>
            <a:r>
              <a:rPr lang="en-GB" sz="1800" dirty="0"/>
              <a:t>compiled to </a:t>
            </a:r>
            <a:r>
              <a:rPr lang="en-GB" sz="1800" i="1" dirty="0">
                <a:solidFill>
                  <a:srgbClr val="C00000"/>
                </a:solidFill>
              </a:rPr>
              <a:t>.</a:t>
            </a:r>
            <a:r>
              <a:rPr lang="en-GB" sz="1800" i="1" dirty="0" err="1">
                <a:solidFill>
                  <a:srgbClr val="C00000"/>
                </a:solidFill>
              </a:rPr>
              <a:t>dex</a:t>
            </a:r>
            <a:r>
              <a:rPr lang="en-GB" sz="1800" i="1" dirty="0">
                <a:solidFill>
                  <a:srgbClr val="C00000"/>
                </a:solidFill>
              </a:rPr>
              <a:t> </a:t>
            </a:r>
            <a:r>
              <a:rPr lang="en-GB" sz="1800" dirty="0"/>
              <a:t>format</a:t>
            </a:r>
          </a:p>
          <a:p>
            <a:r>
              <a:rPr lang="en-GB" sz="2000" dirty="0"/>
              <a:t>application ID is defined with the </a:t>
            </a:r>
            <a:r>
              <a:rPr lang="en-GB" sz="2000" i="1" dirty="0" err="1">
                <a:solidFill>
                  <a:srgbClr val="C00000"/>
                </a:solidFill>
              </a:rPr>
              <a:t>applicationId</a:t>
            </a:r>
            <a:r>
              <a:rPr lang="en-GB" sz="2000" dirty="0"/>
              <a:t> property in  </a:t>
            </a:r>
            <a:r>
              <a:rPr lang="en-GB" sz="2000" i="1" dirty="0" err="1">
                <a:solidFill>
                  <a:srgbClr val="C00000"/>
                </a:solidFill>
              </a:rPr>
              <a:t>build.gradle</a:t>
            </a:r>
            <a:r>
              <a:rPr lang="en-GB" sz="2000" i="1" dirty="0">
                <a:solidFill>
                  <a:srgbClr val="C00000"/>
                </a:solidFill>
              </a:rPr>
              <a:t> </a:t>
            </a:r>
          </a:p>
          <a:p>
            <a:pPr lvl="1"/>
            <a:r>
              <a:rPr lang="en-GB" sz="1800" dirty="0"/>
              <a:t>Use the ID to identify apps and the generated data</a:t>
            </a:r>
          </a:p>
          <a:p>
            <a:endParaRPr lang="en-GB" sz="2000" i="1" dirty="0">
              <a:solidFill>
                <a:srgbClr val="C00000"/>
              </a:solidFill>
            </a:endParaRPr>
          </a:p>
          <a:p>
            <a:endParaRPr lang="en-US" sz="2000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build.gradle">
            <a:extLst>
              <a:ext uri="{FF2B5EF4-FFF2-40B4-BE49-F238E27FC236}">
                <a16:creationId xmlns:a16="http://schemas.microsoft.com/office/drawing/2014/main" id="{612A12D2-F008-4150-B72F-1E32B45E2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23688" y="1644150"/>
            <a:ext cx="6584098" cy="356645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29EB9F6-A2C8-4D4D-96F5-6210D1C32C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9719" y="3944008"/>
            <a:ext cx="2075689" cy="109445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BC363B3-0C27-4076-BD3E-6757DF258EEB}"/>
              </a:ext>
            </a:extLst>
          </p:cNvPr>
          <p:cNvSpPr txBox="1"/>
          <p:nvPr/>
        </p:nvSpPr>
        <p:spPr>
          <a:xfrm>
            <a:off x="6402659" y="5563155"/>
            <a:ext cx="4736368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1400"/>
              <a:t>As a developer, you should never change the application ID.</a:t>
            </a:r>
            <a:endParaRPr lang="en-US" sz="14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318B913-5CD5-45AC-BB8C-F5A881E61647}"/>
              </a:ext>
            </a:extLst>
          </p:cNvPr>
          <p:cNvSpPr txBox="1"/>
          <p:nvPr/>
        </p:nvSpPr>
        <p:spPr>
          <a:xfrm>
            <a:off x="6975088" y="3297677"/>
            <a:ext cx="1559312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1200"/>
              <a:t>exactly matches the Java-style package name</a:t>
            </a:r>
            <a:endParaRPr lang="en-US" sz="120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D47BC40-BCC6-404D-9D71-2B0F8F191F68}"/>
              </a:ext>
            </a:extLst>
          </p:cNvPr>
          <p:cNvCxnSpPr/>
          <p:nvPr/>
        </p:nvCxnSpPr>
        <p:spPr>
          <a:xfrm flipH="1" flipV="1">
            <a:off x="8541834" y="3612995"/>
            <a:ext cx="1903143" cy="54269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C9A802A-A32A-4226-A53E-6C2168166CD4}"/>
              </a:ext>
            </a:extLst>
          </p:cNvPr>
          <p:cNvCxnSpPr>
            <a:endCxn id="16" idx="0"/>
          </p:cNvCxnSpPr>
          <p:nvPr/>
        </p:nvCxnSpPr>
        <p:spPr>
          <a:xfrm flipH="1">
            <a:off x="8770843" y="4331109"/>
            <a:ext cx="1919459" cy="123204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53971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7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6" name="Rectangle 72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Rectangle 74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8" name="Rectangle 76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9" name="Freeform: Shape 78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4569E20-07A2-497B-AAD6-E44B471D3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APK compilation and de-compilation  </a:t>
            </a:r>
          </a:p>
        </p:txBody>
      </p:sp>
      <p:pic>
        <p:nvPicPr>
          <p:cNvPr id="2050" name="Picture 2" descr="apk decompiler">
            <a:extLst>
              <a:ext uri="{FF2B5EF4-FFF2-40B4-BE49-F238E27FC236}">
                <a16:creationId xmlns:a16="http://schemas.microsoft.com/office/drawing/2014/main" id="{D738B73C-F155-4C6A-8E6C-E165F6DBB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10271" y="467208"/>
            <a:ext cx="6410061" cy="592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C9994A5-F250-4461-9E25-584903F0D0A2}"/>
              </a:ext>
            </a:extLst>
          </p:cNvPr>
          <p:cNvSpPr txBox="1"/>
          <p:nvPr/>
        </p:nvSpPr>
        <p:spPr>
          <a:xfrm>
            <a:off x="4143840" y="43186"/>
            <a:ext cx="471069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/>
              <a:t>https://www.dunebook.com/apk-decompiler/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7DAC635-AF87-4AC1-A02D-3EE9109E6F6A}"/>
              </a:ext>
            </a:extLst>
          </p:cNvPr>
          <p:cNvSpPr txBox="1"/>
          <p:nvPr/>
        </p:nvSpPr>
        <p:spPr>
          <a:xfrm>
            <a:off x="7792844" y="5379793"/>
            <a:ext cx="40407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>
                <a:solidFill>
                  <a:srgbClr val="C00000"/>
                </a:solidFill>
                <a:latin typeface="Arial" panose="020B0604020202020204" pitchFamily="34" charset="0"/>
              </a:rPr>
              <a:t>DEX (Dalvik Executable): </a:t>
            </a:r>
          </a:p>
          <a:p>
            <a:r>
              <a:rPr lang="en-GB" sz="1200">
                <a:solidFill>
                  <a:srgbClr val="242729"/>
                </a:solidFill>
                <a:latin typeface="Arial" panose="020B0604020202020204" pitchFamily="34" charset="0"/>
              </a:rPr>
              <a:t>translates JVM bytecode to DVM bytecode and put all class files to one </a:t>
            </a:r>
            <a:r>
              <a:rPr lang="en-GB" sz="1200" err="1">
                <a:solidFill>
                  <a:srgbClr val="242729"/>
                </a:solidFill>
                <a:latin typeface="Arial" panose="020B0604020202020204" pitchFamily="34" charset="0"/>
              </a:rPr>
              <a:t>dex</a:t>
            </a:r>
            <a:r>
              <a:rPr lang="en-GB" sz="1200">
                <a:solidFill>
                  <a:srgbClr val="242729"/>
                </a:solidFill>
                <a:latin typeface="Arial" panose="020B0604020202020204" pitchFamily="34" charset="0"/>
              </a:rPr>
              <a:t> file.</a:t>
            </a:r>
            <a:endParaRPr lang="en-US" sz="1200">
              <a:solidFill>
                <a:srgbClr val="24272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3120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3E52139-36EC-49C1-BB94-281B8EA96A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468" y="0"/>
            <a:ext cx="10219064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3B7D8D6-F03D-4ACD-98B7-C4CC3286F680}"/>
              </a:ext>
            </a:extLst>
          </p:cNvPr>
          <p:cNvSpPr txBox="1"/>
          <p:nvPr/>
        </p:nvSpPr>
        <p:spPr>
          <a:xfrm>
            <a:off x="3733750" y="66907"/>
            <a:ext cx="5149551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/>
              <a:t>Use </a:t>
            </a:r>
            <a:r>
              <a:rPr lang="en-US" i="1" err="1">
                <a:solidFill>
                  <a:srgbClr val="C00000"/>
                </a:solidFill>
              </a:rPr>
              <a:t>ApplicationID</a:t>
            </a:r>
            <a:r>
              <a:rPr lang="en-US"/>
              <a:t> as a folder to save application data</a:t>
            </a:r>
          </a:p>
        </p:txBody>
      </p:sp>
    </p:spTree>
    <p:extLst>
      <p:ext uri="{BB962C8B-B14F-4D97-AF65-F5344CB8AC3E}">
        <p14:creationId xmlns:p14="http://schemas.microsoft.com/office/powerpoint/2010/main" val="1198050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B056B8-AF58-4231-8E78-0B32D81547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48977"/>
            <a:ext cx="7277731" cy="389415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224AC84-7FC2-4C23-B8B7-D8F086B5B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the name of Application for a given </a:t>
            </a:r>
            <a:r>
              <a:rPr lang="en-US" i="1" err="1">
                <a:solidFill>
                  <a:srgbClr val="C00000"/>
                </a:solidFill>
              </a:rPr>
              <a:t>applicationID</a:t>
            </a:r>
            <a:r>
              <a:rPr lang="en-US"/>
              <a:t>? </a:t>
            </a:r>
            <a:r>
              <a:rPr lang="en-GB" sz="2800" i="1">
                <a:solidFill>
                  <a:srgbClr val="C00000"/>
                </a:solidFill>
              </a:rPr>
              <a:t>(Twitter vs. </a:t>
            </a:r>
            <a:r>
              <a:rPr lang="en-GB" sz="2800" i="1" err="1">
                <a:solidFill>
                  <a:srgbClr val="C00000"/>
                </a:solidFill>
              </a:rPr>
              <a:t>com.twitter.android</a:t>
            </a:r>
            <a:r>
              <a:rPr lang="en-GB" sz="2800" i="1">
                <a:solidFill>
                  <a:srgbClr val="C00000"/>
                </a:solidFill>
              </a:rPr>
              <a:t>)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8522D2-5D2A-48FF-8ACE-AB8D80FBA414}"/>
              </a:ext>
            </a:extLst>
          </p:cNvPr>
          <p:cNvSpPr txBox="1"/>
          <p:nvPr/>
        </p:nvSpPr>
        <p:spPr>
          <a:xfrm>
            <a:off x="838200" y="1889748"/>
            <a:ext cx="684525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https://play.google.com/store/apps/details?id=com.twitter.android</a:t>
            </a:r>
          </a:p>
        </p:txBody>
      </p:sp>
    </p:spTree>
    <p:extLst>
      <p:ext uri="{BB962C8B-B14F-4D97-AF65-F5344CB8AC3E}">
        <p14:creationId xmlns:p14="http://schemas.microsoft.com/office/powerpoint/2010/main" val="3474365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B31E6-2909-454C-A2B8-8F8493361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How to find the name of the application </a:t>
            </a:r>
            <a:r>
              <a:rPr lang="en-GB">
                <a:solidFill>
                  <a:schemeClr val="accent6"/>
                </a:solidFill>
              </a:rPr>
              <a:t>automatically</a:t>
            </a:r>
            <a:r>
              <a:rPr lang="en-GB"/>
              <a:t>?</a:t>
            </a:r>
            <a:r>
              <a:rPr lang="en-GB" sz="4400" i="1">
                <a:solidFill>
                  <a:srgbClr val="C00000"/>
                </a:solidFill>
              </a:rPr>
              <a:t> </a:t>
            </a:r>
            <a:r>
              <a:rPr lang="en-GB" sz="3200" i="1">
                <a:solidFill>
                  <a:srgbClr val="C00000"/>
                </a:solidFill>
              </a:rPr>
              <a:t>(</a:t>
            </a:r>
            <a:r>
              <a:rPr lang="en-GB" sz="3200" i="1" err="1">
                <a:solidFill>
                  <a:srgbClr val="C00000"/>
                </a:solidFill>
              </a:rPr>
              <a:t>com.twitter.android</a:t>
            </a:r>
            <a:r>
              <a:rPr lang="en-GB" sz="3200" i="1">
                <a:solidFill>
                  <a:srgbClr val="C00000"/>
                </a:solidFill>
              </a:rPr>
              <a:t>)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36FA1-660A-4D9A-9438-CDC8713F4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38975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/>
              <a:t>Steps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Send a http request to </a:t>
            </a:r>
            <a:r>
              <a:rPr lang="en-US">
                <a:hlinkClick r:id="rId3"/>
              </a:rPr>
              <a:t>https://play.google.com/store/apps/details?id=com.twitter.android</a:t>
            </a:r>
            <a:endParaRPr lang="en-US"/>
          </a:p>
          <a:p>
            <a:pPr marL="514350" indent="-514350">
              <a:buFont typeface="+mj-lt"/>
              <a:buAutoNum type="arabicPeriod"/>
            </a:pPr>
            <a:r>
              <a:rPr lang="en-US"/>
              <a:t>Parse the html 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Search for a string (name of the application) from a specific location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7B0F95-5C33-43C2-B63E-BD06965FBA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9145" y="4301854"/>
            <a:ext cx="4264470" cy="2281826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64C21C4-6F16-413C-AA6A-772066364DD1}"/>
              </a:ext>
            </a:extLst>
          </p:cNvPr>
          <p:cNvCxnSpPr/>
          <p:nvPr/>
        </p:nvCxnSpPr>
        <p:spPr>
          <a:xfrm flipH="1">
            <a:off x="7214616" y="4215384"/>
            <a:ext cx="2642616" cy="1152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0B29EA5-C753-4974-988F-370D62F8B44D}"/>
              </a:ext>
            </a:extLst>
          </p:cNvPr>
          <p:cNvSpPr txBox="1"/>
          <p:nvPr/>
        </p:nvSpPr>
        <p:spPr>
          <a:xfrm>
            <a:off x="7214616" y="5421606"/>
            <a:ext cx="3979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How to identify the location? (next slice)</a:t>
            </a:r>
          </a:p>
        </p:txBody>
      </p:sp>
    </p:spTree>
    <p:extLst>
      <p:ext uri="{BB962C8B-B14F-4D97-AF65-F5344CB8AC3E}">
        <p14:creationId xmlns:p14="http://schemas.microsoft.com/office/powerpoint/2010/main" val="11848969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809B0D-7D81-418C-A9BA-64E8300C3D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193" y="2093869"/>
            <a:ext cx="5250280" cy="22956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FC563A-64BB-49C7-B8DC-AD4C4738CE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7529" y="1768842"/>
            <a:ext cx="4981035" cy="35143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BDD99F3-9797-41CB-827F-F27404A7944C}"/>
              </a:ext>
            </a:extLst>
          </p:cNvPr>
          <p:cNvCxnSpPr>
            <a:cxnSpLocks/>
          </p:cNvCxnSpPr>
          <p:nvPr/>
        </p:nvCxnSpPr>
        <p:spPr>
          <a:xfrm>
            <a:off x="3703320" y="2441448"/>
            <a:ext cx="3716429" cy="214243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87BD867-938D-4F4B-8543-0B9EDD3B9935}"/>
              </a:ext>
            </a:extLst>
          </p:cNvPr>
          <p:cNvSpPr txBox="1"/>
          <p:nvPr/>
        </p:nvSpPr>
        <p:spPr>
          <a:xfrm>
            <a:off x="774192" y="1018132"/>
            <a:ext cx="5121086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GB"/>
              <a:t>Find inspect the Twitter name location in Chrome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2A56E5-0CB0-44D6-4432-AAEBB1EA40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6957" y="5630779"/>
            <a:ext cx="4976291" cy="10364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E5BAA2-81EC-D8A3-05C5-9E92B2661E8C}"/>
              </a:ext>
            </a:extLst>
          </p:cNvPr>
          <p:cNvSpPr txBox="1"/>
          <p:nvPr/>
        </p:nvSpPr>
        <p:spPr>
          <a:xfrm>
            <a:off x="6861908" y="1387464"/>
            <a:ext cx="3991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Warming</a:t>
            </a:r>
            <a:r>
              <a:rPr lang="en-US" dirty="0"/>
              <a:t>: this is the old version of HTML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E88746-F7A4-B29E-AD19-F6518108FB2E}"/>
              </a:ext>
            </a:extLst>
          </p:cNvPr>
          <p:cNvSpPr txBox="1"/>
          <p:nvPr/>
        </p:nvSpPr>
        <p:spPr>
          <a:xfrm>
            <a:off x="774192" y="5796520"/>
            <a:ext cx="3247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Warming</a:t>
            </a:r>
            <a:r>
              <a:rPr lang="en-US" dirty="0"/>
              <a:t>: this is the new version</a:t>
            </a:r>
          </a:p>
        </p:txBody>
      </p:sp>
    </p:spTree>
    <p:extLst>
      <p:ext uri="{BB962C8B-B14F-4D97-AF65-F5344CB8AC3E}">
        <p14:creationId xmlns:p14="http://schemas.microsoft.com/office/powerpoint/2010/main" val="4203621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16B51C-82ED-6A22-3236-934BA22BEF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492" y="2480203"/>
            <a:ext cx="10855481" cy="2340104"/>
          </a:xfrm>
          <a:prstGeom prst="rect">
            <a:avLst/>
          </a:prstGeom>
        </p:spPr>
      </p:pic>
      <p:pic>
        <p:nvPicPr>
          <p:cNvPr id="1026" name="Picture 2" descr="Notes - Apps on Google Play">
            <a:extLst>
              <a:ext uri="{FF2B5EF4-FFF2-40B4-BE49-F238E27FC236}">
                <a16:creationId xmlns:a16="http://schemas.microsoft.com/office/drawing/2014/main" id="{A21A8214-6FAD-4145-D923-57728E131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42" y="7143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9920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841EEE-9E0A-4F48-A5D2-B7807132B0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578" y="1347495"/>
            <a:ext cx="8900931" cy="9068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019970C-89FA-4067-AE95-B13C32BA34F6}"/>
              </a:ext>
            </a:extLst>
          </p:cNvPr>
          <p:cNvSpPr txBox="1"/>
          <p:nvPr/>
        </p:nvSpPr>
        <p:spPr>
          <a:xfrm>
            <a:off x="4073181" y="2403678"/>
            <a:ext cx="5960328" cy="8617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1600">
                <a:solidFill>
                  <a:srgbClr val="C00000"/>
                </a:solidFill>
              </a:rPr>
              <a:t>-P</a:t>
            </a:r>
            <a:r>
              <a:rPr lang="en-GB" sz="1600"/>
              <a:t>, --</a:t>
            </a:r>
            <a:r>
              <a:rPr lang="en-GB" sz="1600" err="1"/>
              <a:t>perl-regexp</a:t>
            </a:r>
            <a:r>
              <a:rPr lang="en-GB" sz="1600"/>
              <a:t>         PATTERNS are Perl regular expressions</a:t>
            </a:r>
          </a:p>
          <a:p>
            <a:r>
              <a:rPr lang="en-GB" sz="1600">
                <a:solidFill>
                  <a:srgbClr val="C00000"/>
                </a:solidFill>
              </a:rPr>
              <a:t>-o</a:t>
            </a:r>
            <a:r>
              <a:rPr lang="en-GB" sz="1600"/>
              <a:t>, --only-matching       show only nonempty parts of lines that match</a:t>
            </a:r>
          </a:p>
          <a:p>
            <a:r>
              <a:rPr lang="en-GB" sz="1600">
                <a:solidFill>
                  <a:srgbClr val="C00000"/>
                </a:solidFill>
              </a:rPr>
              <a:t>-</a:t>
            </a:r>
            <a:r>
              <a:rPr lang="en-GB" sz="1600" err="1">
                <a:solidFill>
                  <a:srgbClr val="C00000"/>
                </a:solidFill>
              </a:rPr>
              <a:t>i</a:t>
            </a:r>
            <a:r>
              <a:rPr lang="en-GB" sz="1600"/>
              <a:t>, --ignore-case         ignore case distinctions in patterns and data</a:t>
            </a:r>
            <a:endParaRPr lang="en-US" sz="16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5FA2A2-4CE0-4411-9043-FA32B4C5E19C}"/>
              </a:ext>
            </a:extLst>
          </p:cNvPr>
          <p:cNvSpPr txBox="1"/>
          <p:nvPr/>
        </p:nvSpPr>
        <p:spPr>
          <a:xfrm>
            <a:off x="1132578" y="951573"/>
            <a:ext cx="3625276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US"/>
              <a:t>Show the </a:t>
            </a:r>
            <a:r>
              <a:rPr lang="en-US">
                <a:solidFill>
                  <a:srgbClr val="C00000"/>
                </a:solidFill>
              </a:rPr>
              <a:t>location</a:t>
            </a:r>
            <a:r>
              <a:rPr lang="en-US"/>
              <a:t> of Twitter name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2624A9-ACBB-4A3C-AC3D-AFD836C1300C}"/>
              </a:ext>
            </a:extLst>
          </p:cNvPr>
          <p:cNvSpPr txBox="1"/>
          <p:nvPr/>
        </p:nvSpPr>
        <p:spPr>
          <a:xfrm>
            <a:off x="1132577" y="3414776"/>
            <a:ext cx="8271617" cy="646331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US"/>
              <a:t>Only show the name </a:t>
            </a:r>
            <a:r>
              <a:rPr lang="en-US">
                <a:solidFill>
                  <a:srgbClr val="C00000"/>
                </a:solidFill>
              </a:rPr>
              <a:t>Twitter</a:t>
            </a:r>
            <a:r>
              <a:rPr lang="en-US"/>
              <a:t> name (only </a:t>
            </a:r>
            <a:r>
              <a:rPr lang="en-GB"/>
              <a:t>match the word between </a:t>
            </a:r>
            <a:r>
              <a:rPr lang="en-US" i="1">
                <a:solidFill>
                  <a:srgbClr val="C00000"/>
                </a:solidFill>
              </a:rPr>
              <a:t>'itemprop="name"&gt;&lt;span&gt; </a:t>
            </a:r>
            <a:r>
              <a:rPr lang="en-US"/>
              <a:t>and </a:t>
            </a:r>
            <a:r>
              <a:rPr lang="en-US">
                <a:solidFill>
                  <a:srgbClr val="C00000"/>
                </a:solidFill>
              </a:rPr>
              <a:t>&lt;/span&gt; </a:t>
            </a:r>
            <a:r>
              <a:rPr lang="en-US"/>
              <a:t>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93FE77-A971-442E-A2F0-15BDD2E8CD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2577" y="4061107"/>
            <a:ext cx="8893311" cy="85351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1CC7CCE-A0A2-480C-B162-83D35D8D2EA1}"/>
              </a:ext>
            </a:extLst>
          </p:cNvPr>
          <p:cNvSpPr txBox="1"/>
          <p:nvPr/>
        </p:nvSpPr>
        <p:spPr>
          <a:xfrm>
            <a:off x="1071351" y="5099287"/>
            <a:ext cx="8962158" cy="8617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C00000"/>
                </a:solidFill>
              </a:rPr>
              <a:t>?</a:t>
            </a:r>
            <a:r>
              <a:rPr lang="en-GB" sz="1600" dirty="0"/>
              <a:t> : lazy match</a:t>
            </a:r>
          </a:p>
          <a:p>
            <a:r>
              <a:rPr lang="en-GB" sz="1600" dirty="0">
                <a:solidFill>
                  <a:srgbClr val="C00000"/>
                </a:solidFill>
              </a:rPr>
              <a:t>\K </a:t>
            </a:r>
            <a:r>
              <a:rPr lang="en-GB" sz="1600" dirty="0"/>
              <a:t>:  Keep text matched so far out of the return match </a:t>
            </a:r>
            <a:r>
              <a:rPr lang="en-US" sz="1600" dirty="0"/>
              <a:t>(discard previous match)</a:t>
            </a:r>
            <a:endParaRPr lang="en-GB" sz="1600" dirty="0"/>
          </a:p>
          <a:p>
            <a:r>
              <a:rPr lang="en-GB" sz="1600" dirty="0">
                <a:solidFill>
                  <a:srgbClr val="C00000"/>
                </a:solidFill>
              </a:rPr>
              <a:t> (?=pattern) </a:t>
            </a:r>
            <a:r>
              <a:rPr lang="en-GB" sz="1600" dirty="0"/>
              <a:t>: used as a zero-width look-ahead assertion after the text you want to output</a:t>
            </a:r>
            <a:endParaRPr lang="en-US"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BFC676-CC5B-86C0-E740-64A6418FF237}"/>
              </a:ext>
            </a:extLst>
          </p:cNvPr>
          <p:cNvSpPr txBox="1"/>
          <p:nvPr/>
        </p:nvSpPr>
        <p:spPr>
          <a:xfrm>
            <a:off x="5268385" y="932763"/>
            <a:ext cx="5903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Warming</a:t>
            </a:r>
            <a:r>
              <a:rPr lang="en-US" dirty="0"/>
              <a:t>: this is the old version, use new version for your lab</a:t>
            </a:r>
          </a:p>
        </p:txBody>
      </p:sp>
    </p:spTree>
    <p:extLst>
      <p:ext uri="{BB962C8B-B14F-4D97-AF65-F5344CB8AC3E}">
        <p14:creationId xmlns:p14="http://schemas.microsoft.com/office/powerpoint/2010/main" val="3664990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1E6A3-F685-4A0E-900E-6B1C064CA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About the Pixel 3 Image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C17F393-F710-4456-B5F0-9733926FE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36342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Created by Joshua Hickman</a:t>
            </a:r>
          </a:p>
          <a:p>
            <a:r>
              <a:rPr lang="en-US" dirty="0"/>
              <a:t>The Pixel device is first rooted </a:t>
            </a:r>
          </a:p>
          <a:p>
            <a:pPr lvl="1"/>
            <a:r>
              <a:rPr lang="en-US" dirty="0"/>
              <a:t>using the Team Win Recovery Project (TWRP)</a:t>
            </a:r>
          </a:p>
          <a:p>
            <a:pPr lvl="1"/>
            <a:r>
              <a:rPr lang="en-US" dirty="0"/>
              <a:t>TWRP e</a:t>
            </a:r>
            <a:r>
              <a:rPr lang="en-GB" dirty="0" err="1"/>
              <a:t>nables</a:t>
            </a:r>
            <a:r>
              <a:rPr lang="en-GB" dirty="0"/>
              <a:t> users to install custom ROMs, root devices, and restore backups easily </a:t>
            </a:r>
          </a:p>
          <a:p>
            <a:r>
              <a:rPr lang="en-US" dirty="0"/>
              <a:t>Not a real “dd image”</a:t>
            </a:r>
          </a:p>
          <a:p>
            <a:pPr lvl="1"/>
            <a:r>
              <a:rPr lang="en-US" dirty="0"/>
              <a:t>is a logic copy</a:t>
            </a:r>
          </a:p>
          <a:p>
            <a:r>
              <a:rPr lang="en-US" dirty="0"/>
              <a:t>The image acquisition process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4688B8C-D6F1-4F83-81A3-AA8CC6B44A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7851639"/>
              </p:ext>
            </p:extLst>
          </p:nvPr>
        </p:nvGraphicFramePr>
        <p:xfrm>
          <a:off x="4283417" y="4724131"/>
          <a:ext cx="5240020" cy="1323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8F006BEA-7ADE-463A-8C3D-D998E97512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49104" y="4367915"/>
            <a:ext cx="946682" cy="1918017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1641008C-FDD9-4D45-8696-9CCD8D826F1A}"/>
              </a:ext>
            </a:extLst>
          </p:cNvPr>
          <p:cNvSpPr/>
          <p:nvPr/>
        </p:nvSpPr>
        <p:spPr>
          <a:xfrm>
            <a:off x="2944036" y="5129263"/>
            <a:ext cx="632460" cy="5562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Cellebrite-UFED-Logo - Cellebrite">
            <a:extLst>
              <a:ext uri="{FF2B5EF4-FFF2-40B4-BE49-F238E27FC236}">
                <a16:creationId xmlns:a16="http://schemas.microsoft.com/office/drawing/2014/main" id="{DDDBEA06-246B-4885-849F-7DE999616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542" y="4502852"/>
            <a:ext cx="1093470" cy="550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6B77831-5A98-105E-092E-61E3D0021A42}"/>
              </a:ext>
            </a:extLst>
          </p:cNvPr>
          <p:cNvSpPr txBox="1"/>
          <p:nvPr/>
        </p:nvSpPr>
        <p:spPr>
          <a:xfrm>
            <a:off x="1418860" y="4865258"/>
            <a:ext cx="9712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Rooted by TWRP</a:t>
            </a:r>
          </a:p>
        </p:txBody>
      </p:sp>
    </p:spTree>
    <p:extLst>
      <p:ext uri="{BB962C8B-B14F-4D97-AF65-F5344CB8AC3E}">
        <p14:creationId xmlns:p14="http://schemas.microsoft.com/office/powerpoint/2010/main" val="8383943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0D9E0D-0D0A-028A-C39F-35BA5306B8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101" y="831273"/>
            <a:ext cx="8967531" cy="21807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02A7F9-61AB-4EE3-3E80-C8F8C83CD7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6435" y="3428999"/>
            <a:ext cx="8703151" cy="250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6849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C71316-A55A-8CAC-AA24-12A9236A7E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014" y="1894193"/>
            <a:ext cx="10590827" cy="439885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0ECE63A-F9F8-A75B-0545-607C90208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Grep supports multiple regular expression (regex) syntaxes</a:t>
            </a:r>
          </a:p>
        </p:txBody>
      </p:sp>
    </p:spTree>
    <p:extLst>
      <p:ext uri="{BB962C8B-B14F-4D97-AF65-F5344CB8AC3E}">
        <p14:creationId xmlns:p14="http://schemas.microsoft.com/office/powerpoint/2010/main" val="369900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7D1A8-75DE-4EE3-A6E0-14E2CCB76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all app </a:t>
            </a:r>
            <a:r>
              <a:rPr lang="en-US" dirty="0">
                <a:solidFill>
                  <a:srgbClr val="C00000"/>
                </a:solidFill>
              </a:rPr>
              <a:t>names</a:t>
            </a:r>
            <a:r>
              <a:rPr lang="en-US" dirty="0"/>
              <a:t> and package </a:t>
            </a:r>
            <a:r>
              <a:rPr lang="en-US" dirty="0">
                <a:solidFill>
                  <a:srgbClr val="C00000"/>
                </a:solidFill>
              </a:rPr>
              <a:t>ID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0279F1-0FC0-4823-8374-B55EB32092B7}"/>
              </a:ext>
            </a:extLst>
          </p:cNvPr>
          <p:cNvSpPr txBox="1"/>
          <p:nvPr/>
        </p:nvSpPr>
        <p:spPr>
          <a:xfrm>
            <a:off x="505039" y="2074331"/>
            <a:ext cx="559096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ls 'Pixel 3/data/data' \</a:t>
            </a:r>
          </a:p>
          <a:p>
            <a:r>
              <a:rPr lang="en-US"/>
              <a:t>| while read package; do \</a:t>
            </a:r>
          </a:p>
          <a:p>
            <a:r>
              <a:rPr lang="en-US"/>
              <a:t>curl --no-progress-meter https://play.google.com/store/apps/details?id=$package \</a:t>
            </a:r>
          </a:p>
          <a:p>
            <a:r>
              <a:rPr lang="en-US"/>
              <a:t>| grep -Pio 'itemprop="name"&gt;&lt;span&gt;\K.*?(?=&lt;/span&gt;)' \</a:t>
            </a:r>
          </a:p>
          <a:p>
            <a:r>
              <a:rPr lang="en-US"/>
              <a:t>&amp;&amp; echo $package; \</a:t>
            </a:r>
          </a:p>
          <a:p>
            <a:r>
              <a:rPr lang="en-US"/>
              <a:t>done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80E8EE-2235-4B18-9523-F781756BAF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397726"/>
            <a:ext cx="5846064" cy="5415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220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466F7-BF4D-4066-9BCA-0084B6FCC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Are there any apps with money transfer function?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72FE56-DC0A-4190-B0A7-B788454484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640" y="1614803"/>
            <a:ext cx="6533720" cy="47866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FB24A75-AFBF-4BC4-AC4E-F2749FDE8D01}"/>
              </a:ext>
            </a:extLst>
          </p:cNvPr>
          <p:cNvSpPr txBox="1"/>
          <p:nvPr/>
        </p:nvSpPr>
        <p:spPr>
          <a:xfrm>
            <a:off x="3228489" y="5024442"/>
            <a:ext cx="3261522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/>
              <a:t>Interesting: It seems </a:t>
            </a:r>
            <a:r>
              <a:rPr lang="en-US" i="1" err="1">
                <a:solidFill>
                  <a:srgbClr val="C00000"/>
                </a:solidFill>
              </a:rPr>
              <a:t>vemo</a:t>
            </a:r>
            <a:r>
              <a:rPr lang="en-US"/>
              <a:t> mentioned money 10 times</a:t>
            </a:r>
          </a:p>
        </p:txBody>
      </p:sp>
    </p:spTree>
    <p:extLst>
      <p:ext uri="{BB962C8B-B14F-4D97-AF65-F5344CB8AC3E}">
        <p14:creationId xmlns:p14="http://schemas.microsoft.com/office/powerpoint/2010/main" val="10565411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C65BA-4E39-B6AD-E1CB-EF80EB8E1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version </a:t>
            </a:r>
            <a:r>
              <a:rPr lang="en-US" sz="1600" dirty="0"/>
              <a:t>(</a:t>
            </a:r>
            <a:r>
              <a:rPr lang="en-GB" sz="1600" dirty="0"/>
              <a:t>List all app names and package ID/ works for new </a:t>
            </a:r>
            <a:r>
              <a:rPr lang="en-GB" sz="1600" dirty="0" err="1"/>
              <a:t>Playstore</a:t>
            </a:r>
            <a:r>
              <a:rPr lang="en-GB" sz="1600" dirty="0"/>
              <a:t> HTTP response)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55A368-5289-4809-8FB3-40EC8CB4D0B8}"/>
              </a:ext>
            </a:extLst>
          </p:cNvPr>
          <p:cNvSpPr txBox="1"/>
          <p:nvPr/>
        </p:nvSpPr>
        <p:spPr>
          <a:xfrm>
            <a:off x="5330092" y="1361180"/>
            <a:ext cx="6174154" cy="4939814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ts val="1425"/>
              </a:lnSpc>
            </a:pPr>
            <a:r>
              <a:rPr lang="en-US" sz="12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20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os</a:t>
            </a:r>
            <a:endParaRPr lang="en-US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ts val="1425"/>
              </a:lnSpc>
            </a:pPr>
            <a:r>
              <a:rPr lang="en-US" sz="12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2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requests</a:t>
            </a:r>
            <a:endParaRPr lang="en-US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ts val="1425"/>
              </a:lnSpc>
            </a:pPr>
            <a:r>
              <a:rPr lang="en-US" sz="12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2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re</a:t>
            </a:r>
            <a:endParaRPr lang="en-US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ts val="1425"/>
              </a:lnSpc>
            </a:pPr>
            <a:r>
              <a:rPr lang="en-US" sz="12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2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get_android_apps</a:t>
            </a: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():</a:t>
            </a:r>
          </a:p>
          <a:p>
            <a:pPr>
              <a:lnSpc>
                <a:spcPts val="1425"/>
              </a:lnSpc>
            </a:pP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2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package</a:t>
            </a: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2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1200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com.twitter.android</a:t>
            </a:r>
            <a:r>
              <a:rPr lang="en-US" sz="12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endParaRPr lang="en-US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ts val="1425"/>
              </a:lnSpc>
            </a:pP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2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# Base URL for Google Play Store app details</a:t>
            </a:r>
            <a:endParaRPr lang="en-US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ts val="1425"/>
              </a:lnSpc>
            </a:pP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2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base_url</a:t>
            </a: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2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"https://play.google.com/store/apps/</a:t>
            </a:r>
            <a:r>
              <a:rPr lang="en-US" sz="1200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details?id</a:t>
            </a:r>
            <a:r>
              <a:rPr lang="en-US" sz="12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="</a:t>
            </a:r>
            <a:endParaRPr lang="en-US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ts val="1425"/>
              </a:lnSpc>
            </a:pP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2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try</a:t>
            </a: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pPr>
              <a:lnSpc>
                <a:spcPts val="1425"/>
              </a:lnSpc>
            </a:pP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12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# Fetch the app details page</a:t>
            </a:r>
            <a:endParaRPr lang="en-US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ts val="1425"/>
              </a:lnSpc>
            </a:pP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12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url</a:t>
            </a: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2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base_url</a:t>
            </a: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2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package</a:t>
            </a:r>
            <a:endParaRPr lang="en-US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ts val="1425"/>
              </a:lnSpc>
            </a:pP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12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2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url</a:t>
            </a: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>
              <a:lnSpc>
                <a:spcPts val="1425"/>
              </a:lnSpc>
            </a:pP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12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response</a:t>
            </a: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20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requests</a:t>
            </a:r>
            <a:r>
              <a:rPr lang="en-US" sz="12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2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get</a:t>
            </a: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2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url</a:t>
            </a: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>
              <a:lnSpc>
                <a:spcPts val="1425"/>
              </a:lnSpc>
            </a:pP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12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2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response</a:t>
            </a:r>
            <a:r>
              <a:rPr lang="en-US" sz="12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2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status_code</a:t>
            </a: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!=</a:t>
            </a: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2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200</a:t>
            </a: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pPr>
              <a:lnSpc>
                <a:spcPts val="1425"/>
              </a:lnSpc>
            </a:pP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12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2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</a:t>
            </a:r>
            <a:r>
              <a:rPr lang="en-US" sz="1200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"Failed</a:t>
            </a:r>
            <a:r>
              <a:rPr lang="en-US" sz="12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to fetch details for package: </a:t>
            </a:r>
            <a:r>
              <a:rPr lang="en-US" sz="12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sz="12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package</a:t>
            </a:r>
            <a:r>
              <a:rPr lang="en-US" sz="12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sz="12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>
              <a:lnSpc>
                <a:spcPts val="1425"/>
              </a:lnSpc>
            </a:pP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    </a:t>
            </a:r>
          </a:p>
          <a:p>
            <a:pPr>
              <a:lnSpc>
                <a:spcPts val="1425"/>
              </a:lnSpc>
            </a:pP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12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pPr>
              <a:lnSpc>
                <a:spcPts val="1425"/>
              </a:lnSpc>
            </a:pP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12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# Extract the app name using a regular expression</a:t>
            </a:r>
            <a:endParaRPr lang="en-US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ts val="1425"/>
              </a:lnSpc>
            </a:pP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12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match</a:t>
            </a: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20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re</a:t>
            </a:r>
            <a:r>
              <a:rPr lang="en-US" sz="12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2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search</a:t>
            </a: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2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r</a:t>
            </a:r>
            <a:r>
              <a:rPr lang="en-US" sz="1200" b="0" dirty="0" err="1">
                <a:solidFill>
                  <a:srgbClr val="D16969"/>
                </a:solidFill>
                <a:effectLst/>
                <a:latin typeface="Consolas" panose="020B0609020204030204" pitchFamily="49" charset="0"/>
              </a:rPr>
              <a:t>'itemprop</a:t>
            </a:r>
            <a:r>
              <a:rPr lang="en-US" sz="1200" b="0" dirty="0">
                <a:solidFill>
                  <a:srgbClr val="D16969"/>
                </a:solidFill>
                <a:effectLst/>
                <a:latin typeface="Consolas" panose="020B0609020204030204" pitchFamily="49" charset="0"/>
              </a:rPr>
              <a:t>="name"&gt;</a:t>
            </a:r>
            <a:r>
              <a:rPr lang="en-US" sz="12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200" b="0" dirty="0">
                <a:solidFill>
                  <a:srgbClr val="D16969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200" b="0" dirty="0">
                <a:solidFill>
                  <a:srgbClr val="D7BA7D"/>
                </a:solidFill>
                <a:effectLst/>
                <a:latin typeface="Consolas" panose="020B0609020204030204" pitchFamily="49" charset="0"/>
              </a:rPr>
              <a:t>*?</a:t>
            </a:r>
            <a:r>
              <a:rPr lang="en-US" sz="12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1200" b="0" dirty="0">
                <a:solidFill>
                  <a:srgbClr val="D16969"/>
                </a:solidFill>
                <a:effectLst/>
                <a:latin typeface="Consolas" panose="020B0609020204030204" pitchFamily="49" charset="0"/>
              </a:rPr>
              <a:t>&lt;/span&gt;'</a:t>
            </a: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2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response</a:t>
            </a:r>
            <a:r>
              <a:rPr lang="en-US" sz="12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2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text</a:t>
            </a: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>
              <a:lnSpc>
                <a:spcPts val="1425"/>
              </a:lnSpc>
            </a:pP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12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app_name</a:t>
            </a: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2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match</a:t>
            </a:r>
            <a:r>
              <a:rPr lang="en-US" sz="12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2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group</a:t>
            </a: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2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sz="12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2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match</a:t>
            </a: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2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2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"Unknown"</a:t>
            </a:r>
            <a:endParaRPr lang="en-US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ts val="1425"/>
              </a:lnSpc>
            </a:pP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12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# Print the app name and package ID</a:t>
            </a:r>
            <a:endParaRPr lang="en-US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ts val="1425"/>
              </a:lnSpc>
            </a:pP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12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2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</a:t>
            </a:r>
            <a:r>
              <a:rPr lang="en-US" sz="1200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"App</a:t>
            </a:r>
            <a:r>
              <a:rPr lang="en-US" sz="12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Name: </a:t>
            </a:r>
            <a:r>
              <a:rPr lang="en-US" sz="12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sz="12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app_name</a:t>
            </a:r>
            <a:r>
              <a:rPr lang="en-US" sz="12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sz="12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, Package ID: </a:t>
            </a:r>
            <a:r>
              <a:rPr lang="en-US" sz="12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sz="12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package</a:t>
            </a:r>
            <a:r>
              <a:rPr lang="en-US" sz="12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sz="12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>
              <a:lnSpc>
                <a:spcPts val="1425"/>
              </a:lnSpc>
            </a:pP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2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except</a:t>
            </a: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2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Exception</a:t>
            </a: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2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as</a:t>
            </a: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2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e</a:t>
            </a: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pPr>
              <a:lnSpc>
                <a:spcPts val="1425"/>
              </a:lnSpc>
            </a:pP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12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2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</a:t>
            </a:r>
            <a:r>
              <a:rPr lang="en-US" sz="1200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"Error</a:t>
            </a:r>
            <a:r>
              <a:rPr lang="en-US" sz="12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processing package </a:t>
            </a:r>
            <a:r>
              <a:rPr lang="en-US" sz="12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sz="12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package</a:t>
            </a:r>
            <a:r>
              <a:rPr lang="en-US" sz="12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sz="12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sz="12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sz="12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str</a:t>
            </a: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2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e</a:t>
            </a: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12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sz="12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>
              <a:lnSpc>
                <a:spcPts val="1425"/>
              </a:lnSpc>
            </a:pPr>
            <a:b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US" sz="12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2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__name__</a:t>
            </a: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==</a:t>
            </a: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2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"__main__"</a:t>
            </a: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pPr>
              <a:lnSpc>
                <a:spcPts val="1425"/>
              </a:lnSpc>
            </a:pP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2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get_android_apps</a:t>
            </a: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5EFB5C-D7B8-059D-5ECB-2157A45098C9}"/>
              </a:ext>
            </a:extLst>
          </p:cNvPr>
          <p:cNvSpPr txBox="1"/>
          <p:nvPr/>
        </p:nvSpPr>
        <p:spPr>
          <a:xfrm>
            <a:off x="687754" y="1690688"/>
            <a:ext cx="4128086" cy="4236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425"/>
              </a:lnSpc>
            </a:pPr>
            <a:r>
              <a:rPr lang="en-GB" sz="1200" dirty="0">
                <a:solidFill>
                  <a:srgbClr val="CE9178"/>
                </a:solidFill>
                <a:latin typeface="Consolas" panose="020B0609020204030204" pitchFamily="49" charset="0"/>
              </a:rPr>
              <a:t>"""</a:t>
            </a:r>
          </a:p>
          <a:p>
            <a:pPr>
              <a:lnSpc>
                <a:spcPts val="1425"/>
              </a:lnSpc>
            </a:pPr>
            <a:r>
              <a:rPr lang="en-GB" sz="1200" dirty="0">
                <a:solidFill>
                  <a:srgbClr val="CE9178"/>
                </a:solidFill>
                <a:latin typeface="Consolas" panose="020B0609020204030204" pitchFamily="49" charset="0"/>
              </a:rPr>
              <a:t>Explanation of the Code</a:t>
            </a:r>
          </a:p>
          <a:p>
            <a:pPr>
              <a:lnSpc>
                <a:spcPts val="1425"/>
              </a:lnSpc>
            </a:pPr>
            <a:r>
              <a:rPr lang="en-GB" sz="1200" dirty="0">
                <a:solidFill>
                  <a:srgbClr val="CE9178"/>
                </a:solidFill>
                <a:latin typeface="Consolas" panose="020B0609020204030204" pitchFamily="49" charset="0"/>
              </a:rPr>
              <a:t>Listing Package IDs :</a:t>
            </a:r>
          </a:p>
          <a:p>
            <a:pPr>
              <a:lnSpc>
                <a:spcPts val="1425"/>
              </a:lnSpc>
            </a:pPr>
            <a:r>
              <a:rPr lang="en-GB" sz="1200" dirty="0">
                <a:solidFill>
                  <a:srgbClr val="CE9178"/>
                </a:solidFill>
                <a:latin typeface="Consolas" panose="020B0609020204030204" pitchFamily="49" charset="0"/>
              </a:rPr>
              <a:t>- The script uses </a:t>
            </a:r>
            <a:r>
              <a:rPr lang="en-GB" sz="1200" dirty="0" err="1">
                <a:solidFill>
                  <a:srgbClr val="CE9178"/>
                </a:solidFill>
                <a:latin typeface="Consolas" panose="020B0609020204030204" pitchFamily="49" charset="0"/>
              </a:rPr>
              <a:t>os.listdir</a:t>
            </a:r>
            <a:r>
              <a:rPr lang="en-GB" sz="1200" dirty="0">
                <a:solidFill>
                  <a:srgbClr val="CE9178"/>
                </a:solidFill>
                <a:latin typeface="Consolas" panose="020B0609020204030204" pitchFamily="49" charset="0"/>
              </a:rPr>
              <a:t>() to list all directories in the Pixel 3/data/data folder. Each directory corresponds to an installed app's package ID.</a:t>
            </a:r>
          </a:p>
          <a:p>
            <a:pPr>
              <a:lnSpc>
                <a:spcPts val="1425"/>
              </a:lnSpc>
            </a:pPr>
            <a:r>
              <a:rPr lang="en-GB" sz="1200" dirty="0">
                <a:solidFill>
                  <a:srgbClr val="CE9178"/>
                </a:solidFill>
                <a:latin typeface="Consolas" panose="020B0609020204030204" pitchFamily="49" charset="0"/>
              </a:rPr>
              <a:t>Fetching App Details :</a:t>
            </a:r>
          </a:p>
          <a:p>
            <a:pPr>
              <a:lnSpc>
                <a:spcPts val="1425"/>
              </a:lnSpc>
            </a:pPr>
            <a:r>
              <a:rPr lang="en-GB" sz="1200" dirty="0">
                <a:solidFill>
                  <a:srgbClr val="CE9178"/>
                </a:solidFill>
                <a:latin typeface="Consolas" panose="020B0609020204030204" pitchFamily="49" charset="0"/>
              </a:rPr>
              <a:t>- For each package ID, the script constructs the Google Play Store URL (https://play.google.com/store/apps/details?id=&lt;package&gt;).</a:t>
            </a:r>
          </a:p>
          <a:p>
            <a:pPr>
              <a:lnSpc>
                <a:spcPts val="1425"/>
              </a:lnSpc>
            </a:pPr>
            <a:r>
              <a:rPr lang="en-GB" sz="1200" dirty="0">
                <a:solidFill>
                  <a:srgbClr val="CE9178"/>
                </a:solidFill>
                <a:latin typeface="Consolas" panose="020B0609020204030204" pitchFamily="49" charset="0"/>
              </a:rPr>
              <a:t>- It uses the requests library to fetch the HTML content of the app's details page.</a:t>
            </a:r>
          </a:p>
          <a:p>
            <a:pPr>
              <a:lnSpc>
                <a:spcPts val="1425"/>
              </a:lnSpc>
            </a:pPr>
            <a:r>
              <a:rPr lang="en-GB" sz="1200" dirty="0">
                <a:solidFill>
                  <a:srgbClr val="CE9178"/>
                </a:solidFill>
                <a:latin typeface="Consolas" panose="020B0609020204030204" pitchFamily="49" charset="0"/>
              </a:rPr>
              <a:t>Parsing the HTML :</a:t>
            </a:r>
          </a:p>
          <a:p>
            <a:pPr>
              <a:lnSpc>
                <a:spcPts val="1425"/>
              </a:lnSpc>
            </a:pPr>
            <a:r>
              <a:rPr lang="en-GB" sz="1200" dirty="0">
                <a:solidFill>
                  <a:srgbClr val="CE9178"/>
                </a:solidFill>
                <a:latin typeface="Consolas" panose="020B0609020204030204" pitchFamily="49" charset="0"/>
              </a:rPr>
              <a:t>- The script uses </a:t>
            </a:r>
            <a:r>
              <a:rPr lang="en-GB" sz="1200" dirty="0" err="1">
                <a:solidFill>
                  <a:srgbClr val="CE9178"/>
                </a:solidFill>
                <a:latin typeface="Consolas" panose="020B0609020204030204" pitchFamily="49" charset="0"/>
              </a:rPr>
              <a:t>BeautifulSoup</a:t>
            </a:r>
            <a:r>
              <a:rPr lang="en-GB" sz="1200" dirty="0">
                <a:solidFill>
                  <a:srgbClr val="CE9178"/>
                </a:solidFill>
                <a:latin typeface="Consolas" panose="020B0609020204030204" pitchFamily="49" charset="0"/>
              </a:rPr>
              <a:t> from the bs4 module to parse the HTML response.</a:t>
            </a:r>
          </a:p>
          <a:p>
            <a:pPr>
              <a:lnSpc>
                <a:spcPts val="1425"/>
              </a:lnSpc>
            </a:pPr>
            <a:r>
              <a:rPr lang="en-GB" sz="1200" dirty="0">
                <a:solidFill>
                  <a:srgbClr val="CE9178"/>
                </a:solidFill>
                <a:latin typeface="Consolas" panose="020B0609020204030204" pitchFamily="49" charset="0"/>
              </a:rPr>
              <a:t>- It looks for the &lt;h1&gt; tag with the attribute itemprop="name" to extract the app name.</a:t>
            </a:r>
          </a:p>
          <a:p>
            <a:pPr>
              <a:lnSpc>
                <a:spcPts val="1425"/>
              </a:lnSpc>
            </a:pPr>
            <a:r>
              <a:rPr lang="en-GB" sz="1200" dirty="0">
                <a:solidFill>
                  <a:srgbClr val="CE9178"/>
                </a:solidFill>
                <a:latin typeface="Consolas" panose="020B0609020204030204" pitchFamily="49" charset="0"/>
              </a:rPr>
              <a:t>Output :</a:t>
            </a:r>
          </a:p>
          <a:p>
            <a:pPr>
              <a:lnSpc>
                <a:spcPts val="1425"/>
              </a:lnSpc>
            </a:pPr>
            <a:r>
              <a:rPr lang="en-GB" sz="1200" dirty="0">
                <a:solidFill>
                  <a:srgbClr val="CE9178"/>
                </a:solidFill>
                <a:latin typeface="Consolas" panose="020B0609020204030204" pitchFamily="49" charset="0"/>
              </a:rPr>
              <a:t>- The script prints the app name and its corresponding package ID.</a:t>
            </a:r>
          </a:p>
          <a:p>
            <a:pPr>
              <a:lnSpc>
                <a:spcPts val="1425"/>
              </a:lnSpc>
            </a:pPr>
            <a:r>
              <a:rPr lang="en-GB" sz="1200" dirty="0">
                <a:solidFill>
                  <a:srgbClr val="CE9178"/>
                </a:solidFill>
                <a:latin typeface="Consolas" panose="020B0609020204030204" pitchFamily="49" charset="0"/>
              </a:rPr>
              <a:t>"""</a:t>
            </a:r>
          </a:p>
        </p:txBody>
      </p:sp>
    </p:spTree>
    <p:extLst>
      <p:ext uri="{BB962C8B-B14F-4D97-AF65-F5344CB8AC3E}">
        <p14:creationId xmlns:p14="http://schemas.microsoft.com/office/powerpoint/2010/main" val="350740768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ED070-A7B3-8127-8BF7-CE15706D0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A5CEB-EB55-5C0D-4669-76EF3BEA45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Complete the lab by following screenshots</a:t>
            </a:r>
          </a:p>
          <a:p>
            <a:pPr lvl="1"/>
            <a:r>
              <a:rPr lang="en-US" dirty="0"/>
              <a:t>including Linux commands and Python code</a:t>
            </a:r>
          </a:p>
          <a:p>
            <a:r>
              <a:rPr lang="en-US" dirty="0"/>
              <a:t>Pay special attention to slide </a:t>
            </a:r>
            <a:r>
              <a:rPr lang="en-US" altLang="zh-CN" dirty="0"/>
              <a:t>34</a:t>
            </a:r>
            <a:r>
              <a:rPr lang="en-US" dirty="0"/>
              <a:t> because the Google Play Store encodes app names differently in HTML pages</a:t>
            </a:r>
          </a:p>
          <a:p>
            <a:r>
              <a:rPr lang="en-US" dirty="0"/>
              <a:t>Need to show Python execution results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697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Generated image">
            <a:extLst>
              <a:ext uri="{FF2B5EF4-FFF2-40B4-BE49-F238E27FC236}">
                <a16:creationId xmlns:a16="http://schemas.microsoft.com/office/drawing/2014/main" id="{740B8898-FDEF-D8EF-5740-C1ACA17E3F2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of ">
            <a:extLst>
              <a:ext uri="{FF2B5EF4-FFF2-40B4-BE49-F238E27FC236}">
                <a16:creationId xmlns:a16="http://schemas.microsoft.com/office/drawing/2014/main" id="{E76C1581-DF80-2AC1-C486-C69FE1B048E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B4AE000-E5E1-E008-1F5B-3A7C3A386BE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72" t="984" r="996"/>
          <a:stretch>
            <a:fillRect/>
          </a:stretch>
        </p:blipFill>
        <p:spPr>
          <a:xfrm>
            <a:off x="2524261" y="33728"/>
            <a:ext cx="6769642" cy="679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574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5F893CA-9E41-47A2-91B2-32B4A150E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Download Pixel 3 image</a:t>
            </a: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5C4267-F203-4411-9D74-F327479386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120" y="2199508"/>
            <a:ext cx="9068586" cy="304826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D9BDB3E-1D76-4802-A95A-FCFB0DE09AD6}"/>
              </a:ext>
            </a:extLst>
          </p:cNvPr>
          <p:cNvSpPr txBox="1"/>
          <p:nvPr/>
        </p:nvSpPr>
        <p:spPr>
          <a:xfrm>
            <a:off x="4681002" y="3235945"/>
            <a:ext cx="5134117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i="0" u="none" strike="noStrike" baseline="0" dirty="0">
                <a:latin typeface="TimesNewRomanPSMT"/>
              </a:rPr>
              <a:t>A </a:t>
            </a:r>
            <a:r>
              <a:rPr lang="en-US" sz="1800" b="0" i="0" u="none" strike="noStrike" baseline="0" dirty="0">
                <a:latin typeface="TimesNewRomanPSMT"/>
              </a:rPr>
              <a:t>stock </a:t>
            </a:r>
            <a:r>
              <a:rPr lang="en-GB" sz="1800" b="0" i="0" u="none" strike="noStrike" baseline="0" dirty="0">
                <a:latin typeface="TimesNewRomanPSMT"/>
              </a:rPr>
              <a:t>image of Android 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“</a:t>
            </a:r>
            <a:r>
              <a:rPr lang="en-GB" dirty="0">
                <a:solidFill>
                  <a:srgbClr val="FF0000"/>
                </a:solidFill>
              </a:rPr>
              <a:t>%20</a:t>
            </a:r>
            <a:r>
              <a:rPr lang="en-GB" dirty="0"/>
              <a:t>" in the http link presents a space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E8DAEB-CB7B-578F-547C-EC4D0BA6DCC8}"/>
              </a:ext>
            </a:extLst>
          </p:cNvPr>
          <p:cNvSpPr txBox="1"/>
          <p:nvPr/>
        </p:nvSpPr>
        <p:spPr>
          <a:xfrm>
            <a:off x="986396" y="5506686"/>
            <a:ext cx="61761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hlinkClick r:id="rId4"/>
              </a:rPr>
              <a:t>https://corp.digitalcorpora.org/corpora/mobile/android_10</a:t>
            </a:r>
            <a:endParaRPr lang="en-US" sz="1200" dirty="0"/>
          </a:p>
          <a:p>
            <a:r>
              <a:rPr lang="en-US" sz="1200" dirty="0">
                <a:hlinkClick r:id="rId5"/>
              </a:rPr>
              <a:t>https://corp.digitalcorpora.org/corpora/mobile/android_13/</a:t>
            </a:r>
            <a:endParaRPr lang="en-US" sz="1200" dirty="0"/>
          </a:p>
          <a:p>
            <a:r>
              <a:rPr lang="en-US" sz="1200" dirty="0"/>
              <a:t>https://corp.digitalcorpora.org/corpora/mobile/android_14/</a:t>
            </a:r>
          </a:p>
          <a:p>
            <a:r>
              <a:rPr lang="en-US" sz="1200" dirty="0"/>
              <a:t>https://thebinaryhick.blog/public_images/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C02BBE-1461-FBB2-C927-035B4060CE1E}"/>
              </a:ext>
            </a:extLst>
          </p:cNvPr>
          <p:cNvSpPr txBox="1"/>
          <p:nvPr/>
        </p:nvSpPr>
        <p:spPr>
          <a:xfrm>
            <a:off x="4077484" y="4549381"/>
            <a:ext cx="617010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“</a:t>
            </a:r>
            <a:r>
              <a:rPr lang="en-GB" dirty="0">
                <a:solidFill>
                  <a:srgbClr val="FF0000"/>
                </a:solidFill>
              </a:rPr>
              <a:t>\</a:t>
            </a:r>
            <a:r>
              <a:rPr lang="en-GB" dirty="0"/>
              <a:t>" in file name as an Escape Character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714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FD7E4-8B64-4C1B-B295-CA3D5EB0B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Verify hashes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15E54A-98CB-42ED-B054-7E3962EC6AC0}"/>
              </a:ext>
            </a:extLst>
          </p:cNvPr>
          <p:cNvSpPr txBox="1"/>
          <p:nvPr/>
        </p:nvSpPr>
        <p:spPr>
          <a:xfrm>
            <a:off x="838200" y="6096220"/>
            <a:ext cx="729847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i="0" u="none" strike="noStrike">
                <a:solidFill>
                  <a:srgbClr val="2970A6"/>
                </a:solidFill>
                <a:effectLst/>
                <a:latin typeface="Verdana" panose="020B0604030504040204" pitchFamily="34" charset="0"/>
                <a:hlinkClick r:id="rId3"/>
              </a:rPr>
              <a:t>SHA2-256: </a:t>
            </a:r>
            <a:r>
              <a:rPr lang="en-US" sz="1200" b="0" i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ca6918ef8b20486b6a5ded15609ac51318f377829480f93be3ba15364a8aa00a</a:t>
            </a:r>
            <a:endParaRPr lang="en-US" sz="12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493297-AE46-4981-A5A3-704ECB4726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137777"/>
            <a:ext cx="9022862" cy="224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954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B7B7A-1381-47E9-AC8D-1E8AEEC24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unzip to get Pixel 3 image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BA947F-A186-4B53-B5EE-2DA910CBF5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177372"/>
            <a:ext cx="6546147" cy="204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65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B7B7A-1381-47E9-AC8D-1E8AEEC24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unzip to get Pixel 3 image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BA947F-A186-4B53-B5EE-2DA910CBF5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177372"/>
            <a:ext cx="6546147" cy="204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4334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2715</TotalTime>
  <Words>5160</Words>
  <Application>Microsoft Office PowerPoint</Application>
  <PresentationFormat>Widescreen</PresentationFormat>
  <Paragraphs>589</Paragraphs>
  <Slides>45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5" baseType="lpstr">
      <vt:lpstr>charter</vt:lpstr>
      <vt:lpstr>TimesNewRomanPSMT</vt:lpstr>
      <vt:lpstr>Arial</vt:lpstr>
      <vt:lpstr>Calibri</vt:lpstr>
      <vt:lpstr>Calibri Light</vt:lpstr>
      <vt:lpstr>Consolas</vt:lpstr>
      <vt:lpstr>roboto</vt:lpstr>
      <vt:lpstr>roboto</vt:lpstr>
      <vt:lpstr>Verdana</vt:lpstr>
      <vt:lpstr>Office Theme</vt:lpstr>
      <vt:lpstr>A Pixel 3 image</vt:lpstr>
      <vt:lpstr>Overview</vt:lpstr>
      <vt:lpstr>Pixel 3 Image Description</vt:lpstr>
      <vt:lpstr>About the Pixel 3 Image</vt:lpstr>
      <vt:lpstr>PowerPoint Presentation</vt:lpstr>
      <vt:lpstr>Download Pixel 3 image</vt:lpstr>
      <vt:lpstr>Verify hashes</vt:lpstr>
      <vt:lpstr>unzip to get Pixel 3 image</vt:lpstr>
      <vt:lpstr>unzip to get Pixel 3 image</vt:lpstr>
      <vt:lpstr>System Software, Application Software and Users</vt:lpstr>
      <vt:lpstr>OS, System Software, Application Software, and Users</vt:lpstr>
      <vt:lpstr>System Software and Application Software</vt:lpstr>
      <vt:lpstr>PowerPoint Presentation</vt:lpstr>
      <vt:lpstr>Android configuration</vt:lpstr>
      <vt:lpstr>Why Configurations Matter</vt:lpstr>
      <vt:lpstr>Android OS Configuration</vt:lpstr>
      <vt:lpstr>System App Configuration</vt:lpstr>
      <vt:lpstr>Summary Table</vt:lpstr>
      <vt:lpstr>PowerPoint Presentation</vt:lpstr>
      <vt:lpstr>Labs</vt:lpstr>
      <vt:lpstr>PowerPoint Presentation</vt:lpstr>
      <vt:lpstr>/System: Android OS Project (AOSP)</vt:lpstr>
      <vt:lpstr>Pre-installed/downloaded apps  </vt:lpstr>
      <vt:lpstr>/data</vt:lpstr>
      <vt:lpstr>data/system settings (don’t confuse with /system)</vt:lpstr>
      <vt:lpstr>Configurations File Formats</vt:lpstr>
      <vt:lpstr>System (utility) apps’ configuration files may contain evidence</vt:lpstr>
      <vt:lpstr>PowerPoint Presentation</vt:lpstr>
      <vt:lpstr>/data/data/ Store app-specific/generated data</vt:lpstr>
      <vt:lpstr>PowerPoint Presentation</vt:lpstr>
      <vt:lpstr>Understand the Apps/Package</vt:lpstr>
      <vt:lpstr>What is Android (application) package .APK?</vt:lpstr>
      <vt:lpstr>APK compilation and de-compilation  </vt:lpstr>
      <vt:lpstr>PowerPoint Presentation</vt:lpstr>
      <vt:lpstr>What is the name of Application for a given applicationID? (Twitter vs. com.twitter.android)</vt:lpstr>
      <vt:lpstr>How to find the name of the application automatically? (com.twitter.android)</vt:lpstr>
      <vt:lpstr>PowerPoint Presentation</vt:lpstr>
      <vt:lpstr>PowerPoint Presentation</vt:lpstr>
      <vt:lpstr>PowerPoint Presentation</vt:lpstr>
      <vt:lpstr>PowerPoint Presentation</vt:lpstr>
      <vt:lpstr>Grep supports multiple regular expression (regex) syntaxes</vt:lpstr>
      <vt:lpstr>List all app names and package ID</vt:lpstr>
      <vt:lpstr>Are there any apps with money transfer function?</vt:lpstr>
      <vt:lpstr>Python version (List all app names and package ID/ works for new Playstore HTTP response)</vt:lpstr>
      <vt:lpstr>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Installing Visual Studio Code</dc:title>
  <dc:creator>Weifeng Xu</dc:creator>
  <cp:lastModifiedBy>Weifeng Xu</cp:lastModifiedBy>
  <cp:revision>2</cp:revision>
  <dcterms:created xsi:type="dcterms:W3CDTF">2021-01-18T02:02:41Z</dcterms:created>
  <dcterms:modified xsi:type="dcterms:W3CDTF">2026-02-04T22:41:38Z</dcterms:modified>
</cp:coreProperties>
</file>