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9" r:id="rId3"/>
    <p:sldId id="268" r:id="rId4"/>
    <p:sldId id="267" r:id="rId5"/>
    <p:sldId id="275" r:id="rId6"/>
    <p:sldId id="266" r:id="rId7"/>
    <p:sldId id="277" r:id="rId8"/>
    <p:sldId id="288" r:id="rId9"/>
    <p:sldId id="307" r:id="rId10"/>
    <p:sldId id="290" r:id="rId11"/>
    <p:sldId id="291" r:id="rId12"/>
    <p:sldId id="293" r:id="rId13"/>
    <p:sldId id="262" r:id="rId14"/>
    <p:sldId id="279" r:id="rId15"/>
    <p:sldId id="265" r:id="rId16"/>
    <p:sldId id="276" r:id="rId17"/>
    <p:sldId id="263" r:id="rId18"/>
    <p:sldId id="278" r:id="rId19"/>
    <p:sldId id="271" r:id="rId20"/>
    <p:sldId id="269" r:id="rId21"/>
    <p:sldId id="270" r:id="rId22"/>
    <p:sldId id="280" r:id="rId23"/>
    <p:sldId id="295" r:id="rId24"/>
    <p:sldId id="296" r:id="rId25"/>
    <p:sldId id="294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6" r:id="rId35"/>
    <p:sldId id="281" r:id="rId36"/>
    <p:sldId id="272" r:id="rId37"/>
    <p:sldId id="284" r:id="rId38"/>
    <p:sldId id="286" r:id="rId39"/>
    <p:sldId id="285" r:id="rId40"/>
    <p:sldId id="257" r:id="rId41"/>
    <p:sldId id="258" r:id="rId42"/>
    <p:sldId id="259" r:id="rId43"/>
    <p:sldId id="308" r:id="rId44"/>
    <p:sldId id="282" r:id="rId45"/>
    <p:sldId id="26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E6365-D2CF-4189-BC96-B4EBECD435E8}" v="22" dt="2026-02-24T17:29:30.5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9" autoAdjust="0"/>
    <p:restoredTop sz="91020" autoAdjust="0"/>
  </p:normalViewPr>
  <p:slideViewPr>
    <p:cSldViewPr snapToGrid="0">
      <p:cViewPr>
        <p:scale>
          <a:sx n="100" d="100"/>
          <a:sy n="100" d="100"/>
        </p:scale>
        <p:origin x="394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99F8FFF-BA20-43EA-924B-4DF5D2A785F3}"/>
    <pc:docChg chg="undo custSel addSld modSld">
      <pc:chgData name="Weifeng Xu" userId="e7aed605-a3dd-4d5a-a692-a87037af107b" providerId="ADAL" clId="{F99F8FFF-BA20-43EA-924B-4DF5D2A785F3}" dt="2026-02-24T17:30:19.798" v="1074" actId="20577"/>
      <pc:docMkLst>
        <pc:docMk/>
      </pc:docMkLst>
      <pc:sldChg chg="modSp mod">
        <pc:chgData name="Weifeng Xu" userId="e7aed605-a3dd-4d5a-a692-a87037af107b" providerId="ADAL" clId="{F99F8FFF-BA20-43EA-924B-4DF5D2A785F3}" dt="2026-02-24T13:39:38.910" v="353" actId="20577"/>
        <pc:sldMkLst>
          <pc:docMk/>
          <pc:sldMk cId="1323245308" sldId="256"/>
        </pc:sldMkLst>
        <pc:spChg chg="mod">
          <ac:chgData name="Weifeng Xu" userId="e7aed605-a3dd-4d5a-a692-a87037af107b" providerId="ADAL" clId="{F99F8FFF-BA20-43EA-924B-4DF5D2A785F3}" dt="2026-02-24T13:39:38.910" v="353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F99F8FFF-BA20-43EA-924B-4DF5D2A785F3}" dt="2026-02-24T17:30:19.798" v="1074" actId="20577"/>
        <pc:sldMkLst>
          <pc:docMk/>
          <pc:sldMk cId="3947350244" sldId="257"/>
        </pc:sldMkLst>
        <pc:spChg chg="mod">
          <ac:chgData name="Weifeng Xu" userId="e7aed605-a3dd-4d5a-a692-a87037af107b" providerId="ADAL" clId="{F99F8FFF-BA20-43EA-924B-4DF5D2A785F3}" dt="2026-02-24T17:30:19.798" v="1074" actId="20577"/>
          <ac:spMkLst>
            <pc:docMk/>
            <pc:sldMk cId="3947350244" sldId="257"/>
            <ac:spMk id="37" creationId="{02523DBC-18D2-46C5-A4E3-F469B482DEDE}"/>
          </ac:spMkLst>
        </pc:spChg>
      </pc:sldChg>
      <pc:sldChg chg="addSp modSp mod">
        <pc:chgData name="Weifeng Xu" userId="e7aed605-a3dd-4d5a-a692-a87037af107b" providerId="ADAL" clId="{F99F8FFF-BA20-43EA-924B-4DF5D2A785F3}" dt="2026-02-24T17:25:19.579" v="1006" actId="1076"/>
        <pc:sldMkLst>
          <pc:docMk/>
          <pc:sldMk cId="2813085997" sldId="258"/>
        </pc:sldMkLst>
        <pc:spChg chg="add">
          <ac:chgData name="Weifeng Xu" userId="e7aed605-a3dd-4d5a-a692-a87037af107b" providerId="ADAL" clId="{F99F8FFF-BA20-43EA-924B-4DF5D2A785F3}" dt="2026-02-24T17:23:35.391" v="997"/>
          <ac:spMkLst>
            <pc:docMk/>
            <pc:sldMk cId="2813085997" sldId="258"/>
            <ac:spMk id="2" creationId="{C07655B1-93DA-15BA-88F1-FF40EB3AA2EA}"/>
          </ac:spMkLst>
        </pc:spChg>
        <pc:spChg chg="add mod">
          <ac:chgData name="Weifeng Xu" userId="e7aed605-a3dd-4d5a-a692-a87037af107b" providerId="ADAL" clId="{F99F8FFF-BA20-43EA-924B-4DF5D2A785F3}" dt="2026-02-24T17:25:19.579" v="1006" actId="1076"/>
          <ac:spMkLst>
            <pc:docMk/>
            <pc:sldMk cId="2813085997" sldId="258"/>
            <ac:spMk id="7" creationId="{5A3073F1-F52C-89BB-0A07-2EDA2F671AC0}"/>
          </ac:spMkLst>
        </pc:spChg>
        <pc:picChg chg="add mod">
          <ac:chgData name="Weifeng Xu" userId="e7aed605-a3dd-4d5a-a692-a87037af107b" providerId="ADAL" clId="{F99F8FFF-BA20-43EA-924B-4DF5D2A785F3}" dt="2026-02-24T17:23:49.274" v="1002" actId="1076"/>
          <ac:picMkLst>
            <pc:docMk/>
            <pc:sldMk cId="2813085997" sldId="258"/>
            <ac:picMk id="3" creationId="{2A151E74-2BAA-B793-A46D-7C7C10567DB7}"/>
          </ac:picMkLst>
        </pc:picChg>
      </pc:sldChg>
      <pc:sldChg chg="addSp delSp modSp mod">
        <pc:chgData name="Weifeng Xu" userId="e7aed605-a3dd-4d5a-a692-a87037af107b" providerId="ADAL" clId="{F99F8FFF-BA20-43EA-924B-4DF5D2A785F3}" dt="2026-02-17T15:38:49.211" v="156" actId="20577"/>
        <pc:sldMkLst>
          <pc:docMk/>
          <pc:sldMk cId="957453442" sldId="267"/>
        </pc:sldMkLst>
        <pc:spChg chg="mod">
          <ac:chgData name="Weifeng Xu" userId="e7aed605-a3dd-4d5a-a692-a87037af107b" providerId="ADAL" clId="{F99F8FFF-BA20-43EA-924B-4DF5D2A785F3}" dt="2026-02-17T15:38:49.211" v="156" actId="20577"/>
          <ac:spMkLst>
            <pc:docMk/>
            <pc:sldMk cId="957453442" sldId="267"/>
            <ac:spMk id="2" creationId="{BC3624F3-A95D-4496-AE08-90719C145310}"/>
          </ac:spMkLst>
        </pc:spChg>
      </pc:sldChg>
      <pc:sldChg chg="modSp mod">
        <pc:chgData name="Weifeng Xu" userId="e7aed605-a3dd-4d5a-a692-a87037af107b" providerId="ADAL" clId="{F99F8FFF-BA20-43EA-924B-4DF5D2A785F3}" dt="2026-02-24T13:53:43.184" v="744" actId="20577"/>
        <pc:sldMkLst>
          <pc:docMk/>
          <pc:sldMk cId="877308037" sldId="268"/>
        </pc:sldMkLst>
        <pc:spChg chg="mod">
          <ac:chgData name="Weifeng Xu" userId="e7aed605-a3dd-4d5a-a692-a87037af107b" providerId="ADAL" clId="{F99F8FFF-BA20-43EA-924B-4DF5D2A785F3}" dt="2026-02-24T13:53:43.184" v="744" actId="20577"/>
          <ac:spMkLst>
            <pc:docMk/>
            <pc:sldMk cId="877308037" sldId="268"/>
            <ac:spMk id="4" creationId="{810D4BA4-C6AE-455E-A458-59CCC26BFBE5}"/>
          </ac:spMkLst>
        </pc:spChg>
        <pc:graphicFrameChg chg="mod modGraphic">
          <ac:chgData name="Weifeng Xu" userId="e7aed605-a3dd-4d5a-a692-a87037af107b" providerId="ADAL" clId="{F99F8FFF-BA20-43EA-924B-4DF5D2A785F3}" dt="2026-02-17T15:57:27.859" v="352" actId="20577"/>
          <ac:graphicFrameMkLst>
            <pc:docMk/>
            <pc:sldMk cId="877308037" sldId="268"/>
            <ac:graphicFrameMk id="5" creationId="{6418CA68-875C-4219-A54D-045820EE6CD7}"/>
          </ac:graphicFrameMkLst>
        </pc:graphicFrameChg>
      </pc:sldChg>
      <pc:sldChg chg="addSp delSp modSp mod">
        <pc:chgData name="Weifeng Xu" userId="e7aed605-a3dd-4d5a-a692-a87037af107b" providerId="ADAL" clId="{F99F8FFF-BA20-43EA-924B-4DF5D2A785F3}" dt="2026-02-24T17:11:17.637" v="996" actId="20577"/>
        <pc:sldMkLst>
          <pc:docMk/>
          <pc:sldMk cId="64038938" sldId="306"/>
        </pc:sldMkLst>
        <pc:spChg chg="mod">
          <ac:chgData name="Weifeng Xu" userId="e7aed605-a3dd-4d5a-a692-a87037af107b" providerId="ADAL" clId="{F99F8FFF-BA20-43EA-924B-4DF5D2A785F3}" dt="2026-02-24T17:08:48.461" v="886" actId="1076"/>
          <ac:spMkLst>
            <pc:docMk/>
            <pc:sldMk cId="64038938" sldId="306"/>
            <ac:spMk id="6" creationId="{FB721F81-2502-4277-A000-8C68BF6E3D08}"/>
          </ac:spMkLst>
        </pc:spChg>
        <pc:spChg chg="mod">
          <ac:chgData name="Weifeng Xu" userId="e7aed605-a3dd-4d5a-a692-a87037af107b" providerId="ADAL" clId="{F99F8FFF-BA20-43EA-924B-4DF5D2A785F3}" dt="2026-02-24T16:58:40.492" v="764" actId="14100"/>
          <ac:spMkLst>
            <pc:docMk/>
            <pc:sldMk cId="64038938" sldId="306"/>
            <ac:spMk id="7" creationId="{4FD5AF55-DB23-44D7-A9DF-3C4F65C930E2}"/>
          </ac:spMkLst>
        </pc:spChg>
        <pc:spChg chg="mod">
          <ac:chgData name="Weifeng Xu" userId="e7aed605-a3dd-4d5a-a692-a87037af107b" providerId="ADAL" clId="{F99F8FFF-BA20-43EA-924B-4DF5D2A785F3}" dt="2026-02-24T16:58:03.819" v="756" actId="1076"/>
          <ac:spMkLst>
            <pc:docMk/>
            <pc:sldMk cId="64038938" sldId="306"/>
            <ac:spMk id="8" creationId="{7F151ADF-621A-44BF-A044-98E536A30851}"/>
          </ac:spMkLst>
        </pc:spChg>
        <pc:spChg chg="add mod">
          <ac:chgData name="Weifeng Xu" userId="e7aed605-a3dd-4d5a-a692-a87037af107b" providerId="ADAL" clId="{F99F8FFF-BA20-43EA-924B-4DF5D2A785F3}" dt="2026-02-24T17:11:17.637" v="996" actId="20577"/>
          <ac:spMkLst>
            <pc:docMk/>
            <pc:sldMk cId="64038938" sldId="306"/>
            <ac:spMk id="13" creationId="{EFBBD1F5-04CF-3508-F97F-3F31D167EA07}"/>
          </ac:spMkLst>
        </pc:spChg>
        <pc:grpChg chg="del mod">
          <ac:chgData name="Weifeng Xu" userId="e7aed605-a3dd-4d5a-a692-a87037af107b" providerId="ADAL" clId="{F99F8FFF-BA20-43EA-924B-4DF5D2A785F3}" dt="2026-02-24T17:04:57.688" v="802"/>
          <ac:grpSpMkLst>
            <pc:docMk/>
            <pc:sldMk cId="64038938" sldId="306"/>
            <ac:grpSpMk id="9" creationId="{ECFF31CA-8F0C-AC37-2333-AC91C87CF6F2}"/>
          </ac:grpSpMkLst>
        </pc:grpChg>
        <pc:grpChg chg="mod">
          <ac:chgData name="Weifeng Xu" userId="e7aed605-a3dd-4d5a-a692-a87037af107b" providerId="ADAL" clId="{F99F8FFF-BA20-43EA-924B-4DF5D2A785F3}" dt="2026-02-24T17:04:57.688" v="802"/>
          <ac:grpSpMkLst>
            <pc:docMk/>
            <pc:sldMk cId="64038938" sldId="306"/>
            <ac:grpSpMk id="12" creationId="{E6D70FE0-13CC-5471-53F4-87F54FE523E0}"/>
          </ac:grpSpMkLst>
        </pc:grpChg>
        <pc:picChg chg="mod">
          <ac:chgData name="Weifeng Xu" userId="e7aed605-a3dd-4d5a-a692-a87037af107b" providerId="ADAL" clId="{F99F8FFF-BA20-43EA-924B-4DF5D2A785F3}" dt="2026-02-24T16:58:03.819" v="756" actId="1076"/>
          <ac:picMkLst>
            <pc:docMk/>
            <pc:sldMk cId="64038938" sldId="306"/>
            <ac:picMk id="4" creationId="{D13661E4-A9BA-473C-BCA7-F2FC3860604E}"/>
          </ac:picMkLst>
        </pc:picChg>
        <pc:picChg chg="mod">
          <ac:chgData name="Weifeng Xu" userId="e7aed605-a3dd-4d5a-a692-a87037af107b" providerId="ADAL" clId="{F99F8FFF-BA20-43EA-924B-4DF5D2A785F3}" dt="2026-02-24T16:58:03.819" v="756" actId="1076"/>
          <ac:picMkLst>
            <pc:docMk/>
            <pc:sldMk cId="64038938" sldId="306"/>
            <ac:picMk id="5" creationId="{F8627C4A-59BF-4486-9503-E483C7AE2F9F}"/>
          </ac:picMkLst>
        </pc:picChg>
        <pc:inkChg chg="add mod">
          <ac:chgData name="Weifeng Xu" userId="e7aed605-a3dd-4d5a-a692-a87037af107b" providerId="ADAL" clId="{F99F8FFF-BA20-43EA-924B-4DF5D2A785F3}" dt="2026-02-24T17:04:57.688" v="802"/>
          <ac:inkMkLst>
            <pc:docMk/>
            <pc:sldMk cId="64038938" sldId="306"/>
            <ac:inkMk id="2" creationId="{D714349A-EDC6-7980-A176-191159542249}"/>
          </ac:inkMkLst>
        </pc:inkChg>
        <pc:inkChg chg="add mod">
          <ac:chgData name="Weifeng Xu" userId="e7aed605-a3dd-4d5a-a692-a87037af107b" providerId="ADAL" clId="{F99F8FFF-BA20-43EA-924B-4DF5D2A785F3}" dt="2026-02-24T17:04:57.688" v="802"/>
          <ac:inkMkLst>
            <pc:docMk/>
            <pc:sldMk cId="64038938" sldId="306"/>
            <ac:inkMk id="3" creationId="{750C9309-F669-F5EC-9451-CA07F73EBBBA}"/>
          </ac:inkMkLst>
        </pc:inkChg>
        <pc:inkChg chg="add mod">
          <ac:chgData name="Weifeng Xu" userId="e7aed605-a3dd-4d5a-a692-a87037af107b" providerId="ADAL" clId="{F99F8FFF-BA20-43EA-924B-4DF5D2A785F3}" dt="2026-02-24T17:04:57.688" v="802"/>
          <ac:inkMkLst>
            <pc:docMk/>
            <pc:sldMk cId="64038938" sldId="306"/>
            <ac:inkMk id="10" creationId="{7EBEB217-B92A-B5AB-9F93-991491F86CDB}"/>
          </ac:inkMkLst>
        </pc:inkChg>
        <pc:inkChg chg="add mod">
          <ac:chgData name="Weifeng Xu" userId="e7aed605-a3dd-4d5a-a692-a87037af107b" providerId="ADAL" clId="{F99F8FFF-BA20-43EA-924B-4DF5D2A785F3}" dt="2026-02-24T17:04:57.688" v="802"/>
          <ac:inkMkLst>
            <pc:docMk/>
            <pc:sldMk cId="64038938" sldId="306"/>
            <ac:inkMk id="11" creationId="{E234B273-DBCD-8E12-F194-34A1BACAD9BE}"/>
          </ac:inkMkLst>
        </pc:inkChg>
      </pc:sldChg>
      <pc:sldChg chg="addSp modSp new mod">
        <pc:chgData name="Weifeng Xu" userId="e7aed605-a3dd-4d5a-a692-a87037af107b" providerId="ADAL" clId="{F99F8FFF-BA20-43EA-924B-4DF5D2A785F3}" dt="2026-02-24T17:00:11.551" v="796" actId="20577"/>
        <pc:sldMkLst>
          <pc:docMk/>
          <pc:sldMk cId="1719353275" sldId="309"/>
        </pc:sldMkLst>
        <pc:spChg chg="mod">
          <ac:chgData name="Weifeng Xu" userId="e7aed605-a3dd-4d5a-a692-a87037af107b" providerId="ADAL" clId="{F99F8FFF-BA20-43EA-924B-4DF5D2A785F3}" dt="2026-02-24T13:46:54.926" v="681"/>
          <ac:spMkLst>
            <pc:docMk/>
            <pc:sldMk cId="1719353275" sldId="309"/>
            <ac:spMk id="2" creationId="{59D35B8E-D224-073A-D619-D131B39DEBF2}"/>
          </ac:spMkLst>
        </pc:spChg>
        <pc:spChg chg="mod">
          <ac:chgData name="Weifeng Xu" userId="e7aed605-a3dd-4d5a-a692-a87037af107b" providerId="ADAL" clId="{F99F8FFF-BA20-43EA-924B-4DF5D2A785F3}" dt="2026-02-24T17:00:11.551" v="796" actId="20577"/>
          <ac:spMkLst>
            <pc:docMk/>
            <pc:sldMk cId="1719353275" sldId="309"/>
            <ac:spMk id="3" creationId="{094513B4-B1A8-4407-970B-AF39DF0A8DC3}"/>
          </ac:spMkLst>
        </pc:spChg>
        <pc:spChg chg="add">
          <ac:chgData name="Weifeng Xu" userId="e7aed605-a3dd-4d5a-a692-a87037af107b" providerId="ADAL" clId="{F99F8FFF-BA20-43EA-924B-4DF5D2A785F3}" dt="2026-02-24T13:48:40.181" v="715"/>
          <ac:spMkLst>
            <pc:docMk/>
            <pc:sldMk cId="1719353275" sldId="309"/>
            <ac:spMk id="4" creationId="{05360816-1869-8A1F-A7FA-963CAF640E6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4T17:04:53.31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145 1 24575,'14'0'0,"-1"0"0,0 1 0,0 1 0,0 0 0,0 1 0,0 0 0,0 1 0,-1 0 0,0 1 0,0 0 0,0 1 0,0 1 0,-1 0 0,17 13 0,33 19 0,-48-32 0,1 1 0,-2 1 0,1 0 0,15 15 0,-20-18 0,0-1 0,-1 1 0,2-1 0,-1 0 0,16 6 0,7 4 0,-6 0 0,-1 2 0,0 1 0,-1 1 0,-1 1 0,-1 1 0,-1 0 0,-1 2 0,28 43 0,-43-61 0,1 0 0,0 0 0,0-1 0,0 0 0,0 1 0,1-2 0,-1 1 0,8 3 0,-8-4 0,0-1 0,1 2 0,-1-1 0,-1 1 0,1-1 0,0 1 0,-1 1 0,0-1 0,0 1 0,6 8 0,5 10 0,33 42 0,-28-41 0,17 29 0,1 14 0,4-3 0,-34-53 0,0 2 0,-2-1 0,0 1 0,0 0 0,-1 1 0,0-1 0,-2 1 0,4 18 0,-4-17 0,0-1 0,1 1 0,1-1 0,0 0 0,1 0 0,14 25 0,-10-27 0,-2 2 0,0-1 0,0 1 0,-1 0 0,-1 1 0,0 0 0,-1-1 0,-1 2 0,4 20 0,-3-9 0,0 1 0,2-1 0,2 0 0,0-1 0,2 0 0,26 47 0,-33-64 0,0 0 0,-1 0 0,0 1 0,0-1 0,-1 1 0,0 0 0,-1 0 0,0 0 0,-1 0 0,-1 13 0,1-8 0,1 0 0,0-1 0,5 26 0,1-3 0,-2-1 0,-2 1 0,-1 0 0,-5 59 0,1-13 0,2 298 0,-1-366 0,-1 0 0,0-1 0,-1 0 0,-1 1 0,0-1 0,-1-1 0,-8 17 0,4-9 0,-12 42 0,9-17 0,-2 0 0,-1-1 0,-27 53 0,37-88 0,-1 4 0,-1-1 0,0 0 0,-13 17 0,-18 15 0,-45 42 0,83-87 0,-9 10 0,1 0 0,1 0 0,-11 17 0,14-18 0,-1-1 0,-1 0 0,0 0 0,0 0 0,0-1 0,-1 0 0,-14 11 0,14-12 0,0 1 0,0-1 0,1 1 0,-1 0 0,-8 15 0,10-14 0,-1-1 0,1 0 0,-1 0 0,0 0 0,-1-1 0,-10 8 0,5-4 0,0-1 0,0 2 0,1 0 0,-16 20 0,17-18 0,-1-1 0,-1 0 0,-24 20 0,29-26 0,1 0 0,-1 0 0,1 1 0,-8 10 0,11-12 0,0-1 0,0 1 0,-1-1 0,0 0 0,0 0 0,0 0 0,0 0 0,-1-1 0,1 0 0,-1 0 0,0 0 0,0 0 0,-8 2 0,2-1 0,1 0 0,0 0 0,0 1 0,0 0 0,1 1 0,0 0 0,-16 13 0,-26 17 0,37-27 0,5-4 0,0 0 0,0 0 0,0 0 0,-1-1 0,-15 4 0,-13 3 0,1 3 0,-49 23 0,50-21 0,15-7-170,-1 0-1,0-2 0,0 0 1,0-2-1,-1 0 0,0-1 1,-26 0-1,31-4-6655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4T17:04:54.71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277 0 24575,'0'11'0,"1"-5"0,-1 0 0,0 0 0,0 1 0,0-1 0,-1 0 0,0 0 0,0 0 0,-1 0 0,0 0 0,0 0 0,0 0 0,-1 0 0,-5 9 0,-16 25 0,20-31 0,0-1 0,-1 0 0,0 0 0,-1 0 0,0-1 0,0 0 0,0 0 0,-13 11 0,-2-1 0,1 1 0,-31 34 0,10-8 0,23-30 0,16-13 0,0 0 0,0 1 0,0-1 0,1 0 0,-1 1 0,0-1 0,1 1 0,-1 0 0,-1 3 0,2-5 0,1 1 0,0 0 0,0 0 0,0 0 0,0 0 0,0 0 0,0 0 0,0 0 0,0 0 0,1 0 0,-1-1 0,0 1 0,0 0 0,1 0 0,-1 0 0,1 0 0,-1 0 0,1-1 0,-1 1 0,1 0 0,-1-1 0,1 1 0,0 0 0,-1-1 0,1 1 0,0 0 0,-1-1 0,1 1 0,1 0 0,6 5 0,1 0 0,0 0 0,0 0 0,0-1 0,0-1 0,1 0 0,-1 0 0,1 0 0,0-1 0,1-1 0,-1 0 0,0 0 0,1-1 0,14 0 0,-2 0 0,38 8 0,-39-5 0,42 2 0,21-7-1365,-67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4T17:04:56.23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24575,'1'10'0,"1"1"0,0-1 0,0 0 0,1 0 0,0 0 0,1 0 0,0-1 0,6 11 0,-4-9 0,-1 0 0,0 1 0,-1-1 0,0 1 0,-1 0 0,2 12 0,-3 108 31,-4-75-1427,2-39-5430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4T17:04:57.07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 24575,'50'0'0,"-1"-1"0,0 2 0,80 12 0,-59-4 0,16 4 0,-70-10-455,0-1 0,27 2 0,-25-4-6371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https://developer.android.com/reference/android/app/admin/DevicePolicyManager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https://developer.android.com/guide/topics/ui/notifiers/notifications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Pixel 3/data/system/notification_policy.xml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-Pio 'package name=".+?"'  'Pixel 3/data/system/notification_policy.xml'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1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https://android.googlesource.com/platform/frameworks/base/+/master/core/java/android/net/NetworkPolicyManager.java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https://android.googlesource.com/platform/frameworks/base/+/master/core/java/android/net/NetworkPolicyManager.java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'Pixel 3/data/system/users/0/</a:t>
            </a:r>
            <a:r>
              <a:rPr lang="en-US" err="1"/>
              <a:t>registered_services</a:t>
            </a:r>
            <a:r>
              <a:rPr lang="en-US"/>
              <a:t>/'</a:t>
            </a:r>
          </a:p>
          <a:p>
            <a:endParaRPr lang="en-US"/>
          </a:p>
          <a:p>
            <a:r>
              <a:rPr lang="en-US"/>
              <a:t>https://developer.android.com/training/sync-adapters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3/data/system/users/0/</a:t>
            </a:r>
            <a:r>
              <a:rPr lang="en-US" err="1"/>
              <a:t>registered_services</a:t>
            </a:r>
            <a:r>
              <a:rPr lang="en-US"/>
              <a:t>/android.accounts.AccountAuthenticator.xml'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4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3/data/system/users/0/</a:t>
            </a:r>
            <a:r>
              <a:rPr lang="en-US" err="1"/>
              <a:t>registered_services</a:t>
            </a:r>
            <a:r>
              <a:rPr lang="en-US"/>
              <a:t>/android.content.SyncAdapter.xml'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'Pixel 3/data/data/</a:t>
            </a:r>
            <a:r>
              <a:rPr lang="en-US" err="1"/>
              <a:t>com.google.android.gsf</a:t>
            </a:r>
            <a:r>
              <a:rPr lang="en-US"/>
              <a:t>/’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https://android.googlesource.com/platform/frameworks/base/+/7bc08e9d51d3142717a94098f897a776f7b7bd71/packages/SubscribedFeedsProvider/src/com/android/providers/subscribedfeeds/SubscribedFeedsProvider.java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3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https://android.stackexchange.com/questions/162448/difference-between-android-id-and-device-id</a:t>
            </a:r>
          </a:p>
          <a:p>
            <a:r>
              <a:rPr lang="en-US"/>
              <a:t>https://raccoon.onyxbits.de/blog/how-to-get-gsf-id-android/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3475010726920713951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-L 1 'Pixel 3/data/data/</a:t>
            </a:r>
            <a:r>
              <a:rPr lang="en-US" err="1"/>
              <a:t>com.google.android.gms</a:t>
            </a:r>
            <a:r>
              <a:rPr lang="en-US"/>
              <a:t>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 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/com.google.maps.api.android.lib6.drd.PREFERENCES_FILE.xml'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2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/Fingerprintstats.xml'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7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/Launcherstats.xml'</a:t>
            </a:r>
          </a:p>
          <a:p>
            <a:endParaRPr lang="en-US"/>
          </a:p>
          <a:p>
            <a:r>
              <a:rPr lang="en-US"/>
              <a:t>&lt;?xml version='1.0' encoding='utf-8' standalone='yes' ?&gt;</a:t>
            </a:r>
          </a:p>
          <a:p>
            <a:r>
              <a:rPr lang="en-US"/>
              <a:t>&lt;map&gt;</a:t>
            </a:r>
          </a:p>
          <a:p>
            <a:r>
              <a:rPr lang="en-US"/>
              <a:t>    &lt;</a:t>
            </a:r>
            <a:r>
              <a:rPr lang="en-US" err="1"/>
              <a:t>boolean</a:t>
            </a:r>
            <a:r>
              <a:rPr lang="en-US"/>
              <a:t> name=":</a:t>
            </a:r>
            <a:r>
              <a:rPr lang="en-US" err="1"/>
              <a:t>requiresCharging</a:t>
            </a:r>
            <a:r>
              <a:rPr lang="en-US"/>
              <a:t>" value="true" /&gt;</a:t>
            </a:r>
          </a:p>
          <a:p>
            <a:r>
              <a:rPr lang="en-US"/>
              <a:t>    &lt;long name=":</a:t>
            </a:r>
            <a:r>
              <a:rPr lang="en-US" err="1"/>
              <a:t>lastRunMsec</a:t>
            </a:r>
            <a:r>
              <a:rPr lang="en-US"/>
              <a:t>" value="1581560777469" /&gt;</a:t>
            </a:r>
          </a:p>
          <a:p>
            <a:r>
              <a:rPr lang="en-US"/>
              <a:t>    &lt;long name=":</a:t>
            </a:r>
            <a:r>
              <a:rPr lang="en-US" err="1"/>
              <a:t>recordIntervalSecs</a:t>
            </a:r>
            <a:r>
              <a:rPr lang="en-US"/>
              <a:t>" value="-1" /&gt;</a:t>
            </a:r>
          </a:p>
          <a:p>
            <a:r>
              <a:rPr lang="en-US"/>
              <a:t>&lt;/map&gt;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 'Pixel 3/data/system'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Cartoon_cloud.svg" TargetMode="External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server-png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www.wired.it/mobile/smartphone/2019/05/06/google-i-o-2019-anticipazioni/" TargetMode="External"/><Relationship Id="rId9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Forensic Evidence from System Settings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Definitions and Constraints impact how data is generated at the System Level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9921-8642-4DAB-B018-69C68498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Google Fit’s heart rate function enabled? (</a:t>
            </a:r>
            <a:r>
              <a:rPr lang="en-US" i="1" dirty="0" err="1">
                <a:solidFill>
                  <a:srgbClr val="C00000"/>
                </a:solidFill>
              </a:rPr>
              <a:t>gservices.db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C2F6D-67C7-46B2-A684-577F4111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1690688"/>
            <a:ext cx="6698560" cy="462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C2A01-9109-4A44-A112-264A1AF34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761" y="1385862"/>
            <a:ext cx="4061812" cy="1745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31380-8970-4B95-A1B4-EF377CAF0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50"/>
          <a:stretch/>
        </p:blipFill>
        <p:spPr>
          <a:xfrm>
            <a:off x="7536761" y="3141285"/>
            <a:ext cx="4061812" cy="13107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F80B6-71D3-4440-8E47-CFF6F17EC1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747"/>
          <a:stretch/>
        </p:blipFill>
        <p:spPr>
          <a:xfrm>
            <a:off x="7536761" y="4452039"/>
            <a:ext cx="4061812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A5F580-8F44-4754-AC1A-C6540EBD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 Google Fit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274AC-30EF-4EEB-AE1A-BF965A49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Google Fit a little about yourself (gender, date of birth, weight, and height), </a:t>
            </a:r>
          </a:p>
          <a:p>
            <a:r>
              <a:rPr lang="en-GB" dirty="0"/>
              <a:t>App keeps </a:t>
            </a:r>
            <a:r>
              <a:rPr lang="en-US" dirty="0">
                <a:solidFill>
                  <a:srgbClr val="C00000"/>
                </a:solidFill>
              </a:rPr>
              <a:t>Journals</a:t>
            </a:r>
            <a:r>
              <a:rPr lang="en-US" dirty="0"/>
              <a:t> of </a:t>
            </a:r>
            <a:r>
              <a:rPr lang="en-GB" dirty="0"/>
              <a:t>two main activity </a:t>
            </a:r>
          </a:p>
          <a:p>
            <a:pPr lvl="1"/>
            <a:r>
              <a:rPr lang="en-GB" dirty="0"/>
              <a:t>Move Minutes:  walks, runs, swims, and yoga.</a:t>
            </a:r>
          </a:p>
          <a:p>
            <a:pPr lvl="1"/>
            <a:r>
              <a:rPr lang="en-GB" dirty="0"/>
              <a:t>Heart Points: </a:t>
            </a:r>
          </a:p>
          <a:p>
            <a:pPr lvl="2"/>
            <a:r>
              <a:rPr lang="en-GB" dirty="0"/>
              <a:t>one Point per minute of moderately intense exercise, like from a swift walk. </a:t>
            </a:r>
          </a:p>
          <a:p>
            <a:pPr lvl="2"/>
            <a:r>
              <a:rPr lang="en-GB" dirty="0"/>
              <a:t>double Points if taking part in more intense activities, like a long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8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39130-B09D-442C-AF24-3531BC77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78" y="1628225"/>
            <a:ext cx="9785989" cy="428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B8654-9100-4A60-8C16-A73398CD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202" y="390873"/>
            <a:ext cx="1905165" cy="7544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C15C70-C566-4767-B1DE-BE44AC5C10E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537193" y="1145318"/>
            <a:ext cx="455592" cy="4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7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86810-EC84-44D9-9F38-B7CBC208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 err="1">
                <a:solidFill>
                  <a:srgbClr val="C00000"/>
                </a:solidFill>
              </a:rPr>
              <a:t>Android_ID</a:t>
            </a:r>
            <a:r>
              <a:rPr lang="en-US" dirty="0"/>
              <a:t>? (</a:t>
            </a:r>
            <a:r>
              <a:rPr lang="en-US" i="1" dirty="0" err="1">
                <a:solidFill>
                  <a:srgbClr val="C00000"/>
                </a:solidFill>
              </a:rPr>
              <a:t>gservices.db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B0386-46F7-46B3-A855-416913C7B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03180" cy="2030095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C00000"/>
                </a:solidFill>
              </a:rPr>
              <a:t>Android_ID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GB" dirty="0"/>
              <a:t>is generated and used by the Google Services Framework (GSF), and is thus often referenced as "GSF ID”</a:t>
            </a:r>
          </a:p>
          <a:p>
            <a:r>
              <a:rPr lang="en-GB" dirty="0"/>
              <a:t>Can be used for identifying a device</a:t>
            </a:r>
          </a:p>
          <a:p>
            <a:r>
              <a:rPr lang="en-GB" dirty="0"/>
              <a:t>Changed when factory reset and Google Settings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B7AAB-A5DD-4A01-9F9E-EC7475BD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6" y="3977640"/>
            <a:ext cx="5294699" cy="16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D7DE2-BC89-4EA8-9C28-99F3777F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76" y="2165482"/>
            <a:ext cx="10184447" cy="3256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8C034-7D46-411F-9B08-02FEE3005FF2}"/>
              </a:ext>
            </a:extLst>
          </p:cNvPr>
          <p:cNvSpPr txBox="1"/>
          <p:nvPr/>
        </p:nvSpPr>
        <p:spPr>
          <a:xfrm>
            <a:off x="1003776" y="1796150"/>
            <a:ext cx="174868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Show </a:t>
            </a:r>
            <a:r>
              <a:rPr lang="en-US" i="1">
                <a:solidFill>
                  <a:srgbClr val="C00000"/>
                </a:solidFill>
              </a:rPr>
              <a:t>main</a:t>
            </a:r>
            <a:r>
              <a:rPr lang="en-US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2809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CCB3ED-A35F-401B-8E19-5A03246B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42" y="937044"/>
            <a:ext cx="7788315" cy="4983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C6F7A-6DEA-4642-B566-A22F5B9C0C89}"/>
              </a:ext>
            </a:extLst>
          </p:cNvPr>
          <p:cNvSpPr txBox="1"/>
          <p:nvPr/>
        </p:nvSpPr>
        <p:spPr>
          <a:xfrm>
            <a:off x="7175810" y="4383617"/>
            <a:ext cx="267443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/>
              <a:t>Hex: 3039B7D840C7F6DF (64bits)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FC287-9A24-414C-8D17-BE2BF955196D}"/>
              </a:ext>
            </a:extLst>
          </p:cNvPr>
          <p:cNvSpPr txBox="1"/>
          <p:nvPr/>
        </p:nvSpPr>
        <p:spPr>
          <a:xfrm>
            <a:off x="765717" y="2066693"/>
            <a:ext cx="29323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GSF settings: name and value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74811F-DB70-4EC1-8B46-FB23CFC5076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698058" y="2251359"/>
            <a:ext cx="85922" cy="187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6368CD-B28B-43A0-91B2-4DD6251A8E8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698058" y="2251359"/>
            <a:ext cx="3869903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1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A88270-109E-4A43-A31C-3F6EEDE8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Mobile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CD659-1DFD-45B1-BC4F-A81E60549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58D9B4-FBFF-4775-A39B-6F85F15F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Mobile services (GMS)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7E15B-A8E3-4062-81C5-C152D8AB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9302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GMS is a collection of Google applications and APIs that help support functionality across devices. </a:t>
            </a:r>
          </a:p>
          <a:p>
            <a:r>
              <a:rPr lang="en-GB" dirty="0"/>
              <a:t>Apps</a:t>
            </a:r>
          </a:p>
          <a:p>
            <a:pPr lvl="1"/>
            <a:r>
              <a:rPr lang="en-GB" dirty="0"/>
              <a:t>Google Search, ads</a:t>
            </a:r>
          </a:p>
          <a:p>
            <a:pPr lvl="1"/>
            <a:r>
              <a:rPr lang="en-GB" dirty="0"/>
              <a:t>Gmail, Chrome, </a:t>
            </a:r>
          </a:p>
          <a:p>
            <a:pPr lvl="1"/>
            <a:r>
              <a:rPr lang="en-GB" dirty="0"/>
              <a:t>Play store</a:t>
            </a:r>
          </a:p>
          <a:p>
            <a:pPr lvl="1"/>
            <a:r>
              <a:rPr lang="en-GB" dirty="0"/>
              <a:t>Google Maps </a:t>
            </a:r>
          </a:p>
          <a:p>
            <a:pPr lvl="1"/>
            <a:r>
              <a:rPr lang="en-GB" dirty="0" err="1"/>
              <a:t>Youtube</a:t>
            </a:r>
            <a:r>
              <a:rPr lang="en-GB" dirty="0"/>
              <a:t>.</a:t>
            </a:r>
          </a:p>
          <a:p>
            <a:r>
              <a:rPr lang="en-GB" dirty="0"/>
              <a:t>API</a:t>
            </a:r>
          </a:p>
          <a:p>
            <a:pPr lvl="1"/>
            <a:r>
              <a:rPr lang="en-GB" dirty="0"/>
              <a:t>fingerprint</a:t>
            </a:r>
          </a:p>
          <a:p>
            <a:pPr lvl="2"/>
            <a:r>
              <a:rPr lang="en-GB" dirty="0"/>
              <a:t>often has </a:t>
            </a:r>
            <a:r>
              <a:rPr lang="en-GB" i="1" dirty="0" err="1">
                <a:solidFill>
                  <a:srgbClr val="FF0000"/>
                </a:solidFill>
              </a:rPr>
              <a:t>lastRunMsec</a:t>
            </a:r>
            <a:r>
              <a:rPr lang="en-GB" dirty="0"/>
              <a:t>, e.g., fingerprint</a:t>
            </a:r>
          </a:p>
          <a:p>
            <a:pPr lvl="1"/>
            <a:r>
              <a:rPr lang="en-US" dirty="0"/>
              <a:t>google ads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4E326E-5CB2-40F7-8685-A12AAC92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1" y="601087"/>
            <a:ext cx="1827416" cy="26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3D5053-F949-4214-926C-4774E409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31" y="512064"/>
            <a:ext cx="1976167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EB1439-5625-40B3-8F26-832A96D7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37" y="3803904"/>
            <a:ext cx="1785540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B14D6D-CA87-4BCD-B785-C05E1E22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955" y="3776472"/>
            <a:ext cx="1785540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7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1E0F1-4217-41AA-9490-00539C88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GMS folder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A92DE-DBA5-434A-BD4D-38BE9FFE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152409" cy="45363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3061A8-54D5-45A7-BF1F-48AD8C245746}"/>
              </a:ext>
            </a:extLst>
          </p:cNvPr>
          <p:cNvCxnSpPr/>
          <p:nvPr/>
        </p:nvCxnSpPr>
        <p:spPr>
          <a:xfrm flipH="1">
            <a:off x="2587083" y="5843239"/>
            <a:ext cx="8549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51299F-0CE1-44A4-BFD0-503559E61156}"/>
              </a:ext>
            </a:extLst>
          </p:cNvPr>
          <p:cNvSpPr txBox="1"/>
          <p:nvPr/>
        </p:nvSpPr>
        <p:spPr>
          <a:xfrm>
            <a:off x="3536639" y="5005621"/>
            <a:ext cx="33548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System settings we want to investigate.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Settings save here often can be shared by other apps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3967-D3F0-46FF-BE8D-39A8A5EBC4FC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24497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102A-78D2-4DD6-9DE9-17A32C03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GMS shared preferences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DA0F0-F10F-436D-BD66-703A57358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91371"/>
            <a:ext cx="6046669" cy="4818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BFB6A-3A77-449B-8008-ADC4EDC5FD67}"/>
              </a:ext>
            </a:extLst>
          </p:cNvPr>
          <p:cNvSpPr txBox="1"/>
          <p:nvPr/>
        </p:nvSpPr>
        <p:spPr>
          <a:xfrm>
            <a:off x="6974466" y="2132856"/>
            <a:ext cx="3411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information save here often can be shared by other apps</a:t>
            </a:r>
          </a:p>
        </p:txBody>
      </p:sp>
    </p:spTree>
    <p:extLst>
      <p:ext uri="{BB962C8B-B14F-4D97-AF65-F5344CB8AC3E}">
        <p14:creationId xmlns:p14="http://schemas.microsoft.com/office/powerpoint/2010/main" val="32060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5B8E-D224-073A-D619-D131B39D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Settings: Architecture &amp;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513B4-B1A8-4407-970B-AF39DF0A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Definition </a:t>
            </a:r>
          </a:p>
          <a:p>
            <a:pPr lvl="1"/>
            <a:r>
              <a:rPr lang="en-GB" dirty="0"/>
              <a:t>Operational Constraints: Defines the rules and limits that govern how data is generated at the System Level.</a:t>
            </a:r>
          </a:p>
          <a:p>
            <a:pPr lvl="1"/>
            <a:r>
              <a:rPr lang="en-GB" dirty="0"/>
              <a:t>Data Interpretation: Provides the necessary context to decode and interpret system-generated data.</a:t>
            </a:r>
          </a:p>
          <a:p>
            <a:r>
              <a:rPr lang="en-US" dirty="0"/>
              <a:t>System Scopes</a:t>
            </a:r>
          </a:p>
          <a:p>
            <a:pPr lvl="1"/>
            <a:r>
              <a:rPr lang="en-US" dirty="0"/>
              <a:t>Operating Systems (OS): Global configurations (e.g., kernel parameters, network stacks).</a:t>
            </a:r>
          </a:p>
          <a:p>
            <a:pPr lvl="1"/>
            <a:r>
              <a:rPr lang="en-US" dirty="0"/>
              <a:t>Frameworks: Shared libraries and runtime environments.</a:t>
            </a:r>
          </a:p>
          <a:p>
            <a:pPr lvl="1"/>
            <a:r>
              <a:rPr lang="en-US" dirty="0"/>
              <a:t>System Applications: Pre-installed core services and utilities.</a:t>
            </a:r>
          </a:p>
          <a:p>
            <a:r>
              <a:rPr lang="en-US" dirty="0"/>
              <a:t>Data Structure &amp; Storage</a:t>
            </a:r>
          </a:p>
          <a:p>
            <a:pPr lvl="1"/>
            <a:r>
              <a:rPr lang="en-US" dirty="0"/>
              <a:t>Logical Format: Settings are primarily managed as </a:t>
            </a:r>
            <a:r>
              <a:rPr lang="en-US" b="1" dirty="0"/>
              <a:t>Key-Value Pairs </a:t>
            </a:r>
            <a:r>
              <a:rPr lang="en-US" dirty="0"/>
              <a:t>for efficient retrieval.</a:t>
            </a:r>
          </a:p>
          <a:p>
            <a:pPr lvl="1"/>
            <a:r>
              <a:rPr lang="en-US" dirty="0"/>
              <a:t>File Serializations:</a:t>
            </a:r>
          </a:p>
          <a:p>
            <a:pPr lvl="2"/>
            <a:r>
              <a:rPr lang="en-US" dirty="0"/>
              <a:t>Text-Based: txt, XML, JSON, JSONL, list.</a:t>
            </a:r>
          </a:p>
          <a:p>
            <a:pPr lvl="2"/>
            <a:r>
              <a:rPr lang="en-US" dirty="0"/>
              <a:t>Binary-Based: Performance-optimized formats like Property Lists (.</a:t>
            </a:r>
            <a:r>
              <a:rPr lang="en-US" dirty="0" err="1"/>
              <a:t>plist</a:t>
            </a:r>
            <a:r>
              <a:rPr lang="en-US" dirty="0"/>
              <a:t>), Binary XML, and Database files (.</a:t>
            </a:r>
            <a:r>
              <a:rPr lang="en-US" dirty="0" err="1"/>
              <a:t>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19353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4966-5E33-4A82-B275-101E2C5B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GMS shared </a:t>
            </a:r>
            <a:r>
              <a:rPr lang="en-US" err="1"/>
              <a:t>prefs</a:t>
            </a:r>
            <a:r>
              <a:rPr lang="en-US"/>
              <a:t> example: What is the default map country?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30F21-4162-44FA-A50D-1ABE9C5D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94152"/>
            <a:ext cx="10699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3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BC1F1-922C-4E3F-BBA4-F6E93166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GMS </a:t>
            </a:r>
            <a:r>
              <a:rPr lang="en-US" i="1" dirty="0" err="1">
                <a:solidFill>
                  <a:srgbClr val="C00000"/>
                </a:solidFill>
              </a:rPr>
              <a:t>shared_prefs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also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contains </a:t>
            </a:r>
            <a:r>
              <a:rPr lang="en-US" i="1" dirty="0" err="1">
                <a:solidFill>
                  <a:srgbClr val="C00000"/>
                </a:solidFill>
              </a:rPr>
              <a:t>lastRun</a:t>
            </a:r>
            <a:r>
              <a:rPr lang="en-US" dirty="0"/>
              <a:t>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CF0F6-D82D-4ED7-B1DE-6D06C772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6878"/>
            <a:ext cx="9661180" cy="1981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17B2E-31CD-4163-8D44-384C41B93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47" y="5320928"/>
            <a:ext cx="3127833" cy="6458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40CCA8-DCF0-4D51-8881-CBD0FB137C2A}"/>
              </a:ext>
            </a:extLst>
          </p:cNvPr>
          <p:cNvCxnSpPr/>
          <p:nvPr/>
        </p:nvCxnSpPr>
        <p:spPr>
          <a:xfrm>
            <a:off x="6812280" y="4348306"/>
            <a:ext cx="559267" cy="972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F50DF1-3162-49FA-9A91-E99BD6846D8E}"/>
              </a:ext>
            </a:extLst>
          </p:cNvPr>
          <p:cNvSpPr txBox="1"/>
          <p:nvPr/>
        </p:nvSpPr>
        <p:spPr>
          <a:xfrm>
            <a:off x="838200" y="2491715"/>
            <a:ext cx="69899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When did fingerprint API run? (not a system setting, but system info)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F2593-4AD9-1CD8-05DE-00E2E24C5E2D}"/>
              </a:ext>
            </a:extLst>
          </p:cNvPr>
          <p:cNvSpPr txBox="1"/>
          <p:nvPr/>
        </p:nvSpPr>
        <p:spPr>
          <a:xfrm>
            <a:off x="1940914" y="5320462"/>
            <a:ext cx="4784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the </a:t>
            </a:r>
            <a:r>
              <a:rPr lang="en-GB" b="1" i="0" dirty="0">
                <a:solidFill>
                  <a:srgbClr val="333333"/>
                </a:solidFill>
                <a:effectLst/>
                <a:latin typeface="-apple-system"/>
              </a:rPr>
              <a:t>milliseconds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 number value to </a:t>
            </a:r>
            <a:r>
              <a:rPr lang="en-GB" b="1" i="0" dirty="0">
                <a:solidFill>
                  <a:srgbClr val="333333"/>
                </a:solidFill>
                <a:effectLst/>
                <a:latin typeface="-apple-system"/>
              </a:rPr>
              <a:t>convert to date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 since timestamp or Unix epoch.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91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53621-52B5-4FD4-B33E-5DE33088F6CA}"/>
              </a:ext>
            </a:extLst>
          </p:cNvPr>
          <p:cNvSpPr txBox="1"/>
          <p:nvPr/>
        </p:nvSpPr>
        <p:spPr>
          <a:xfrm>
            <a:off x="998258" y="1248725"/>
            <a:ext cx="26781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When did a launcher run?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73CB2-4D6A-4963-88D7-BB2BE8491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58" y="1618057"/>
            <a:ext cx="8342975" cy="1810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72CC2-46D9-4E98-909D-E471E0B32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562" y="3860821"/>
            <a:ext cx="3556671" cy="781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94266-25A4-4731-B8B1-AC128D969DAC}"/>
              </a:ext>
            </a:extLst>
          </p:cNvPr>
          <p:cNvSpPr txBox="1"/>
          <p:nvPr/>
        </p:nvSpPr>
        <p:spPr>
          <a:xfrm>
            <a:off x="923544" y="5660136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It seem the user unlocked the device at 2:26:</a:t>
            </a:r>
            <a:r>
              <a:rPr lang="en-US" altLang="zh-CN">
                <a:solidFill>
                  <a:srgbClr val="C00000"/>
                </a:solidFill>
              </a:rPr>
              <a:t>16</a:t>
            </a:r>
            <a:r>
              <a:rPr lang="en-US" altLang="zh-CN"/>
              <a:t> am and open a launcher at 2:26:</a:t>
            </a:r>
            <a:r>
              <a:rPr lang="en-US" altLang="zh-CN">
                <a:solidFill>
                  <a:srgbClr val="C00000"/>
                </a:solidFill>
              </a:rPr>
              <a:t>17</a:t>
            </a:r>
            <a:r>
              <a:rPr lang="en-US" altLang="zh-CN"/>
              <a:t> am  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E4BE6-4265-4E7B-8D87-6FA8874D5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42"/>
          <a:stretch/>
        </p:blipFill>
        <p:spPr>
          <a:xfrm>
            <a:off x="10191948" y="11994"/>
            <a:ext cx="1777028" cy="321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46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DB9A-01A4-4B6B-B904-303FD339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System settings for all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BCA1-58B5-4ECA-88D7-0B16B49DB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user settings: at the device level</a:t>
            </a:r>
          </a:p>
        </p:txBody>
      </p:sp>
    </p:spTree>
    <p:extLst>
      <p:ext uri="{BB962C8B-B14F-4D97-AF65-F5344CB8AC3E}">
        <p14:creationId xmlns:p14="http://schemas.microsoft.com/office/powerpoint/2010/main" val="344092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57651-088A-4455-9997-5ABE6CB8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files on </a:t>
            </a:r>
            <a:r>
              <a:rPr lang="en-US" i="1" dirty="0">
                <a:solidFill>
                  <a:srgbClr val="C00000"/>
                </a:solidFill>
              </a:rPr>
              <a:t>/data/system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49AAD-D0B6-49B4-932B-A02CAE05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3993"/>
            <a:ext cx="9533809" cy="2986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0BFEB-C3B6-4734-8504-5C912EBAC088}"/>
              </a:ext>
            </a:extLst>
          </p:cNvPr>
          <p:cNvSpPr txBox="1"/>
          <p:nvPr/>
        </p:nvSpPr>
        <p:spPr>
          <a:xfrm>
            <a:off x="838200" y="1864661"/>
            <a:ext cx="390573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files may contain settings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94ADF-90A9-7B65-A819-3B72EDDE7A90}"/>
              </a:ext>
            </a:extLst>
          </p:cNvPr>
          <p:cNvSpPr txBox="1"/>
          <p:nvPr/>
        </p:nvSpPr>
        <p:spPr>
          <a:xfrm>
            <a:off x="889363" y="5348483"/>
            <a:ext cx="9112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FF0000"/>
                </a:solidFill>
              </a:rPr>
              <a:t>wal</a:t>
            </a:r>
            <a:r>
              <a:rPr lang="en-GB" sz="1600" dirty="0">
                <a:solidFill>
                  <a:srgbClr val="FF0000"/>
                </a:solidFill>
              </a:rPr>
              <a:t>: </a:t>
            </a:r>
            <a:r>
              <a:rPr lang="en-GB" sz="1600" dirty="0"/>
              <a:t>"write-ahead log." It contains the changes that have been made to the database but not yet written to the main .</a:t>
            </a:r>
            <a:r>
              <a:rPr lang="en-GB" sz="1600" dirty="0" err="1"/>
              <a:t>db</a:t>
            </a:r>
            <a:r>
              <a:rPr lang="en-GB" sz="1600" dirty="0"/>
              <a:t> file.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shm</a:t>
            </a:r>
            <a:r>
              <a:rPr lang="en-US" sz="1600" dirty="0"/>
              <a:t>: "shared memory</a:t>
            </a:r>
            <a:r>
              <a:rPr lang="en-GB" sz="1600" dirty="0"/>
              <a:t>”: an index for the WAL file, improving the performance of read operations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460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1958-7C2C-415D-AAA7-68FF445D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Pixel lock screen disabled? </a:t>
            </a:r>
            <a:r>
              <a:rPr lang="en-US" sz="3200" dirty="0"/>
              <a:t>(</a:t>
            </a:r>
            <a:r>
              <a:rPr lang="en-US" sz="3200" dirty="0" err="1">
                <a:solidFill>
                  <a:srgbClr val="C00000"/>
                </a:solidFill>
              </a:rPr>
              <a:t>locksettings.db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6A07F-140E-4407-8D61-FC6903B7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785" y="0"/>
            <a:ext cx="1718215" cy="352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05C8A-F10D-44E4-93FE-D4B821C7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37" y="1622658"/>
            <a:ext cx="6531521" cy="4809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0086F-3115-48BD-828F-07D02FC01C41}"/>
              </a:ext>
            </a:extLst>
          </p:cNvPr>
          <p:cNvSpPr txBox="1"/>
          <p:nvPr/>
        </p:nvSpPr>
        <p:spPr>
          <a:xfrm>
            <a:off x="7417789" y="1622658"/>
            <a:ext cx="26907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You can disable the lock screen if don’t want to waste precious seconds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249376-995D-4132-8D10-F26984C64883}"/>
              </a:ext>
            </a:extLst>
          </p:cNvPr>
          <p:cNvSpPr/>
          <p:nvPr/>
        </p:nvSpPr>
        <p:spPr>
          <a:xfrm>
            <a:off x="10108547" y="2000738"/>
            <a:ext cx="365237" cy="1641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79FA85-88E6-47F9-907F-7D00C3E32C5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603262" y="2084323"/>
            <a:ext cx="2814527" cy="98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0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ACF9-D1E7-4485-8FBA-B3504176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104"/>
            <a:ext cx="10515600" cy="1325563"/>
          </a:xfrm>
        </p:spPr>
        <p:txBody>
          <a:bodyPr/>
          <a:lstStyle/>
          <a:p>
            <a:r>
              <a:rPr lang="en-US" dirty="0"/>
              <a:t>What type of password does the device have? </a:t>
            </a:r>
            <a:r>
              <a:rPr lang="en-US" sz="4400" dirty="0"/>
              <a:t>(</a:t>
            </a:r>
            <a:r>
              <a:rPr lang="en-US" sz="4400" dirty="0" err="1">
                <a:solidFill>
                  <a:srgbClr val="C00000"/>
                </a:solidFill>
              </a:rPr>
              <a:t>locksettings.db</a:t>
            </a:r>
            <a:r>
              <a:rPr lang="en-US" sz="4400" dirty="0"/>
              <a:t>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7EC7B3-6331-44CF-8576-66CC078FC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29470"/>
              </p:ext>
            </p:extLst>
          </p:nvPr>
        </p:nvGraphicFramePr>
        <p:xfrm>
          <a:off x="838200" y="2091006"/>
          <a:ext cx="10290908" cy="389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862">
                  <a:extLst>
                    <a:ext uri="{9D8B030D-6E8A-4147-A177-3AD203B41FA5}">
                      <a16:colId xmlns:a16="http://schemas.microsoft.com/office/drawing/2014/main" val="3982649050"/>
                    </a:ext>
                  </a:extLst>
                </a:gridCol>
                <a:gridCol w="5447323">
                  <a:extLst>
                    <a:ext uri="{9D8B030D-6E8A-4147-A177-3AD203B41FA5}">
                      <a16:colId xmlns:a16="http://schemas.microsoft.com/office/drawing/2014/main" val="225839234"/>
                    </a:ext>
                  </a:extLst>
                </a:gridCol>
                <a:gridCol w="1789723">
                  <a:extLst>
                    <a:ext uri="{9D8B030D-6E8A-4147-A177-3AD203B41FA5}">
                      <a16:colId xmlns:a16="http://schemas.microsoft.com/office/drawing/2014/main" val="252990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 (one of conditions)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PIN with no repeating (4444) or ordered (1234, 4321, 2468) sequences, length at least 8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alphabetic, length at least 6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alphanumeric, length at least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327680 (0x00050000)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1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Pattern PIN with repeating (4444) or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ordered (1234, 4321, 2468) sequences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65536 (0x00010000)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PIN with no repeating (4444) or ordered (1234, 4321, 2468) sequences, length at least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alphabetic, length at least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alphanumeric, length at least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196608 (0x00030000)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0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 (0x00000000)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5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PASSWORD_QUALITY_ALPHABETIC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262144 (0x00040000)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PASSWORD_QUALITY_ALPHANUMERIC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327680 (0x00050000)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1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38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EEDFAAC-96FA-4499-B52C-7EEC83C95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95438"/>
              </p:ext>
            </p:extLst>
          </p:nvPr>
        </p:nvGraphicFramePr>
        <p:xfrm>
          <a:off x="791308" y="925587"/>
          <a:ext cx="10290908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982649050"/>
                    </a:ext>
                  </a:extLst>
                </a:gridCol>
                <a:gridCol w="5353539">
                  <a:extLst>
                    <a:ext uri="{9D8B030D-6E8A-4147-A177-3AD203B41FA5}">
                      <a16:colId xmlns:a16="http://schemas.microsoft.com/office/drawing/2014/main" val="225839234"/>
                    </a:ext>
                  </a:extLst>
                </a:gridCol>
                <a:gridCol w="1789723">
                  <a:extLst>
                    <a:ext uri="{9D8B030D-6E8A-4147-A177-3AD203B41FA5}">
                      <a16:colId xmlns:a16="http://schemas.microsoft.com/office/drawing/2014/main" val="252990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 (one of conditions)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55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PASSWORD_QUALITY_BIOMETRIC_WEAK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implies technologies that can recognize the identity of an individual to about a 3 digit PIN (false detection is less than 1 in 1,000)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32768 (0x00008000)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1919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PASSWORD_QUALITY_COMPLEX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/>
                        <a:t>allows the admin to set precisely how many characters of various types the password should contain to satisfy the policy.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393216 (0x00060000)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3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PASSWORD_QUALITY_NUMERIC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/>
                        <a:t>the user must have entered a password containing at least numeric characters.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131072 (0x00020000)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PASSWORD_QUALITY_NUMERIC_COMPLEX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/>
                        <a:t>he user must have entered a password containing at least numeric characters with no repeating (4444) or ordered (1234, 4321, 2468) sequences.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196608 (0x00030000)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0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PASSWORD_QUALITY_SOMETHING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policy requires some kind of password or pattern, but doesn't care what it is.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65536 (0x00010000)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5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PASSWORD_QUALITY_UNSPECIFIED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policy has no requirements for the password.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 (0x00000000)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5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591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CD8B8-63A4-4972-9381-8C8BF487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86" y="536959"/>
            <a:ext cx="7239627" cy="5784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D9DA2C-E719-47EB-9FD1-6CC933D53066}"/>
              </a:ext>
            </a:extLst>
          </p:cNvPr>
          <p:cNvSpPr txBox="1"/>
          <p:nvPr/>
        </p:nvSpPr>
        <p:spPr>
          <a:xfrm>
            <a:off x="6951629" y="3167389"/>
            <a:ext cx="18563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PASSWORD_QUALITY_NUMERIC_COMPLEX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CD633-8509-4762-86AB-06FAAFCFCBF7}"/>
              </a:ext>
            </a:extLst>
          </p:cNvPr>
          <p:cNvSpPr txBox="1"/>
          <p:nvPr/>
        </p:nvSpPr>
        <p:spPr>
          <a:xfrm>
            <a:off x="6951630" y="4451826"/>
            <a:ext cx="18563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PASSWORD_QUALITY_NUMERIC</a:t>
            </a:r>
          </a:p>
        </p:txBody>
      </p:sp>
    </p:spTree>
    <p:extLst>
      <p:ext uri="{BB962C8B-B14F-4D97-AF65-F5344CB8AC3E}">
        <p14:creationId xmlns:p14="http://schemas.microsoft.com/office/powerpoint/2010/main" val="21390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018D-0A86-4236-91B1-9F8F8EFD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US" sz="3100" dirty="0"/>
              <a:t>How many apps/packages have set notification policy? (</a:t>
            </a:r>
            <a:r>
              <a:rPr lang="en-US" sz="3100" i="1" dirty="0">
                <a:solidFill>
                  <a:srgbClr val="C00000"/>
                </a:solidFill>
              </a:rPr>
              <a:t>notification_policy.xml</a:t>
            </a:r>
            <a:r>
              <a:rPr lang="en-US" sz="31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329C-63A2-4037-A844-D0A69377F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GB" sz="2000"/>
              <a:t>A notification is a message that Android displays outside your app's UI</a:t>
            </a:r>
          </a:p>
          <a:p>
            <a:r>
              <a:rPr lang="en-GB" sz="2000"/>
              <a:t>A notification provides the user with </a:t>
            </a:r>
          </a:p>
          <a:p>
            <a:pPr lvl="1"/>
            <a:r>
              <a:rPr lang="en-GB" sz="2000"/>
              <a:t>reminders, </a:t>
            </a:r>
          </a:p>
          <a:p>
            <a:pPr lvl="1"/>
            <a:r>
              <a:rPr lang="en-GB" sz="2000"/>
              <a:t>communication from other people, or </a:t>
            </a:r>
          </a:p>
          <a:p>
            <a:pPr lvl="1"/>
            <a:r>
              <a:rPr lang="en-GB" sz="2000"/>
              <a:t>other timely information from your app. </a:t>
            </a:r>
          </a:p>
          <a:p>
            <a:r>
              <a:rPr lang="en-GB" sz="2000"/>
              <a:t>Users can tap the notification to open your app or take an action directly from the notification.</a:t>
            </a:r>
            <a:endParaRPr lang="en-US" sz="200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97573-CB53-4451-9CF0-E8DFB921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990" y="321734"/>
            <a:ext cx="2178152" cy="2739814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EB288-5FBD-4E0B-919A-31CA05F5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775" y="479171"/>
            <a:ext cx="2364317" cy="2424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C0223F-68D6-4349-A391-DCBDAE966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08" y="4055242"/>
            <a:ext cx="5446184" cy="20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0D4BA4-C6AE-455E-A458-59CCC26B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System Settings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418CA68-875C-4219-A54D-045820EE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37215"/>
              </p:ext>
            </p:extLst>
          </p:nvPr>
        </p:nvGraphicFramePr>
        <p:xfrm>
          <a:off x="838200" y="1849315"/>
          <a:ext cx="1014222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61">
                  <a:extLst>
                    <a:ext uri="{9D8B030D-6E8A-4147-A177-3AD203B41FA5}">
                      <a16:colId xmlns:a16="http://schemas.microsoft.com/office/drawing/2014/main" val="4068941861"/>
                    </a:ext>
                  </a:extLst>
                </a:gridCol>
                <a:gridCol w="3262368">
                  <a:extLst>
                    <a:ext uri="{9D8B030D-6E8A-4147-A177-3AD203B41FA5}">
                      <a16:colId xmlns:a16="http://schemas.microsoft.com/office/drawing/2014/main" val="965178358"/>
                    </a:ext>
                  </a:extLst>
                </a:gridCol>
                <a:gridCol w="5367091">
                  <a:extLst>
                    <a:ext uri="{9D8B030D-6E8A-4147-A177-3AD203B41FA5}">
                      <a16:colId xmlns:a16="http://schemas.microsoft.com/office/drawing/2014/main" val="3919426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527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System App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Google Services Framework (GSF)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Pixel 3/data/</a:t>
                      </a:r>
                      <a:r>
                        <a:rPr lang="en-US" sz="16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data/</a:t>
                      </a:r>
                      <a:r>
                        <a:rPr lang="en-US" sz="1600" b="0" i="0" u="none" strike="noStrike" kern="1200" baseline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com.google.android.gsf</a:t>
                      </a:r>
                      <a:r>
                        <a:rPr lang="en-US" sz="16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0" i="0" u="none" strike="noStrike" kern="1200" baseline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shared_prefs</a:t>
                      </a:r>
                      <a:r>
                        <a:rPr lang="en-US" sz="16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Pixel 3/data/</a:t>
                      </a:r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data/</a:t>
                      </a:r>
                      <a:r>
                        <a:rPr lang="en-US" sz="16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com.google.android.gsf</a:t>
                      </a:r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/database/*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34018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Google Mobile services (GMS)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Pixel 3/data/data/</a:t>
                      </a:r>
                      <a:r>
                        <a:rPr lang="en-US" sz="1600" dirty="0" err="1"/>
                        <a:t>com.google.android.gms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shared_prefs</a:t>
                      </a:r>
                      <a:r>
                        <a:rPr lang="en-US" sz="1600" dirty="0"/>
                        <a:t>/*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Pixel 3/data/data/</a:t>
                      </a:r>
                      <a:r>
                        <a:rPr 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com.google.android.gms</a:t>
                      </a: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</a:t>
                      </a:r>
                      <a:r>
                        <a:rPr lang="en-US" sz="1600" b="0" i="0" u="none" strike="no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59395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OS / Framework Layer (Global, user-specific, </a:t>
                      </a:r>
                      <a:r>
                        <a:rPr lang="en-US" sz="1400"/>
                        <a:t>service manager)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System settings for all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locksettings.db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3/data/system/notification_policy.xml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576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Separate system settings for each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3/data/system/users/0/settings_secure.xml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3/data/system/users/0/settings_global.xml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3/data/system/users/0/settgins_system.xml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3/data/system/users/0/registered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4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Misc.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Default file-saving </a:t>
                      </a:r>
                      <a:r>
                        <a:rPr lang="en-US" sz="1600" dirty="0"/>
                        <a:t>locations for different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dirty="0"/>
                        <a:t>Pixel 3/data/system_ce/0/</a:t>
                      </a:r>
                      <a:r>
                        <a:rPr lang="en-US" sz="1600" dirty="0" err="1"/>
                        <a:t>recent_images</a:t>
                      </a:r>
                      <a:r>
                        <a:rPr lang="en-US" sz="1600" dirty="0"/>
                        <a:t>/*.</a:t>
                      </a:r>
                      <a:r>
                        <a:rPr lang="en-US" sz="1600" dirty="0" err="1"/>
                        <a:t>png</a:t>
                      </a:r>
                      <a:endParaRPr lang="en-US" sz="1600" dirty="0"/>
                    </a:p>
                    <a:p>
                      <a:r>
                        <a:rPr lang="nn-NO" sz="1600" dirty="0"/>
                        <a:t>Pixel 3/data/system_ce/0/snapshots</a:t>
                      </a:r>
                      <a:r>
                        <a:rPr lang="en-US" sz="1600" dirty="0"/>
                        <a:t>/*.jpg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35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08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ACCE0-0107-4DFC-B47F-D7FA29D9F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9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C565C-E3E3-4EEC-B921-B64B6865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84" y="1103310"/>
            <a:ext cx="8297847" cy="3736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FB65DE-390F-4EE3-B471-6C51C7FEAB19}"/>
              </a:ext>
            </a:extLst>
          </p:cNvPr>
          <p:cNvSpPr txBox="1"/>
          <p:nvPr/>
        </p:nvSpPr>
        <p:spPr>
          <a:xfrm>
            <a:off x="1166583" y="733977"/>
            <a:ext cx="549993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packages that have notification settings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24B1D-D05F-4FB2-A2E5-367A93645CCF}"/>
              </a:ext>
            </a:extLst>
          </p:cNvPr>
          <p:cNvSpPr txBox="1"/>
          <p:nvPr/>
        </p:nvSpPr>
        <p:spPr>
          <a:xfrm>
            <a:off x="1166583" y="5154016"/>
            <a:ext cx="604161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The total number packages have setup notification policies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35DA1-BC2F-47B1-97B4-59788049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582" y="5523348"/>
            <a:ext cx="8276037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52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1AD0-DD89-4FE1-9068-8567EB29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metered network (</a:t>
            </a:r>
            <a:r>
              <a:rPr lang="en-US" sz="3600" i="1" dirty="0">
                <a:solidFill>
                  <a:srgbClr val="C00000"/>
                </a:solidFill>
              </a:rPr>
              <a:t>netpolicy.xml, </a:t>
            </a:r>
            <a:r>
              <a:rPr lang="en-US" sz="3600" i="1" dirty="0" err="1">
                <a:solidFill>
                  <a:srgbClr val="C00000"/>
                </a:solidFill>
              </a:rPr>
              <a:t>packages.list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0B67-A57C-45DB-96C8-E304E8B3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540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 can set your Wi-Fi as metered</a:t>
            </a:r>
          </a:p>
          <a:p>
            <a:pPr lvl="1"/>
            <a:r>
              <a:rPr lang="en-GB" dirty="0"/>
              <a:t>If a network has a data limit</a:t>
            </a:r>
          </a:p>
          <a:p>
            <a:r>
              <a:rPr lang="en-GB" dirty="0"/>
              <a:t>When a network is metered, you have more control over </a:t>
            </a:r>
          </a:p>
          <a:p>
            <a:pPr lvl="1"/>
            <a:r>
              <a:rPr lang="en-GB" dirty="0"/>
              <a:t>how much data your phone uses through downloads and other apps.</a:t>
            </a:r>
          </a:p>
          <a:p>
            <a:r>
              <a:rPr lang="en-US" dirty="0"/>
              <a:t>Network policy </a:t>
            </a:r>
          </a:p>
          <a:p>
            <a:pPr lvl="1"/>
            <a:r>
              <a:rPr lang="en-US" dirty="0"/>
              <a:t>Saved in </a:t>
            </a:r>
            <a:r>
              <a:rPr lang="en-US" i="1" dirty="0">
                <a:solidFill>
                  <a:srgbClr val="C00000"/>
                </a:solidFill>
              </a:rPr>
              <a:t>netpolicy.xml</a:t>
            </a:r>
            <a:endParaRPr lang="en-GB" dirty="0"/>
          </a:p>
          <a:p>
            <a:pPr lvl="1"/>
            <a:r>
              <a:rPr lang="en-GB" dirty="0"/>
              <a:t>Controlled by </a:t>
            </a:r>
            <a:r>
              <a:rPr lang="en-GB" i="1" dirty="0">
                <a:solidFill>
                  <a:srgbClr val="C00000"/>
                </a:solidFill>
              </a:rPr>
              <a:t>ConnectivityManager.java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Answers queries about the state of network connectivity. </a:t>
            </a:r>
          </a:p>
          <a:p>
            <a:pPr lvl="2"/>
            <a:r>
              <a:rPr lang="en-GB" dirty="0"/>
              <a:t>It also notifies applications when network connectivity changes.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6746B-0EA5-4F4E-A5E5-4AEDBE6F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33" y="1325563"/>
            <a:ext cx="3265741" cy="516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482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886C-6AF7-41CB-AFBE-E9B6E032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Policies defined in </a:t>
            </a:r>
            <a:r>
              <a:rPr lang="en-GB" i="1" dirty="0">
                <a:solidFill>
                  <a:srgbClr val="C00000"/>
                </a:solidFill>
              </a:rPr>
              <a:t>ConnectivityManager.java</a:t>
            </a: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12B4C2-8036-41FB-9524-AE859FE5F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76551"/>
              </p:ext>
            </p:extLst>
          </p:nvPr>
        </p:nvGraphicFramePr>
        <p:xfrm>
          <a:off x="838200" y="2102989"/>
          <a:ext cx="10150232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477">
                  <a:extLst>
                    <a:ext uri="{9D8B030D-6E8A-4147-A177-3AD203B41FA5}">
                      <a16:colId xmlns:a16="http://schemas.microsoft.com/office/drawing/2014/main" val="925891451"/>
                    </a:ext>
                  </a:extLst>
                </a:gridCol>
                <a:gridCol w="4181231">
                  <a:extLst>
                    <a:ext uri="{9D8B030D-6E8A-4147-A177-3AD203B41FA5}">
                      <a16:colId xmlns:a16="http://schemas.microsoft.com/office/drawing/2014/main" val="1425336906"/>
                    </a:ext>
                  </a:extLst>
                </a:gridCol>
                <a:gridCol w="1078524">
                  <a:extLst>
                    <a:ext uri="{9D8B030D-6E8A-4147-A177-3AD203B41FA5}">
                      <a16:colId xmlns:a16="http://schemas.microsoft.com/office/drawing/2014/main" val="1369110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79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 specific network policy, use system default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POLICY_NONE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Reject network usage on metered networks when application in background.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POLICY_REJECT_METERED_BACKGROUND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0x1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5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metered network use in the background even when in data usage save mode.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POLICY_ALLOW_METERED_BACKGROUND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7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68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661E4-A9BA-473C-BCA7-F2FC3860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27" y="1032184"/>
            <a:ext cx="9807790" cy="1379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27C4A-59BF-4486-9503-E483C7AE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7" y="3032947"/>
            <a:ext cx="7297648" cy="351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1F81-2502-4277-A000-8C68BF6E3D08}"/>
              </a:ext>
            </a:extLst>
          </p:cNvPr>
          <p:cNvSpPr txBox="1"/>
          <p:nvPr/>
        </p:nvSpPr>
        <p:spPr>
          <a:xfrm>
            <a:off x="4712124" y="4928962"/>
            <a:ext cx="27677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POLICY_ALLOW_METERED_BACKGROUND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5AF55-DB23-44D7-A9DF-3C4F65C930E2}"/>
              </a:ext>
            </a:extLst>
          </p:cNvPr>
          <p:cNvSpPr txBox="1"/>
          <p:nvPr/>
        </p:nvSpPr>
        <p:spPr>
          <a:xfrm>
            <a:off x="676926" y="378145"/>
            <a:ext cx="9807790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Find </a:t>
            </a:r>
            <a:r>
              <a:rPr lang="en-GB" i="1" dirty="0">
                <a:solidFill>
                  <a:srgbClr val="C00000"/>
                </a:solidFill>
              </a:rPr>
              <a:t>UID (10141)</a:t>
            </a:r>
            <a:r>
              <a:rPr lang="en-GB" dirty="0"/>
              <a:t> of </a:t>
            </a:r>
            <a:r>
              <a:rPr lang="en-GB" i="1" dirty="0" err="1">
                <a:solidFill>
                  <a:srgbClr val="C00000"/>
                </a:solidFill>
              </a:rPr>
              <a:t>gms</a:t>
            </a:r>
            <a:r>
              <a:rPr lang="en-GB" i="1" dirty="0">
                <a:solidFill>
                  <a:srgbClr val="C00000"/>
                </a:solidFill>
              </a:rPr>
              <a:t>:  </a:t>
            </a:r>
            <a:r>
              <a:rPr lang="en-GB" b="1" dirty="0" err="1"/>
              <a:t>packages.list</a:t>
            </a:r>
            <a:r>
              <a:rPr lang="en-GB" b="1" dirty="0"/>
              <a:t>:</a:t>
            </a:r>
            <a:r>
              <a:rPr lang="en-GB" dirty="0"/>
              <a:t> a system file that maps package names to their specific security configurations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51ADF-621A-44BF-A044-98E536A30851}"/>
              </a:ext>
            </a:extLst>
          </p:cNvPr>
          <p:cNvSpPr txBox="1"/>
          <p:nvPr/>
        </p:nvSpPr>
        <p:spPr>
          <a:xfrm>
            <a:off x="676926" y="2663615"/>
            <a:ext cx="33634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Find policy</a:t>
            </a:r>
            <a:r>
              <a:rPr lang="en-GB" i="1" dirty="0">
                <a:solidFill>
                  <a:srgbClr val="C00000"/>
                </a:solidFill>
              </a:rPr>
              <a:t> ID </a:t>
            </a:r>
            <a:r>
              <a:rPr lang="en-GB" dirty="0"/>
              <a:t>base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on</a:t>
            </a:r>
            <a:r>
              <a:rPr lang="en-GB" i="1" dirty="0">
                <a:solidFill>
                  <a:srgbClr val="C00000"/>
                </a:solidFill>
              </a:rPr>
              <a:t> UID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70FE0-13CC-5471-53F4-87F54FE523E0}"/>
              </a:ext>
            </a:extLst>
          </p:cNvPr>
          <p:cNvGrpSpPr/>
          <p:nvPr/>
        </p:nvGrpSpPr>
        <p:grpSpPr>
          <a:xfrm>
            <a:off x="8007960" y="2392740"/>
            <a:ext cx="604800" cy="1478880"/>
            <a:chOff x="8007960" y="2392740"/>
            <a:chExt cx="604800" cy="14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14349A-EDC6-7980-A176-191159542249}"/>
                    </a:ext>
                  </a:extLst>
                </p14:cNvPr>
                <p14:cNvContentPartPr/>
                <p14:nvPr/>
              </p14:nvContentPartPr>
              <p14:xfrm>
                <a:off x="8101200" y="2415060"/>
                <a:ext cx="511560" cy="1364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14349A-EDC6-7980-A176-1911595422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95080" y="2408940"/>
                  <a:ext cx="523800" cy="13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0C9309-F669-F5EC-9451-CA07F73EBBBA}"/>
                    </a:ext>
                  </a:extLst>
                </p14:cNvPr>
                <p14:cNvContentPartPr/>
                <p14:nvPr/>
              </p14:nvContentPartPr>
              <p14:xfrm>
                <a:off x="8007960" y="3695580"/>
                <a:ext cx="160200" cy="176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0C9309-F669-F5EC-9451-CA07F73EBB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1840" y="3689100"/>
                  <a:ext cx="172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BEB217-B92A-B5AB-9F93-991491F86CDB}"/>
                    </a:ext>
                  </a:extLst>
                </p14:cNvPr>
                <p14:cNvContentPartPr/>
                <p14:nvPr/>
              </p14:nvContentPartPr>
              <p14:xfrm>
                <a:off x="8145840" y="2392740"/>
                <a:ext cx="23400" cy="144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BEB217-B92A-B5AB-9F93-991491F86C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9720" y="2386260"/>
                  <a:ext cx="35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34B273-DBCD-8E12-F194-34A1BACAD9BE}"/>
                    </a:ext>
                  </a:extLst>
                </p14:cNvPr>
                <p14:cNvContentPartPr/>
                <p14:nvPr/>
              </p14:nvContentPartPr>
              <p14:xfrm>
                <a:off x="8191560" y="2407140"/>
                <a:ext cx="189720" cy="1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34B273-DBCD-8E12-F194-34A1BACAD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5440" y="2401020"/>
                  <a:ext cx="201960" cy="2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BBD1F5-04CF-3508-F97F-3F31D167EA07}"/>
              </a:ext>
            </a:extLst>
          </p:cNvPr>
          <p:cNvSpPr txBox="1"/>
          <p:nvPr/>
        </p:nvSpPr>
        <p:spPr>
          <a:xfrm>
            <a:off x="8511540" y="2537100"/>
            <a:ext cx="26635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Android treats each app as a user </a:t>
            </a:r>
            <a:r>
              <a:rPr lang="en-GB" sz="1600" dirty="0"/>
              <a:t>to isolate its data from other apps.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system uses this UID to create a "sandbox." The app can only access files and resources tagged with its specific UID.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gms’s</a:t>
            </a:r>
            <a:r>
              <a:rPr lang="en-GB" sz="1600" dirty="0"/>
              <a:t> (UID) network policy is defined in netpolicy.xml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038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1E37-A3D0-4814-A249-06401F1A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system settings for each user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9CE7F-7390-4343-9228-5A1AD78C8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8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D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BB015E-4087-4C8A-ACD7-D5A1B337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Settings in XML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C5570-CF54-4859-B322-C1AC564F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720083"/>
            <a:ext cx="7347537" cy="54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4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219C-A4FE-4F8D-B711-0BBF26E1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device allow to install non-market apps ? </a:t>
            </a:r>
            <a:r>
              <a:rPr lang="en-US" sz="3200" dirty="0"/>
              <a:t>(</a:t>
            </a:r>
            <a:r>
              <a:rPr lang="en-US" sz="3200" i="1" dirty="0">
                <a:solidFill>
                  <a:srgbClr val="C00000"/>
                </a:solidFill>
              </a:rPr>
              <a:t>settings_secure.xml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19F9D-98D8-4000-B3BE-D29E0433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42" y="1779831"/>
            <a:ext cx="941151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75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BAD0-4268-4610-9972-25815224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Bluetooth default on? </a:t>
            </a:r>
            <a:r>
              <a:rPr lang="en-US" sz="3600" dirty="0"/>
              <a:t>(</a:t>
            </a:r>
            <a:r>
              <a:rPr lang="en-US" sz="3600" i="1" dirty="0">
                <a:solidFill>
                  <a:srgbClr val="C00000"/>
                </a:solidFill>
              </a:rPr>
              <a:t>settings_global.xml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EBC63-E069-4E9F-9E45-4C18B4F9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0753"/>
            <a:ext cx="9312447" cy="438188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ECD3D3-E83A-43A8-91FB-A88925228036}"/>
              </a:ext>
            </a:extLst>
          </p:cNvPr>
          <p:cNvCxnSpPr/>
          <p:nvPr/>
        </p:nvCxnSpPr>
        <p:spPr>
          <a:xfrm>
            <a:off x="4519961" y="3085171"/>
            <a:ext cx="341971" cy="343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8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59742-484E-4A15-B9D2-3E57E5FB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What is locale of the Pixel 3 ? 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C00000"/>
                </a:solidFill>
              </a:rPr>
              <a:t>settgins_system.xml</a:t>
            </a:r>
            <a:r>
              <a:rPr lang="en-US" sz="2400" dirty="0"/>
              <a:t>)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D51FF-C6BE-4914-849F-908A8901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5493"/>
            <a:ext cx="9519367" cy="44503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31E9D5-F70F-4A13-8E5F-B287F0045FF1}"/>
              </a:ext>
            </a:extLst>
          </p:cNvPr>
          <p:cNvCxnSpPr/>
          <p:nvPr/>
        </p:nvCxnSpPr>
        <p:spPr>
          <a:xfrm>
            <a:off x="3427142" y="4906537"/>
            <a:ext cx="341971" cy="343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1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24F3-A95D-4496-AE08-90719C14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latin typeface="+mj-lt"/>
              </a:rPr>
              <a:t>G</a:t>
            </a:r>
            <a:r>
              <a:rPr lang="en-US" sz="4400" dirty="0">
                <a:latin typeface="+mj-lt"/>
              </a:rPr>
              <a:t>oogle Services (GMS and GSF)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8E5D1-F483-4C5D-B7E8-746516F4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04" y="4299879"/>
            <a:ext cx="1294026" cy="1545218"/>
          </a:xfrm>
          <a:prstGeom prst="rect">
            <a:avLst/>
          </a:prstGeom>
        </p:spPr>
      </p:pic>
      <p:pic>
        <p:nvPicPr>
          <p:cNvPr id="5" name="Picture 2" descr="Become an Android Partner">
            <a:extLst>
              <a:ext uri="{FF2B5EF4-FFF2-40B4-BE49-F238E27FC236}">
                <a16:creationId xmlns:a16="http://schemas.microsoft.com/office/drawing/2014/main" id="{929B1B79-FAFB-4DFD-96AF-037640C4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97" y="2211826"/>
            <a:ext cx="2787063" cy="12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FE430-8B72-40BE-9B60-221E71ACE875}"/>
              </a:ext>
            </a:extLst>
          </p:cNvPr>
          <p:cNvSpPr txBox="1"/>
          <p:nvPr/>
        </p:nvSpPr>
        <p:spPr>
          <a:xfrm>
            <a:off x="6886791" y="1766466"/>
            <a:ext cx="2479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+mj-lt"/>
              </a:rPr>
              <a:t>google mobile services (</a:t>
            </a:r>
            <a:r>
              <a:rPr lang="en-US" sz="1400" b="1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zh-CN" sz="1400" b="1">
                <a:solidFill>
                  <a:srgbClr val="FF0000"/>
                </a:solidFill>
                <a:latin typeface="+mj-lt"/>
              </a:rPr>
              <a:t>MS</a:t>
            </a:r>
            <a:r>
              <a:rPr lang="en-US" altLang="zh-CN" sz="1400">
                <a:latin typeface="+mj-lt"/>
              </a:rPr>
              <a:t>)</a:t>
            </a:r>
            <a:endParaRPr lang="en-US" sz="14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71427-5A7C-4072-B4A6-3166C9086EBB}"/>
              </a:ext>
            </a:extLst>
          </p:cNvPr>
          <p:cNvSpPr txBox="1"/>
          <p:nvPr/>
        </p:nvSpPr>
        <p:spPr>
          <a:xfrm>
            <a:off x="6645767" y="3683907"/>
            <a:ext cx="272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Google Play Services</a:t>
            </a:r>
          </a:p>
          <a:p>
            <a:pPr algn="ctr"/>
            <a:r>
              <a:rPr lang="en-GB" sz="1400" dirty="0">
                <a:latin typeface="+mj-lt"/>
              </a:rPr>
              <a:t>(Google Service Framework,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GSF</a:t>
            </a:r>
            <a:r>
              <a:rPr lang="en-GB" sz="1400" dirty="0">
                <a:latin typeface="+mj-lt"/>
              </a:rPr>
              <a:t>) </a:t>
            </a:r>
            <a:endParaRPr lang="en-US" sz="1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BA95B-B028-4CD0-8035-5A59AAAB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14" y="2162353"/>
            <a:ext cx="4236810" cy="25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3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E65B8-F7FF-4E97-8238-6BAF9C32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registered services via sync adapters</a:t>
            </a:r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02523DBC-18D2-46C5-A4E3-F469B482D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5128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Synchronizing data between an Android device and web servers can make your application significantly more useful.</a:t>
            </a:r>
          </a:p>
          <a:p>
            <a:r>
              <a:rPr lang="en-US" dirty="0"/>
              <a:t>Android's sync adapter framework automates the </a:t>
            </a:r>
            <a:r>
              <a:rPr lang="en-GB" dirty="0"/>
              <a:t>Synchronization.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Account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Authenticator: prove who you are 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Sync Adapter: Delivery Truck" that moves your data back and forth</a:t>
            </a:r>
          </a:p>
          <a:p>
            <a:r>
              <a:rPr lang="en-GB" dirty="0"/>
              <a:t>One </a:t>
            </a:r>
            <a:r>
              <a:rPr lang="en-US" dirty="0">
                <a:solidFill>
                  <a:srgbClr val="FF0000"/>
                </a:solidFill>
              </a:rPr>
              <a:t>Authenticator</a:t>
            </a:r>
            <a:r>
              <a:rPr lang="en-GB" dirty="0"/>
              <a:t> may authenticate multiple services through </a:t>
            </a:r>
            <a:r>
              <a:rPr lang="en-GB" dirty="0">
                <a:solidFill>
                  <a:srgbClr val="7030A0"/>
                </a:solidFill>
              </a:rPr>
              <a:t>Sync Adapter“</a:t>
            </a:r>
          </a:p>
        </p:txBody>
      </p:sp>
      <p:pic>
        <p:nvPicPr>
          <p:cNvPr id="9" name="Picture 8" descr="A picture containing text, electronics, cellphone&#10;&#10;Description automatically generated">
            <a:extLst>
              <a:ext uri="{FF2B5EF4-FFF2-40B4-BE49-F238E27FC236}">
                <a16:creationId xmlns:a16="http://schemas.microsoft.com/office/drawing/2014/main" id="{A5FB7346-F6AE-4F0A-953C-1C2167005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9389" t="11670" r="6513"/>
          <a:stretch/>
        </p:blipFill>
        <p:spPr>
          <a:xfrm>
            <a:off x="5771373" y="2992942"/>
            <a:ext cx="1347301" cy="27312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051ED8-9567-44BE-97CB-FE3113F61388}"/>
              </a:ext>
            </a:extLst>
          </p:cNvPr>
          <p:cNvSpPr/>
          <p:nvPr/>
        </p:nvSpPr>
        <p:spPr>
          <a:xfrm>
            <a:off x="7612193" y="4037501"/>
            <a:ext cx="1546674" cy="402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7030A0"/>
                </a:solidFill>
              </a:rPr>
              <a:t>Sync Adapter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10A770-AC05-4EA1-8F44-54F9AEE24D2F}"/>
              </a:ext>
            </a:extLst>
          </p:cNvPr>
          <p:cNvSpPr/>
          <p:nvPr/>
        </p:nvSpPr>
        <p:spPr>
          <a:xfrm>
            <a:off x="9779247" y="4037501"/>
            <a:ext cx="1546674" cy="4023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layer</a:t>
            </a:r>
          </a:p>
        </p:txBody>
      </p:sp>
      <p:pic>
        <p:nvPicPr>
          <p:cNvPr id="16" name="Picture 15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C0D58B2D-6DBB-4259-B9FE-A36274A99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78066" y="5263918"/>
            <a:ext cx="1602344" cy="1735873"/>
          </a:xfrm>
          <a:prstGeom prst="rect">
            <a:avLst/>
          </a:prstGeom>
        </p:spPr>
      </p:pic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AD175ED-7964-4EB6-89D0-CD046A43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123965" y="4622454"/>
            <a:ext cx="828566" cy="53787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212DF-8D3A-4B6C-BCE7-3BFD2AE5D096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0537716" y="5160331"/>
            <a:ext cx="532" cy="20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EF1FFA-B2F0-4471-A202-C18ED2ED1A7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552584" y="4439837"/>
            <a:ext cx="0" cy="47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591E-F8A7-4705-89C1-5514E60EC4D1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9158867" y="4238669"/>
            <a:ext cx="620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612E53-4481-4308-B755-74A5A79A24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162791" y="4232812"/>
            <a:ext cx="449402" cy="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D7FF09-C5D3-4BED-9DD2-E47C269AE4CD}"/>
              </a:ext>
            </a:extLst>
          </p:cNvPr>
          <p:cNvSpPr txBox="1"/>
          <p:nvPr/>
        </p:nvSpPr>
        <p:spPr>
          <a:xfrm>
            <a:off x="7159553" y="3062525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Account/</a:t>
            </a:r>
            <a:r>
              <a:rPr lang="en-US">
                <a:solidFill>
                  <a:srgbClr val="FF0000"/>
                </a:solidFill>
              </a:rPr>
              <a:t>Account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Authenticator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AF0F063B-DBB5-44ED-AA60-9F7A41A4CD8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162791" y="3435358"/>
            <a:ext cx="3389793" cy="602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E64876-1B36-45DA-9C01-D7D512D6AAD4}"/>
              </a:ext>
            </a:extLst>
          </p:cNvPr>
          <p:cNvSpPr txBox="1"/>
          <p:nvPr/>
        </p:nvSpPr>
        <p:spPr>
          <a:xfrm>
            <a:off x="8270115" y="5947188"/>
            <a:ext cx="1595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202124"/>
                </a:solidFill>
                <a:effectLst/>
                <a:latin typeface="Roboto"/>
              </a:rPr>
              <a:t>web servers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E6C695B-6F93-4CFB-9BC4-43C30C244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312" y="1658584"/>
            <a:ext cx="5997460" cy="108975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10C66F-18DE-45AB-AF31-C36EE38E12B7}"/>
              </a:ext>
            </a:extLst>
          </p:cNvPr>
          <p:cNvCxnSpPr/>
          <p:nvPr/>
        </p:nvCxnSpPr>
        <p:spPr>
          <a:xfrm>
            <a:off x="8270115" y="2069822"/>
            <a:ext cx="115415" cy="10373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AA2E533-3D55-4647-AC4E-2115C6F12564}"/>
              </a:ext>
            </a:extLst>
          </p:cNvPr>
          <p:cNvCxnSpPr/>
          <p:nvPr/>
        </p:nvCxnSpPr>
        <p:spPr>
          <a:xfrm flipH="1">
            <a:off x="8857687" y="2588475"/>
            <a:ext cx="301180" cy="1388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A0E920E-5DF7-44D9-8A0F-2A688E55141C}"/>
              </a:ext>
            </a:extLst>
          </p:cNvPr>
          <p:cNvSpPr txBox="1"/>
          <p:nvPr/>
        </p:nvSpPr>
        <p:spPr>
          <a:xfrm>
            <a:off x="7643352" y="4494569"/>
            <a:ext cx="148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transfer data</a:t>
            </a:r>
          </a:p>
        </p:txBody>
      </p:sp>
    </p:spTree>
    <p:extLst>
      <p:ext uri="{BB962C8B-B14F-4D97-AF65-F5344CB8AC3E}">
        <p14:creationId xmlns:p14="http://schemas.microsoft.com/office/powerpoint/2010/main" val="3947350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86B30-747B-4C07-8C62-F14EE0E4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50" y="1166415"/>
            <a:ext cx="9922100" cy="476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8BA0E-4BEC-4EB9-82DF-FA626F5E4173}"/>
              </a:ext>
            </a:extLst>
          </p:cNvPr>
          <p:cNvSpPr txBox="1"/>
          <p:nvPr/>
        </p:nvSpPr>
        <p:spPr>
          <a:xfrm>
            <a:off x="1134950" y="804672"/>
            <a:ext cx="442294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List service </a:t>
            </a:r>
            <a:r>
              <a:rPr lang="en-US" i="1" err="1">
                <a:solidFill>
                  <a:srgbClr val="FF0000"/>
                </a:solidFill>
              </a:rPr>
              <a:t>uid</a:t>
            </a:r>
            <a:r>
              <a:rPr lang="en-US"/>
              <a:t> of each </a:t>
            </a:r>
            <a:r>
              <a:rPr lang="en-US" i="1" err="1">
                <a:solidFill>
                  <a:srgbClr val="FF0000"/>
                </a:solidFill>
              </a:rPr>
              <a:t>AccountAuthenticator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2" name="AutoShape 2" descr=", AI generated">
            <a:extLst>
              <a:ext uri="{FF2B5EF4-FFF2-40B4-BE49-F238E27FC236}">
                <a16:creationId xmlns:a16="http://schemas.microsoft.com/office/drawing/2014/main" id="{C07655B1-93DA-15BA-88F1-FF40EB3AA2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51E74-2BAA-B793-A46D-7C7C10567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2705100"/>
            <a:ext cx="2720340" cy="2720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073F1-F52C-89BB-0A07-2EDA2F671AC0}"/>
              </a:ext>
            </a:extLst>
          </p:cNvPr>
          <p:cNvSpPr txBox="1"/>
          <p:nvPr/>
        </p:nvSpPr>
        <p:spPr>
          <a:xfrm>
            <a:off x="5676900" y="481506"/>
            <a:ext cx="6004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Sync Control: It's where you decide if you want your phone to automatically download new emails or sync your contacts.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85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34E11-0CFE-4683-A5AB-4CAD5E79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079" y="0"/>
            <a:ext cx="88892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090BF-3498-413F-9F53-E24E6AEC6B07}"/>
              </a:ext>
            </a:extLst>
          </p:cNvPr>
          <p:cNvSpPr txBox="1"/>
          <p:nvPr/>
        </p:nvSpPr>
        <p:spPr>
          <a:xfrm>
            <a:off x="310741" y="492438"/>
            <a:ext cx="2106338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/>
              <a:t>One service </a:t>
            </a:r>
            <a:r>
              <a:rPr lang="en-US" i="1" err="1">
                <a:solidFill>
                  <a:srgbClr val="FF0000"/>
                </a:solidFill>
              </a:rPr>
              <a:t>uid</a:t>
            </a:r>
            <a:r>
              <a:rPr lang="en-US"/>
              <a:t> may use multiple </a:t>
            </a:r>
            <a:r>
              <a:rPr lang="en-US" i="1">
                <a:solidFill>
                  <a:srgbClr val="FF0000"/>
                </a:solidFill>
              </a:rPr>
              <a:t>Sync Adapters </a:t>
            </a:r>
            <a:r>
              <a:rPr lang="en-US"/>
              <a:t>to sync Pixel 3 and web server</a:t>
            </a:r>
          </a:p>
        </p:txBody>
      </p:sp>
    </p:spTree>
    <p:extLst>
      <p:ext uri="{BB962C8B-B14F-4D97-AF65-F5344CB8AC3E}">
        <p14:creationId xmlns:p14="http://schemas.microsoft.com/office/powerpoint/2010/main" val="2717797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8D1D-EC28-3E83-7AB2-E9B2B8BA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Misc. </a:t>
            </a:r>
            <a:r>
              <a:rPr lang="en-GB" dirty="0"/>
              <a:t>Files are saved in different folders in terms of users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5B7DA-A77A-A8DF-D0A9-110722A20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93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4533EE-554E-4360-9966-F2615CA4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Different settings lead to different folders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78943-EE50-4EC2-B2EB-EC629011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688720"/>
            <a:ext cx="6780700" cy="34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39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C4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DF58D-6529-4792-B7C5-2A36ED95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Show App snapshots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8C6C4-D719-4C25-A8F3-5C01A03B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756821"/>
            <a:ext cx="7347537" cy="53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3BF32-46DC-44D1-9D08-9EA24924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Services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03171-0163-46F3-B97A-E93584943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13A4-2C20-4ADA-B22B-D063326A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Services Framework (GSF)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1884-EACF-4155-BC0C-1B75CF6F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GSF is used to update apps (google and 3</a:t>
            </a:r>
            <a:r>
              <a:rPr lang="en-GB" baseline="30000" dirty="0"/>
              <a:t>rd</a:t>
            </a:r>
            <a:r>
              <a:rPr lang="en-GB" dirty="0"/>
              <a:t> party) from Google Play. </a:t>
            </a:r>
          </a:p>
          <a:p>
            <a:r>
              <a:rPr lang="en-GB" dirty="0"/>
              <a:t>GSF core functionality</a:t>
            </a:r>
          </a:p>
          <a:p>
            <a:pPr lvl="1"/>
            <a:r>
              <a:rPr lang="en-GB" dirty="0"/>
              <a:t>authentication to your Google services, </a:t>
            </a:r>
          </a:p>
          <a:p>
            <a:pPr lvl="1"/>
            <a:r>
              <a:rPr lang="en-GB" dirty="0"/>
              <a:t>synchronized contacts, </a:t>
            </a:r>
          </a:p>
          <a:p>
            <a:pPr lvl="1"/>
            <a:r>
              <a:rPr lang="en-GB" dirty="0"/>
              <a:t>access to all the latest user privacy settings, and </a:t>
            </a:r>
          </a:p>
          <a:p>
            <a:pPr lvl="1"/>
            <a:r>
              <a:rPr lang="en-GB" dirty="0"/>
              <a:t>access to location-based services. </a:t>
            </a:r>
          </a:p>
          <a:p>
            <a:r>
              <a:rPr lang="en-GB" dirty="0"/>
              <a:t>Enhance app experience</a:t>
            </a:r>
          </a:p>
          <a:p>
            <a:pPr lvl="1"/>
            <a:r>
              <a:rPr lang="en-GB" dirty="0"/>
              <a:t>speeds up offline searches, provides more immersive maps, and improves gaming experiences. </a:t>
            </a:r>
          </a:p>
          <a:p>
            <a:r>
              <a:rPr lang="en-GB" dirty="0"/>
              <a:t>Apps may not work if you uninstall Google Play services framework.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6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3652C5-8BE0-4B42-8F65-56CCEF8A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77240"/>
            <a:ext cx="6042944" cy="39846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6F29E9-E9B8-40B8-B6E6-B86788C7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GSF folder structure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94608-5A24-4151-BE37-510B1ACFAA5D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746812" y="3300761"/>
            <a:ext cx="1310266" cy="3567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DAAE72-FD9D-454E-B971-D823DABB7EC1}"/>
              </a:ext>
            </a:extLst>
          </p:cNvPr>
          <p:cNvSpPr txBox="1"/>
          <p:nvPr/>
        </p:nvSpPr>
        <p:spPr>
          <a:xfrm>
            <a:off x="5057078" y="2780370"/>
            <a:ext cx="61015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i="1" err="1">
                <a:solidFill>
                  <a:srgbClr val="C00000"/>
                </a:solidFill>
              </a:rPr>
              <a:t>googlesettings.db</a:t>
            </a:r>
            <a:r>
              <a:rPr lang="en-US">
                <a:solidFill>
                  <a:srgbClr val="C00000"/>
                </a:solidFill>
              </a:rPr>
              <a:t>: </a:t>
            </a:r>
            <a:r>
              <a:rPr lang="en-US"/>
              <a:t>Google preferences, Google uses preference name and value to identify which device (phone or PC) uses Google's apps/service (location, maps, chrome, YouTube)</a:t>
            </a:r>
          </a:p>
          <a:p>
            <a:r>
              <a:rPr lang="en-US" i="1" err="1">
                <a:solidFill>
                  <a:srgbClr val="C00000"/>
                </a:solidFill>
              </a:rPr>
              <a:t>gservices.db</a:t>
            </a:r>
            <a:r>
              <a:rPr lang="en-US"/>
              <a:t>: Fitness settings, network settings, other settings</a:t>
            </a:r>
          </a:p>
          <a:p>
            <a:r>
              <a:rPr lang="en-US" i="1" err="1">
                <a:solidFill>
                  <a:srgbClr val="C00000"/>
                </a:solidFill>
              </a:rPr>
              <a:t>subscribedfeeds.db</a:t>
            </a:r>
            <a:r>
              <a:rPr lang="en-US"/>
              <a:t>: </a:t>
            </a:r>
            <a:r>
              <a:rPr lang="en-GB"/>
              <a:t> Manages a list of feeds for which this client is interested in receiving change notifications.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772374-1872-4D23-97AF-1A12C760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55" y="2380100"/>
            <a:ext cx="3735373" cy="235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18CBB-84AC-4948-B8A0-6EEB7AF2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search client id sent to google search? (</a:t>
            </a:r>
            <a:r>
              <a:rPr lang="en-US" i="1" dirty="0" err="1">
                <a:solidFill>
                  <a:srgbClr val="C00000"/>
                </a:solidFill>
              </a:rPr>
              <a:t>googlesettings.db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A0F16-3863-4937-A24D-1C2ABADE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46" y="1940694"/>
            <a:ext cx="6965362" cy="3975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E91E1-51DA-42B5-B159-B7F38750B6F7}"/>
              </a:ext>
            </a:extLst>
          </p:cNvPr>
          <p:cNvSpPr txBox="1"/>
          <p:nvPr/>
        </p:nvSpPr>
        <p:spPr>
          <a:xfrm>
            <a:off x="7984272" y="2692336"/>
            <a:ext cx="36492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https://www.google.com/m? </a:t>
            </a:r>
            <a:r>
              <a:rPr lang="en-US" dirty="0" err="1">
                <a:solidFill>
                  <a:srgbClr val="C00000"/>
                </a:solidFill>
              </a:rPr>
              <a:t>search_client_id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r>
              <a:rPr lang="en-US" dirty="0">
                <a:solidFill>
                  <a:srgbClr val="C00000"/>
                </a:solidFill>
              </a:rPr>
              <a:t>-android-google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27EFD8-F0E9-40D7-ADA1-97C596B8099D}"/>
              </a:ext>
            </a:extLst>
          </p:cNvPr>
          <p:cNvCxnSpPr>
            <a:cxnSpLocks/>
          </p:cNvCxnSpPr>
          <p:nvPr/>
        </p:nvCxnSpPr>
        <p:spPr>
          <a:xfrm flipV="1">
            <a:off x="4936273" y="3093244"/>
            <a:ext cx="3047998" cy="1553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08C67-69F0-C411-F8A7-1A9556A1A0EC}"/>
              </a:ext>
            </a:extLst>
          </p:cNvPr>
          <p:cNvSpPr txBox="1"/>
          <p:nvPr/>
        </p:nvSpPr>
        <p:spPr>
          <a:xfrm>
            <a:off x="638116" y="2005070"/>
            <a:ext cx="76819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https://www.google.com/m? </a:t>
            </a:r>
            <a:r>
              <a:rPr lang="en-US" dirty="0" err="1">
                <a:solidFill>
                  <a:srgbClr val="C00000"/>
                </a:solidFill>
              </a:rPr>
              <a:t>search_client_id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r>
              <a:rPr lang="en-US" dirty="0">
                <a:solidFill>
                  <a:srgbClr val="C00000"/>
                </a:solidFill>
              </a:rPr>
              <a:t>-android-google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FED1B-EAD4-A309-51C4-139460F475CB}"/>
              </a:ext>
            </a:extLst>
          </p:cNvPr>
          <p:cNvSpPr txBox="1"/>
          <p:nvPr/>
        </p:nvSpPr>
        <p:spPr>
          <a:xfrm>
            <a:off x="607778" y="2596002"/>
            <a:ext cx="79415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/m: </a:t>
            </a:r>
            <a:r>
              <a:rPr lang="en-GB" dirty="0"/>
              <a:t> suggests a mobile-optimized version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search_client_id</a:t>
            </a:r>
            <a:r>
              <a:rPr lang="en-GB" dirty="0"/>
              <a:t>: Specifies the client making the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ms</a:t>
            </a:r>
            <a:r>
              <a:rPr lang="en-GB" dirty="0">
                <a:solidFill>
                  <a:srgbClr val="FF0000"/>
                </a:solidFill>
              </a:rPr>
              <a:t>-android-google</a:t>
            </a:r>
            <a:r>
              <a:rPr lang="en-GB" dirty="0"/>
              <a:t>: Likely refers to a Google search client on an Android device. It indicates the origin of the search (e.g., the Google app or browser on an Android device).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8A996-0E6B-93B1-2C6D-6D0B30827656}"/>
              </a:ext>
            </a:extLst>
          </p:cNvPr>
          <p:cNvSpPr txBox="1"/>
          <p:nvPr/>
        </p:nvSpPr>
        <p:spPr>
          <a:xfrm>
            <a:off x="638116" y="4202887"/>
            <a:ext cx="93821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user uses Google search, GSF will attach the string “</a:t>
            </a:r>
            <a:r>
              <a:rPr lang="en-US" dirty="0" err="1">
                <a:solidFill>
                  <a:srgbClr val="C00000"/>
                </a:solidFill>
              </a:rPr>
              <a:t>search_client_id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URL suggests it was generated during a search query from an Android device using Google's search services. The </a:t>
            </a:r>
            <a:r>
              <a:rPr lang="en-GB" dirty="0" err="1">
                <a:solidFill>
                  <a:srgbClr val="FF0000"/>
                </a:solidFill>
              </a:rPr>
              <a:t>search_client_id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parameter helps Google identify the client or app initiating the request for analytics, personalization, or optimization.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Notes: </a:t>
            </a:r>
            <a:r>
              <a:rPr lang="en-GB" dirty="0"/>
              <a:t>Using the same keyword will be confusing if other apps use it</a:t>
            </a:r>
            <a:r>
              <a:rPr lang="en-US" dirty="0"/>
              <a:t>. You can improve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FCA6C89-4570-86E8-42F3-E3A57463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04" y="350217"/>
            <a:ext cx="10515600" cy="1325563"/>
          </a:xfrm>
        </p:spPr>
        <p:txBody>
          <a:bodyPr/>
          <a:lstStyle/>
          <a:p>
            <a:r>
              <a:rPr lang="en-US" dirty="0"/>
              <a:t>Understand user search behaviors</a:t>
            </a:r>
          </a:p>
        </p:txBody>
      </p:sp>
    </p:spTree>
    <p:extLst>
      <p:ext uri="{BB962C8B-B14F-4D97-AF65-F5344CB8AC3E}">
        <p14:creationId xmlns:p14="http://schemas.microsoft.com/office/powerpoint/2010/main" val="953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2569</Words>
  <Application>Microsoft Office PowerPoint</Application>
  <PresentationFormat>Widescreen</PresentationFormat>
  <Paragraphs>271</Paragraphs>
  <Slides>45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-apple-system</vt:lpstr>
      <vt:lpstr>Arial</vt:lpstr>
      <vt:lpstr>Calibri</vt:lpstr>
      <vt:lpstr>Calibri Light</vt:lpstr>
      <vt:lpstr>Roboto</vt:lpstr>
      <vt:lpstr>Office Theme</vt:lpstr>
      <vt:lpstr>Forensic Evidence from System Settings</vt:lpstr>
      <vt:lpstr>System Settings: Architecture &amp; Implementation</vt:lpstr>
      <vt:lpstr>Sample System Settings</vt:lpstr>
      <vt:lpstr>Google Services (GMS and GSF)</vt:lpstr>
      <vt:lpstr>Google Services Framework</vt:lpstr>
      <vt:lpstr>Google Services Framework (GSF)</vt:lpstr>
      <vt:lpstr>GSF folder structure</vt:lpstr>
      <vt:lpstr>What is the search client id sent to google search? (googlesettings.db)</vt:lpstr>
      <vt:lpstr>Understand user search behaviors</vt:lpstr>
      <vt:lpstr>Is Google Fit’s heart rate function enabled? (gservices.db)</vt:lpstr>
      <vt:lpstr>Understand Google Fit works</vt:lpstr>
      <vt:lpstr>PowerPoint Presentation</vt:lpstr>
      <vt:lpstr>What is Android_ID? (gservices.db)</vt:lpstr>
      <vt:lpstr>PowerPoint Presentation</vt:lpstr>
      <vt:lpstr>PowerPoint Presentation</vt:lpstr>
      <vt:lpstr>Google Mobile services</vt:lpstr>
      <vt:lpstr>Google Mobile services (GMS)</vt:lpstr>
      <vt:lpstr>GMS folder structure</vt:lpstr>
      <vt:lpstr>Show GMS shared preferences</vt:lpstr>
      <vt:lpstr>GMS shared prefs example: What is the default map country?</vt:lpstr>
      <vt:lpstr>GMS shared_prefs also contains lastRun info</vt:lpstr>
      <vt:lpstr>PowerPoint Presentation</vt:lpstr>
      <vt:lpstr>System settings for all users</vt:lpstr>
      <vt:lpstr>Setting files on /data/system</vt:lpstr>
      <vt:lpstr>Is Pixel lock screen disabled? (locksettings.db)</vt:lpstr>
      <vt:lpstr>What type of password does the device have? (locksettings.db)</vt:lpstr>
      <vt:lpstr>PowerPoint Presentation</vt:lpstr>
      <vt:lpstr>PowerPoint Presentation</vt:lpstr>
      <vt:lpstr>How many apps/packages have set notification policy? (notification_policy.xml)</vt:lpstr>
      <vt:lpstr>PowerPoint Presentation</vt:lpstr>
      <vt:lpstr>PowerPoint Presentation</vt:lpstr>
      <vt:lpstr>Set metered network (netpolicy.xml, packages.list)</vt:lpstr>
      <vt:lpstr>Network Policies defined in ConnectivityManager.java </vt:lpstr>
      <vt:lpstr>PowerPoint Presentation</vt:lpstr>
      <vt:lpstr>Separate system settings for each user</vt:lpstr>
      <vt:lpstr>Settings in XML</vt:lpstr>
      <vt:lpstr>Does the device allow to install non-market apps ? (settings_secure.xml)</vt:lpstr>
      <vt:lpstr>Is Bluetooth default on? (settings_global.xml)</vt:lpstr>
      <vt:lpstr>What is locale of the Pixel 3 ? (settgins_system.xml)</vt:lpstr>
      <vt:lpstr>Find registered services via sync adapters</vt:lpstr>
      <vt:lpstr>PowerPoint Presentation</vt:lpstr>
      <vt:lpstr>PowerPoint Presentation</vt:lpstr>
      <vt:lpstr>Misc. Files are saved in different folders in terms of users</vt:lpstr>
      <vt:lpstr>Different settings lead to different folders</vt:lpstr>
      <vt:lpstr>Show App snapshots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2</cp:revision>
  <dcterms:created xsi:type="dcterms:W3CDTF">2021-01-18T02:02:41Z</dcterms:created>
  <dcterms:modified xsi:type="dcterms:W3CDTF">2026-02-24T17:30:30Z</dcterms:modified>
</cp:coreProperties>
</file>