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7.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10.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500" r:id="rId3"/>
    <p:sldId id="523" r:id="rId4"/>
    <p:sldId id="573" r:id="rId5"/>
    <p:sldId id="547" r:id="rId6"/>
    <p:sldId id="387" r:id="rId7"/>
    <p:sldId id="461" r:id="rId8"/>
    <p:sldId id="501" r:id="rId9"/>
    <p:sldId id="469" r:id="rId10"/>
    <p:sldId id="548" r:id="rId11"/>
    <p:sldId id="557" r:id="rId12"/>
    <p:sldId id="563" r:id="rId13"/>
    <p:sldId id="550" r:id="rId14"/>
    <p:sldId id="549" r:id="rId15"/>
    <p:sldId id="553" r:id="rId16"/>
    <p:sldId id="554" r:id="rId17"/>
    <p:sldId id="556" r:id="rId18"/>
    <p:sldId id="558" r:id="rId19"/>
    <p:sldId id="559" r:id="rId20"/>
    <p:sldId id="564" r:id="rId21"/>
    <p:sldId id="574" r:id="rId22"/>
    <p:sldId id="565" r:id="rId23"/>
    <p:sldId id="560" r:id="rId24"/>
    <p:sldId id="481" r:id="rId25"/>
    <p:sldId id="566" r:id="rId26"/>
    <p:sldId id="527" r:id="rId27"/>
    <p:sldId id="567" r:id="rId28"/>
    <p:sldId id="575" r:id="rId29"/>
    <p:sldId id="568" r:id="rId30"/>
    <p:sldId id="569" r:id="rId31"/>
    <p:sldId id="528" r:id="rId32"/>
    <p:sldId id="530" r:id="rId33"/>
    <p:sldId id="529" r:id="rId34"/>
    <p:sldId id="555" r:id="rId35"/>
    <p:sldId id="526" r:id="rId36"/>
    <p:sldId id="544" r:id="rId37"/>
    <p:sldId id="551" r:id="rId38"/>
    <p:sldId id="552" r:id="rId39"/>
    <p:sldId id="531" r:id="rId40"/>
    <p:sldId id="478" r:id="rId41"/>
    <p:sldId id="525" r:id="rId42"/>
    <p:sldId id="561" r:id="rId43"/>
    <p:sldId id="545" r:id="rId44"/>
    <p:sldId id="546" r:id="rId45"/>
    <p:sldId id="562" r:id="rId46"/>
    <p:sldId id="536" r:id="rId47"/>
    <p:sldId id="480" r:id="rId48"/>
    <p:sldId id="511" r:id="rId49"/>
    <p:sldId id="504" r:id="rId50"/>
    <p:sldId id="578" r:id="rId51"/>
    <p:sldId id="577" r:id="rId52"/>
    <p:sldId id="579" r:id="rId53"/>
    <p:sldId id="580" r:id="rId54"/>
    <p:sldId id="477" r:id="rId55"/>
    <p:sldId id="390" r:id="rId56"/>
    <p:sldId id="391" r:id="rId57"/>
    <p:sldId id="540" r:id="rId58"/>
    <p:sldId id="576" r:id="rId59"/>
    <p:sldId id="485" r:id="rId60"/>
    <p:sldId id="541" r:id="rId61"/>
    <p:sldId id="486" r:id="rId62"/>
    <p:sldId id="542" r:id="rId63"/>
    <p:sldId id="543" r:id="rId64"/>
    <p:sldId id="538" r:id="rId65"/>
    <p:sldId id="570" r:id="rId66"/>
    <p:sldId id="572" r:id="rId67"/>
    <p:sldId id="57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feng Xu" initials="WX" lastIdx="3" clrIdx="0">
    <p:extLst>
      <p:ext uri="{19B8F6BF-5375-455C-9EA6-DF929625EA0E}">
        <p15:presenceInfo xmlns:p15="http://schemas.microsoft.com/office/powerpoint/2012/main" userId="Weifeng X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AEAE"/>
    <a:srgbClr val="AB51D6"/>
    <a:srgbClr val="FF9A00"/>
    <a:srgbClr val="D81E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2F866-4B0A-4C16-9A09-2DA08FCAC816}" v="6" dt="2026-03-09T16:34:58.71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3" autoAdjust="0"/>
    <p:restoredTop sz="91101" autoAdjust="0"/>
  </p:normalViewPr>
  <p:slideViewPr>
    <p:cSldViewPr snapToGrid="0">
      <p:cViewPr>
        <p:scale>
          <a:sx n="100" d="100"/>
          <a:sy n="100" d="100"/>
        </p:scale>
        <p:origin x="51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F99F8FFF-BA20-43EA-924B-4DF5D2A785F3}"/>
    <pc:docChg chg="undo custSel addSld modSld sldOrd">
      <pc:chgData name="Weifeng Xu" userId="e7aed605-a3dd-4d5a-a692-a87037af107b" providerId="ADAL" clId="{F99F8FFF-BA20-43EA-924B-4DF5D2A785F3}" dt="2026-03-09T16:40:56.045" v="1131" actId="1076"/>
      <pc:docMkLst>
        <pc:docMk/>
      </pc:docMkLst>
      <pc:sldChg chg="modSp mod">
        <pc:chgData name="Weifeng Xu" userId="e7aed605-a3dd-4d5a-a692-a87037af107b" providerId="ADAL" clId="{F99F8FFF-BA20-43EA-924B-4DF5D2A785F3}" dt="2026-03-09T15:44:47.130" v="434" actId="13926"/>
        <pc:sldMkLst>
          <pc:docMk/>
          <pc:sldMk cId="2241082669" sldId="481"/>
        </pc:sldMkLst>
        <pc:graphicFrameChg chg="modGraphic">
          <ac:chgData name="Weifeng Xu" userId="e7aed605-a3dd-4d5a-a692-a87037af107b" providerId="ADAL" clId="{F99F8FFF-BA20-43EA-924B-4DF5D2A785F3}" dt="2026-03-09T15:44:47.130" v="434" actId="13926"/>
          <ac:graphicFrameMkLst>
            <pc:docMk/>
            <pc:sldMk cId="2241082669" sldId="481"/>
            <ac:graphicFrameMk id="7" creationId="{D547A660-05E4-00F9-6833-7B7601B4E45E}"/>
          </ac:graphicFrameMkLst>
        </pc:graphicFrameChg>
      </pc:sldChg>
      <pc:sldChg chg="addSp modSp mod ord">
        <pc:chgData name="Weifeng Xu" userId="e7aed605-a3dd-4d5a-a692-a87037af107b" providerId="ADAL" clId="{F99F8FFF-BA20-43EA-924B-4DF5D2A785F3}" dt="2026-03-09T16:17:30.332" v="837"/>
        <pc:sldMkLst>
          <pc:docMk/>
          <pc:sldMk cId="838189211" sldId="526"/>
        </pc:sldMkLst>
        <pc:spChg chg="add mod">
          <ac:chgData name="Weifeng Xu" userId="e7aed605-a3dd-4d5a-a692-a87037af107b" providerId="ADAL" clId="{F99F8FFF-BA20-43EA-924B-4DF5D2A785F3}" dt="2026-03-09T16:00:47.023" v="823" actId="207"/>
          <ac:spMkLst>
            <pc:docMk/>
            <pc:sldMk cId="838189211" sldId="526"/>
            <ac:spMk id="2" creationId="{7F51A30F-9DDF-B5F3-1CEB-239097812494}"/>
          </ac:spMkLst>
        </pc:spChg>
      </pc:sldChg>
      <pc:sldChg chg="ord">
        <pc:chgData name="Weifeng Xu" userId="e7aed605-a3dd-4d5a-a692-a87037af107b" providerId="ADAL" clId="{F99F8FFF-BA20-43EA-924B-4DF5D2A785F3}" dt="2026-03-09T16:12:31.092" v="827"/>
        <pc:sldMkLst>
          <pc:docMk/>
          <pc:sldMk cId="2707371981" sldId="528"/>
        </pc:sldMkLst>
      </pc:sldChg>
      <pc:sldChg chg="ord">
        <pc:chgData name="Weifeng Xu" userId="e7aed605-a3dd-4d5a-a692-a87037af107b" providerId="ADAL" clId="{F99F8FFF-BA20-43EA-924B-4DF5D2A785F3}" dt="2026-03-09T16:12:31.092" v="827"/>
        <pc:sldMkLst>
          <pc:docMk/>
          <pc:sldMk cId="2153434805" sldId="529"/>
        </pc:sldMkLst>
      </pc:sldChg>
      <pc:sldChg chg="ord">
        <pc:chgData name="Weifeng Xu" userId="e7aed605-a3dd-4d5a-a692-a87037af107b" providerId="ADAL" clId="{F99F8FFF-BA20-43EA-924B-4DF5D2A785F3}" dt="2026-03-09T16:12:31.092" v="827"/>
        <pc:sldMkLst>
          <pc:docMk/>
          <pc:sldMk cId="3282292129" sldId="530"/>
        </pc:sldMkLst>
      </pc:sldChg>
      <pc:sldChg chg="delSp modSp mod">
        <pc:chgData name="Weifeng Xu" userId="e7aed605-a3dd-4d5a-a692-a87037af107b" providerId="ADAL" clId="{F99F8FFF-BA20-43EA-924B-4DF5D2A785F3}" dt="2026-03-09T15:39:28.250" v="433" actId="20577"/>
        <pc:sldMkLst>
          <pc:docMk/>
          <pc:sldMk cId="2982391088" sldId="547"/>
        </pc:sldMkLst>
        <pc:spChg chg="mod">
          <ac:chgData name="Weifeng Xu" userId="e7aed605-a3dd-4d5a-a692-a87037af107b" providerId="ADAL" clId="{F99F8FFF-BA20-43EA-924B-4DF5D2A785F3}" dt="2026-03-09T15:39:28.250" v="433" actId="20577"/>
          <ac:spMkLst>
            <pc:docMk/>
            <pc:sldMk cId="2982391088" sldId="547"/>
            <ac:spMk id="5" creationId="{567409DB-2A6A-4075-281A-E5EC4037B977}"/>
          </ac:spMkLst>
        </pc:spChg>
      </pc:sldChg>
      <pc:sldChg chg="modSp mod">
        <pc:chgData name="Weifeng Xu" userId="e7aed605-a3dd-4d5a-a692-a87037af107b" providerId="ADAL" clId="{F99F8FFF-BA20-43EA-924B-4DF5D2A785F3}" dt="2026-03-09T16:01:54.363" v="824" actId="207"/>
        <pc:sldMkLst>
          <pc:docMk/>
          <pc:sldMk cId="4014857140" sldId="549"/>
        </pc:sldMkLst>
        <pc:spChg chg="mod">
          <ac:chgData name="Weifeng Xu" userId="e7aed605-a3dd-4d5a-a692-a87037af107b" providerId="ADAL" clId="{F99F8FFF-BA20-43EA-924B-4DF5D2A785F3}" dt="2026-03-09T16:01:54.363" v="824" actId="207"/>
          <ac:spMkLst>
            <pc:docMk/>
            <pc:sldMk cId="4014857140" sldId="549"/>
            <ac:spMk id="3" creationId="{DFB87D12-189A-3578-EE91-6AB124A317F0}"/>
          </ac:spMkLst>
        </pc:spChg>
      </pc:sldChg>
      <pc:sldChg chg="modSp mod">
        <pc:chgData name="Weifeng Xu" userId="e7aed605-a3dd-4d5a-a692-a87037af107b" providerId="ADAL" clId="{F99F8FFF-BA20-43EA-924B-4DF5D2A785F3}" dt="2026-03-09T16:02:04.296" v="825" actId="207"/>
        <pc:sldMkLst>
          <pc:docMk/>
          <pc:sldMk cId="2631254015" sldId="553"/>
        </pc:sldMkLst>
        <pc:spChg chg="mod">
          <ac:chgData name="Weifeng Xu" userId="e7aed605-a3dd-4d5a-a692-a87037af107b" providerId="ADAL" clId="{F99F8FFF-BA20-43EA-924B-4DF5D2A785F3}" dt="2026-03-09T16:02:04.296" v="825" actId="207"/>
          <ac:spMkLst>
            <pc:docMk/>
            <pc:sldMk cId="2631254015" sldId="553"/>
            <ac:spMk id="3" creationId="{78904C20-001C-BB3F-4032-253AA1B17302}"/>
          </ac:spMkLst>
        </pc:spChg>
      </pc:sldChg>
      <pc:sldChg chg="addSp modSp mod">
        <pc:chgData name="Weifeng Xu" userId="e7aed605-a3dd-4d5a-a692-a87037af107b" providerId="ADAL" clId="{F99F8FFF-BA20-43EA-924B-4DF5D2A785F3}" dt="2026-03-09T15:46:05.990" v="489" actId="207"/>
        <pc:sldMkLst>
          <pc:docMk/>
          <pc:sldMk cId="3899509061" sldId="565"/>
        </pc:sldMkLst>
        <pc:spChg chg="add mod">
          <ac:chgData name="Weifeng Xu" userId="e7aed605-a3dd-4d5a-a692-a87037af107b" providerId="ADAL" clId="{F99F8FFF-BA20-43EA-924B-4DF5D2A785F3}" dt="2026-03-09T15:46:05.990" v="489" actId="207"/>
          <ac:spMkLst>
            <pc:docMk/>
            <pc:sldMk cId="3899509061" sldId="565"/>
            <ac:spMk id="2" creationId="{47F2E787-9E91-51B2-720B-B1F1811D40F5}"/>
          </ac:spMkLst>
        </pc:spChg>
        <pc:picChg chg="mod">
          <ac:chgData name="Weifeng Xu" userId="e7aed605-a3dd-4d5a-a692-a87037af107b" providerId="ADAL" clId="{F99F8FFF-BA20-43EA-924B-4DF5D2A785F3}" dt="2026-03-09T15:45:23.020" v="435" actId="1076"/>
          <ac:picMkLst>
            <pc:docMk/>
            <pc:sldMk cId="3899509061" sldId="565"/>
            <ac:picMk id="10" creationId="{4265E64A-DF3C-5D67-A525-43F581069D3D}"/>
          </ac:picMkLst>
        </pc:picChg>
      </pc:sldChg>
      <pc:sldChg chg="addSp modSp mod">
        <pc:chgData name="Weifeng Xu" userId="e7aed605-a3dd-4d5a-a692-a87037af107b" providerId="ADAL" clId="{F99F8FFF-BA20-43EA-924B-4DF5D2A785F3}" dt="2026-03-09T15:51:38.126" v="526" actId="20577"/>
        <pc:sldMkLst>
          <pc:docMk/>
          <pc:sldMk cId="688849032" sldId="567"/>
        </pc:sldMkLst>
        <pc:spChg chg="add mod">
          <ac:chgData name="Weifeng Xu" userId="e7aed605-a3dd-4d5a-a692-a87037af107b" providerId="ADAL" clId="{F99F8FFF-BA20-43EA-924B-4DF5D2A785F3}" dt="2026-03-09T15:51:38.126" v="526" actId="20577"/>
          <ac:spMkLst>
            <pc:docMk/>
            <pc:sldMk cId="688849032" sldId="567"/>
            <ac:spMk id="2" creationId="{1FEECFFD-93C7-6C9C-199F-0FE4DAD3B377}"/>
          </ac:spMkLst>
        </pc:spChg>
      </pc:sldChg>
      <pc:sldChg chg="modSp mod ord">
        <pc:chgData name="Weifeng Xu" userId="e7aed605-a3dd-4d5a-a692-a87037af107b" providerId="ADAL" clId="{F99F8FFF-BA20-43EA-924B-4DF5D2A785F3}" dt="2026-03-09T16:12:38.764" v="833" actId="20577"/>
        <pc:sldMkLst>
          <pc:docMk/>
          <pc:sldMk cId="49874433" sldId="568"/>
        </pc:sldMkLst>
        <pc:spChg chg="mod">
          <ac:chgData name="Weifeng Xu" userId="e7aed605-a3dd-4d5a-a692-a87037af107b" providerId="ADAL" clId="{F99F8FFF-BA20-43EA-924B-4DF5D2A785F3}" dt="2026-03-09T16:12:38.764" v="833" actId="20577"/>
          <ac:spMkLst>
            <pc:docMk/>
            <pc:sldMk cId="49874433" sldId="568"/>
            <ac:spMk id="5" creationId="{52C71F0D-FB0B-CE53-BBF9-DF6158FCA107}"/>
          </ac:spMkLst>
        </pc:spChg>
      </pc:sldChg>
      <pc:sldChg chg="ord">
        <pc:chgData name="Weifeng Xu" userId="e7aed605-a3dd-4d5a-a692-a87037af107b" providerId="ADAL" clId="{F99F8FFF-BA20-43EA-924B-4DF5D2A785F3}" dt="2026-03-09T16:12:31.092" v="827"/>
        <pc:sldMkLst>
          <pc:docMk/>
          <pc:sldMk cId="2648726226" sldId="569"/>
        </pc:sldMkLst>
      </pc:sldChg>
      <pc:sldChg chg="modSp mod">
        <pc:chgData name="Weifeng Xu" userId="e7aed605-a3dd-4d5a-a692-a87037af107b" providerId="ADAL" clId="{F99F8FFF-BA20-43EA-924B-4DF5D2A785F3}" dt="2026-03-09T16:34:10.838" v="1119" actId="20577"/>
        <pc:sldMkLst>
          <pc:docMk/>
          <pc:sldMk cId="3782019305" sldId="571"/>
        </pc:sldMkLst>
        <pc:spChg chg="mod">
          <ac:chgData name="Weifeng Xu" userId="e7aed605-a3dd-4d5a-a692-a87037af107b" providerId="ADAL" clId="{F99F8FFF-BA20-43EA-924B-4DF5D2A785F3}" dt="2026-03-09T16:34:10.838" v="1119" actId="20577"/>
          <ac:spMkLst>
            <pc:docMk/>
            <pc:sldMk cId="3782019305" sldId="571"/>
            <ac:spMk id="5" creationId="{1F4544D5-919F-9259-EE15-D5036EDB789C}"/>
          </ac:spMkLst>
        </pc:spChg>
      </pc:sldChg>
      <pc:sldChg chg="modSp mod">
        <pc:chgData name="Weifeng Xu" userId="e7aed605-a3dd-4d5a-a692-a87037af107b" providerId="ADAL" clId="{F99F8FFF-BA20-43EA-924B-4DF5D2A785F3}" dt="2026-03-09T15:54:55.732" v="607" actId="6549"/>
        <pc:sldMkLst>
          <pc:docMk/>
          <pc:sldMk cId="3738662620" sldId="575"/>
        </pc:sldMkLst>
        <pc:spChg chg="mod">
          <ac:chgData name="Weifeng Xu" userId="e7aed605-a3dd-4d5a-a692-a87037af107b" providerId="ADAL" clId="{F99F8FFF-BA20-43EA-924B-4DF5D2A785F3}" dt="2026-03-09T15:54:55.732" v="607" actId="6549"/>
          <ac:spMkLst>
            <pc:docMk/>
            <pc:sldMk cId="3738662620" sldId="575"/>
            <ac:spMk id="6" creationId="{1C37ED4A-F487-7FE7-5E85-F21C1BA54526}"/>
          </ac:spMkLst>
        </pc:spChg>
      </pc:sldChg>
      <pc:sldChg chg="modSp mod">
        <pc:chgData name="Weifeng Xu" userId="e7aed605-a3dd-4d5a-a692-a87037af107b" providerId="ADAL" clId="{F99F8FFF-BA20-43EA-924B-4DF5D2A785F3}" dt="2026-03-09T16:20:07.403" v="840" actId="6549"/>
        <pc:sldMkLst>
          <pc:docMk/>
          <pc:sldMk cId="1920529947" sldId="577"/>
        </pc:sldMkLst>
        <pc:graphicFrameChg chg="modGraphic">
          <ac:chgData name="Weifeng Xu" userId="e7aed605-a3dd-4d5a-a692-a87037af107b" providerId="ADAL" clId="{F99F8FFF-BA20-43EA-924B-4DF5D2A785F3}" dt="2026-03-09T16:20:07.403" v="840" actId="6549"/>
          <ac:graphicFrameMkLst>
            <pc:docMk/>
            <pc:sldMk cId="1920529947" sldId="577"/>
            <ac:graphicFrameMk id="5" creationId="{5214AD05-476C-EFD8-7396-B17A36369F3F}"/>
          </ac:graphicFrameMkLst>
        </pc:graphicFrameChg>
      </pc:sldChg>
      <pc:sldChg chg="addSp delSp modSp mod modClrScheme chgLayout">
        <pc:chgData name="Weifeng Xu" userId="e7aed605-a3dd-4d5a-a692-a87037af107b" providerId="ADAL" clId="{F99F8FFF-BA20-43EA-924B-4DF5D2A785F3}" dt="2026-03-09T16:40:56.045" v="1131" actId="1076"/>
        <pc:sldMkLst>
          <pc:docMk/>
          <pc:sldMk cId="1028293580" sldId="579"/>
        </pc:sldMkLst>
        <pc:spChg chg="del">
          <ac:chgData name="Weifeng Xu" userId="e7aed605-a3dd-4d5a-a692-a87037af107b" providerId="ADAL" clId="{F99F8FFF-BA20-43EA-924B-4DF5D2A785F3}" dt="2026-03-09T16:34:58.717" v="1121" actId="478"/>
          <ac:spMkLst>
            <pc:docMk/>
            <pc:sldMk cId="1028293580" sldId="579"/>
            <ac:spMk id="5" creationId="{F91018F8-F474-6E08-5C03-44ED2C5AEBF6}"/>
          </ac:spMkLst>
        </pc:spChg>
        <pc:spChg chg="del">
          <ac:chgData name="Weifeng Xu" userId="e7aed605-a3dd-4d5a-a692-a87037af107b" providerId="ADAL" clId="{F99F8FFF-BA20-43EA-924B-4DF5D2A785F3}" dt="2026-03-09T16:34:58.717" v="1121" actId="478"/>
          <ac:spMkLst>
            <pc:docMk/>
            <pc:sldMk cId="1028293580" sldId="579"/>
            <ac:spMk id="6" creationId="{521E1F4D-C643-D351-4488-3123F8084CEB}"/>
          </ac:spMkLst>
        </pc:spChg>
        <pc:spChg chg="add del mod">
          <ac:chgData name="Weifeng Xu" userId="e7aed605-a3dd-4d5a-a692-a87037af107b" providerId="ADAL" clId="{F99F8FFF-BA20-43EA-924B-4DF5D2A785F3}" dt="2026-03-09T16:35:32.471" v="1124" actId="700"/>
          <ac:spMkLst>
            <pc:docMk/>
            <pc:sldMk cId="1028293580" sldId="579"/>
            <ac:spMk id="7" creationId="{5FDC96DE-CAF6-0FE3-5934-955FD982C5B2}"/>
          </ac:spMkLst>
        </pc:spChg>
        <pc:spChg chg="del">
          <ac:chgData name="Weifeng Xu" userId="e7aed605-a3dd-4d5a-a692-a87037af107b" providerId="ADAL" clId="{F99F8FFF-BA20-43EA-924B-4DF5D2A785F3}" dt="2026-03-09T16:35:12.078" v="1123" actId="478"/>
          <ac:spMkLst>
            <pc:docMk/>
            <pc:sldMk cId="1028293580" sldId="579"/>
            <ac:spMk id="9" creationId="{5268E3C3-3022-BABE-47AB-16FD1AB6E0E3}"/>
          </ac:spMkLst>
        </pc:spChg>
        <pc:picChg chg="add del">
          <ac:chgData name="Weifeng Xu" userId="e7aed605-a3dd-4d5a-a692-a87037af107b" providerId="ADAL" clId="{F99F8FFF-BA20-43EA-924B-4DF5D2A785F3}" dt="2026-03-09T16:40:45.414" v="1128" actId="478"/>
          <ac:picMkLst>
            <pc:docMk/>
            <pc:sldMk cId="1028293580" sldId="579"/>
            <ac:picMk id="3" creationId="{ABB52A53-5B1C-20C8-D0BC-225E2901203A}"/>
          </ac:picMkLst>
        </pc:picChg>
        <pc:picChg chg="add mod">
          <ac:chgData name="Weifeng Xu" userId="e7aed605-a3dd-4d5a-a692-a87037af107b" providerId="ADAL" clId="{F99F8FFF-BA20-43EA-924B-4DF5D2A785F3}" dt="2026-03-09T16:40:56.045" v="1131" actId="1076"/>
          <ac:picMkLst>
            <pc:docMk/>
            <pc:sldMk cId="1028293580" sldId="579"/>
            <ac:picMk id="10" creationId="{71AE66B9-CBA4-BCE6-3930-FD9B70823863}"/>
          </ac:picMkLst>
        </pc:picChg>
        <pc:picChg chg="del">
          <ac:chgData name="Weifeng Xu" userId="e7aed605-a3dd-4d5a-a692-a87037af107b" providerId="ADAL" clId="{F99F8FFF-BA20-43EA-924B-4DF5D2A785F3}" dt="2026-03-09T16:34:58.717" v="1121" actId="478"/>
          <ac:picMkLst>
            <pc:docMk/>
            <pc:sldMk cId="1028293580" sldId="579"/>
            <ac:picMk id="1028" creationId="{E459A677-A772-3646-F1A8-ECB42BC17B33}"/>
          </ac:picMkLst>
        </pc:picChg>
      </pc:sldChg>
      <pc:sldChg chg="add modNotesTx">
        <pc:chgData name="Weifeng Xu" userId="e7aed605-a3dd-4d5a-a692-a87037af107b" providerId="ADAL" clId="{F99F8FFF-BA20-43EA-924B-4DF5D2A785F3}" dt="2026-03-09T16:39:26.330" v="1127" actId="6549"/>
        <pc:sldMkLst>
          <pc:docMk/>
          <pc:sldMk cId="3613170612" sldId="580"/>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5:37:02.182"/>
    </inkml:context>
    <inkml:brush xml:id="br0">
      <inkml:brushProperty name="width" value="0.05" units="cm"/>
      <inkml:brushProperty name="height" value="0.05" units="cm"/>
      <inkml:brushProperty name="color" value="#FFC114"/>
    </inkml:brush>
  </inkml:definitions>
  <inkml:trace contextRef="#ctx0" brushRef="#br0">249 1 24575,'-5'2'0,"1"0"0,0 0 0,-1 0 0,1 0 0,0 1 0,0 0 0,0 0 0,1 0 0,-1 0 0,1 1 0,-6 7 0,0-2 0,0 1 0,-1-1 0,0-1 0,0 0 0,0 0 0,-1-1 0,0 0 0,-14 6 0,21-11 0,0 0 0,-1 0 0,1 1 0,0-1 0,1 1 0,-1 0 0,0 1 0,1-1 0,0 0 0,-1 1 0,2 0 0,-1 0 0,0 0 0,1 0 0,-1 0 0,-2 9 0,0 2 0,1 1 0,1 0 0,-3 27 0,-2 13 0,6-44 0,1-1 0,0 1 0,1-1 0,0 1 0,1-1 0,0 1 0,1-1 0,0 1 0,1-1 0,0 0 0,0 0 0,9 17 0,-6-21 0,0 0 0,0 0 0,0-1 0,0 1 0,1-2 0,0 1 0,1-1 0,10 7 0,14 10 0,-14-6 0,30 34 0,-31-30 0,33 27 0,-44-42 0,0 0 0,0 0 0,1-1 0,0 0 0,0-1 0,0 0 0,0 0 0,0 0 0,14 3 0,24 2 0,-17-1 0,1-3 0,49 3 0,-70-6 0,1-1 0,0-1 0,-1 0 0,1 0 0,0 0 0,13-5 0,-19 5 0,-1-1 0,1 1 0,-1-1 0,1 1 0,-1-1 0,1 0 0,-1 0 0,0 0 0,0 0 0,0 0 0,0-1 0,0 1 0,-1 0 0,1-1 0,-1 0 0,1 1 0,-1-1 0,0 0 0,0 0 0,0 1 0,-1-1 0,1 0 0,0-3 0,1-9 0,-1 0 0,0 0 0,-1 0 0,-1 0 0,0 0 0,-1 1 0,-5-22 0,-2 6 0,-1 0 0,-20-41 0,10 23 0,14 31 0,-2-1 0,-12-22 0,16 34 0,0 0 0,0 1 0,-1-1 0,0 1 0,0 0 0,0 0 0,0 1 0,-1 0 0,0 0 0,-7-5 0,-4 0-1365,1 1-5461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4:26:03.932"/>
    </inkml:context>
    <inkml:brush xml:id="br0">
      <inkml:brushProperty name="width" value="0.05" units="cm"/>
      <inkml:brushProperty name="height" value="0.05" units="cm"/>
      <inkml:brushProperty name="color" value="#E71224"/>
    </inkml:brush>
  </inkml:definitions>
  <inkml:trace contextRef="#ctx0" brushRef="#br0">132 1 24575,'1'68'0,"-3"75"0,-8-85 0,7-42 0,0-1 0,-2 24 0,5 29 0,1-43 0,-1 0 0,-1 1 0,-1-1 0,-1 0 0,-2 0 0,-13 45 0,14-58 0,1 0 0,1 0 0,0 0 0,0 1 0,1-1 0,1 17 0,1-15 0,-2 1 0,0 0 0,-1-1 0,-3 15 0,-1-5 0,-3 42 0,-2 9 0,7-52 0,1 0 0,1 1 0,2 30 0,1-30 0,-1 0 0,-2 0 0,-4 26 0,-2 4 0,2 1 0,3-1 0,5 81 0,0-31 0,-2-64 0,-1-8 0,1-1 0,2 0 0,10 55 0,53 167 0,-41-108 0,-8-86 0,15 68 0,-28-113 0,0-1 0,1 0 0,1 0 0,11 22 0,-10-25 0,-1 1 0,-1 0 0,0 0 0,0 0 0,-1 0 0,0 0 0,1 15 0,-2-11 0,1 0 0,1 0 0,0 0 0,1-1 0,1 0 0,0 0 0,1 0 0,0-1 0,15 19 0,-7-7 0,17 34 0,-22-38 0,1 0 0,25 33 0,-20-31 0,16 30 0,-11-9 0,-14-27 0,1 0 0,1-1 0,0-1 0,20 26 0,38 41 0,-5-18 0,-50-52 0,0 0 0,0-1 0,17 11 0,20 18 0,-42-34 0,0 0 0,0 0 0,0-1 0,1 0 0,0 0 0,0-1 0,0 0 0,0 0 0,1-1 0,0 0 0,-1-1 0,1 0 0,0 0 0,10 0 0,-5 1 0,-1 0 0,0 1 0,16 7 0,-18-7 0,0 0 0,0 0 0,1-1 0,-1-1 0,14 2 0,67 8 0,-91-12-42,0 1-1,1-1 0,-1 0 1,0 0-1,0 0 0,0 0 1,0 0-1,1-1 0,-1 1 1,0 0-1,0 0 0,0-1 1,0 1-1,0-1 0,0 1 1,0-1-1,0 1 0,0-1 1,0 0-1,0 1 0,0-1 1,0 0-1,0 0 0,-1 0 1,1 0-1,0 0 0,0 0 1,-1 0-1,1 0 0,-1 0 1,1-1-1,3-10-6783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4:26:05.152"/>
    </inkml:context>
    <inkml:brush xml:id="br0">
      <inkml:brushProperty name="width" value="0.05" units="cm"/>
      <inkml:brushProperty name="height" value="0.05" units="cm"/>
      <inkml:brushProperty name="color" value="#E71224"/>
    </inkml:brush>
  </inkml:definitions>
  <inkml:trace contextRef="#ctx0" brushRef="#br0">94 1 24575,'1'5'0,"0"0"0,0 1 0,1-1 0,-1 0 0,1 0 0,1 0 0,-1 0 0,1 0 0,0 0 0,0-1 0,0 0 0,0 1 0,1-1 0,7 7 0,-5-5 0,0 0 0,-1 1 0,0-1 0,0 1 0,6 12 0,-8-12 0,1-1 0,-1 0 0,1 0 0,1-1 0,-1 1 0,1-1 0,9 8 0,-10-10 0,0 1 0,0 0 0,0 0 0,-1 0 0,1 0 0,-1 1 0,0-1 0,0 1 0,0 0 0,-1 0 0,0 0 0,0 0 0,2 9 0,-2-8 0,-1 0 0,0 0 0,-1 0 0,1 1 0,-1-1 0,-1 0 0,1 1 0,-1-1 0,0 0 0,0 0 0,-1 0 0,0 0 0,0 0 0,0 0 0,-1 0 0,0-1 0,0 1 0,0-1 0,-1 0 0,-7 9 0,-6 3 0,-41 40 0,46-47 0,2 1 0,-1 0 0,1 1 0,-14 21 0,23-30 0,0-2-33,0 1 0,-1 0-1,1-1 1,0 1 0,0-1-1,-1 1 1,1-1 0,-1 1 0,0-1-1,1 0 1,-1 0 0,0 0-1,1 0 1,-1 0 0,0 0-1,0-1 1,0 1 0,0 0 0,0-1-1,0 0 1,0 1 0,0-1-1,0 0 1,0 0 0,0 0-1,0 0 1,0-1 0,0 1 0,0 0-1,0-1 1,0 0 0,0 1-1,0-1 1,0 0 0,0 0-1,1 0 1,-1 0 0,0 0 0,1 0-1,-3-3 1,-6-4-6793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4:26:07.660"/>
    </inkml:context>
    <inkml:brush xml:id="br0">
      <inkml:brushProperty name="width" value="0.05" units="cm"/>
      <inkml:brushProperty name="height" value="0.05" units="cm"/>
      <inkml:brushProperty name="color" value="#E71224"/>
    </inkml:brush>
  </inkml:definitions>
  <inkml:trace contextRef="#ctx0" brushRef="#br0">873 1 24575,'-1'0'0,"0"0"0,1 0 0,-1 0 0,0 1 0,0-1 0,1 1 0,-1-1 0,0 0 0,1 1 0,-1-1 0,0 1 0,1 0 0,-1-1 0,1 1 0,-1-1 0,1 1 0,-1 0 0,1-1 0,-1 1 0,1 0 0,0 0 0,-1-1 0,1 1 0,0 0 0,0 1 0,-7 26 0,3-15 0,-8 25 0,-3 0 0,-1-2 0,-27 46 0,4-4 0,33-63 0,-1 0 0,0 0 0,-1-1 0,-1 0 0,0 0 0,-15 17 0,16-22 0,1 2 0,0-1 0,1 1 0,0 0 0,0 0 0,1 1 0,1 0 0,0 0 0,-3 17 0,-14 36 0,-8-3 0,18-40 0,1 1 0,-14 43 0,14-34 0,-1 0 0,-2-1 0,-22 37 0,15-29 0,-18 46 0,29-63 0,-1-1 0,-1-1 0,-26 38 0,19-32 0,-17 33 0,-4 28 0,-2 4 0,23-46 0,9-19 0,1 0 0,2 1 0,-7 45 0,11-53 0,-5 36 0,5-32 0,-1 1 0,-12 41 0,2-20 0,-11 61 0,24-106 0,-2 18 0,-1-1 0,-1 0 0,0 0 0,-12 27 0,11-33 0,2 0 0,-1 0 0,1 0 0,1 1 0,0-1 0,0 18 0,3 75 0,2-41 0,-3 827 0,2-864 0,0 0 0,2 0 0,12 42 0,4 18 0,-12-41 0,-4-22 0,0-1 0,1 35 0,-4-30 0,8 42 0,-4-42 0,1 42 0,-7-54 0,1 1 0,1-1 0,0 0 0,1 1 0,1-1 0,0 0 0,1 0 0,6 16 0,42 99 0,-5-1 0,-39-100 0,4 1 0,1 0 0,1-1 0,33 50 0,-41-67 0,0 0 0,-1 1 0,-1-1 0,0 1 0,0 0 0,-1 0 0,1 23 0,-2-22 0,0 0 0,1 1 0,0-1 0,1 0 0,1 0 0,8 17 0,67 107 0,-60-94 0,-18-37 0,1 0 0,0-1 0,0 1 0,1-1 0,-1 1 0,1-1 0,1 0 0,-1 0 0,1-1 0,10 10 0,-10-10 0,1 0 0,-1 1 0,-1-1 0,1 1 0,-1 0 0,0 1 0,-1-1 0,6 13 0,-6-12 0,1 1 0,-1-1 0,1-1 0,1 1 0,-1-1 0,1 1 0,7 6 0,-6-8 0,7 6 0,-1 0 0,0 0 0,0 1 0,-2 1 0,1 0 0,-2 0 0,14 24 0,-17-27 0,1 0 0,1-1 0,0 0 0,0 0 0,0 0 0,17 12 0,3 4 0,96 95 0,-67-74 0,-27-23 0,33 33 0,49 48 0,-105-99 0,1 0 0,-1 0 0,1-1 0,0 0 0,14 5 0,29 15 0,10 15 0,56 40 0,-101-67 0,0 0 0,0 0 0,1-2 0,1 0 0,-1-1 0,30 10 0,-27-13 0,0 0 0,1-2 0,0 0 0,0-1 0,41 0 0,80-5-1365,-133 2-5461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4:26:09.039"/>
    </inkml:context>
    <inkml:brush xml:id="br0">
      <inkml:brushProperty name="width" value="0.05" units="cm"/>
      <inkml:brushProperty name="height" value="0.05" units="cm"/>
      <inkml:brushProperty name="color" value="#E71224"/>
    </inkml:brush>
  </inkml:definitions>
  <inkml:trace contextRef="#ctx0" brushRef="#br0">120 1 24575,'0'3'0,"0"1"0,1-1 0,0 1 0,-1 0 0,1-1 0,1 1 0,-1-1 0,0 1 0,1-1 0,0 0 0,0 0 0,3 5 0,35 35 0,-31-35 0,-1 1 0,15 17 0,-15-15 0,1 0 0,19 18 0,-21-23 0,0 0 0,0 1 0,-1 0 0,0 0 0,-1 1 0,1 0 0,-1 0 0,4 10 0,-8-16 0,-1 1 0,1-1 0,-1 1 0,0 0 0,0-1 0,0 1 0,0-1 0,-1 1 0,1-1 0,-1 1 0,1 0 0,-1-1 0,0 0 0,0 1 0,0-1 0,0 0 0,0 1 0,-1-1 0,1 0 0,-1 0 0,-3 4 0,-5 5 0,-2 1 0,-18 14 0,7-7 0,-66 74 0,79-84-101,3-2 140,-1 0 0,1-1 0,-2 0 0,1 0 0,-13 6 0,19-11-87,0 0-1,0-1 1,0 1 0,0 0-1,0-1 1,0 1 0,0-1-1,-1 0 1,1 0 0,0 0-1,0 0 1,0 0 0,0 0-1,-1-1 1,1 1 0,0-1-1,0 1 1,0-1 0,0 0-1,0 0 1,0 0 0,0 0 0,0 0-1,1 0 1,-1-1 0,0 1-1,1-1 1,-1 1 0,1-1-1,-3-2 1,-4-7-6778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6:38:21.168"/>
    </inkml:context>
    <inkml:brush xml:id="br0">
      <inkml:brushProperty name="width" value="0.05" units="cm"/>
      <inkml:brushProperty name="height" value="0.05" units="cm"/>
      <inkml:brushProperty name="color" value="#E71224"/>
    </inkml:brush>
  </inkml:definitions>
  <inkml:trace contextRef="#ctx0" brushRef="#br0">2150 9396 24575,'1'-4'0,"0"0"0,0 0 0,0 0 0,1 0 0,0 1 0,0-1 0,0 0 0,4-5 0,4-8 0,3-7 0,30-43 0,-12 21 0,-27 38 0,0 1 0,-1-2 0,1 1 0,3-17 0,-6 18 0,1 0 0,0 0 0,0 0 0,1 1 0,0-1 0,0 1 0,1 0 0,4-6 0,1-1 0,0 0 0,-1 0 0,-1 0 0,0-1 0,-1 0 0,0 0 0,6-29 0,3-4 0,-9 32 0,1 1 0,1 0 0,0 1 0,1 0 0,0 0 0,21-21 0,-1-2 0,-20 24 0,-1-1 0,-1 0 0,0-1 0,5-13 0,-6 11 0,1 1 0,0 1 0,12-17 0,66-105 0,-7 9 0,-42 70-62,54-115 0,-50 90-3072,-33 67 3080,-1 0 0,7-27 0,-10 26 58,2 1 0,12-27 0,51-89 3369,-49 93-3362,-1-1 1,19-68-1,-8 24-10,4-22-1,7-18 0,14-32 0,-3 10 0,-41 118 0,-2-1 0,6-32 0,2-12 0,27-113 0,-7 86 0,-27 58 0,-2 0 0,-2 0 0,-1-1 0,-2-43 0,-3 48 0,2 0 0,11-69 0,-5 54 0,-3-1 0,-2 0 0,-4-58 0,-1 9 0,3 63 0,2 0 0,10-59 0,19-102 0,-21 131 0,-5 41 0,2-47 0,-6 37 0,9-42 0,-5 44 0,1-51 0,-7-538 0,-2 570 0,-20-106 0,4 41 0,-3-36 0,13 91 0,3 35 0,0-50 0,6 57 0,-1-1 0,0 1 0,-2-1 0,-1 1 0,-10-37 0,4 24 0,-7-50 0,-3-9 0,6 37 0,-18-61 0,12 43 0,15 51 0,-14-38 0,17 58 0,-4-13 0,-2 0 0,0 1 0,-19-29 0,20 33 0,0 0 0,1-1 0,0 1 0,-5-22 0,5 19 0,0-1 0,-13-25 0,-51-106 0,33 64 0,25 63 0,-1-1 0,-24-31 0,21 30 0,7 10 0,1-1 0,-10-23 0,12 24 0,0 0 0,-1 0 0,-14-19 0,-53-70 0,67 90 0,0 1 0,0-2 0,-5-15 0,7 17 0,0 1 0,0-1 0,-1 1 0,0 0 0,-10-13 0,-31-20 0,37 36 0,1-1 0,0 0 0,1-1 0,-1 0 0,-12-18 0,1-3 0,-2 2 0,-48-49 0,59 66 0,-40-52 0,33 41 0,-22-25 0,17 24 0,-1 1 0,-1 1 0,-1 2 0,0 0 0,-43-22 0,-60-40 0,106 69 0,0 0 0,0-2 0,1-1 0,-30-25 0,37 27 0,-1 0 0,-32-17 0,17 11 0,12 6 0,1 2 0,1 0 0,0-1 0,1-1 0,-18-19 0,26 24 0,-1 0 0,0 1 0,0 0 0,-18-9 0,-24-19 0,-37-30 0,82 60 0,0 1 0,0 0 0,0 0 0,0 1 0,-1 0 0,1 0 0,-10-3 0,10 4 0,-1 0 0,1-1 0,0 0 0,0 0 0,0 0 0,0-1 0,-8-7 0,4 3 0,1 1 0,-1 0 0,0 1 0,-1 0 0,1 1 0,-1 0 0,-15-4 0,-37-19 0,13 0 0,-68-43 0,106 64 0,-1 0 0,0 1 0,-15-6 0,-23-11 0,30 11 0,1 0 0,1-1 0,-34-31 0,49 41 0,-1 0 0,1 0 0,-1 0 0,1 1 0,-1 0 0,0 0 0,0 0 0,0 0 0,0 1 0,-1 0 0,-4-1 0,3 1 0,0 0 0,0-1 0,0 0 0,1 0 0,-11-6 0,-169-90 0,154 85 0,21 9 0,1 0 0,0-1 0,-18-11 0,2-3 0,5 3 0,0 2 0,-1 0 0,-1 1 0,-43-18 0,40 20 0,0-1 0,1-2 0,-44-30 0,36 22 0,-37-18 0,49 27 0,-7-3 0,28 16 0,-1 0 0,1 0 0,-1 0 0,1 0 0,-1 0 0,1 0 0,-1 1 0,1-1 0,-1 0 0,1 0 0,0 0 0,-1 1 0,1-1 0,-1 0 0,1 1 0,0-1 0,-1 0 0,1 1 0,0-1 0,-1 0 0,1 1 0,0-1 0,0 1 0,-1-1 0,1 1 0,0-1 0,0 1 0,0-1 0,0 1 0,0-1 0,0 0 0,-1 1 0,1-1 0,0 1 0,0-1 0,0 1 0,1 0 0,-2 24 0,1-22 0,1 16 0,1 1 0,1-1 0,1 0 0,13 37 0,2 14 0,-11-39-341,-2 0 0,-2 1-1,2 46 1,-7-59-6485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6:38:22.209"/>
    </inkml:context>
    <inkml:brush xml:id="br0">
      <inkml:brushProperty name="width" value="0.05" units="cm"/>
      <inkml:brushProperty name="height" value="0.05" units="cm"/>
      <inkml:brushProperty name="color" value="#E71224"/>
    </inkml:brush>
  </inkml:definitions>
  <inkml:trace contextRef="#ctx0" brushRef="#br0">1 119 24575,'3'-1'0,"0"0"0,0 0 0,0-1 0,0 1 0,0-1 0,0 0 0,-1 1 0,1-1 0,-1 0 0,1-1 0,-1 1 0,0 0 0,4-5 0,12-11 0,-8 13 0,1 0 0,-1 0 0,1 1 0,0 0 0,0 1 0,0 1 0,1-1 0,18 0 0,31-8 0,52-10-1365,-95 15-5461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33:17.405"/>
    </inkml:context>
    <inkml:brush xml:id="br0">
      <inkml:brushProperty name="width" value="0.05" units="cm"/>
      <inkml:brushProperty name="height" value="0.05" units="cm"/>
      <inkml:brushProperty name="color" value="#E71224"/>
    </inkml:brush>
  </inkml:definitions>
  <inkml:trace contextRef="#ctx0" brushRef="#br0">549 2 24575,'-61'-1'0,"-68"2"0,123 0 0,0 0 0,0 0 0,1 0 0,-1 1 0,0 0 0,1 0 0,-1 0 0,1 1 0,0-1 0,0 1 0,0 1 0,-6 4 0,-2 4 0,2 0 0,-21 26 0,2-1 0,-15 5 0,33-32 0,0 1 0,-16 18 0,21-20 0,1 1 0,1 0 0,-1 1 0,2-1 0,-1 1 0,-5 22 0,-8 21 0,10-33 0,1 1 0,1 0 0,1-1 0,1 2 0,1-1 0,-1 42 0,4-53 0,0 0 0,0 0 0,1 0 0,4 15 0,-4-22 0,1 1 0,0-1 0,0 0 0,1 1 0,-1-1 0,1 0 0,0-1 0,0 1 0,0 0 0,0-1 0,0 0 0,7 5 0,-4-3 0,0 1 0,1-2 0,-1 1 0,1-1 0,0 0 0,0-1 0,1 1 0,-1-1 0,14 3 0,83 26 0,-64-19 0,-11-6 0,1-1 0,0-2 0,1-1 0,-1-1 0,61-5 0,-13 1 0,-71 2 0,0-1 0,0 1 0,1-1 0,-1-1 0,0 1 0,0-1 0,0-1 0,0 1 0,-1-1 0,8-4 0,-3 0 0,-1 0 0,0-1 0,0 0 0,17-18 0,21-14 0,-36 32 0,-1-1 0,16-15 0,-1-2 0,-14 14 0,0-1 0,20-27 0,-29 34 0,1-1 0,-1 1 0,0-1 0,-1 1 0,1-1 0,-1 0 0,-1 0 0,1 0 0,-1 0 0,0-11 0,14-131 0,-11 124 0,-2-1 0,0 1 0,-1-1 0,-2 1 0,-1-1 0,-8-43 0,9 65 6,-1 0 0,1 1 0,-1-1 0,0 1 1,0-1-1,-1 1 0,1 0 0,0 0 0,-1 0 0,0 0 0,0 0 0,0 1 0,0-1 0,0 1 0,-1 0 0,-3-3 0,-8-2-343,1 1-1,-28-8 1,33 11-119,-4-1-6370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33:17.406"/>
    </inkml:context>
    <inkml:brush xml:id="br0">
      <inkml:brushProperty name="width" value="0.05" units="cm"/>
      <inkml:brushProperty name="height" value="0.05" units="cm"/>
      <inkml:brushProperty name="color" value="#E71224"/>
    </inkml:brush>
  </inkml:definitions>
  <inkml:trace contextRef="#ctx0" brushRef="#br0">380 1 24575,'-29'2'0,"-1"1"0,1 2 0,0 1 0,0 1 0,1 2 0,0 0 0,-51 27 0,73-33 0,0 1 0,0-1 0,0 2 0,1-1 0,-1 0 0,1 1 0,0 0 0,1 1 0,-1-1 0,1 1 0,0-1 0,1 1 0,-1 1 0,1-1 0,0 0 0,1 1 0,-4 9 0,2 3 0,0 0 0,1 0 0,1 0 0,0 1 0,2 19 0,0-37 0,0 7 0,0 1 0,0-1 0,1 1 0,0-1 0,0 1 0,1-1 0,1 0 0,-1 1 0,1-1 0,1 0 0,5 10 0,8 13 0,-12-22 0,0 0 0,1 0 0,0 0 0,1-1 0,11 13 0,34 33 0,-33-32 0,2-1 0,1-1 0,0-1 0,35 24 0,52 7 0,5 4 0,-89-43 0,-5-5 0,0 1 0,0-2 0,1-1 0,-1 0 0,1-2 0,23 1 0,131-3 0,-79-4 0,1542 3 0,-1633 1 0,1-1 0,0-1 0,-1 1 0,1-1 0,-1 0 0,1 0 0,-1 0 0,1-1 0,-1 0 0,0 0 0,1 0 0,-1-1 0,-1 1 0,1-1 0,0-1 0,-1 1 0,1-1 0,-1 1 0,0-1 0,0-1 0,0 1 0,-1 0 0,5-9 0,-3 6 0,0-1 0,1 1 0,-1 0 0,1 0 0,1 1 0,-1 0 0,1 0 0,0 0 0,15-8 0,-14 9 0,-1 1 0,0-2 0,0 1 0,0-1 0,-1 0 0,0 0 0,0-1 0,0 0 0,-1 0 0,6-10 0,4-18 0,-2-1 0,-2-1 0,8-43 0,-2 11 0,-15 61 0,0-1 0,-1 1 0,0 0 0,0-1 0,0 0 0,-1 1 0,-1-10 0,0 14 0,0 0 0,0 1 0,0-1 0,0 0 0,0 1 0,-1-1 0,0 1 0,0-1 0,0 1 0,0 0 0,0-1 0,-1 1 0,1 1 0,-1-1 0,0 0 0,1 0 0,-7-3 0,-8-4 0,0 0 0,-29-10 0,-13-9 0,26 11 0,-1 1 0,0 2 0,-1 1 0,-71-18 0,40 13 0,51 13 0,-1 2 0,0-1 0,0 2 0,-22-2 0,-39-6 0,54 7 0,-45-3 0,-331 8-1365,381-1-5461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33:17.408"/>
    </inkml:context>
    <inkml:brush xml:id="br0">
      <inkml:brushProperty name="width" value="0.05" units="cm"/>
      <inkml:brushProperty name="height" value="0.05" units="cm"/>
      <inkml:brushProperty name="color" value="#E71224"/>
    </inkml:brush>
  </inkml:definitions>
  <inkml:trace contextRef="#ctx0" brushRef="#br0">449 1 24575,'7'0'0,"0"0"0,-1 0 0,2 0 0,-2 1 0,0 0 0,2 1 0,-2-1 0,0 1 0,1 1 0,-1-1 0,0 1 0,0 1 0,-1-2 0,2 2 0,-2 0 0,1-1 0,-1 2 0,0-1 0,0 1 0,-1 0 0,1 0 0,3 9 0,56 48 0,-44-44 0,-3-1 0,1 2 0,18 25 0,-36-44 0,0 1 0,1-1 0,-1 1 0,0 1 0,0-2 0,2 1 0,-2-1 0,0 1 0,0-1 0,0 1 0,0-1 0,0 2 0,1-1 0,-1-1 0,0 1 0,0-1 0,-1 1 0,1-1 0,0 2 0,0-1 0,0-1 0,0 1 0,0-1 0,-2 1 0,2-1 0,0 2 0,0-2 0,-1 2 0,-21 13 0,-36 4 0,53-18 0,-50 11 0,-130 40 0,158-45 0,-49 8 0,15-4 0,42-7 0,1-3 0,0 1 0,-21-2 0,28 0 0,-1-2 0,0 4 0,1-2 0,-1 1 0,0 0 0,1 2 0,-1-1 0,1 2 0,-21 7 0,32-10-25,-2-1 0,2 2-1,0-2 1,0 0 0,-1 0 0,1 1-1,0-1 1,-1 0 0,1 0-1,0 1 1,-1-1 0,1 0 0,-2 0-1,2 0 1,0 1 0,-1-1-1,1 0 1,-1 0 0,1 0 0,0 0-1,-1 0 1,1 0 0,-2 0-1,2 0 1,-1 0 0,1 0 0,0 0-1,-1 0 1,1 0 0,-1-1-1,1 1 1,0 0 0,-2 0 0,2 0-1,-1 0 1,1-1 0,0 1 0,-1 0-1,1-1 1,0 1 0,0 0-1,-1 0 1,1-2 0,0 2 0,-2 0-1,2-1 1,0 1 0,0-1-1,0 1 1,0 0 0,-1-1 0,1 1-1,0-2 1,-1-10-6801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33:17.409"/>
    </inkml:context>
    <inkml:brush xml:id="br0">
      <inkml:brushProperty name="width" value="0.05" units="cm"/>
      <inkml:brushProperty name="height" value="0.05" units="cm"/>
      <inkml:brushProperty name="color" value="#E71224"/>
    </inkml:brush>
  </inkml:definitions>
  <inkml:trace contextRef="#ctx0" brushRef="#br0">216 0 24575,'-2'8'0,"1"-1"0,-1 1 0,0-1 0,-1 1 0,0-1 0,0 0 0,0 0 0,-1-1 0,0 1 0,-7 8 0,5-8 0,-1-1 0,0 1 0,-14 8 0,15-10 0,-1-1 0,1 1 0,1 0 0,-1 0 0,1 1 0,0 0 0,-5 6 0,0 4 0,-1 4 0,-2-1 0,-26 31 0,38-49 0,-1 0 0,1 1 0,0-1 0,0 0 0,0 0 0,0 1 0,0-1 0,1 1 0,-1-1 0,0 1 0,1-1 0,-1 1 0,1-1 0,-1 1 0,1 0 0,0-1 0,-1 1 0,1 0 0,0-1 0,0 1 0,0-1 0,1 4 0,0-2 0,0-1 0,0 0 0,1 0 0,-1 0 0,0 0 0,1 0 0,0 0 0,-1 0 0,1-1 0,0 1 0,0 0 0,0-1 0,3 3 0,8 3 0,0-1 0,1 0 0,0-1 0,14 4 0,-27-9 0,13 4-114,1 0 1,-1 1-1,0 1 0,-1 0 0,1 1 1,-1 0-1,-1 1 0,1 0 0,-1 1 1,-1 1-1,20 20 0,-23-20-6712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5:37:15.142"/>
    </inkml:context>
    <inkml:brush xml:id="br0">
      <inkml:brushProperty name="width" value="0.05" units="cm"/>
      <inkml:brushProperty name="height" value="0.05" units="cm"/>
      <inkml:brushProperty name="color" value="#FFC114"/>
    </inkml:brush>
  </inkml:definitions>
  <inkml:trace contextRef="#ctx0" brushRef="#br0">184 1 24575,'-7'0'0,"0"0"0,0 0 0,-1 1 0,1 0 0,0 0 0,0 1 0,-7 2 0,10-2 0,0 0 0,0 1 0,0-1 0,0 1 0,1 0 0,-1 0 0,1 0 0,0 0 0,0 0 0,0 1 0,0 0 0,-3 5 0,0-1 0,0 2 0,0-1 0,1 1 0,0-1 0,1 2 0,0-1 0,1 0 0,0 1 0,0-1 0,1 1 0,-1 11 0,-7 50 0,6-55 0,1 0 0,1 0 0,0 0 0,2 24 0,0-36 0,1-1 0,0 1 0,0-1 0,0 1 0,0-1 0,1 1 0,-1-1 0,1 0 0,0 1 0,1-1 0,-1 0 0,1 0 0,0-1 0,0 1 0,0-1 0,0 1 0,0-1 0,1 0 0,0 0 0,6 4 0,1-2 0,0 0 0,0-1 0,0 0 0,1 0 0,0-2 0,-1 1 0,1-1 0,0-1 0,0 0 0,13-1 0,-3 0 0,38 7 0,51 10 0,-101-16 0,1 0 0,-1-1 0,0 0 0,0-1 0,0-1 0,1 1 0,-1-1 0,17-7 0,-23 7 0,0 0 0,-1-1 0,1 0 0,-1 0 0,1 0 0,-1 0 0,0-1 0,0 1 0,-1-1 0,5-6 0,19-22 0,-21 27 0,0-1 0,0 1 0,-1-1 0,0 0 0,0-1 0,0 1 0,-1-1 0,0 1 0,0-1 0,-1 0 0,4-14 0,-3 6 0,0 0 0,-1 1 0,-1-1 0,-1-30 0,0 41 0,-1-1 0,1 0 0,-1 1 0,0-1 0,-1 0 0,1 1 0,-1-1 0,0 1 0,0 0 0,0-1 0,0 1 0,-1 0 0,0 0 0,0 1 0,0-1 0,0 1 0,0-1 0,-1 1 0,0 0 0,-7-5 0,2 4 0,0 0 0,0 0 0,0 1 0,0 0 0,-1 1 0,1 0 0,-1 0 0,1 1 0,-16 0 0,-135 2-1365,140-1-5461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41:23.034"/>
    </inkml:context>
    <inkml:brush xml:id="br0">
      <inkml:brushProperty name="width" value="0.05" units="cm"/>
      <inkml:brushProperty name="height" value="0.05" units="cm"/>
      <inkml:brushProperty name="color" value="#E71224"/>
    </inkml:brush>
  </inkml:definitions>
  <inkml:trace contextRef="#ctx0" brushRef="#br0">222 314 24575,'-1'1'0,"1"1"0,-1-1 0,1 1 0,-1 0 0,1-1 0,-1 1 0,0-1 0,0 1 0,0-1 0,0 1 0,0-1 0,0 0 0,0 1 0,0-1 0,0 0 0,-1 0 0,0 1 0,-31 21 0,15-12 0,9-3 0,1 0 0,1 1 0,-1-1 0,1 1 0,-10 19 0,-14 16 0,30-42 0,-11 12 0,1 1 0,-10 16 0,18-26 0,0 1 0,0 1 0,1-1 0,0 0 0,0 1 0,0-1 0,1 1 0,-1 13 0,1 1 0,0 0 0,2 0 0,5 37 0,-4-50 0,0 1 0,1-1 0,0 1 0,0-1 0,1 0 0,0 0 0,0-1 0,0 1 0,1-1 0,1 0 0,10 11 0,37 47 0,-39-45 0,2-1 0,18 18 0,-28-32 0,0 0 0,-1 0 0,2-1 0,-1 1 0,0-2 0,1 1 0,0-1 0,0 0 0,0 0 0,0-1 0,8 2 0,70 20 0,-15-2 0,-9-2 0,-50-15 0,1 0 0,-1-1 0,1-1 0,0 0 0,21 2 0,30 0 0,124 25 0,-163-25 0,40 1 0,-40-5 0,39 8 0,-38-4 0,37 1 0,-37-4 0,38 7 0,-30-4 0,-1-1 0,1-2 0,0-1 0,37-4 0,-23 1 0,47 4 0,38 20 0,-61-11 0,-51-7 0,-1-1 0,23 2 0,47-7 0,41 3 0,-19 20 0,-41-10 0,-50-7 0,0 0 0,22 0 0,0-4 0,-15 0 0,-1 1 0,1 1 0,35 7 0,82 14 0,-88-16-152,0-3-1,101-5 0,-52-1 45,1624 2 674,-1711-1-566,-1-1 0,33-8 0,-3 1 0,1 2 0,0-1 0,-1-3 0,58-21 0,168-71 0,-139 53 0,-129 49 0,0-1 0,-1 0 0,1-1 0,-1 1 0,0-1 0,0 0 0,0 0 0,0 0 0,0 0 0,0-1 0,-1 1 0,0-1 0,0 0 0,0 0 0,3-6 0,-1-1 0,-1 0 0,0 0 0,-1 0 0,0-1 0,2-15 0,-5 21 0,1 0 0,0 0 0,1 0 0,-1 0 0,1 1 0,0-1 0,1 1 0,-1-1 0,1 1 0,0 0 0,1 0 0,-1 0 0,1 0 0,0 1 0,0-1 0,0 1 0,9-6 0,-8 4 0,1 0 0,-1-1 0,0 1 0,-1-1 0,1 0 0,-1 0 0,-1-1 0,0 1 0,4-12 0,0 1 0,-1 4 0,-2-1 0,0 1 0,-1-1 0,0 0 0,-1 0 0,0-17 0,-1-5 0,-7-49 0,3 64 0,-1-1 0,-13-38 0,14 55 0,0 1 0,0 0 0,0 0 0,-1 0 0,1 0 0,-1 0 0,0 1 0,0 0 0,-1 0 0,0 0 0,-8-6 0,5 4 0,0 0 0,1 0 0,-11-12 0,12 9 0,-1 0 0,-1 1 0,1 0 0,-1 0 0,-1 1 0,1 0 0,-1 1 0,-1-1 0,-18-8 0,11 6 0,0-1 0,-20-16 0,29 19 0,-1 0 0,0 1 0,-1 0 0,0 0 0,0 1 0,0 0 0,0 1 0,-1 0 0,1 1 0,-20-4 0,18 5 0,1 0 0,0 0 0,0-1 0,0 0 0,0-1 0,0 0 0,1-1 0,0-1 0,-18-11 0,12 9 0,1 0 0,-2 2 0,1 0 0,0 0 0,-1 2 0,-28-4 0,19 3 0,-43-14 0,46 13 0,1 1 0,-1 1 0,0 2 0,0 0 0,-1 1 0,-43 5 0,-3-2 0,-1328-2 0,1371 2 0,-45 7 0,-12 2 0,49-8 0,1 2 0,-45 12 0,-5 2 0,8-5 0,23-3 0,0-3 0,-94 4 0,71-14 0,-110 4 0,75 18 0,95-18-151,-1 0-1,1 0 0,0 2 0,0 0 1,0 1-1,1 0 0,-1 2 1,-21 11-1,23-10-6674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42:36.460"/>
    </inkml:context>
    <inkml:brush xml:id="br0">
      <inkml:brushProperty name="width" value="0.05" units="cm"/>
      <inkml:brushProperty name="height" value="0.05" units="cm"/>
      <inkml:brushProperty name="color" value="#E71224"/>
    </inkml:brush>
  </inkml:definitions>
  <inkml:trace contextRef="#ctx0" brushRef="#br0">944 0 24575,'0'6'0,"1"-1"0,-2 1 0,1-1 0,0 1 0,-1-1 0,-1 0 0,1 1 0,-1-1 0,0 0 0,0 0 0,-1 0 0,0 0 0,0 0 0,0 0 0,-1-1 0,-7 7 0,-45 49 0,-5 3 0,19-29 0,28-24 0,1 1 0,0 0 0,1 0 0,-15 19 0,-19 26 0,30-39 0,1 1 0,-19 31 0,-21 38 0,28-52 0,23-30 0,-1 0 0,1 1 0,1-1 0,-1 0 0,1 0 0,0 1 0,0-1 0,-2 10 0,4-9 0,-1-1 0,-1 1 0,1 0 0,-1 0 0,-1-2 0,1 2 0,-1-1 0,-5 6 0,3-4 0,0 0 0,1 1 0,-6 10 0,-3 16 0,2-1 0,-10 52 0,12-37 0,4-20 0,-4 57 0,7-65 0,-1-1 0,-1 2 0,0-3 0,-2 2 0,-1-2 0,-16 29 0,21-42 0,-13 30 0,1 0 0,2 1 0,3 2 0,-9 59 0,14-74 0,-14 38 0,0-3 0,2 9 0,-10 44 0,17-70 0,6-25 0,1-2 0,-2 23 0,4-24 0,-1 0 0,-5 17 0,-4 21 0,9-31 0,-10 28 0,3-9 0,0-1 0,4-19 0,2-1 0,-3 31 0,6-37 0,0 0 0,0 1 0,2 0 0,0-1 0,0 0 0,2 0 0,0 0 0,9 19 0,-8-21 0,-1 0 0,0 0 0,-1 0 0,-1 1 0,0-2 0,1 15 0,-5 65 0,0-34 0,1-32 0,2 0 0,1 0 0,9 40 0,-7-45 0,0 0 0,-1 26 0,-2-24 0,1-1 0,6 22 0,14 82 0,-17-100 0,2 45 0,-5-42 0,5 29 0,-7-54 0,12 44 0,-4 2 0,3 74 0,-11-106 0,1 1 0,0-1 0,2 1 0,5 18 0,7 35 0,-11-47 0,0-2 0,12 33 0,-11-39 0,-1 0 0,0 1 0,1 22 0,4 21 0,35 114 0,-34-120 0,-9-39 0,1 1 0,1 0 0,1-1 0,9 21 0,58 122 0,-63-137 0,-1 1 0,-1-1 0,-1 1 0,4 35 0,-7-40 0,2 5 0,1 0 0,2 1 0,0-1 0,20 36 0,-22-45 0,-1 0 0,0 0 0,4 23 0,-6-21 0,1 0 0,10 22 0,-7-19 0,-1 0 0,-1 0 0,0 1 0,1 22 0,4 19 0,-1-1 0,-7-42 0,1-1 0,0 0 0,1 1 0,1-1 0,8 17 0,-6-18 0,-2 0 0,0 0 0,0 0 0,1 15 0,-4-14 0,2 0 0,0-1 0,11 26 0,-9-27 0,-1 0 0,0 1 0,-1 0 0,2 20 0,-4-20 0,1 1 0,1-1 0,1 0 0,6 16 0,-5-15 0,0-1 0,-1 2 0,-1-1 0,2 27 0,-3-18 0,-1-19 0,1 0 0,-1-1 0,1 2 0,0-2 0,0 1 0,0-1 0,1 1 0,-1-1 0,1 1 0,0-1 0,1-1 0,-1 2 0,7 3 0,-5-3 0,0-1 0,-1 1 0,0 0 0,0 0 0,0 1 0,0-1 0,-1 1 0,3 5 0,8 27 0,-1 2 0,12 74 0,-24-109 0,1 1 0,-1 1 0,1-1 0,1 0 0,-1-1 0,1 1 0,0 0 0,1-1 0,-1 0 0,7 6 0,17 26 0,15 32 0,-23-33 0,-19-33-57,-5-5 199,-6-6-1592,3 1-5376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42:39.261"/>
    </inkml:context>
    <inkml:brush xml:id="br0">
      <inkml:brushProperty name="width" value="0.05" units="cm"/>
      <inkml:brushProperty name="height" value="0.05" units="cm"/>
      <inkml:brushProperty name="color" value="#E71224"/>
    </inkml:brush>
  </inkml:definitions>
  <inkml:trace contextRef="#ctx0" brushRef="#br0">1 76 24575,'14'-1'0,"0"0"0,0-1 0,0 0 0,0-1 0,0 0 0,-1-1 0,23-8 0,9-3 0,0 6 0,-36 9 0,-1-2 0,0 0 0,0 1 0,0-2 0,0 1 0,10-5 0,-17 7 0,0-1 0,-1 0 0,1 1 0,0-1 0,0 0 0,-1 1 0,1-1 0,0 1 0,0 0 0,0 0 0,0 0 0,0-1 0,0 1 0,0 0 0,0 0 0,0-1 0,0 1 0,0 0 0,0 0 0,0 0 0,0 0 0,0 0 0,-1 1 0,1-1 0,0 0 0,0 0 0,0 1 0,0-1 0,0 0 0,0 0 0,0 0 0,0 1 0,0-1 0,-1 1 0,2 1 0,0 0 0,-1 1 0,0-1 0,0 0 0,0 1 0,0-1 0,-1 1 0,1 0 0,-1-1 0,0 1 0,0 3 0,1 18 0,-1-5 0,1 0 0,8 36 0,-6-40 0,0 0 0,-1 0 0,-1 0 0,-1 0 0,0 0 0,-1 0 0,-1 0 0,-9 26 0,-2 7-50,8-23-278,-2-1-1,-2 0 0,-12 24 0,15-39-6497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42:53.579"/>
    </inkml:context>
    <inkml:brush xml:id="br0">
      <inkml:brushProperty name="width" value="0.05" units="cm"/>
      <inkml:brushProperty name="height" value="0.05" units="cm"/>
      <inkml:brushProperty name="color" value="#00A0D7"/>
    </inkml:brush>
  </inkml:definitions>
  <inkml:trace contextRef="#ctx0" brushRef="#br0">811 71 24575,'-30'-1'0,"0"2"0,1 1 0,-44 9 0,40-4 0,1 1 0,-1 1 0,2 2 0,0 1 0,0 2 0,-34 20 0,-29 25 0,-3-2 0,85-51 0,0 0 0,-1-2 0,-14 5 0,14-5 0,-1 0 0,1 1 0,-17 9 0,26-12 0,1 0 0,0 0 0,0 0 0,0 1 0,1-1 0,-1 1 0,0 0 0,1-1 0,0 1 0,-1 0 0,1 0 0,1 1 0,-1-1 0,0 0 0,1 1 0,-1-1 0,0 5 0,-3 13 0,-13 72 0,17-83 0,0 1 0,1-1 0,0 1 0,1-1 0,0 1 0,1-1 0,3 11 0,-2-6 0,1-1 0,1 0 0,0 0 0,1 0 0,1-1 0,0 0 0,1 0 0,14 18 0,-11-19 0,0 1 0,-1 0 0,0 0 0,-1 1 0,-1 0 0,8 19 0,-14-28 0,0-2 0,0 1 0,0 0 0,1 0 0,0-1 0,-1 1 0,1-1 0,0 0 0,0 0 0,1 0 0,-1 0 0,1-1 0,-1 1 0,1-1 0,6 3 0,6 2 0,1-1 0,27 8 0,-3-3 0,-17-2 0,0-2 0,0-1 0,1-1 0,0-1 0,0-1 0,33 0 0,529-4 0,-569 2 0,0 0 0,28 8 0,-27-5 0,38 3 0,376-6 0,-209-3 0,-207 1 0,-1 0 0,30-8 0,-29 5 0,1 1 0,21-1 0,-14 2 0,37-7 0,-37 4 0,39-2 0,-42 5 0,0 0 0,22-7 0,-1 1 0,-20 3 0,0-2 0,-1 0 0,1-1 0,24-14 0,-31 15 0,-10 4 0,0-1 0,0 0 0,-1 0 0,1 0 0,-1-1 0,0 0 0,0 0 0,5-8 0,-6 8 0,0 0 0,1 0 0,-1 0 0,1 1 0,0 0 0,1 0 0,-1 0 0,1 0 0,8-4 0,-1 2 0,0-1 0,0-1 0,0-1 0,-1 0 0,0 0 0,18-19 0,-19 16 0,2 0 0,0 1 0,0 1 0,1 1 0,17-10 0,-23 14 0,0 0 0,0 0 0,-1-1 0,1 0 0,-1 0 0,0-1 0,-1 0 0,0-1 0,0 1 0,0-1 0,-1 0 0,0 0 0,-1-1 0,0 1 0,0-1 0,0 0 0,3-16 0,-2 3 0,-1 0 0,-1 0 0,0-1 0,-2 1 0,-1-1 0,-3-32 0,2 47 0,-1 1 0,0-1 0,0 1 0,-1-1 0,0 1 0,0 0 0,-1 0 0,1 0 0,-2 0 0,-5-7 0,-8-8 0,-30-29 0,38 41 0,3 5 0,0 0 0,0 0 0,0 0 0,0 1 0,-1 0 0,0 0 0,-11-3 0,-60-16 0,20 11 0,32 7 0,0-1 0,-28-10 0,37 11 0,1 1 0,-1 0 0,-1 2 0,1 0 0,0 1 0,-37 3 0,32-1 0,0 0 0,0-2 0,-39-6 0,7-1 0,0 2 0,-1 2 0,-85 7 0,33-1 0,67-3-117,-58 3 365,88-1-462,0 1 0,0 0 1,1 1-1,-1 0 0,1 0 1,-20 10-1,18-7-6612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42:56.288"/>
    </inkml:context>
    <inkml:brush xml:id="br0">
      <inkml:brushProperty name="width" value="0.05" units="cm"/>
      <inkml:brushProperty name="height" value="0.05" units="cm"/>
      <inkml:brushProperty name="color" value="#00A0D7"/>
    </inkml:brush>
  </inkml:definitions>
  <inkml:trace contextRef="#ctx0" brushRef="#br0">1 217 24575,'29'11'0,"-13"-5"0,188 56 0,-179-57 0,37 4 0,-4-1 0,83 14 0,-76-5 0,-33-7 0,2-2 0,-1-1 0,56 4 0,-52-8 0,0 2 0,0 2 0,0 2 0,47 17 0,-48-15 0,-12-3 0,-12-4 0,0 0 0,0-1 0,1 0 0,19 1 0,40 7 0,-51-7 0,39 3 0,401-6 0,-221-3 0,-215 4 0,48 8 0,-46-6 0,46 3 0,-16-7 0,87 12 0,-69-4 0,1-4 0,87-5 0,-44-1 0,-66 2 0,0-2 0,58-9 0,-79 7 0,0 1 0,36 2 0,21-1 0,-72 0 0,0-2 0,0 0 0,26-10 0,17-4 0,3-2 0,-48 14 0,0 1 0,0 1 0,28-5 0,27-2 0,-44 6 0,-1 2 0,30-2 0,625 6 0,-665-2 0,0-1 0,0-1 0,0-1 0,0 0 0,-1-1 0,0 0 0,0-1 0,20-12 0,9-2 0,4-9 0,-41 24 0,1 0 0,0 1 0,0 0 0,1 0 0,-1 0 0,16-4 0,-9 4 0,0-1 0,-1-1 0,21-11 0,-22 10 0,1 1 0,-1 0 0,1 1 0,15-4 0,-12 5 0,9-2 0,-1 1 0,1 1 0,37-1 0,-45 4 0,0-1 0,0-1 0,-1 0 0,0-2 0,17-5 0,28-8 0,-41 14 0,5-2 0,-1 1 0,1 1 0,33 0 0,-39 4 0,-9 1 0,1-1 0,-1 0 0,1-1 0,-1 0 0,1 0 0,-1-1 0,0-1 0,0 0 0,19-8 0,-14 5 0,1 1 0,-1 1 0,1 0 0,0 1 0,0 1 0,0 0 0,0 1 0,0 1 0,17 1 0,-10 0 0,-1-1 0,1-1 0,41-8 0,-39 4 0,21-5 0,-43 10 0,-1-1 0,0 0 0,1 0 0,-1 0 0,0 0 0,0 0 0,0 0 0,0-1 0,0 1 0,0-1 0,0 1 0,0-1 0,0 0 0,1-2 0,-3 4 3,0-1 1,1 0-1,-1 1 0,0-1 0,0 1 0,0-1 1,0 0-1,0 1 0,0-1 0,0 0 1,0 1-1,0-1 0,0 0 0,0 1 0,0-1 1,-1 0-1,1 1 0,0-1 0,0 1 0,-1-1 1,1 0-1,0 1 0,-1-1 0,1 1 0,0-1 1,-1 1-1,1-1 0,-1 1 0,1 0 0,-1-1 1,1 1-1,-1-1 0,0 1 0,-20-12-1477,6 8-5352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42:57.256"/>
    </inkml:context>
    <inkml:brush xml:id="br0">
      <inkml:brushProperty name="width" value="0.05" units="cm"/>
      <inkml:brushProperty name="height" value="0.05" units="cm"/>
      <inkml:brushProperty name="color" value="#00A0D7"/>
    </inkml:brush>
  </inkml:definitions>
  <inkml:trace contextRef="#ctx0" brushRef="#br0">0 1 24575,'4'1'0,"0"0"0,0 0 0,0 1 0,0-1 0,-1 1 0,1 0 0,-1 0 0,6 4 0,9 4 0,7 2 0,1-1 0,1-1 0,0-1 0,52 10 0,-29-10 0,-26-5 0,0 0 0,32 0 0,-53-4 0,1 0 0,-1 0 0,1 0 0,-1 1 0,1-1 0,0 1 0,-1 0 0,0 0 0,1 0 0,-1 0 0,0 0 0,1 1 0,-1 0 0,0-1 0,0 1 0,0 0 0,0 1 0,-1-1 0,1 0 0,-1 1 0,1 0 0,-1-1 0,0 1 0,0 0 0,0 0 0,0 0 0,0 0 0,-1 1 0,0-1 0,1 0 0,-1 1 0,-1-1 0,1 1 0,0-1 0,-1 1 0,0-1 0,1 1 0,-1 0 0,-1-1 0,1 1 0,0-1 0,-1 1 0,-1 3 0,0-1 0,-1 0 0,0 0 0,0 0 0,-1 0 0,1 0 0,-1-1 0,0 0 0,-1 0 0,1 0 0,-7 4 0,-17 23 0,18-20 0,-1-1 0,-1 0 0,1 0 0,-2-1 0,-25 16 0,21-15 0,0 1 0,-26 25 0,31-25-118,8-6 35,-1-1 0,1 0 0,-1-1 0,0 1-1,0-1 1,0 0 0,0 0 0,-1 0 0,0-1 0,0 0 0,0 0-1,0-1 1,0 1 0,-12 2 0,1-4-6743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15:56:32.002"/>
    </inkml:context>
    <inkml:brush xml:id="br0">
      <inkml:brushProperty name="width" value="0.05" units="cm"/>
      <inkml:brushProperty name="height" value="0.05" units="cm"/>
      <inkml:brushProperty name="color" value="#E71224"/>
    </inkml:brush>
  </inkml:definitions>
  <inkml:trace contextRef="#ctx0" brushRef="#br0">320 0 24575,'-8'1'0,"-1"0"0,1 0 0,0 1 0,0 0 0,0 1 0,0-1 0,0 2 0,-10 4 0,-3 4 0,-32 23 0,46-29 0,1 0 0,0 0 0,0 0 0,0 1 0,1 0 0,0 0 0,-4 9 0,4-8 0,0 0 0,0-1 0,-1 1 0,0-1 0,-12 11 0,10-11 0,-1 0 0,1 1 0,0 0 0,-7 9 0,13-13 0,-1 0 0,1 0 0,0 1 0,0-1 0,0 1 0,0 0 0,1-1 0,0 1 0,0 0 0,0 0 0,0 8 0,3 207 0,-2-215 0,1 0 0,-1 0 0,1 0 0,0 0 0,0 0 0,1 0 0,-1 0 0,1 0 0,0 0 0,0-1 0,1 1 0,0-1 0,0 0 0,0 0 0,0 0 0,0 0 0,7 6 0,12 16 0,-16-18 0,-1 0 0,-1 0 0,0 1 0,6 14 0,-7-14 0,0-1 0,1 0 0,0 1 0,1-1 0,8 12 0,-4-10 0,0-1 0,1 0 0,0 0 0,0-1 0,1 0 0,0 0 0,0-1 0,0-1 0,1 0 0,0-1 0,1 0 0,-1 0 0,20 3 0,33 8 0,-41-9 0,-1-1 0,1-2 0,39 4 0,-46-7 0,-1 1 0,0 1 0,0 1 0,23 8 0,18 4 0,-50-15 0,10 4 0,1-1 0,-1 0 0,0-2 0,1 0 0,0-1 0,-1-1 0,1-1 0,32-4 0,9-6 0,-35 7 0,-1-1 0,42-14 0,-7 5 0,-48 12 0,1 0 0,-1 0 0,0-1 0,18-7 0,211-97 0,-235 104 0,0-1 0,0 1 0,0-1 0,0 0 0,-1 0 0,1 0 0,-1 0 0,0-1 0,0 1 0,-1-1 0,1 0 0,-1 0 0,0 0 0,0 0 0,1-6 0,10-21 0,-9 21 0,0 0 0,-1 0 0,0 0 0,0-1 0,0-18 0,4-16 0,-2 9 0,-1 0 0,-2-1 0,-4-59 0,0 15 0,3 46 0,1 25 0,-2 0 0,1 0 0,-1 0 0,-1 0 0,0 0 0,-5-21 0,5 30 0,0 1 0,0-1 0,0 0 0,0 1 0,0-1 0,0 1 0,-1 0 0,1-1 0,0 1 0,-1 0 0,1 0 0,-1 0 0,1 0 0,-1 0 0,0 0 0,1 0 0,-1 1 0,0-1 0,-3 0 0,-40-5 0,15 3 0,-106-20 0,102 18 0,0 1 0,0 2 0,0 1 0,-40 4 0,-7-1 0,-335-2-1365,399 0-5461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15:56:36.742"/>
    </inkml:context>
    <inkml:brush xml:id="br0">
      <inkml:brushProperty name="width" value="0.05" units="cm"/>
      <inkml:brushProperty name="height" value="0.05" units="cm"/>
      <inkml:brushProperty name="color" value="#E71224"/>
    </inkml:brush>
  </inkml:definitions>
  <inkml:trace contextRef="#ctx0" brushRef="#br0">0 0 24510,'6270'2401'0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15:56:45.187"/>
    </inkml:context>
    <inkml:brush xml:id="br0">
      <inkml:brushProperty name="width" value="0.025" units="cm"/>
      <inkml:brushProperty name="height" value="0.025" units="cm"/>
      <inkml:brushProperty name="color" value="#00A0D7"/>
    </inkml:brush>
  </inkml:definitions>
  <inkml:trace contextRef="#ctx0" brushRef="#br0">181 153 24575,'-2'0'0,"-1"0"0,0 1 0,0 0 0,1-1 0,-1 1 0,0 0 0,1 0 0,-1 1 0,1-1 0,-1 0 0,1 1 0,0-1 0,-1 1 0,1 0 0,0 0 0,0 0 0,0 0 0,1 0 0,-1 0 0,-2 4 0,-3 5 0,1 1 0,0-1 0,-4 13 0,8-18 0,-31 61 0,29-60 0,1 0 0,-1 0 0,0 0 0,-10 11 0,10-13 0,1-1 0,-1 1 0,1 0 0,0 0 0,0 0 0,0 0 0,1 0 0,0 1 0,0-1 0,0 1 0,-1 8 0,1 36 0,3 59 0,0-30 0,1-59 0,0 0 0,6 27 0,1 4 0,-8-47 0,1 1 0,-1-1 0,1 0 0,0 1 0,0-1 0,1 0 0,-1 0 0,1 0 0,0 0 0,0-1 0,0 1 0,1-1 0,-1 0 0,7 5 0,3 2 0,1-1 0,27 15 0,-23-17 0,0-1 0,1-1 0,0 0 0,0-2 0,1 0 0,32 0 0,-24-2 0,0-1 0,29-3 0,-45 1 0,0 0 0,0-1 0,-1 0 0,0-1 0,0 0 0,0-1 0,16-9 0,-10 5 0,0 1 0,29-10 0,-9 4 0,-32 11 0,0 0 0,1 0 0,-1-1 0,-1 0 0,1 0 0,-1 0 0,1 0 0,-1-1 0,0 1 0,-1-1 0,6-8 0,30-62 0,-37 71 0,8-20 0,0 0 0,-1-1 0,-1 0 0,-2 0 0,0-1 0,-2 0 0,-1 0 0,0-46 0,-1 12 0,-1 38 0,0 0 0,-2 0 0,0 0 0,-5-26 0,4 42 0,0 1 0,0-1 0,-1 1 0,0-1 0,0 1 0,0 0 0,0 0 0,-1 0 0,0 1 0,0-1 0,0 1 0,-10-7 0,-13-16 0,22 21 0,1 0 0,0 0 0,0-1 0,-4-10 0,7 14 0,-1-1 0,1 0 0,-1 1 0,0-1 0,0 1 0,0-1 0,-1 1 0,1 0 0,-1 0 0,0 0 0,0 0 0,0 0 0,0 1 0,0 0 0,-1-1 0,1 1 0,-1 0 0,-5-2 0,-7-2-60,1-2 0,-25-15 0,21 12-1125,8 5-5641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5:37:15.142"/>
    </inkml:context>
    <inkml:brush xml:id="br0">
      <inkml:brushProperty name="width" value="0.05" units="cm"/>
      <inkml:brushProperty name="height" value="0.05" units="cm"/>
      <inkml:brushProperty name="color" value="#FFC114"/>
    </inkml:brush>
  </inkml:definitions>
  <inkml:trace contextRef="#ctx0" brushRef="#br0">184 1 24575,'-7'0'0,"0"0"0,0 0 0,-1 1 0,1 0 0,0 0 0,0 1 0,-7 2 0,10-2 0,0 0 0,0 1 0,0-1 0,0 1 0,1 0 0,-1 0 0,1 0 0,0 0 0,0 0 0,0 1 0,0 0 0,-3 5 0,0-1 0,0 2 0,0-1 0,1 1 0,0-1 0,1 2 0,0-1 0,1 0 0,0 1 0,0-1 0,1 1 0,-1 11 0,-7 50 0,6-55 0,1 0 0,1 0 0,0 0 0,2 24 0,0-36 0,1-1 0,0 1 0,0-1 0,0 1 0,0-1 0,1 1 0,-1-1 0,1 0 0,0 1 0,1-1 0,-1 0 0,1 0 0,0-1 0,0 1 0,0-1 0,0 1 0,0-1 0,1 0 0,0 0 0,6 4 0,1-2 0,0 0 0,0-1 0,0 0 0,1 0 0,0-2 0,-1 1 0,1-1 0,0-1 0,0 0 0,13-1 0,-3 0 0,38 7 0,51 10 0,-101-16 0,1 0 0,-1-1 0,0 0 0,0-1 0,0-1 0,1 1 0,-1-1 0,17-7 0,-23 7 0,0 0 0,-1-1 0,1 0 0,-1 0 0,1 0 0,-1 0 0,0-1 0,0 1 0,-1-1 0,5-6 0,19-22 0,-21 27 0,0-1 0,0 1 0,-1-1 0,0 0 0,0-1 0,0 1 0,-1-1 0,0 1 0,0-1 0,-1 0 0,4-14 0,-3 6 0,0 0 0,-1 1 0,-1-1 0,-1-30 0,0 41 0,-1-1 0,1 0 0,-1 1 0,0-1 0,-1 0 0,1 1 0,-1-1 0,0 1 0,0 0 0,0-1 0,0 1 0,-1 0 0,0 0 0,0 1 0,0-1 0,0 1 0,0-1 0,-1 1 0,0 0 0,-7-5 0,2 4 0,0 0 0,0 0 0,0 1 0,0 0 0,-1 1 0,1 0 0,-1 0 0,1 1 0,-16 0 0,-135 2-1365,140-1-5461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5:37:26.847"/>
    </inkml:context>
    <inkml:brush xml:id="br0">
      <inkml:brushProperty name="width" value="0.05" units="cm"/>
      <inkml:brushProperty name="height" value="0.05" units="cm"/>
      <inkml:brushProperty name="color" value="#FFC114"/>
    </inkml:brush>
  </inkml:definitions>
  <inkml:trace contextRef="#ctx0" brushRef="#br0">368 1 24575,'-66'-1'0,"-74"3"0,137-2 0,0 0 0,0 1 0,0-1 0,0 1 0,0 0 0,0 0 0,1 0 0,-1 0 0,0 1 0,0-1 0,1 1 0,-1-1 0,1 1 0,0 0 0,-1 0 0,1 0 0,0 0 0,0 0 0,0 1 0,0-1 0,1 1 0,-1-1 0,1 1 0,-1-1 0,1 1 0,0 0 0,-1 4 0,-1 7 0,0 0 0,1 1 0,1-1 0,0 26 0,2-26 0,-2 0 0,0 0 0,-2 14 0,-12 51 0,11-51 0,-13 44 0,6-38 0,1 0 0,2 1 0,1 0 0,2 0 0,-1 58 0,11-26 0,-4-62 0,0-1 0,0 1 0,0-1 0,1 1 0,0-1 0,0 0 0,0 0 0,0 0 0,1 0 0,-1 0 0,1 0 0,5 4 0,1 2 0,0 0 0,-1 1 0,0 0 0,0 1 0,-1-1 0,9 22 0,-14-29 0,2 3 0,1 0 0,0 0 0,1 0 0,-1-1 0,1 0 0,1 0 0,-1-1 0,1 1 0,13 7 0,-10-7 0,0 1 0,-1 1 0,0 0 0,9 9 0,-11-8 0,1-1 0,0-1 0,1 1 0,0-1 0,0-1 0,0 0 0,1 0 0,0 0 0,0-2 0,0 1 0,0-1 0,1-1 0,13 4 0,-15-6 0,-1 1 0,0-2 0,0 1 0,1-1 0,-1 0 0,0 0 0,0-1 0,1-1 0,-1 1 0,0-1 0,0 0 0,0-1 0,-1 0 0,1 0 0,-1-1 0,1 0 0,-1 0 0,10-8 0,0-4 0,0-1 0,29-37 0,-39 45 0,-2 1 0,1-1 0,-1 1 0,0-1 0,-1 0 0,0-1 0,-1 1 0,1-1 0,-2 1 0,1-1 0,1-20 0,-2-8 0,-4-61 0,0 34 0,2 43 0,1 2 0,-1 1 0,-1-1 0,0 1 0,-2-1 0,0 1 0,-1 0 0,-10-27 0,-4-8 0,16 45 0,-1 0 0,1 0 0,-2 0 0,1 0 0,-1 0 0,-1 1 0,0 0 0,0 0 0,0 0 0,-10-9 0,7 9-109,-3-3-142,0-1 0,0 0 0,1 0-1,-12-20 1,15 20-6575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5:37:26.847"/>
    </inkml:context>
    <inkml:brush xml:id="br0">
      <inkml:brushProperty name="width" value="0.05" units="cm"/>
      <inkml:brushProperty name="height" value="0.05" units="cm"/>
      <inkml:brushProperty name="color" value="#FFC114"/>
    </inkml:brush>
  </inkml:definitions>
  <inkml:trace contextRef="#ctx0" brushRef="#br0">368 1 24575,'-66'-1'0,"-74"3"0,137-2 0,0 0 0,0 1 0,0-1 0,0 1 0,0 0 0,0 0 0,1 0 0,-1 0 0,0 1 0,0-1 0,1 1 0,-1-1 0,1 1 0,0 0 0,-1 0 0,1 0 0,0 0 0,0 0 0,0 1 0,0-1 0,1 1 0,-1-1 0,1 1 0,-1-1 0,1 1 0,0 0 0,-1 4 0,-1 7 0,0 0 0,1 1 0,1-1 0,0 26 0,2-26 0,-2 0 0,0 0 0,-2 14 0,-12 51 0,11-51 0,-13 44 0,6-38 0,1 0 0,2 1 0,1 0 0,2 0 0,-1 58 0,11-26 0,-4-62 0,0-1 0,0 1 0,0-1 0,1 1 0,0-1 0,0 0 0,0 0 0,0 0 0,1 0 0,-1 0 0,1 0 0,5 4 0,1 2 0,0 0 0,-1 1 0,0 0 0,0 1 0,-1-1 0,9 22 0,-14-29 0,2 3 0,1 0 0,0 0 0,1 0 0,-1-1 0,1 0 0,1 0 0,-1-1 0,1 1 0,13 7 0,-10-7 0,0 1 0,-1 1 0,0 0 0,9 9 0,-11-8 0,1-1 0,0-1 0,1 1 0,0-1 0,0-1 0,0 0 0,1 0 0,0 0 0,0-2 0,0 1 0,0-1 0,1-1 0,13 4 0,-15-6 0,-1 1 0,0-2 0,0 1 0,1-1 0,-1 0 0,0 0 0,0-1 0,1-1 0,-1 1 0,0-1 0,0 0 0,0-1 0,-1 0 0,1 0 0,-1-1 0,1 0 0,-1 0 0,10-8 0,0-4 0,0-1 0,29-37 0,-39 45 0,-2 1 0,1-1 0,-1 1 0,0-1 0,-1 0 0,0-1 0,-1 1 0,1-1 0,-2 1 0,1-1 0,1-20 0,-2-8 0,-4-61 0,0 34 0,2 43 0,1 2 0,-1 1 0,-1-1 0,0 1 0,-2-1 0,0 1 0,-1 0 0,-10-27 0,-4-8 0,16 45 0,-1 0 0,1 0 0,-2 0 0,1 0 0,-1 0 0,-1 1 0,0 0 0,0 0 0,0 0 0,-10-9 0,7 9-109,-3-3-142,0-1 0,0 0 0,1 0-1,-12-20 1,15 20-6575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4:42:01.708"/>
    </inkml:context>
    <inkml:brush xml:id="br0">
      <inkml:brushProperty name="width" value="0.05" units="cm"/>
      <inkml:brushProperty name="height" value="0.05" units="cm"/>
      <inkml:brushProperty name="color" value="#E71224"/>
    </inkml:brush>
  </inkml:definitions>
  <inkml:trace contextRef="#ctx0" brushRef="#br0">549 2 24575,'-61'-1'0,"-68"2"0,123 0 0,0 0 0,0 0 0,1 0 0,-1 1 0,0 0 0,1 0 0,-1 0 0,1 1 0,0-1 0,0 1 0,0 1 0,-6 4 0,-2 4 0,2 0 0,-21 26 0,2-1 0,-15 5 0,33-32 0,0 1 0,-16 18 0,21-20 0,1 1 0,1 0 0,-1 1 0,2-1 0,-1 1 0,-5 22 0,-8 21 0,10-33 0,1 1 0,1 0 0,1-1 0,1 2 0,1-1 0,-1 42 0,4-53 0,0 0 0,0 0 0,1 0 0,4 15 0,-4-22 0,1 1 0,0-1 0,0 0 0,1 1 0,-1-1 0,1 0 0,0-1 0,0 1 0,0 0 0,0-1 0,0 0 0,7 5 0,-4-3 0,0 1 0,1-2 0,-1 1 0,1-1 0,0 0 0,0-1 0,1 1 0,-1-1 0,14 3 0,83 26 0,-64-19 0,-11-6 0,1-1 0,0-2 0,1-1 0,-1-1 0,61-5 0,-13 1 0,-71 2 0,0-1 0,0 1 0,1-1 0,-1-1 0,0 1 0,0-1 0,0-1 0,0 1 0,-1-1 0,8-4 0,-3 0 0,-1 0 0,0-1 0,0 0 0,17-18 0,21-14 0,-36 32 0,-1-1 0,16-15 0,-1-2 0,-14 14 0,0-1 0,20-27 0,-29 34 0,1-1 0,-1 1 0,0-1 0,-1 1 0,1-1 0,-1 0 0,-1 0 0,1 0 0,-1 0 0,0-11 0,14-131 0,-11 124 0,-2-1 0,0 1 0,-1-1 0,-2 1 0,-1-1 0,-8-43 0,9 65 6,-1 0 0,1 1 0,-1-1 0,0 1 1,0-1-1,-1 1 0,1 0 0,0 0 0,-1 0 0,0 0 0,0 0 0,0 1 0,0-1 0,0 1 0,-1 0 0,-3-3 0,-8-2-343,1 1-1,-28-8 1,33 11-119,-4-1-6370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4:42:01.709"/>
    </inkml:context>
    <inkml:brush xml:id="br0">
      <inkml:brushProperty name="width" value="0.05" units="cm"/>
      <inkml:brushProperty name="height" value="0.05" units="cm"/>
      <inkml:brushProperty name="color" value="#E71224"/>
    </inkml:brush>
  </inkml:definitions>
  <inkml:trace contextRef="#ctx0" brushRef="#br0">380 1 24575,'-29'2'0,"-1"1"0,1 2 0,0 1 0,0 1 0,1 2 0,0 0 0,-51 27 0,73-33 0,0 1 0,0-1 0,0 2 0,1-1 0,-1 0 0,1 1 0,0 0 0,1 1 0,-1-1 0,1 1 0,0-1 0,1 1 0,-1 1 0,1-1 0,0 0 0,1 1 0,-4 9 0,2 3 0,0 0 0,1 0 0,1 0 0,0 1 0,2 19 0,0-37 0,0 7 0,0 1 0,0-1 0,1 1 0,0-1 0,0 1 0,1-1 0,1 0 0,-1 1 0,1-1 0,1 0 0,5 10 0,8 13 0,-12-22 0,0 0 0,1 0 0,0 0 0,1-1 0,11 13 0,34 33 0,-33-32 0,2-1 0,1-1 0,0-1 0,35 24 0,52 7 0,5 4 0,-89-43 0,-5-5 0,0 1 0,0-2 0,1-1 0,-1 0 0,1-2 0,23 1 0,131-3 0,-79-4 0,1542 3 0,-1633 1 0,1-1 0,0-1 0,-1 1 0,1-1 0,-1 0 0,1 0 0,-1 0 0,1-1 0,-1 0 0,0 0 0,1 0 0,-1-1 0,-1 1 0,1-1 0,0-1 0,-1 1 0,1-1 0,-1 1 0,0-1 0,0-1 0,0 1 0,-1 0 0,5-9 0,-3 6 0,0-1 0,1 1 0,-1 0 0,1 0 0,1 1 0,-1 0 0,1 0 0,0 0 0,15-8 0,-14 9 0,-1 1 0,0-2 0,0 1 0,0-1 0,-1 0 0,0 0 0,0-1 0,0 0 0,-1 0 0,6-10 0,4-18 0,-2-1 0,-2-1 0,8-43 0,-2 11 0,-15 61 0,0-1 0,-1 1 0,0 0 0,0-1 0,0 0 0,-1 1 0,-1-10 0,0 14 0,0 0 0,0 1 0,0-1 0,0 0 0,0 1 0,-1-1 0,0 1 0,0-1 0,0 1 0,0 0 0,0-1 0,-1 1 0,1 1 0,-1-1 0,0 0 0,1 0 0,-7-3 0,-8-4 0,0 0 0,-29-10 0,-13-9 0,26 11 0,-1 1 0,0 2 0,-1 1 0,-71-18 0,40 13 0,51 13 0,-1 2 0,0-1 0,0 2 0,-22-2 0,-39-6 0,54 7 0,-45-3 0,-331 8-1365,381-1-5461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4:42:01.710"/>
    </inkml:context>
    <inkml:brush xml:id="br0">
      <inkml:brushProperty name="width" value="0.05" units="cm"/>
      <inkml:brushProperty name="height" value="0.05" units="cm"/>
      <inkml:brushProperty name="color" value="#E71224"/>
    </inkml:brush>
  </inkml:definitions>
  <inkml:trace contextRef="#ctx0" brushRef="#br0">0 46 24575,'29'0'0,"2"0"0,-1 0 0,0-2 0,48-9 0,-49 6 0,-1 2 0,1 1 0,-1 1 0,37 3 0,-25 0 0,48-4 0,-32-8 0,-41 6 0,0 1 0,25-2 0,501 4 0,-263 3 0,-239-2 0,5-1 0,1 2 0,79 12 0,-75-6 0,0-3 0,0-1 0,62-6 0,-13 1 0,-55 1 0,-1 3 0,62 9 0,-69-6 0,67 1 0,-67-6 0,66 10 0,88 11 0,-81-9 0,-14-3 0,103 12 0,-139-9 0,-32-6 0,0-1 0,52 3 0,-60-7 0,0 0 0,-1 2 0,1 0 0,-1 1 0,19 7 0,-12-4 0,131 37 0,-88-26 0,130 16 0,-174-30 0,-1 1 0,0 1 0,23 9 0,-24-8 0,-1 0 0,1-1 0,36 4 0,-34-7 0,0 0 0,-1 2 0,1 0 0,-1 1 0,0 2 0,27 12 0,-40-16 0,1-1 0,0 0 0,0 0 0,15 1 0,-15-2 0,1 0 0,-1 0 0,-1 1 0,19 6 0,132 61 0,-34-28 0,-107-33 0,187 72 0,-172-73 0,-28-7 0,0 0 0,0 0 0,0 1 0,1 0 0,-2 0 0,1 0 0,0 1 0,9 5 0,-5-2 0,0 0 0,0-1 0,16 5 0,18 9 0,-17-5 0,0-2 0,37 12 0,-23-14 0,-31-8 0,0 0 0,0 1 0,0 0 0,0 0 0,13 8 0,-7-1 0,0 1 0,23 21 0,-29-23 0,0 0 0,1-1 0,0 0 0,0-1 0,1 0 0,0-1 0,14 6 0,-10-6 0,-1 1 0,0 1 0,0 0 0,20 16 0,-22-15 0,1 0 0,1 0 0,-1-1 0,23 8 0,-11-5 0,-2 1 0,1 0 0,36 27 0,-50-32 0,0-1 0,1 0 0,-1-1 0,23 6 0,-25-8 0,-4-1 0,0 0 0,0 1 0,-1-1 0,1 1 0,-1 0 0,1 0 0,-1 0 0,0 1 0,0 0 0,-1-1 0,1 1 0,3 5 0,3 4 0,-3-7 0,0-1 0,1 1 0,-1-1 0,1 0 0,0-1 0,0 0 0,1 0 0,11 3 0,22 11 0,-25-9 0,-1 0 0,0 1 0,-1 1 0,0 0 0,17 18 0,-22-21 0,1 0 0,-1 0 0,1-1 0,21 11 0,5 2 0,3 1 0,-30-16 0,0 0 0,-1 1 0,1 0 0,-1 0 0,13 12 0,-9-5 0,-1-1 0,-1 0 0,2-1 0,-1-1 0,1 0 0,29 16 0,-21-14-1365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4:42:01.711"/>
    </inkml:context>
    <inkml:brush xml:id="br0">
      <inkml:brushProperty name="width" value="0.05" units="cm"/>
      <inkml:brushProperty name="height" value="0.05" units="cm"/>
      <inkml:brushProperty name="color" value="#E71224"/>
    </inkml:brush>
  </inkml:definitions>
  <inkml:trace contextRef="#ctx0" brushRef="#br0">360 1 24575,'5'0'0,"1"0"0,-1 0 0,1 0 0,-1 1 0,0 0 0,1 0 0,-1 0 0,0 1 0,0 0 0,0 0 0,0 0 0,0 1 0,-1-1 0,1 1 0,-1 0 0,1 0 0,-1 1 0,0-1 0,0 1 0,-1 0 0,1 0 0,3 7 0,44 39 0,-35-36 0,-2 0 0,0 1 0,15 20 0,-29-35 0,0 1 0,1-1 0,-1 1 0,0 0 0,0-1 0,1 1 0,-1-1 0,0 1 0,0-1 0,0 1 0,0-1 0,0 1 0,1 0 0,-1-1 0,0 1 0,0-1 0,-1 1 0,1-1 0,0 1 0,0 0 0,0-1 0,0 1 0,0-1 0,-1 1 0,1-1 0,0 1 0,0-1 0,-1 2 0,-17 10 0,-28 3 0,42-14 0,-40 9 0,-104 31 0,126-35 0,-39 6 0,12-3 0,34-6 0,1-2 0,-1 0 0,-16-1 0,22 0 0,0-1 0,-1 2 0,1-1 0,0 1 0,-1 0 0,1 1 0,0 0 0,0 1 0,-17 6 0,26-8-25,-1-1 0,1 1-1,0-1 1,0 0 0,-1 0 0,1 1-1,0-1 1,-1 0 0,1 0-1,0 1 1,-1-1 0,1 0 0,-1 0-1,1 0 1,0 1 0,-1-1-1,1 0 1,-1 0 0,1 0 0,0 0-1,-1 0 1,1 0 0,-1 0-1,1 0 1,-1 0 0,1 0 0,0 0-1,-1 0 1,1 0 0,-1-1-1,1 1 1,0 0 0,-1 0 0,1 0-1,-1 0 1,1-1 0,0 1 0,-1 0-1,1-1 1,0 1 0,0 0-1,-1 0 1,1-1 0,0 1 0,-1 0-1,1-1 1,0 1 0,0-1-1,0 1 1,0 0 0,-1-1 0,1 1-1,0-1 1,-1-9-6801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4:42:01.712"/>
    </inkml:context>
    <inkml:brush xml:id="br0">
      <inkml:brushProperty name="width" value="0.05" units="cm"/>
      <inkml:brushProperty name="height" value="0.05" units="cm"/>
      <inkml:brushProperty name="color" value="#E71224"/>
    </inkml:brush>
  </inkml:definitions>
  <inkml:trace contextRef="#ctx0" brushRef="#br0">216 0 24575,'-2'8'0,"1"-1"0,-1 1 0,0-1 0,-1 1 0,0-1 0,0 0 0,0 0 0,-1-1 0,0 1 0,-7 8 0,5-8 0,-1-1 0,0 1 0,-14 8 0,15-10 0,-1-1 0,1 1 0,1 0 0,-1 0 0,1 1 0,0 0 0,-5 6 0,0 4 0,-1 4 0,-2-1 0,-26 31 0,38-49 0,-1 0 0,1 1 0,0-1 0,0 0 0,0 0 0,0 1 0,0-1 0,1 1 0,-1-1 0,0 1 0,1-1 0,-1 1 0,1-1 0,-1 1 0,1 0 0,0-1 0,-1 1 0,1 0 0,0-1 0,0 1 0,0-1 0,1 4 0,0-2 0,0-1 0,0 0 0,1 0 0,-1 0 0,0 0 0,1 0 0,0 0 0,-1 0 0,1-1 0,0 1 0,0 0 0,0-1 0,3 3 0,8 3 0,0-1 0,1 0 0,0-1 0,14 4 0,-27-9 0,13 4-114,1 0 1,-1 1-1,0 1 0,-1 0 0,1 1 1,-1 0-1,-1 1 0,1 0 0,-1 1 1,-1 1-1,20 20 0,-23-20-6712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24:26.921"/>
    </inkml:context>
    <inkml:brush xml:id="br0">
      <inkml:brushProperty name="width" value="0.025" units="cm"/>
      <inkml:brushProperty name="height" value="0.025" units="cm"/>
      <inkml:brushProperty name="color" value="#00A0D7"/>
    </inkml:brush>
  </inkml:definitions>
  <inkml:trace contextRef="#ctx0" brushRef="#br0">639 27 24575,'-46'-18'0,"9"14"0,0 1 0,0 1 0,-40 5 0,3-2 0,53 1 0,1 1 0,-1 0 0,1 1 0,-1 2 0,-36 14 0,37-12 0,2-2 0,1 1 0,1 1 0,-28 17 0,40-22 0,0 0 0,0 0 0,0 0 0,0 1 0,1 0 0,0 0 0,-1 0 0,1 0 0,1 0 0,-1 1 0,1-1 0,-1 1 0,1-1 0,1 1 0,-1 0 0,1 0 0,0 0 0,-1 6 0,-2 51 0,6 79 0,0-37 0,-3-63 0,-1-28 0,1-1 0,1 1 0,0 0 0,1-1 0,1 1 0,0-1 0,6 25 0,-4-32 0,0 0 0,0 1 0,0-1 0,1-1 0,0 1 0,0-1 0,0 0 0,0 0 0,1 0 0,7 4 0,23 17 0,-23-14 0,0-2 0,0 0 0,1-1 0,0 0 0,17 6 0,25 15 0,-38-20 0,1 1 0,0-2 0,0-1 0,1 0 0,-1-1 0,1-1 0,1-1 0,26 2 0,22 2 0,-31-2 0,52 0 0,390-7 0,-454 0 0,48-9 0,-47 5 0,45-1 0,47 8 0,90-4 0,-99-19 0,-67 11 0,-28 6 0,-1 1 0,24-2 0,34-6 0,-52 7 0,0 1 0,20-1 0,67 5 0,50-2 0,-135-2 0,0-2 0,-1 0 0,1-1 0,-1-1 0,40-18 0,-42 17 0,1 1 0,-1 1 0,2 1 0,-1 1 0,0 1 0,41-1 0,-34 3 0,-1-1 0,31-7 0,-45 7 0,1-1 0,-1-1 0,0 0 0,0-1 0,-1 0 0,19-11 0,-25 10 0,0 1 0,0-1 0,0 0 0,-1 0 0,0 0 0,0-1 0,-1 1 0,0-1 0,0 0 0,-1 0 0,3-11 0,6-12 0,-9 24 0,1-1 0,-1-1 0,0 1 0,0 0 0,-1 0 0,0-1 0,0 1 0,-1 0 0,0-1 0,0 1 0,-1-1 0,-1-9 0,0 12 0,0 0 0,0-1 0,0 1 0,0 0 0,-1 0 0,1 0 0,-1 1 0,-1-1 0,1 1 0,-1-1 0,1 1 0,-1 0 0,-1 1 0,1-1 0,0 1 0,-9-6 0,-11-5 0,13 6 0,0 1 0,-1 1 0,0 0 0,0 0 0,-1 2 0,-24-8 0,0 3 0,-46-17 0,17 3 0,18 8 0,-1 2 0,-65-9 0,15 19 0,72 4 0,1-1 0,-1-2 0,-43-8 0,35 4 0,0 2 0,0 1 0,0 2 0,-42 4 0,-3-1 0,38-1 0,10 0 0,0-2 0,-1-1 0,-56-10 0,54 6 0,0 2 0,0 2 0,-1 0 0,-40 5 0,-5 0 0,-379-4 0,439 3 0,-1 1 0,1 0 0,0 2 0,-27 8 0,-17 4 0,63-16-136,0-1-1,-1 1 1,1-1-1,-1 1 1,1 0-1,0 0 1,0 0-1,0 1 0,-3 0 1,1 3-6690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24:29.786"/>
    </inkml:context>
    <inkml:brush xml:id="br0">
      <inkml:brushProperty name="width" value="0.025" units="cm"/>
      <inkml:brushProperty name="height" value="0.025" units="cm"/>
      <inkml:brushProperty name="color" value="#00A0D7"/>
    </inkml:brush>
  </inkml:definitions>
  <inkml:trace contextRef="#ctx0" brushRef="#br0">0 3260 24575,'8'-1'0,"0"-1"0,0 0 0,0 0 0,0 0 0,0-1 0,-1 0 0,1-1 0,-1 1 0,9-7 0,38-16 0,67-9 0,-76 19 0,22-6 0,-56 19 0,1-1 0,-1 0 0,0-1 0,0 0 0,0 0 0,-1-1 0,1-1 0,-1 0 0,-1 0 0,12-12 0,-3 5 0,1 2 0,35-20 0,-12 8 0,-33 19 0,51-36 0,-53 35 0,1 1 0,0 0 0,0 0 0,0 1 0,1 0 0,-1 0 0,1 1 0,14-3 0,-7 1 0,6-2 0,0-1 0,0-1 0,-1-1 0,0-1 0,-1-1 0,0-1 0,20-16 0,-34 25 0,0 0 0,1 0 0,0 1 0,0 0 0,0 1 0,0-1 0,0 1 0,0 1 0,14-2 0,33-10 0,-16-1 0,65-29 0,62-30 0,-134 60 0,-18 7 0,-1-1 0,0 0 0,-1-1 0,15-12 0,2-2 0,-9 10 0,0 1 0,1 0 0,0 2 0,1 0 0,23-6 0,18-7 0,-53 17 0,1 0 0,-1 0 0,0-1 0,16-14 0,25-15 0,5 4 0,40-19 0,-82 44 0,-1-1 0,20-14 0,-24 15 0,1 0 0,-1 1 0,1 0 0,0 0 0,1 1 0,14-5 0,5-1 0,0-1 0,0-2 0,37-21 0,-55 28 0,12-5 0,1 1 0,45-12 0,-51 18 0,1-2 0,-2 0 0,1-1 0,-1 0 0,0-2 0,30-18 0,-27 12 0,2 2 0,-1 1 0,29-12 0,-28 14 0,1-1 0,-2-2 0,25-16 0,-37 21 0,1 0 0,0 1 0,0 1 0,1 0 0,0 0 0,0 1 0,0 0 0,1 1 0,18-4 0,-13 2 0,0 0 0,0-1 0,-1-1 0,0 0 0,27-20 0,-12 9 0,34-16 0,-49 27 0,0 0 0,0 0 0,0-2 0,-1 0 0,-1-1 0,0 0 0,19-20 0,2-7 0,12-16 0,-35 40 0,0 2 0,0-1 0,1 2 0,1 0 0,0 0 0,0 2 0,25-13 0,-20 11 0,0-1 0,0-1 0,28-25 0,-35 27 0,1 0 0,0 2 0,16-10 0,-19 13 0,1 0 0,-1-1 0,-1 0 0,1-1 0,-1 0 0,14-17 0,-18 19 0,1 0 0,0 0 0,0 0 0,0 1 0,1 0 0,10-7 0,-8 7 0,-2-1 0,1 1 0,0-2 0,7-7 0,-12 10 0,7-9 0,0 1 0,1 1 0,0 0 0,1 1 0,0 0 0,25-15 0,-27 19 0,-1-1 0,0 1 0,0-1 0,-1-1 0,0 0 0,11-13 0,-10 11 0,0 0 0,0 0 0,1 1 0,13-8 0,-15 11 0,0-1 0,-1 0 0,1 0 0,-1-1 0,-1 0 0,7-9 0,-8 8 0,1 1 0,1 1 0,0-1 0,0 1 0,0 0 0,14-10 0,-3 5 0,32-29 0,8-7 0,-24 24 0,37-33 0,-63 49 0,1 1 0,0-1 0,1 1 0,-1 1 0,12-6 0,-5 1 0,1 0 0,-2-1 0,0 0 0,0-1 0,15-18 0,4-3 0,-22 23 0,1 2 0,0-1 0,0 2 0,1 0 0,0 0 0,20-7 0,-30 13 0,7-4 0,-1 0 0,0-1 0,0 0 0,-1 0 0,0-1 0,15-17 0,-13 13 0,1 0 0,22-16 0,-26 21 0,0 0 0,-1 0 0,0-1 0,0 0 0,-1 0 0,0-1 0,8-14 0,-6 11 0,0 0 0,0 0 0,11-11 0,-13 18-91,0-1 0,0-1 0,-1 1 0,1-1 0,-1 0 0,-1 0 0,0 0 0,0-1 0,0 1 0,-1-1 0,0 0 0,0 0 0,-1 0 0,2-10 0,-3 0-6735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24:31.995"/>
    </inkml:context>
    <inkml:brush xml:id="br0">
      <inkml:brushProperty name="width" value="0.025" units="cm"/>
      <inkml:brushProperty name="height" value="0.025" units="cm"/>
      <inkml:brushProperty name="color" value="#00A0D7"/>
    </inkml:brush>
  </inkml:definitions>
  <inkml:trace contextRef="#ctx0" brushRef="#br0">440 332 24575,'-21'0'0,"6"0"0,0 0 0,0 0 0,-22 5 0,32-4 0,1 1 0,0-1 0,-1 0 0,1 1 0,0 0 0,0 0 0,0 1 0,0-1 0,1 1 0,-1 0 0,1-1 0,-1 2 0,1-1 0,0 0 0,-5 7 0,2-1 0,-1-1 0,0-1 0,-1 1 0,0-2 0,0 1 0,-17 10 0,16-11 0,1-1 0,0 1 0,0 1 0,0 0 0,1 0 0,0 0 0,-9 13 0,-3 8 0,4-5 0,-17 33 0,17-29 0,11-21 0,0 0 0,1 1 0,0-1 0,0 1 0,1 0 0,-1-1 0,-1 14 0,-4 40 0,1-16 0,-1 70 0,7-70 0,4 65 0,-2-98 0,0 0 0,1-1 0,1 1 0,0 0 0,0-1 0,1 0 0,8 17 0,-10-25 0,-1 0 0,1 0 0,0 0 0,0 0 0,0 0 0,0 0 0,0 0 0,0 0 0,1-1 0,-1 1 0,0-1 0,1 0 0,-1 0 0,1 1 0,-1-2 0,4 2 0,48 5 0,-12-2 0,85 20 0,-91-19 0,0-2 0,1-2 0,-1-1 0,38-4 0,8 1 0,-38 2 0,0-1 0,63-11 0,-48 5 0,-48 6 0,0 1 0,0-2 0,0 0 0,0 0 0,-1-1 0,1 0 0,-1 0 0,17-9 0,-3 0 0,-19 9 0,1 0 0,0 0 0,-1 0 0,0 0 0,0-1 0,0 0 0,6-6 0,-2 1 0,1 1 0,-1 1 0,1-1 0,1 2 0,-1-1 0,20-7 0,-18 8 0,0 0 0,0-1 0,-1 0 0,1 0 0,13-14 0,-3-3 0,-2-1 0,23-37 0,-37 54 0,1-2 0,0 1 0,1 0 0,1 1 0,-1 0 0,1 0 0,1 1 0,18-12 0,1 0 0,-25 16 0,-1 0 0,0 0 0,0-1 0,0 1 0,-1-1 0,1 1 0,-1-1 0,1 0 0,-1 0 0,-1 0 0,1 0 0,-1 0 0,1 0 0,-1 0 0,0-1 0,0 1 0,0-7 0,0-11 0,-1 0 0,-3-30 0,0 9 0,4-56 0,-3-65 0,0 155 0,0-1 0,-1 1 0,0 0 0,-1 0 0,0 0 0,-1 0 0,-9-15 0,1 1 0,4 9 0,0 0 0,-1 0 0,-1 1 0,0 0 0,-1 1 0,-25-21 0,25 25 0,-1 1 0,0 1 0,-1 1 0,1 0 0,-1 0 0,0 1 0,-21-2 0,16 2 0,1 0 0,0-1 0,-31-13 0,27 8 0,-1 1 0,0 1 0,-1 2 0,-33-6 0,18 8 0,1 2 0,-54 3 0,24 0 0,57 0 0,-1 1 0,1 0 0,-1 0 0,1 1 0,0 0 0,-17 9 0,-30 7 0,48-16-273,-1 0 0,1 0 0,0 1 0,-13 6 0,12-3-6553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24:33.146"/>
    </inkml:context>
    <inkml:brush xml:id="br0">
      <inkml:brushProperty name="width" value="0.025" units="cm"/>
      <inkml:brushProperty name="height" value="0.025" units="cm"/>
      <inkml:brushProperty name="color" value="#00A0D7"/>
    </inkml:brush>
  </inkml:definitions>
  <inkml:trace contextRef="#ctx0" brushRef="#br0">1 0 24575,'4'0'0,"0"0"-8191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5:37:33.749"/>
    </inkml:context>
    <inkml:brush xml:id="br0">
      <inkml:brushProperty name="width" value="0.05" units="cm"/>
      <inkml:brushProperty name="height" value="0.05" units="cm"/>
      <inkml:brushProperty name="color" value="#FFC114"/>
    </inkml:brush>
  </inkml:definitions>
  <inkml:trace contextRef="#ctx0" brushRef="#br0">9470 0 24575,'-1'4'0,"0"0"0,0 1 0,-1-1 0,1 0 0,-1-1 0,0 1 0,0 0 0,-5 5 0,-3 10 0,5-12 0,1 0 0,-1 0 0,0 0 0,-1-1 0,1 0 0,-1 0 0,-1 0 0,1-1 0,-1 0 0,0 0 0,-8 4 0,5-2 0,1-1 0,-1 2 0,1-1 0,-15 17 0,17-17 0,-1 0 0,1 0 0,-2-1 0,1 0 0,-1 0 0,0-1 0,0 0 0,-10 4 0,8-4 0,-1 1 0,1 1 0,0-1 0,-15 14 0,-32 29 0,39-35 0,1 1 0,0 1 0,1 1 0,1 1 0,-18 25 0,10-4 0,-27 38 0,45-70 0,0 0 0,-1-1 0,1 1 0,-1-1 0,0 0 0,-1-1 0,-14 9 0,14-10 0,1 1 0,-1 1 0,1-1 0,0 1 0,0 0 0,1 1 0,0 0 0,0 0 0,0 0 0,-6 12 0,-14 18 0,-11-3 0,31-29 0,-1 1 0,1-1 0,0 1 0,1 0 0,0 0 0,-5 8 0,2-3 0,0 0 0,0-1 0,-1 0 0,0 0 0,-20 15 0,6-5 0,8-5 0,0 1 0,-14 21 0,17-21 0,-1-1 0,0 0 0,-17 14 0,-14 17 0,23-21 0,16-21 0,0 0 0,0 1 0,0-2 0,-1 1 0,0-1 0,0 0 0,-11 5 0,11-6 0,0 1 0,0-1 0,0 1 0,0 1 0,1-1 0,0 1 0,-1 0 0,-5 7 0,-6 6 0,-1 0 0,-1-1 0,-32 21 0,24-18 0,-30 28 0,40-34 0,0 0 0,-32 19 0,31-21 0,-1 2 0,-23 20 0,-20 19 0,50-41 0,-2-2 0,0 0 0,-18 10 0,21-14 0,0 2 0,0-1 0,1 1 0,0 1 0,0 0 0,-15 16 0,5-4 0,0 0 0,-2-2 0,-38 26 0,-59 27 0,49-31 0,20-9 0,23-13 0,-57 27 0,61-36 0,0 1 0,0 1 0,1 1 0,1 1 0,0 1 0,1 1 0,-25 23 0,40-34 0,1-1 0,0 1 0,-1-1 0,0-1 0,0 1 0,0-1 0,0 1 0,0-1 0,-1-1 0,-9 3 0,8-2 0,-1 0 0,0 1 0,1 0 0,-11 5 0,-140 86 0,143-87 0,1 0 0,-23 6 0,-19 9 0,-48 36 0,43-22 0,-15-2 0,61-28 0,0 0 0,0 1 0,0 0 0,1 1 0,0 1 0,-21 17 0,28-20 0,0 0 0,0 0 0,-1-1 0,1 0 0,-1-1 0,0 1 0,-1-1 0,-14 4 0,13-4 0,-1 1 0,1 1 0,-15 9 0,-10 6 0,-5 1 0,25-13 0,0-1 0,0-1 0,-1 0 0,-23 7 0,18-7 0,1 0 0,-1 2 0,2 1 0,-1 0 0,1 2 0,-20 15 0,15-10 0,-1-2 0,-49 24 0,49-27 0,0 1 0,0 2 0,-23 18 0,21-14 0,-51 27 0,45-29 0,-51 34 0,63-37 0,-1-1 0,-1-2 0,0 0 0,-42 13 0,50-19 0,0 2 0,1-1 0,0 2 0,-17 11 0,-9 6 0,-8-1 0,-76 28 0,-14 9 0,79-33 0,23-10 0,1 2 0,-36 27 0,47-31 0,-32 12 0,45-23 0,0 0 0,0 1 0,-18 12 0,-14 11 0,-68 35 0,40-24 0,10-1 0,40-25 0,0 0 0,-1-2 0,-30 13 0,30-15 0,0 1 0,1 0 0,0 2 0,1 0 0,-22 19 0,17-15 0,0-1 0,-50 22 0,43-23 0,-44 29 0,70-39 0,-85 52 0,-23 12 0,69-46 0,15-8 0,0 1 0,-43 31 0,40-24 0,-36 20 0,39-26 0,-53 42 0,62-43 0,0-2 0,-1 0 0,0-1 0,-28 11 0,35-17 0,-32 24 0,38-24 0,0-1 0,-1 1 0,-18 8 0,-14 3 0,19-7 0,-1-2 0,-45 13 0,56-18 0,0 1 0,0 0 0,1 1 0,0 0 0,0 1 0,0 0 0,-13 11 0,12-8 0,0-2 0,0 0 0,0 0 0,-1-1 0,-19 7 0,-12 1 0,0 2 0,0 2 0,2 2 0,-44 29 0,78-46 0,1 1 0,-1-2 0,0 1 0,-11 2 0,13-4 0,0 0 0,0 0 0,0 1 0,0 0 0,1 0 0,-1 0 0,1 1 0,-11 9 0,7-6 0,-1 1 0,0-2 0,0 1 0,0-2 0,0 1 0,-18 4 0,-31 16 0,47-20 0,0-1 0,-1 0 0,0-1 0,0 0 0,-22 2 0,-5 2 0,17-3 0,0 2 0,-39 16 0,7-5 0,42-15 0,-1 1 0,-19 9 0,8-2 0,-2-2 0,1-1 0,-1-1 0,0-1 0,-54 4 0,68-8 0,0 1 0,0 1 0,1 0 0,-15 6 0,-28 9 0,47-15 0,1-1 0,-1 1 0,1 0 0,0 1 0,0 0 0,1 0 0,-1 1 0,-8 9 0,6-7 0,0 1 0,0-2 0,-19 11 0,-175 95 0,184-104 0,-42 11 0,49-17 0,0 1 0,0 0 0,0 1 0,0 0 0,1 1 0,0 1 0,-22 14 0,19-10 0,-1-1 0,-1-1 0,1-1 0,-2 0 0,1-1 0,-24 6 0,-14 7 0,8-2 0,-67 30 0,100-41-170,-1-1-1,0 0 0,0-1 1,-1 0-1,1-1 0,-1-1 1,-24 2-1,21-4-6655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24:34.526"/>
    </inkml:context>
    <inkml:brush xml:id="br0">
      <inkml:brushProperty name="width" value="0.025" units="cm"/>
      <inkml:brushProperty name="height" value="0.025" units="cm"/>
      <inkml:brushProperty name="color" value="#00A0D7"/>
    </inkml:brush>
  </inkml:definitions>
  <inkml:trace contextRef="#ctx0" brushRef="#br0">342 1 24575,'-9'7'0,"1"0"0,-1-1 0,0 1 0,-10 4 0,11-7 0,1 0 0,0 0 0,0 1 0,0 0 0,1 0 0,-1 1 0,1 0 0,-5 7 0,-54 56 0,55-57 0,-1 0 0,-1-1 0,0 0 0,-15 11 0,14-13 0,0 2 0,1 0 0,1 0 0,-11 14 0,20-24 0,1 1 0,0 0 0,-1 0 0,1 0 0,0-1 0,0 1 0,0 0 0,1 0 0,-1 0 0,0 0 0,1 1 0,-1-1 0,1 0 0,0 0 0,0 0 0,0 0 0,0 4 0,0-5 0,1 1 0,0-1 0,-1 1 0,1 0 0,0-1 0,0 1 0,0-1 0,0 0 0,0 1 0,0-1 0,0 0 0,0 0 0,1 1 0,-1-1 0,0 0 0,1 0 0,1 1 0,4 1 0,-1 0 0,1-1 0,0 0 0,0 0 0,0 0 0,0-1 0,0 0 0,14 0 0,291-4-1365,-294 3-5461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9:24:36.710"/>
    </inkml:context>
    <inkml:brush xml:id="br0">
      <inkml:brushProperty name="width" value="0.025" units="cm"/>
      <inkml:brushProperty name="height" value="0.025" units="cm"/>
      <inkml:brushProperty name="color" value="#00A0D7"/>
    </inkml:brush>
  </inkml:definitions>
  <inkml:trace contextRef="#ctx0" brushRef="#br0">1 175 24575,'26'0'0,"-1"-1"0,1-1 0,36-8 0,3-6 0,65-25 0,-105 33 0,37-7 0,22-6 0,34-31 0,-114 51 0,0-1 0,0 1 0,0 0 0,0 0 0,0 0 0,0 1 0,0-1 0,0 1 0,0 0 0,1 0 0,-1 0 0,0 1 0,0-1 0,0 1 0,0 0 0,0 1 0,0-1 0,0 0 0,4 3 0,-5-1 0,0-1 0,0 1 0,0 0 0,0 0 0,-1 0 0,1 0 0,-1 0 0,0 1 0,0-1 0,0 1 0,0-1 0,0 1 0,-1 0 0,0 0 0,0 0 0,0 0 0,0 0 0,-1-1 0,1 9 0,9 62 0,-5-47 0,1 48 0,-7 298 0,-3-334-1365,0-25-5461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1:56:40.463"/>
    </inkml:context>
    <inkml:brush xml:id="br0">
      <inkml:brushProperty name="width" value="0.05" units="cm"/>
      <inkml:brushProperty name="height" value="0.05" units="cm"/>
      <inkml:brushProperty name="color" value="#E71224"/>
    </inkml:brush>
  </inkml:definitions>
  <inkml:trace contextRef="#ctx0" brushRef="#br0">294 115 24575,'-5'1'0,"-1"0"0,1 0 0,0 0 0,-1 1 0,1 0 0,0 0 0,0 0 0,0 1 0,-8 5 0,-41 31 0,52-38 0,-5 6 0,1 0 0,-1 0 0,1 0 0,0 0 0,-5 10 0,7-10 0,-1 0 0,0-1 0,0 1 0,0-1 0,-1 0 0,0 0 0,-8 5 0,8-5 0,1-1 0,0 1 0,1-1 0,-1 1 0,1 1 0,0-1 0,1 1 0,-1-1 0,1 1 0,0 0 0,1 0 0,-3 14 0,-8 18 0,8-27 0,2 1 0,0-1 0,0 1 0,1 0 0,0 0 0,1 14 0,6 77 0,-4-96 0,0 0 0,1 0 0,-1 0 0,2-1 0,-1 1 0,1-1 0,0 1 0,1-1 0,0 0 0,7 10 0,2-2 0,0 0 0,1-1 0,16 12 0,-3-3 0,52 34 0,-67-50 0,-1 0 0,1-1 0,0-1 0,1 0 0,-1-1 0,1 0 0,25 4 0,31 3 0,-42-6 0,-1-1 0,31 0 0,-44-3 0,1 1 0,0 0 0,-1 1 0,1 0 0,19 8 0,27 6 0,-12-7 0,0-2 0,96 2 0,-107-9 0,1 3 0,61 13 0,-59-9 0,81 6 0,-103-13 0,1 1 0,22 6 0,-23-4 0,1 0 0,21 0 0,534-3 0,-278-3 0,-264 2 0,-1-1 0,1 2 0,-1 1 0,53 10 0,-48-7 0,-1 0 0,1-3 0,0-1 0,41-4 0,5 1 0,-61 2 0,-2 1 0,-1 0 0,1-2 0,0-1 0,0 0 0,-1-1 0,0-1 0,30-10 0,-40 11 0,161-75 0,-140 62 0,0-1 0,-1-1 0,39-33 0,-65 49 0,90-84 0,-79 72 0,0-1 0,0 0 0,-2-1 0,14-23 0,-22 32 0,0-1 0,0 0 0,-1 0 0,0 0 0,0 0 0,-1-1 0,1-15 0,-6-59 0,3 77 0,0 1 0,-1-1 0,1 1 0,-1-1 0,0 1 0,0 0 0,-1 0 0,0 0 0,0 0 0,0 1 0,0-1 0,-1 1 0,0 0 0,-5-5 0,-8-6 0,-1 1 0,-25-16 0,2 2 0,21 16 0,0 0 0,0 1 0,-1 1 0,-1 2 0,0 0 0,-30-7 0,45 12 0,0 0 0,1 0 0,-1-1 0,1 1 0,0-1 0,-8-7 0,8 6 0,0 1 0,-1 0 0,1-1 0,-1 2 0,0-1 0,-8-2 0,-28-5 0,21 5 0,-41-15 0,53 18 0,-1-1 0,1 2 0,-1 0 0,0 0 0,0 1 0,-20 0 0,20 1 0,0-1 0,1 1 0,-1-2 0,1 1 0,-1-1 0,1-1 0,-14-5 0,6-1 0,-1 1 0,1 1 0,-1 0 0,0 2 0,-1 0 0,1 1 0,-1 1 0,-20 0 0,20 1 0,0 0 0,0-2 0,-36-10 0,36 8 0,-1 1 0,-1 1 0,-22-2 0,-47-5 0,60 6 0,-48-2 0,2 7-231,0-3 0,0-4 1,-83-18-1,122 19 495,-1 2 0,0 1 1,-77 5-1,26 1-398,-10-5 134,-111 4 0,130 8 0,37-4 0,-55 1 0,65-7 0,0 1 0,-54 10 0,63-6 0,3-2 0,0 2 0,-36 12 0,58-17-33,-1 0 0,1 0-1,0 1 1,-1-1 0,1 0-1,0 0 1,0 0 0,-1 0 0,1 0-1,0 1 1,-1-1 0,1 0-1,0 0 1,0 0 0,-1 1-1,1-1 1,0 0 0,0 0 0,0 1-1,-1-1 1,1 0 0,0 0-1,0 1 1,0-1 0,0 0-1,0 1 1,0-1 0,-1 0 0,1 1-1,0-1 1,0 0 0,0 1-1,0-1 1,0 0 0,0 1-1,0-1 1,0 0 0,1 1 0,-1-1-1,0 1 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1:56:42.975"/>
    </inkml:context>
    <inkml:brush xml:id="br0">
      <inkml:brushProperty name="width" value="0.05" units="cm"/>
      <inkml:brushProperty name="height" value="0.05" units="cm"/>
      <inkml:brushProperty name="color" value="#E71224"/>
    </inkml:brush>
  </inkml:definitions>
  <inkml:trace contextRef="#ctx0" brushRef="#br0">626 336 24575,'-17'1'0,"1"0"0,-31 8 0,30-5 0,-1-1 0,-22 1 0,17-2 0,1 2 0,0 0 0,0 1 0,0 1 0,-35 15 0,-5 2 0,57-21 0,0 0 0,1 0 0,-1 1 0,1-1 0,0 1 0,0 0 0,0 1 0,0-1 0,-4 6 0,5-6 0,0 0 0,0 0 0,-1 0 0,1 0 0,-1 0 0,1-1 0,-1 1 0,0-1 0,0 0 0,0 0 0,0-1 0,0 1 0,-9 1 0,10-3 0,-1 1 0,1-1 0,-1 1 0,1 0 0,0 0 0,-1 0 0,1 0 0,0 1 0,0-1 0,0 1 0,0 0 0,0 0 0,0 0 0,-4 5 0,3-2 0,1 0 0,0 0 0,0 1 0,0 0 0,0-1 0,1 1 0,-2 11 0,-5 10 0,1 1 0,-8 40 0,7-19 0,4-26 0,1 0 0,-1 38 0,5-50 0,0 0 0,1 0 0,0-1 0,0 1 0,2 0 0,-1 0 0,1-1 0,1 1 0,0-1 0,0 0 0,1 0 0,0 0 0,1-1 0,0 0 0,1 0 0,0-1 0,0 1 0,0-1 0,1-1 0,1 1 0,-1-2 0,1 1 0,0-1 0,17 8 0,40 33 0,-36-33 0,-2 1 0,28 20 0,-41-25 0,0 0 0,0-1 0,1-1 0,1 0 0,-1-1 0,1-1 0,0-1 0,0 0 0,31 4 0,-29-5 0,0 0 0,0 2 0,-1 0 0,32 16 0,-31-13 0,0-1 0,1 0 0,0-2 0,22 5 0,60 10 0,-69-13 0,1-1 0,0-2 0,52 2 0,3-9 0,112 4 0,-141 8 0,-44-6 0,1-1 0,24 2 0,33-5 0,-44-1 0,0 1 0,0 1 0,0 2 0,30 7 0,-34-5 0,1-1 0,51 0 0,9 1 0,-15 4-248,0-3 0,136-8 0,-181-2 450,47-13 0,16-3 138,-27 17-340,-42 2 0,38-5 0,-52 5 0,0-1 0,0 0 0,-1 0 0,1-1 0,-1 0 0,1 0 0,-1 0 0,0-1 0,8-6 0,3-3 0,-11 9 0,0 0 0,-1-1 0,1 0 0,-1 0 0,0 0 0,0-1 0,-1 0 0,1 0 0,-1 0 0,4-9 0,11-23 0,2 2 0,34-47 0,-37 57 0,7-17 0,-19 32 0,0 0 0,1 0 0,13-16 0,9-8 0,-17 19 0,27-26 0,-35 38 0,1 0 0,0 1 0,-1-1 0,2 1 0,-1 0 0,0 0 0,0 1 0,1-1 0,0 1 0,9-2 0,-7 2 0,0 0 0,0 0 0,-1-1 0,1 0 0,-1 0 0,1-1 0,-1 1 0,0-2 0,-1 1 0,1-1 0,-1 0 0,0-1 0,0 1 0,0-1 0,-1 0 0,0-1 0,0 1 0,-1-1 0,1 0 0,-2 0 0,1-1 0,-1 1 0,0-1 0,0 0 0,-1 1 0,0-1 0,-1 0 0,1 0 0,-1-11 0,-3-206 0,1 217 0,-1 1 0,0-1 0,0 0 0,-1 1 0,0-1 0,0 1 0,-8-12 0,-35-50 0,35 54 0,-3-3 0,0 0 0,-1 1 0,0 1 0,-19-16 0,9 12 0,-56-45 0,70 58 0,0 1 0,0 1 0,-1-1 0,0 2 0,0 0 0,-22-5 0,-3-1 0,15 3 0,-4-1 0,-40-7 0,20 6 0,26 5 0,1 0 0,-29-1 0,18 3 0,-44-9 0,22 3 0,0 0 0,13 2 0,-71-3 0,-271 10-2981,-192-1 4507,212 0-71,322 4-2820,24 1-5461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1:56:47.640"/>
    </inkml:context>
    <inkml:brush xml:id="br0">
      <inkml:brushProperty name="width" value="0.05" units="cm"/>
      <inkml:brushProperty name="height" value="0.05" units="cm"/>
      <inkml:brushProperty name="color" value="#E71224"/>
    </inkml:brush>
  </inkml:definitions>
  <inkml:trace contextRef="#ctx0" brushRef="#br0">1 2 24575,'42'-1'0,"-8"0"0,-1 2 0,0 0 0,57 12 0,-65-9 0,40 3 0,-39-5 0,36 7 0,-28-2 0,-22-6 0,-1 1 0,0 1 0,14 5 0,-21-7 0,0 1 0,0 0 0,-1 0 0,1 1 0,-1-1 0,1 1 0,-1-1 0,0 1 0,0 0 0,0 0 0,-1 1 0,5 6 0,-1 0 0,1 0 0,0-1 0,0 0 0,1 0 0,0 0 0,0-1 0,1 0 0,18 11 0,-21-13 0,1-1 0,-1 1 0,-1 0 0,1 1 0,-1-1 0,0 1 0,5 9 0,-4-7 0,0 0 0,0 0 0,0-1 0,10 9 0,-9-10 0,-1 0 0,-1 0 0,1 0 0,-1 1 0,-1 0 0,1 0 0,3 10 0,-4-9 0,0-1 0,0 1 0,1-1 0,0 0 0,0-1 0,9 10 0,8 7 0,-2 0 0,0 2 0,23 40 0,-39-57 0,1 0 0,-1 1 0,-1 0 0,5 14 0,-5-13 0,0 1 0,1-1 0,7 13 0,18 26 0,-18-34 0,0 2 0,-2 0 0,0 0 0,0 0 0,-2 1 0,10 39 0,-9-21 0,19 58 0,-15-58 0,10 54 0,-13-45 0,-4-19 0,-1 1 0,2 39 0,-6-55 0,1 13 0,-1-1 0,-1 1 0,-1 0 0,-1-1 0,-1 1 0,-1-1 0,-11 29 0,7-30 0,2 0 0,0 1 0,1-1 0,-4 47 0,9-60 0,0 0 0,-1 0 0,0-1 0,0 1 0,-1 0 0,0-1 0,-1 0 0,0 0 0,-1 0 0,1 0 0,-2-1 0,1 0 0,-13 14 0,8-10 0,0 1 0,1-1 0,0 2 0,1-1 0,-9 22 0,-3 4 0,6-14 0,-2-2 0,0 0 0,-2-1 0,-36 36 0,24-26 0,22-23 0,0 1 0,-1-2 0,-19 15 0,19-15 0,-1 1 0,1-1 0,0 1 0,1 1 0,-10 13 0,10-12 0,0-1 0,-1 1 0,-1-2 0,-13 12 0,-117 91 0,69-51 0,46-38 0,-1-2 0,0 0 0,-38 21 0,17-18 0,19-10 0,-36 23 0,53-29-117,-13 9-507,-41 22 0,51-34-6202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1:56:53.607"/>
    </inkml:context>
    <inkml:brush xml:id="br0">
      <inkml:brushProperty name="width" value="0.05" units="cm"/>
      <inkml:brushProperty name="height" value="0.05" units="cm"/>
      <inkml:brushProperty name="color" value="#E71224"/>
    </inkml:brush>
  </inkml:definitions>
  <inkml:trace contextRef="#ctx0" brushRef="#br0">1 49 24575,'1'7'0,"0"0"0,1 0 0,-1-1 0,2 1 0,-1-1 0,1 0 0,0 0 0,0 0 0,1 0 0,-1 0 0,1-1 0,9 10 0,-6-7 0,0 1 0,-1 0 0,10 19 0,-8-7 0,-1-1 0,-1 1 0,7 41 0,7 41 0,-37-137 0,10 11 0,1 1 0,1-1 0,0 0 0,2 0 0,0-44 0,3 48 0,-1 11 0,1 0 0,0 0 0,1 0 0,0 0 0,2-11 0,-2 17 0,0 0 0,-1 0 0,1 0 0,0 0 0,0 0 0,0 1 0,1-1 0,-1 0 0,0 0 0,1 1 0,-1-1 0,1 1 0,-1 0 0,1-1 0,0 1 0,0 0 0,0 0 0,-1 0 0,1 0 0,0 0 0,0 0 0,0 1 0,0-1 0,5 0 0,2-1 0,0 1 0,0 0 0,0 0 0,1 1 0,-1 1 0,15 1 0,-20-1 0,-1 0 0,1 0 0,-1 0 0,1 0 0,-1 1 0,1-1 0,-1 1 0,0 0 0,0 0 0,0 0 0,0 1 0,0-1 0,0 1 0,-1 0 0,1-1 0,-1 1 0,0 0 0,3 6 0,6 11 0,-1-5 0,-2 1 0,0 0 0,-1 1 0,-1-1 0,5 21 0,0 5 0,-6-20 0,-11-44 0,-3-8 0,2-1 0,1 0 0,1 0 0,1-1 0,2 1 0,3-47 0,-1 76 0,0 0 0,1 0 0,-1 0 0,0 0 0,1 0 0,-1 0 0,1 0 0,0 0 0,-1 0 0,1 0 0,0 0 0,0 0 0,1 0 0,-1 1 0,0-1 0,0 0 0,1 1 0,-1-1 0,1 1 0,-1 0 0,1-1 0,0 1 0,0 0 0,-1 0 0,1 0 0,0 0 0,0 0 0,0 1 0,0-1 0,0 1 0,0-1 0,0 1 0,0 0 0,0-1 0,1 1 0,-1 0 0,0 0 0,0 1 0,0-1 0,3 1 0,1 0 0,1 1 0,-1 0 0,1 0 0,-1 0 0,0 1 0,1 0 0,-1 0 0,-1 0 0,1 1 0,0 0 0,6 6 0,13 13 0,-17-16 0,1 1 0,-1 0 0,-1 0 0,0 1 0,8 11 0,-12-14-65,1 0 0,-1-1 0,1 0 0,0 1 0,0-1 0,0-1 0,1 1 0,-1-1 0,1 0 0,0 0 0,1 0 0,-1 0 0,0-1 0,1 0 0,0 0 0,0-1 0,0 0 0,0 0 0,0 0 0,12 1 0,0-1-6761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1:56:54.975"/>
    </inkml:context>
    <inkml:brush xml:id="br0">
      <inkml:brushProperty name="width" value="0.05" units="cm"/>
      <inkml:brushProperty name="height" value="0.05" units="cm"/>
      <inkml:brushProperty name="color" value="#E71224"/>
    </inkml:brush>
  </inkml:definitions>
  <inkml:trace contextRef="#ctx0" brushRef="#br0">96 38 24575,'0'-1'0,"0"-1"0,0 1 0,0-1 0,0 1 0,0 0 0,0-1 0,0 1 0,-1-1 0,1 1 0,-1 0 0,1-1 0,-1 1 0,1 0 0,-1-1 0,0 1 0,1 0 0,-1 0 0,0 0 0,0 0 0,0 0 0,0 0 0,0 0 0,0 0 0,0 0 0,-1 0 0,1 0 0,0 1 0,0-1 0,-1 1 0,1-1 0,0 1 0,-1-1 0,1 1 0,0-1 0,-1 1 0,1 0 0,-1 0 0,1 0 0,0 0 0,-3 0 0,1 1 0,1-1 0,-1 1 0,1-1 0,0 1 0,0 0 0,-1 0 0,1 0 0,0 0 0,0 0 0,0 0 0,0 1 0,0-1 0,0 1 0,0-1 0,0 1 0,1 0 0,-1 0 0,1-1 0,-1 1 0,1 0 0,0 1 0,0-1 0,0 0 0,-1 3 0,-2 15 0,1 1 0,0-1 0,2 1 0,1-1 0,4 37 0,-1 8 0,-3-54 0,0 1 0,1 0 0,0 0 0,5 14 0,-6-24 0,0 0 0,1 0 0,-1-1 0,1 1 0,-1 0 0,1-1 0,0 1 0,-1-1 0,1 1 0,0-1 0,0 1 0,0-1 0,0 0 0,0 1 0,1-1 0,-1 0 0,0 0 0,1 0 0,-1 0 0,0 0 0,1 0 0,-1 0 0,1 0 0,0 0 0,-1-1 0,1 1 0,0-1 0,-1 1 0,1-1 0,0 0 0,-1 0 0,1 0 0,0 1 0,0-2 0,-1 1 0,1 0 0,0 0 0,-1-1 0,4 0 0,-2 0 0,1-1 0,0 0 0,0 0 0,-1 0 0,1-1 0,-1 1 0,0-1 0,1 0 0,-1 0 0,-1 0 0,1 0 0,0 0 0,-1-1 0,1 1 0,-1-1 0,3-7 0,-2 3 0,1-1 0,-1 1 0,-1-1 0,0 0 0,0 1 0,1-18 0,-3-32 0,1 58 0,0 1 0,0-1 0,0 0 0,0 1 0,0-1 0,0 1 0,0-1 0,0 1 0,0-1 0,0 1 0,0 0 0,-1-1 0,1 1 0,0 0 0,0 0 0,-1 0 0,1-1 0,-1 1 0,2 2 0,21 25 0,-8-7-227,-1 2-1,-1-1 1,-1 2-1,-2-1 1,13 40-1,-20-47-6598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1:56:56.592"/>
    </inkml:context>
    <inkml:brush xml:id="br0">
      <inkml:brushProperty name="width" value="0.05" units="cm"/>
      <inkml:brushProperty name="height" value="0.05" units="cm"/>
      <inkml:brushProperty name="color" value="#E71224"/>
    </inkml:brush>
  </inkml:definitions>
  <inkml:trace contextRef="#ctx0" brushRef="#br0">0 67 24575,'4'0'0,"1"-4"0,3-1 0,5 0 0,0-3 0,1 1 0,2 0 0,3 2 0,1 2 0,1 1 0,1 2 0,-3-4 0,-1-1 0,0 1 0,1 0 0,0 2 0,-2 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1:56:57.420"/>
    </inkml:context>
    <inkml:brush xml:id="br0">
      <inkml:brushProperty name="width" value="0.05" units="cm"/>
      <inkml:brushProperty name="height" value="0.05" units="cm"/>
      <inkml:brushProperty name="color" value="#E71224"/>
    </inkml:brush>
  </inkml:definitions>
  <inkml:trace contextRef="#ctx0" brushRef="#br0">2 1 24575,'-2'72'0,"4"79"0,3-121 0,1 0 0,18 56 0,-13-52 0,10 53 0,-18-72 0,1 0 0,10 26 0,-9-29 0,-1-1 0,0 1 0,-1 0 0,0 0 0,1 15 0,-4-24 0,3 31 0,-3-33 0,0 1 0,0-1 0,0 0 0,1 1 0,-1-1 0,0 0 0,1 1 0,-1-1 0,1 0 0,-1 1 0,1-1 0,0 0 0,-1 0 0,1 0 0,0 1 0,0-1 0,0 0 0,1 1 0,-1-4 0,0 0 0,0 0 0,0 0 0,0 0 0,0-1 0,0 1 0,-1 0 0,1 0 0,-1-1 0,0 1 0,0 0 0,0-5 0,0 7 0,1-21-1365,-1 1-5461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1:56:58.539"/>
    </inkml:context>
    <inkml:brush xml:id="br0">
      <inkml:brushProperty name="width" value="0.05" units="cm"/>
      <inkml:brushProperty name="height" value="0.05" units="cm"/>
      <inkml:brushProperty name="color" value="#E71224"/>
    </inkml:brush>
  </inkml:definitions>
  <inkml:trace contextRef="#ctx0" brushRef="#br0">45 14 24575,'0'0'0,"1"0"0,-1 0 0,0 0 0,1 0 0,-1 0 0,0 0 0,0 0 0,1 0 0,-1 0 0,0 0 0,0 0 0,1 0 0,-1 0 0,0 0 0,1 0 0,-1-1 0,0 1 0,0 0 0,1 0 0,-1 0 0,0 0 0,0 0 0,0-1 0,1 1 0,-1 0 0,0 0 0,0 0 0,0-1 0,0 1 0,1 0 0,-1 0 0,0-1 0,0 1 0,0 0 0,0 0 0,0-1 0,0 1 0,0 0 0,0 0 0,0-1 0,1 1 0,-1 0 0,0 0 0,0-1 0,-1 1 0,1 0 0,0-1 0,0 1 0,0 0 0,0 0 0,0-1 0,0 1 0,0 0 0,0 0 0,0-1 0,-1 1 0,1-1 0,0 1 0,-1 0 0,1 0 0,0-1 0,-1 1 0,1 0 0,0 0 0,-1 0 0,1-1 0,0 1 0,-1 0 0,1 0 0,-1 0 0,1 0 0,0 0 0,-1 0 0,1 0 0,-1 0 0,1 0 0,0 0 0,-1 0 0,1 0 0,-1 0 0,1 0 0,0 0 0,-1 0 0,1 0 0,0 0 0,-1 1 0,1-1 0,0 0 0,-1 0 0,1 0 0,0 1 0,-1-1 0,1 0 0,0 1 0,-1-1 0,1 0 0,0 0 0,0 1 0,-1-1 0,1 0 0,0 1 0,0-1 0,0 1 0,-6 10 0,1 0 0,0 1 0,1 0 0,0-1 0,1 1 0,0 1 0,1-1 0,-1 13 0,2-16 0,1 0 0,-1 0 0,2 0 0,-1-1 0,1 1 0,1 0 0,-1-1 0,1 1 0,5 11 0,-5-16 0,0-1 0,0 1 0,0-1 0,0 1 0,0-1 0,1 0 0,0 0 0,-1 0 0,1 0 0,0-1 0,1 1 0,-1-1 0,0 1 0,1-1 0,-1 0 0,1-1 0,0 1 0,-1-1 0,1 1 0,0-1 0,0 0 0,7 0 0,40 6-1365,-41-7-5461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2T15:37:36.560"/>
    </inkml:context>
    <inkml:brush xml:id="br0">
      <inkml:brushProperty name="width" value="0.05" units="cm"/>
      <inkml:brushProperty name="height" value="0.05" units="cm"/>
      <inkml:brushProperty name="color" value="#FFC114"/>
    </inkml:brush>
  </inkml:definitions>
  <inkml:trace contextRef="#ctx0" brushRef="#br0">1968 1 24516,'-1968'3067'0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1:57:02.029"/>
    </inkml:context>
    <inkml:brush xml:id="br0">
      <inkml:brushProperty name="width" value="0.05" units="cm"/>
      <inkml:brushProperty name="height" value="0.05" units="cm"/>
      <inkml:brushProperty name="color" value="#E71224"/>
    </inkml:brush>
  </inkml:definitions>
  <inkml:trace contextRef="#ctx0" brushRef="#br0">0 1 24575,'1'21'0,"0"1"0,1-1 0,8 34 0,-2-1 0,-7-42 0,0-1 0,1 0 0,0 1 0,1-1 0,0 0 0,8 17 0,-5-15 0,-2 0 0,1 0 0,-2 1 0,0 0 0,0-1 0,1 26 0,5 28 0,-3-26 0,-2 1 0,-1 0 0,-6 69 0,1-21 0,2-81 0,1-7 0,-1 1 0,0-1 0,1 0 0,-1 1 0,-1-1 0,1 0 0,0 1 0,0-1 0,-1 0 0,1 1 0,-1-1 0,0 0 0,-1 3 0,2-5 0,0 0 0,0 0 0,-1 0 0,1 0 0,0 0 0,0 1 0,0-1 0,0 0 0,0 0 0,-1 0 0,1 0 0,0 0 0,0 0 0,0 0 0,0 0 0,0 0 0,-1 0 0,1 0 0,0 0 0,0 0 0,0 0 0,0 0 0,-1 0 0,1 0 0,0 0 0,0 0 0,0-1 0,0 1 0,0 0 0,-1 0 0,1 0 0,0 0 0,0 0 0,0 0 0,0 0 0,0 0 0,0-1 0,0 1 0,-1 0 0,1 0 0,0 0 0,0 0 0,0 0 0,0-1 0,0 1 0,0 0 0,-5-13 0,0-12 0,4 18 0,-1-8 0,1 0 0,0 0 0,3-28 0,-2 40 0,1-1 0,0 1 0,-1 0 0,1 0 0,0-1 0,0 1 0,1 0 0,-1 0 0,1 0 0,-1 0 0,1 0 0,0 0 0,0 1 0,0-1 0,1 1 0,-1-1 0,1 1 0,-1 0 0,1 0 0,0 0 0,-1 0 0,1 0 0,4-1 0,30-16 0,-30 14 0,0 1 0,0 1 0,0-1 0,0 1 0,15-4 0,-19 7 0,0-1 0,0 1 0,-1 0 0,1 0 0,0 0 0,0 1 0,-1-1 0,1 1 0,0-1 0,-1 1 0,1 0 0,-1 0 0,1 0 0,-1 0 0,1 1 0,-1-1 0,0 1 0,0-1 0,1 1 0,-1 0 0,3 4 0,0 0 0,-1 0 0,0 1 0,0 0 0,0 0 0,-1 0 0,0 0 0,0 0 0,-1 1 0,0-1 0,1 11 0,-1-8 0,1-1 0,-1 1 0,1-1 0,1 0 0,0 0 0,6 10 0,-5-10 0,-1 0 0,0 0 0,0 0 0,-1 1 0,0 0 0,0-1 0,0 12 0,-1-10 0,1 0 0,0 0 0,0 0 0,1-1 0,7 15 0,-4-16 106,-6-9-146,-1 0-1,0 0 0,1 0 0,-1 0 0,0 0 0,0-1 0,1 1 0,-1 0 1,0 0-1,0 0 0,1 0 0,-1 0 0,0-1 0,0 1 0,0 0 0,1 0 1,-1 0-1,0 0 0,0-1 0,0 1 0,0 0 0,1 0 0,-1-1 0,0 1 1,0 0-1,0 0 0,0-1 0,0 1 0,0 0 0,0 0 0,0-1 0,0 1 1,0 0-1,0-1 0,0 1 0,2-10-6785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1:57:48.66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4:25:55.899"/>
    </inkml:context>
    <inkml:brush xml:id="br0">
      <inkml:brushProperty name="width" value="0.05" units="cm"/>
      <inkml:brushProperty name="height" value="0.05" units="cm"/>
      <inkml:brushProperty name="color" value="#E71224"/>
    </inkml:brush>
  </inkml:definitions>
  <inkml:trace contextRef="#ctx0" brushRef="#br0">807 3974 24575,'-1'-1'0,"1"0"0,0 0 0,-1 0 0,0 0 0,1 0 0,-1 0 0,1 0 0,-1 0 0,0 1 0,0-1 0,1 0 0,-1 1 0,0-1 0,0 0 0,0 1 0,0-1 0,0 1 0,0-1 0,0 1 0,-1-1 0,-26-10 0,20 9 0,-14-8 0,0-1 0,-28-19 0,5 3 0,14 6 0,0 0 0,1-3 0,1 0 0,-45-49 0,34 41 0,35 29 0,0 0 0,0 0 0,1 0 0,-1-1 0,1 0 0,0 0 0,0 0 0,0 0 0,1-1 0,-1 1 0,1-1 0,0 0 0,-2-6 0,1 2 0,-1 0 0,0 0 0,-1 0 0,0 1 0,0-1 0,0 2 0,-12-12 0,-18-22 0,28 29 0,1-1 0,1 0 0,0 0 0,1 0 0,-8-28 0,8 23 0,0 1 0,-2 0 0,-10-22 0,2 12 0,1 0 0,2-2 0,1 1 0,2-2 0,0 1 0,-7-54 0,-5-22 0,2 15 0,12 66 0,1 0 0,2-1 0,-3-45 0,8-481 0,0 540 0,0 1 0,1-1 0,0 1 0,0 0 0,1 0 0,8-16 0,-7 15 0,0 0 0,0 0 0,-1 0 0,-1 0 0,2-15 0,-1-2 0,1 0 0,1 0 0,1 1 0,2 0 0,1 0 0,0 1 0,17-30 0,15-31 0,-35 73 0,1-1 0,-2 0 0,0 0 0,4-24 0,-4 18 0,12-34 0,-6 30 0,2 1 0,30-46 0,-37 60 0,-1-1 0,1 1 0,5-21 0,10-17 0,7-21 0,-23 52 0,2 1 0,15-30 0,47-54 0,35-27 0,-96 116 0,1 1 0,0 0 0,0 1 0,1 0 0,0 0 0,1 1 0,13-8 0,-19 12 0,0-1 0,0 0 0,0 0 0,0 0 0,-1 0 0,6-10 0,-6 9 0,0 0 0,1 0 0,-1 1 0,1 0 0,0-1 0,7-4 0,-1 2 0,-1-1 0,-1 0 0,13-15 0,-13 14 0,0 0 0,1 0 0,13-9 0,9-2 0,39-19 0,8-4 0,-64 34 0,0 1 0,1 1 0,0 1 0,0 0 0,1 0 0,20-4 0,-19 6 0,0-1 0,-1 0 0,1-2 0,-2 0 0,1-1 0,23-17 0,-33 23 0,0-1 0,1 1 0,-1 0 0,1 1 0,0 0 0,0 0 0,9 0 0,-7 0 0,0 0 0,0 0 0,-1-1 0,14-5 0,-8 2 0,0 1 0,1 0 0,-1 1 0,1 1 0,17-1 0,-18 2 0,0 0 0,1-1 0,-1-1 0,-1 0 0,29-13 0,-30 12 0,-1 0 0,1 1 0,1 0 0,-1 1 0,0 0 0,1 1 0,13 0 0,-12 1 0,0-1 0,-1 0 0,1-1 0,-1-1 0,26-9 0,-31 9 0,1 1 0,0 0 0,0 1 0,1 0 0,14-1 0,-15 2 0,0 0 0,0-1 0,0 0 0,0 0 0,19-8 0,2-3 0,0 2 0,1 1 0,1 1 0,57-7 0,52-13 0,-117 23 0,0 2 0,45-4 0,-42 6 0,-16 0 0,0 0 0,0-1 0,0 0 0,0-1 0,0 0 0,-1-1 0,0 0 0,18-12 0,-22 13 19,1 1 0,0 0-1,0 0 1,12-2 0,8-3-1478,-15 3-5367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4:25:56.990"/>
    </inkml:context>
    <inkml:brush xml:id="br0">
      <inkml:brushProperty name="width" value="0.05" units="cm"/>
      <inkml:brushProperty name="height" value="0.05" units="cm"/>
      <inkml:brushProperty name="color" value="#E71224"/>
    </inkml:brush>
  </inkml:definitions>
  <inkml:trace contextRef="#ctx0" brushRef="#br0">1 1 24575,'11'1'0,"-1"1"0,1 0 0,-1 1 0,1 1 0,-1-1 0,0 2 0,0-1 0,-1 1 0,10 7 0,23 10 0,-20-12 0,1-1 0,0 0 0,31 6 0,-49-15 0,-1 1 0,0 0 0,0 0 0,0 1 0,0-1 0,0 1 0,0 0 0,0 0 0,0 0 0,0 0 0,-1 1 0,0 0 0,1 0 0,-1-1 0,0 2 0,0-1 0,4 6 0,-4-3 0,-1 0 0,1 1 0,-1-1 0,0 1 0,-1-1 0,1 1 0,-1 0 0,-1-1 0,1 1 0,-2 10 0,2-5 0,-1 0 0,0 1 0,-1-1 0,0 0 0,-1 0 0,0-1 0,-1 1 0,0 0 0,-1-1 0,-1 1 0,-9 18 0,-4 1 0,-20 51 0,30-66-170,1-1-1,-2 0 0,0-1 1,0 0-1,-2-1 0,0 0 1,-22 21-1,22-25-6655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4:25:59.530"/>
    </inkml:context>
    <inkml:brush xml:id="br0">
      <inkml:brushProperty name="width" value="0.05" units="cm"/>
      <inkml:brushProperty name="height" value="0.05" units="cm"/>
      <inkml:brushProperty name="color" value="#E71224"/>
    </inkml:brush>
  </inkml:definitions>
  <inkml:trace contextRef="#ctx0" brushRef="#br0">44 1371 24575,'-16'-45'0,"6"-5"0,2-1 0,-1-79 0,8 42 0,3-78 0,3 139 0,1 0 0,2 1 0,0 0 0,21-44 0,24-27 0,-44 81 0,1-1 0,1 1 0,0 1 0,1 0 0,22-21 0,12-14 0,-41 45 0,2-1 0,-1 1 0,1 0 0,0 0 0,0 1 0,0 0 0,0 0 0,1 1 0,9-3 0,-5 1 0,0 0 0,-1-1 0,11-6 0,-6 2 0,1 1 0,-1 1 0,34-12 0,-3 2 0,-35 14 0,-1 0 0,1 1 0,22-3 0,-21 4 0,1 0 0,23-9 0,109-39 0,-89 25 0,-47 19 0,1 1 0,0 0 0,0 1 0,0 1 0,0-1 0,19-2 0,11 3 0,-17 2 0,-1-1 0,23-6 0,81-14 0,-102 18 0,0 1 0,0 1 0,26 1 0,-27 2 0,1-2 0,-1-1 0,32-6 0,33-5 0,-18 4 0,-51 7 0,39-1 0,-42 3 0,1 0 0,-1-2 0,18-3 0,2-12 97,-18 7-1559,-6 4-5364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4T14:26:00.918"/>
    </inkml:context>
    <inkml:brush xml:id="br0">
      <inkml:brushProperty name="width" value="0.05" units="cm"/>
      <inkml:brushProperty name="height" value="0.05" units="cm"/>
      <inkml:brushProperty name="color" value="#E71224"/>
    </inkml:brush>
  </inkml:definitions>
  <inkml:trace contextRef="#ctx0" brushRef="#br0">48 1 24575,'1'4'0,"1"0"0,0 0 0,1 0 0,-1-1 0,0 1 0,1 0 0,0-1 0,0 0 0,0 1 0,0-1 0,7 4 0,0 2 0,18 17 0,11 11 0,-31-27 0,-3-5 0,0 0 0,-1 0 0,1 0 0,-1 1 0,-1 0 0,1-1 0,-1 1 0,0 0 0,-1 1 0,1-1 0,-1 1 0,0-1 0,-1 1 0,1-1 0,-1 9 0,0-7 0,-2 0 0,1-1 0,-1 1 0,0 0 0,0-1 0,-1 1 0,0 0 0,0-1 0,-7 13 0,0-4 0,0-1 0,-1 0 0,-15 17 0,19-24 0,-3 3 0,-1 0 0,0 0 0,-16 13 0,20-18 0,0-1 0,1 1 0,-1 1 0,1-1 0,1 1 0,-1-1 0,1 1 0,0 1 0,1-1 0,-4 12 0,-9 16 0,8-22-1365,0-3-5461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veloper.android.com/reference/android/provider/CallLog.Call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ev2qa.com/android-contacts-database-structu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ev2qa.com/android-contacts-database-structur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https://android.googlesource.com/platform/packages/providers/ContactsProvider/+/b0f94c82189fdbe30037fbda532576043cbb067e/src/com/android/providers/contacts/ContactsProvider.java</a:t>
            </a:r>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-d '@1581684660' -u </a:t>
            </a:r>
          </a:p>
        </p:txBody>
      </p:sp>
      <p:sp>
        <p:nvSpPr>
          <p:cNvPr id="4" name="Slide Number Placeholder 3"/>
          <p:cNvSpPr>
            <a:spLocks noGrp="1"/>
          </p:cNvSpPr>
          <p:nvPr>
            <p:ph type="sldNum" sz="quarter" idx="5"/>
          </p:nvPr>
        </p:nvSpPr>
        <p:spPr/>
        <p:txBody>
          <a:bodyPr/>
          <a:lstStyle/>
          <a:p>
            <a:fld id="{DDBF98C7-164A-4723-84F0-B1E4B080DDEC}" type="slidenum">
              <a:rPr lang="en-US" smtClean="0"/>
              <a:t>41</a:t>
            </a:fld>
            <a:endParaRPr lang="en-US"/>
          </a:p>
        </p:txBody>
      </p:sp>
    </p:spTree>
    <p:extLst>
      <p:ext uri="{BB962C8B-B14F-4D97-AF65-F5344CB8AC3E}">
        <p14:creationId xmlns:p14="http://schemas.microsoft.com/office/powerpoint/2010/main" val="275866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digraph </a:t>
            </a:r>
            <a:r>
              <a:rPr lang="en-US" dirty="0" err="1"/>
              <a:t>CallLogDataFlow</a:t>
            </a:r>
            <a:r>
              <a:rPr lang="en-US" dirty="0"/>
              <a:t> {</a:t>
            </a:r>
          </a:p>
          <a:p>
            <a:r>
              <a:rPr lang="en-US" dirty="0"/>
              <a:t>  </a:t>
            </a:r>
            <a:r>
              <a:rPr lang="en-US" dirty="0" err="1"/>
              <a:t>rankdir</a:t>
            </a:r>
            <a:r>
              <a:rPr lang="en-US" dirty="0"/>
              <a:t>=TB;</a:t>
            </a:r>
          </a:p>
          <a:p>
            <a:r>
              <a:rPr lang="en-US" dirty="0"/>
              <a:t>  node [shape=box, style=filled, </a:t>
            </a:r>
            <a:r>
              <a:rPr lang="en-US" dirty="0" err="1"/>
              <a:t>fillcolor</a:t>
            </a:r>
            <a:r>
              <a:rPr lang="en-US" dirty="0"/>
              <a:t>=white, </a:t>
            </a:r>
            <a:r>
              <a:rPr lang="en-US" dirty="0" err="1"/>
              <a:t>fontname</a:t>
            </a:r>
            <a:r>
              <a:rPr lang="en-US" dirty="0"/>
              <a:t>="Helvetica"];</a:t>
            </a:r>
          </a:p>
          <a:p>
            <a:endParaRPr lang="en-US" dirty="0"/>
          </a:p>
          <a:p>
            <a:r>
              <a:rPr lang="en-US" dirty="0"/>
              <a:t>  // App Layer</a:t>
            </a:r>
          </a:p>
          <a:p>
            <a:r>
              <a:rPr lang="en-US" dirty="0"/>
              <a:t>  subgraph </a:t>
            </a:r>
            <a:r>
              <a:rPr lang="en-US" dirty="0" err="1"/>
              <a:t>cluster_app</a:t>
            </a:r>
            <a:r>
              <a:rPr lang="en-US" dirty="0"/>
              <a:t> {</a:t>
            </a:r>
          </a:p>
          <a:p>
            <a:r>
              <a:rPr lang="en-US" dirty="0"/>
              <a:t>    label="App Layer (User-Facing)";</a:t>
            </a:r>
          </a:p>
          <a:p>
            <a:r>
              <a:rPr lang="en-US" dirty="0"/>
              <a:t>    color=</a:t>
            </a:r>
            <a:r>
              <a:rPr lang="en-US" dirty="0" err="1"/>
              <a:t>lightblue</a:t>
            </a:r>
            <a:r>
              <a:rPr lang="en-US" dirty="0"/>
              <a:t>;</a:t>
            </a:r>
          </a:p>
          <a:p>
            <a:r>
              <a:rPr lang="en-US" dirty="0"/>
              <a:t>    </a:t>
            </a:r>
            <a:r>
              <a:rPr lang="en-US" dirty="0" err="1"/>
              <a:t>GoogleDialer</a:t>
            </a:r>
            <a:r>
              <a:rPr lang="en-US" dirty="0"/>
              <a:t> [label="Google Dialer\n(</a:t>
            </a:r>
            <a:r>
              <a:rPr lang="en-US" dirty="0" err="1"/>
              <a:t>com.google.android.dialer</a:t>
            </a:r>
            <a:r>
              <a:rPr lang="en-US" dirty="0"/>
              <a:t>)\n- UI actions: view, insert, delete calls\n- Local cache: </a:t>
            </a:r>
            <a:r>
              <a:rPr lang="en-US" dirty="0" err="1"/>
              <a:t>dialer.db</a:t>
            </a:r>
            <a:r>
              <a:rPr lang="en-US" dirty="0"/>
              <a:t>, </a:t>
            </a:r>
            <a:r>
              <a:rPr lang="en-US" dirty="0" err="1"/>
              <a:t>AnnotatedCallLog</a:t>
            </a:r>
            <a:r>
              <a:rPr lang="en-US" dirty="0"/>
              <a:t>"];</a:t>
            </a:r>
          </a:p>
          <a:p>
            <a:r>
              <a:rPr lang="en-US" dirty="0"/>
              <a:t>  }</a:t>
            </a:r>
          </a:p>
          <a:p>
            <a:endParaRPr lang="en-US" dirty="0"/>
          </a:p>
          <a:p>
            <a:r>
              <a:rPr lang="en-US" dirty="0"/>
              <a:t>  // Provider Layer</a:t>
            </a:r>
          </a:p>
          <a:p>
            <a:r>
              <a:rPr lang="en-US" dirty="0"/>
              <a:t>  subgraph </a:t>
            </a:r>
            <a:r>
              <a:rPr lang="en-US" dirty="0" err="1"/>
              <a:t>cluster_provider</a:t>
            </a:r>
            <a:r>
              <a:rPr lang="en-US" dirty="0"/>
              <a:t> {</a:t>
            </a:r>
          </a:p>
          <a:p>
            <a:r>
              <a:rPr lang="en-US" dirty="0"/>
              <a:t>    label="Content Provider Layer";</a:t>
            </a:r>
          </a:p>
          <a:p>
            <a:r>
              <a:rPr lang="en-US" dirty="0"/>
              <a:t>    color=</a:t>
            </a:r>
            <a:r>
              <a:rPr lang="en-US" dirty="0" err="1"/>
              <a:t>lightyellow</a:t>
            </a:r>
            <a:r>
              <a:rPr lang="en-US" dirty="0"/>
              <a:t>;</a:t>
            </a:r>
          </a:p>
          <a:p>
            <a:r>
              <a:rPr lang="en-US" dirty="0"/>
              <a:t>    </a:t>
            </a:r>
            <a:r>
              <a:rPr lang="en-US" dirty="0" err="1"/>
              <a:t>ContactsProvider</a:t>
            </a:r>
            <a:r>
              <a:rPr lang="en-US" dirty="0"/>
              <a:t> [label="Contacts Provider\n(</a:t>
            </a:r>
            <a:r>
              <a:rPr lang="en-US" dirty="0" err="1"/>
              <a:t>com.android.providers.contacts</a:t>
            </a:r>
            <a:r>
              <a:rPr lang="en-US" dirty="0"/>
              <a:t>)\</a:t>
            </a:r>
            <a:r>
              <a:rPr lang="en-US" dirty="0" err="1"/>
              <a:t>nAuthority</a:t>
            </a:r>
            <a:r>
              <a:rPr lang="en-US" dirty="0"/>
              <a:t>: content://call_log/calls\n- Database: </a:t>
            </a:r>
            <a:r>
              <a:rPr lang="en-US" dirty="0" err="1"/>
              <a:t>calllog.db</a:t>
            </a:r>
            <a:r>
              <a:rPr lang="en-US" dirty="0"/>
              <a:t> (table: calls)\n- Mediates app access to call history"];</a:t>
            </a:r>
          </a:p>
          <a:p>
            <a:r>
              <a:rPr lang="en-US" dirty="0"/>
              <a:t>  }</a:t>
            </a:r>
          </a:p>
          <a:p>
            <a:endParaRPr lang="en-US" dirty="0"/>
          </a:p>
          <a:p>
            <a:r>
              <a:rPr lang="en-US" dirty="0"/>
              <a:t>  // System Layer</a:t>
            </a:r>
          </a:p>
          <a:p>
            <a:r>
              <a:rPr lang="en-US" dirty="0"/>
              <a:t>  subgraph </a:t>
            </a:r>
            <a:r>
              <a:rPr lang="en-US" dirty="0" err="1"/>
              <a:t>cluster_system</a:t>
            </a:r>
            <a:r>
              <a:rPr lang="en-US" dirty="0"/>
              <a:t> {</a:t>
            </a:r>
          </a:p>
          <a:p>
            <a:r>
              <a:rPr lang="en-US" dirty="0"/>
              <a:t>    label="System Service Layer";</a:t>
            </a:r>
          </a:p>
          <a:p>
            <a:r>
              <a:rPr lang="en-US" dirty="0"/>
              <a:t>    color=</a:t>
            </a:r>
            <a:r>
              <a:rPr lang="en-US" dirty="0" err="1"/>
              <a:t>lightgray</a:t>
            </a:r>
            <a:r>
              <a:rPr lang="en-US" dirty="0"/>
              <a:t>;</a:t>
            </a:r>
          </a:p>
          <a:p>
            <a:r>
              <a:rPr lang="en-US" dirty="0"/>
              <a:t>    </a:t>
            </a:r>
            <a:r>
              <a:rPr lang="en-US" dirty="0" err="1"/>
              <a:t>TelephonyService</a:t>
            </a:r>
            <a:r>
              <a:rPr lang="en-US" dirty="0"/>
              <a:t> [label="Telephony Service\n(</a:t>
            </a:r>
            <a:r>
              <a:rPr lang="en-US" dirty="0" err="1"/>
              <a:t>android.telephony</a:t>
            </a:r>
            <a:r>
              <a:rPr lang="en-US" dirty="0"/>
              <a:t> / </a:t>
            </a:r>
            <a:r>
              <a:rPr lang="en-US" dirty="0" err="1"/>
              <a:t>com.android.phone</a:t>
            </a:r>
            <a:r>
              <a:rPr lang="en-US" dirty="0"/>
              <a:t>)\n- Handles SIM, call state, network events"];</a:t>
            </a:r>
          </a:p>
          <a:p>
            <a:r>
              <a:rPr lang="en-US" dirty="0"/>
              <a:t>    </a:t>
            </a:r>
            <a:r>
              <a:rPr lang="en-US" dirty="0" err="1"/>
              <a:t>IMSService</a:t>
            </a:r>
            <a:r>
              <a:rPr lang="en-US" dirty="0"/>
              <a:t> [label="IMS Service\n(</a:t>
            </a:r>
            <a:r>
              <a:rPr lang="en-US" dirty="0" err="1"/>
              <a:t>com.google.android.ims</a:t>
            </a:r>
            <a:r>
              <a:rPr lang="en-US" dirty="0"/>
              <a:t>)\n- Manages VoLTE, VoWiFi, RCS"];</a:t>
            </a:r>
          </a:p>
          <a:p>
            <a:r>
              <a:rPr lang="en-US" dirty="0"/>
              <a:t>  }</a:t>
            </a:r>
          </a:p>
          <a:p>
            <a:endParaRPr lang="en-US" dirty="0"/>
          </a:p>
          <a:p>
            <a:r>
              <a:rPr lang="en-US" dirty="0"/>
              <a:t>  // Data Flow</a:t>
            </a:r>
          </a:p>
          <a:p>
            <a:r>
              <a:rPr lang="en-US" dirty="0"/>
              <a:t>  </a:t>
            </a:r>
            <a:r>
              <a:rPr lang="en-US" dirty="0" err="1"/>
              <a:t>GoogleDialer</a:t>
            </a:r>
            <a:r>
              <a:rPr lang="en-US" dirty="0"/>
              <a:t> -&gt; </a:t>
            </a:r>
            <a:r>
              <a:rPr lang="en-US" dirty="0" err="1"/>
              <a:t>ContactsProvider</a:t>
            </a:r>
            <a:r>
              <a:rPr lang="en-US" dirty="0"/>
              <a:t> [label="</a:t>
            </a:r>
            <a:r>
              <a:rPr lang="en-US" dirty="0" err="1"/>
              <a:t>ContentResolver</a:t>
            </a:r>
            <a:r>
              <a:rPr lang="en-US" dirty="0"/>
              <a:t> API\</a:t>
            </a:r>
            <a:r>
              <a:rPr lang="en-US" dirty="0" err="1"/>
              <a:t>nQuery</a:t>
            </a:r>
            <a:r>
              <a:rPr lang="en-US" dirty="0"/>
              <a:t> / Insert / Delete calls", color=blue];</a:t>
            </a:r>
          </a:p>
          <a:p>
            <a:r>
              <a:rPr lang="en-US" dirty="0"/>
              <a:t>  </a:t>
            </a:r>
            <a:r>
              <a:rPr lang="en-US" dirty="0" err="1"/>
              <a:t>ContactsProvider</a:t>
            </a:r>
            <a:r>
              <a:rPr lang="en-US" dirty="0"/>
              <a:t> -&gt; </a:t>
            </a:r>
            <a:r>
              <a:rPr lang="en-US" dirty="0" err="1"/>
              <a:t>calllogdb</a:t>
            </a:r>
            <a:r>
              <a:rPr lang="en-US" dirty="0"/>
              <a:t> [label="SQLite write\n(</a:t>
            </a:r>
            <a:r>
              <a:rPr lang="en-US" dirty="0" err="1"/>
              <a:t>calllog.db</a:t>
            </a:r>
            <a:r>
              <a:rPr lang="en-US" dirty="0"/>
              <a:t> → calls table)", color=</a:t>
            </a:r>
            <a:r>
              <a:rPr lang="en-US" dirty="0" err="1"/>
              <a:t>darkgreen</a:t>
            </a:r>
            <a:r>
              <a:rPr lang="en-US" dirty="0"/>
              <a:t>, style=dotted];</a:t>
            </a:r>
          </a:p>
          <a:p>
            <a:r>
              <a:rPr lang="en-US" dirty="0"/>
              <a:t>  </a:t>
            </a:r>
            <a:r>
              <a:rPr lang="en-US" dirty="0" err="1"/>
              <a:t>TelephonyService</a:t>
            </a:r>
            <a:r>
              <a:rPr lang="en-US" dirty="0"/>
              <a:t> -&gt; </a:t>
            </a:r>
            <a:r>
              <a:rPr lang="en-US" dirty="0" err="1"/>
              <a:t>ContactsProvider</a:t>
            </a:r>
            <a:r>
              <a:rPr lang="en-US" dirty="0"/>
              <a:t> [label="Notify call start/end\n(via framework broadcast)", color=gray];</a:t>
            </a:r>
          </a:p>
          <a:p>
            <a:r>
              <a:rPr lang="en-US" dirty="0"/>
              <a:t>  </a:t>
            </a:r>
            <a:r>
              <a:rPr lang="en-US" dirty="0" err="1"/>
              <a:t>TelephonyService</a:t>
            </a:r>
            <a:r>
              <a:rPr lang="en-US" dirty="0"/>
              <a:t> -&gt; </a:t>
            </a:r>
            <a:r>
              <a:rPr lang="en-US" dirty="0" err="1"/>
              <a:t>IMSService</a:t>
            </a:r>
            <a:r>
              <a:rPr lang="en-US" dirty="0"/>
              <a:t> [label="Forward call events\</a:t>
            </a:r>
            <a:r>
              <a:rPr lang="en-US" dirty="0" err="1"/>
              <a:t>nfor</a:t>
            </a:r>
            <a:r>
              <a:rPr lang="en-US" dirty="0"/>
              <a:t> VoLTE / RCS", color=gray, style=dashed];</a:t>
            </a:r>
          </a:p>
          <a:p>
            <a:endParaRPr lang="en-US" dirty="0"/>
          </a:p>
          <a:p>
            <a:r>
              <a:rPr lang="en-US" dirty="0"/>
              <a:t>  // Internal Database Node</a:t>
            </a:r>
          </a:p>
          <a:p>
            <a:r>
              <a:rPr lang="en-US" dirty="0"/>
              <a:t>  </a:t>
            </a:r>
            <a:r>
              <a:rPr lang="en-US" dirty="0" err="1"/>
              <a:t>calllogdb</a:t>
            </a:r>
            <a:r>
              <a:rPr lang="en-US" dirty="0"/>
              <a:t> [shape=cylinder, label="</a:t>
            </a:r>
            <a:r>
              <a:rPr lang="en-US" dirty="0" err="1"/>
              <a:t>calllog.db</a:t>
            </a:r>
            <a:r>
              <a:rPr lang="en-US" dirty="0"/>
              <a:t>\n(owned by </a:t>
            </a:r>
            <a:r>
              <a:rPr lang="en-US" dirty="0" err="1"/>
              <a:t>com.android.providers.contacts</a:t>
            </a:r>
            <a:r>
              <a:rPr lang="en-US" dirty="0"/>
              <a:t>)", </a:t>
            </a:r>
            <a:r>
              <a:rPr lang="en-US" dirty="0" err="1"/>
              <a:t>fillcolor</a:t>
            </a:r>
            <a:r>
              <a:rPr lang="en-US" dirty="0"/>
              <a:t>="#EFEFEF"];</a:t>
            </a:r>
          </a:p>
          <a:p>
            <a:endParaRPr lang="en-US" dirty="0"/>
          </a:p>
          <a:p>
            <a:r>
              <a:rPr lang="en-US" dirty="0"/>
              <a:t>  // Return Path</a:t>
            </a:r>
          </a:p>
          <a:p>
            <a:r>
              <a:rPr lang="en-US" dirty="0"/>
              <a:t>  </a:t>
            </a:r>
            <a:r>
              <a:rPr lang="en-US" dirty="0" err="1"/>
              <a:t>ContactsProvider</a:t>
            </a:r>
            <a:r>
              <a:rPr lang="en-US" dirty="0"/>
              <a:t> -&gt; </a:t>
            </a:r>
            <a:r>
              <a:rPr lang="en-US" dirty="0" err="1"/>
              <a:t>GoogleDialer</a:t>
            </a:r>
            <a:r>
              <a:rPr lang="en-US" dirty="0"/>
              <a:t> [label="Cursor / </a:t>
            </a:r>
            <a:r>
              <a:rPr lang="en-US" dirty="0" err="1"/>
              <a:t>CursorLoader</a:t>
            </a:r>
            <a:r>
              <a:rPr lang="en-US" dirty="0"/>
              <a:t>\</a:t>
            </a:r>
            <a:r>
              <a:rPr lang="en-US" dirty="0" err="1"/>
              <a:t>nreturns</a:t>
            </a:r>
            <a:r>
              <a:rPr lang="en-US" dirty="0"/>
              <a:t> call data to UI", color=blue];</a:t>
            </a:r>
          </a:p>
          <a:p>
            <a:r>
              <a:rPr lang="en-US" dirty="0"/>
              <a:t>}</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52</a:t>
            </a:fld>
            <a:endParaRPr lang="en-US"/>
          </a:p>
        </p:txBody>
      </p:sp>
    </p:spTree>
    <p:extLst>
      <p:ext uri="{BB962C8B-B14F-4D97-AF65-F5344CB8AC3E}">
        <p14:creationId xmlns:p14="http://schemas.microsoft.com/office/powerpoint/2010/main" val="3677288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C3C24-4F52-1712-5C66-0849B531C9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0A3CFD-028E-C4F4-2646-15855F7BB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D66EF-4CB0-9B2F-B007-E54D6D62C9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5FA381-5F40-43C8-CD28-7487307E561F}"/>
              </a:ext>
            </a:extLst>
          </p:cNvPr>
          <p:cNvSpPr>
            <a:spLocks noGrp="1"/>
          </p:cNvSpPr>
          <p:nvPr>
            <p:ph type="sldNum" sz="quarter" idx="5"/>
          </p:nvPr>
        </p:nvSpPr>
        <p:spPr/>
        <p:txBody>
          <a:bodyPr/>
          <a:lstStyle/>
          <a:p>
            <a:fld id="{DDBF98C7-164A-4723-84F0-B1E4B080DDEC}" type="slidenum">
              <a:rPr lang="en-US" smtClean="0"/>
              <a:t>53</a:t>
            </a:fld>
            <a:endParaRPr lang="en-US"/>
          </a:p>
        </p:txBody>
      </p:sp>
    </p:spTree>
    <p:extLst>
      <p:ext uri="{BB962C8B-B14F-4D97-AF65-F5344CB8AC3E}">
        <p14:creationId xmlns:p14="http://schemas.microsoft.com/office/powerpoint/2010/main" val="4195026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Cmd</a:t>
            </a:r>
            <a:r>
              <a:rPr lang="en-US" dirty="0">
                <a:cs typeface="Calibri"/>
              </a:rPr>
              <a:t>: tree 'Pixel 3/data/data/</a:t>
            </a:r>
            <a:r>
              <a:rPr lang="en-US" dirty="0" err="1">
                <a:cs typeface="Calibri"/>
              </a:rPr>
              <a:t>com.android.providers.contacts</a:t>
            </a:r>
            <a:r>
              <a:rPr lang="en-US" dirty="0">
                <a:cs typeface="Calibri"/>
              </a:rPr>
              <a:t>/databases'</a:t>
            </a:r>
          </a:p>
        </p:txBody>
      </p:sp>
      <p:sp>
        <p:nvSpPr>
          <p:cNvPr id="4" name="Slide Number Placeholder 3"/>
          <p:cNvSpPr>
            <a:spLocks noGrp="1"/>
          </p:cNvSpPr>
          <p:nvPr>
            <p:ph type="sldNum" sz="quarter" idx="5"/>
          </p:nvPr>
        </p:nvSpPr>
        <p:spPr/>
        <p:txBody>
          <a:bodyPr/>
          <a:lstStyle/>
          <a:p>
            <a:fld id="{DDBF98C7-164A-4723-84F0-B1E4B080DDEC}" type="slidenum">
              <a:rPr lang="en-US" smtClean="0"/>
              <a:t>55</a:t>
            </a:fld>
            <a:endParaRPr lang="en-US"/>
          </a:p>
        </p:txBody>
      </p:sp>
    </p:spTree>
    <p:extLst>
      <p:ext uri="{BB962C8B-B14F-4D97-AF65-F5344CB8AC3E}">
        <p14:creationId xmlns:p14="http://schemas.microsoft.com/office/powerpoint/2010/main" val="362204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https://developer.android.com/reference/android/provider/CallLog.Calls</a:t>
            </a:r>
            <a:r>
              <a:rPr lang="en-US" dirty="0"/>
              <a:t> </a:t>
            </a:r>
          </a:p>
        </p:txBody>
      </p:sp>
      <p:sp>
        <p:nvSpPr>
          <p:cNvPr id="4" name="Slide Number Placeholder 3"/>
          <p:cNvSpPr>
            <a:spLocks noGrp="1"/>
          </p:cNvSpPr>
          <p:nvPr>
            <p:ph type="sldNum" sz="quarter" idx="5"/>
          </p:nvPr>
        </p:nvSpPr>
        <p:spPr/>
        <p:txBody>
          <a:bodyPr/>
          <a:lstStyle/>
          <a:p>
            <a:fld id="{DDBF98C7-164A-4723-84F0-B1E4B080DDEC}" type="slidenum">
              <a:rPr lang="en-US" smtClean="0"/>
              <a:t>59</a:t>
            </a:fld>
            <a:endParaRPr lang="en-US"/>
          </a:p>
        </p:txBody>
      </p:sp>
    </p:spTree>
    <p:extLst>
      <p:ext uri="{BB962C8B-B14F-4D97-AF65-F5344CB8AC3E}">
        <p14:creationId xmlns:p14="http://schemas.microsoft.com/office/powerpoint/2010/main" val="386679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voicemail_status</a:t>
            </a:r>
            <a:r>
              <a:rPr lang="en-GB" dirty="0"/>
              <a:t>` table in the Android `</a:t>
            </a:r>
            <a:r>
              <a:rPr lang="en-GB" dirty="0" err="1"/>
              <a:t>calllog.db</a:t>
            </a:r>
            <a:r>
              <a:rPr lang="en-GB" dirty="0"/>
              <a:t>` database is used to store information about voicemail configurations and status for a device. Based on the screenshot of the table structure you provided, here’s an explanation of the columns in the `</a:t>
            </a:r>
            <a:r>
              <a:rPr lang="en-GB" dirty="0" err="1"/>
              <a:t>voicemail_status</a:t>
            </a:r>
            <a:r>
              <a:rPr lang="en-GB" dirty="0"/>
              <a:t>` table:</a:t>
            </a:r>
          </a:p>
          <a:p>
            <a:endParaRPr lang="en-GB" dirty="0"/>
          </a:p>
          <a:p>
            <a:r>
              <a:rPr lang="en-GB" dirty="0"/>
              <a:t>1. **_id**:  </a:t>
            </a:r>
          </a:p>
          <a:p>
            <a:r>
              <a:rPr lang="en-GB" dirty="0"/>
              <a:t>   A unique identifier for each row in the table. This is typically an auto-incremented integer that serves as the primary key for the table.</a:t>
            </a:r>
          </a:p>
          <a:p>
            <a:endParaRPr lang="en-GB" dirty="0"/>
          </a:p>
          <a:p>
            <a:r>
              <a:rPr lang="en-GB" dirty="0"/>
              <a:t>2. **</a:t>
            </a:r>
            <a:r>
              <a:rPr lang="en-GB" dirty="0" err="1"/>
              <a:t>source_package</a:t>
            </a:r>
            <a:r>
              <a:rPr lang="en-GB" dirty="0"/>
              <a:t>**:  </a:t>
            </a:r>
          </a:p>
          <a:p>
            <a:r>
              <a:rPr lang="en-GB" dirty="0"/>
              <a:t>   The package name of the app or service that provides voicemail functionality (e.g., `</a:t>
            </a:r>
            <a:r>
              <a:rPr lang="en-GB" dirty="0" err="1"/>
              <a:t>com.android.dialer</a:t>
            </a:r>
            <a:r>
              <a:rPr lang="en-GB" dirty="0"/>
              <a:t>` for the default Android </a:t>
            </a:r>
            <a:r>
              <a:rPr lang="en-GB" dirty="0" err="1"/>
              <a:t>dialer</a:t>
            </a:r>
            <a:r>
              <a:rPr lang="en-GB" dirty="0"/>
              <a:t> app). It identifies which app is managing the voicemail.</a:t>
            </a:r>
          </a:p>
          <a:p>
            <a:endParaRPr lang="en-GB" dirty="0"/>
          </a:p>
          <a:p>
            <a:r>
              <a:rPr lang="en-GB" dirty="0"/>
              <a:t>3. **</a:t>
            </a:r>
            <a:r>
              <a:rPr lang="en-GB" dirty="0" err="1"/>
              <a:t>phone_account_component_name</a:t>
            </a:r>
            <a:r>
              <a:rPr lang="en-GB" dirty="0"/>
              <a:t>**:  </a:t>
            </a:r>
          </a:p>
          <a:p>
            <a:r>
              <a:rPr lang="en-GB" dirty="0"/>
              <a:t>   The component name of the phone account associated with the voicemail service. This is usually a string representing the class or service handling the phone account, such as `</a:t>
            </a:r>
            <a:r>
              <a:rPr lang="en-GB" dirty="0" err="1"/>
              <a:t>com.android.dialer</a:t>
            </a:r>
            <a:r>
              <a:rPr lang="en-GB" dirty="0"/>
              <a:t>/</a:t>
            </a:r>
            <a:r>
              <a:rPr lang="en-GB" dirty="0" err="1"/>
              <a:t>com.android.dialer.voicemail.Voസ:VoicemailService</a:t>
            </a:r>
            <a:r>
              <a:rPr lang="en-GB" dirty="0"/>
              <a:t>`.</a:t>
            </a:r>
          </a:p>
          <a:p>
            <a:endParaRPr lang="en-GB" dirty="0"/>
          </a:p>
          <a:p>
            <a:r>
              <a:rPr lang="en-GB" dirty="0"/>
              <a:t>4. **</a:t>
            </a:r>
            <a:r>
              <a:rPr lang="en-GB" dirty="0" err="1"/>
              <a:t>phone_account_id</a:t>
            </a:r>
            <a:r>
              <a:rPr lang="en-GB" dirty="0"/>
              <a:t>**:  </a:t>
            </a:r>
          </a:p>
          <a:p>
            <a:r>
              <a:rPr lang="en-GB" dirty="0"/>
              <a:t>   A unique identifier for the phone account associated with the voicemail. This links the voicemail status to a specific phone account (e.g., a SIM card or a VoIP account).</a:t>
            </a:r>
          </a:p>
          <a:p>
            <a:endParaRPr lang="en-GB" dirty="0"/>
          </a:p>
          <a:p>
            <a:r>
              <a:rPr lang="en-GB" dirty="0"/>
              <a:t>5. **</a:t>
            </a:r>
            <a:r>
              <a:rPr lang="en-GB" dirty="0" err="1"/>
              <a:t>settings_uri</a:t>
            </a:r>
            <a:r>
              <a:rPr lang="en-GB" dirty="0"/>
              <a:t>**:  </a:t>
            </a:r>
          </a:p>
          <a:p>
            <a:r>
              <a:rPr lang="en-GB" dirty="0"/>
              <a:t>   A URI (Uniform Resource Identifier) that points to the settings screen for configuring voicemail settings. For example, it might direct the user to the voicemail setup page in the </a:t>
            </a:r>
            <a:r>
              <a:rPr lang="en-GB" dirty="0" err="1"/>
              <a:t>dialer</a:t>
            </a:r>
            <a:r>
              <a:rPr lang="en-GB" dirty="0"/>
              <a:t> app.</a:t>
            </a:r>
          </a:p>
          <a:p>
            <a:endParaRPr lang="en-GB" dirty="0"/>
          </a:p>
          <a:p>
            <a:r>
              <a:rPr lang="en-GB" dirty="0"/>
              <a:t>6. **</a:t>
            </a:r>
            <a:r>
              <a:rPr lang="en-GB" dirty="0" err="1"/>
              <a:t>voicemail_access_uri</a:t>
            </a:r>
            <a:r>
              <a:rPr lang="en-GB" dirty="0"/>
              <a:t>**:  </a:t>
            </a:r>
          </a:p>
          <a:p>
            <a:r>
              <a:rPr lang="en-GB" dirty="0"/>
              <a:t>   A URI that provides access to the voicemail service, such as a phone number or link to retrieve voicemail messages (e.g., a number like `tel:123` to dial into voicemail).</a:t>
            </a:r>
          </a:p>
          <a:p>
            <a:endParaRPr lang="en-GB" dirty="0"/>
          </a:p>
          <a:p>
            <a:r>
              <a:rPr lang="en-GB" dirty="0"/>
              <a:t>7. **</a:t>
            </a:r>
            <a:r>
              <a:rPr lang="en-GB" dirty="0" err="1"/>
              <a:t>configuration_state</a:t>
            </a:r>
            <a:r>
              <a:rPr lang="en-GB" dirty="0"/>
              <a:t>**:  </a:t>
            </a:r>
          </a:p>
          <a:p>
            <a:r>
              <a:rPr lang="en-GB" dirty="0"/>
              <a:t>   Indicates the configuration state of the voicemail service. Possible values might include:</a:t>
            </a:r>
          </a:p>
          <a:p>
            <a:r>
              <a:rPr lang="en-GB" dirty="0"/>
              <a:t>   - `0`: Not configured</a:t>
            </a:r>
          </a:p>
          <a:p>
            <a:r>
              <a:rPr lang="en-GB" dirty="0"/>
              <a:t>   - `1`: Configured</a:t>
            </a:r>
          </a:p>
          <a:p>
            <a:r>
              <a:rPr lang="en-GB" dirty="0"/>
              <a:t>   - `2`: Configuration error</a:t>
            </a:r>
          </a:p>
          <a:p>
            <a:r>
              <a:rPr lang="en-GB" dirty="0"/>
              <a:t>   This shows whether the voicemail service is properly set up and ready to use.</a:t>
            </a:r>
          </a:p>
          <a:p>
            <a:endParaRPr lang="en-GB" dirty="0"/>
          </a:p>
          <a:p>
            <a:r>
              <a:rPr lang="en-GB" dirty="0"/>
              <a:t>8. **</a:t>
            </a:r>
            <a:r>
              <a:rPr lang="en-GB" dirty="0" err="1"/>
              <a:t>data_channel_state</a:t>
            </a:r>
            <a:r>
              <a:rPr lang="en-GB" dirty="0"/>
              <a:t>**:  </a:t>
            </a:r>
          </a:p>
          <a:p>
            <a:r>
              <a:rPr lang="en-GB" dirty="0"/>
              <a:t>   Represents the state of the data channel used for visual voicemail (if supported). Visual voicemail allows users to see a list of voicemail messages and play them selectively. Possible values might include:</a:t>
            </a:r>
          </a:p>
          <a:p>
            <a:r>
              <a:rPr lang="en-GB" dirty="0"/>
              <a:t>   - `0`: Not available</a:t>
            </a:r>
          </a:p>
          <a:p>
            <a:r>
              <a:rPr lang="en-GB" dirty="0"/>
              <a:t>   - `1`: Available</a:t>
            </a:r>
          </a:p>
          <a:p>
            <a:r>
              <a:rPr lang="en-GB" dirty="0"/>
              <a:t>   This indicates whether the data channel for fetching voicemail data is functional.</a:t>
            </a:r>
          </a:p>
          <a:p>
            <a:endParaRPr lang="en-GB" dirty="0"/>
          </a:p>
          <a:p>
            <a:r>
              <a:rPr lang="en-GB" dirty="0"/>
              <a:t>9. **</a:t>
            </a:r>
            <a:r>
              <a:rPr lang="en-GB" dirty="0" err="1"/>
              <a:t>notification_channel_state</a:t>
            </a:r>
            <a:r>
              <a:rPr lang="en-GB" dirty="0"/>
              <a:t>**:  </a:t>
            </a:r>
          </a:p>
          <a:p>
            <a:r>
              <a:rPr lang="en-GB" dirty="0"/>
              <a:t>   Indicates the state of the notification channel for voicemail. This determines if the device can receive notifications about new voicemail messages. Possible values might include:</a:t>
            </a:r>
          </a:p>
          <a:p>
            <a:r>
              <a:rPr lang="en-GB" dirty="0"/>
              <a:t>   - `0`: Not available</a:t>
            </a:r>
          </a:p>
          <a:p>
            <a:r>
              <a:rPr lang="en-GB" dirty="0"/>
              <a:t>   - `1`: Available</a:t>
            </a:r>
          </a:p>
          <a:p>
            <a:r>
              <a:rPr lang="en-GB" dirty="0"/>
              <a:t>   This shows whether voicemail notifications are supported and active.</a:t>
            </a:r>
          </a:p>
          <a:p>
            <a:endParaRPr lang="en-GB" dirty="0"/>
          </a:p>
          <a:p>
            <a:r>
              <a:rPr lang="en-GB" dirty="0"/>
              <a:t>10. **</a:t>
            </a:r>
            <a:r>
              <a:rPr lang="en-GB" dirty="0" err="1"/>
              <a:t>quota_occupied</a:t>
            </a:r>
            <a:r>
              <a:rPr lang="en-GB" dirty="0"/>
              <a:t>**:  </a:t>
            </a:r>
          </a:p>
          <a:p>
            <a:r>
              <a:rPr lang="en-GB" dirty="0"/>
              <a:t>    The amount of storage space (in bytes) currently used by voicemail messages. This is relevant for visual voicemail systems that store messages locally or on a server with limited space.</a:t>
            </a:r>
          </a:p>
          <a:p>
            <a:endParaRPr lang="en-GB" dirty="0"/>
          </a:p>
          <a:p>
            <a:r>
              <a:rPr lang="en-GB" dirty="0"/>
              <a:t>11. **</a:t>
            </a:r>
            <a:r>
              <a:rPr lang="en-GB" dirty="0" err="1"/>
              <a:t>quota_total</a:t>
            </a:r>
            <a:r>
              <a:rPr lang="en-GB" dirty="0"/>
              <a:t>**:  </a:t>
            </a:r>
          </a:p>
          <a:p>
            <a:r>
              <a:rPr lang="en-GB" dirty="0"/>
              <a:t>    The total amount of storage space (in bytes) available for voicemail messages. This helps determine how much space is left for new voicemail messages.</a:t>
            </a:r>
          </a:p>
          <a:p>
            <a:endParaRPr lang="en-GB" dirty="0"/>
          </a:p>
          <a:p>
            <a:r>
              <a:rPr lang="en-GB" dirty="0"/>
              <a:t>12. **</a:t>
            </a:r>
            <a:r>
              <a:rPr lang="en-GB" dirty="0" err="1"/>
              <a:t>source_type</a:t>
            </a:r>
            <a:r>
              <a:rPr lang="en-GB" dirty="0"/>
              <a:t>**:  </a:t>
            </a:r>
          </a:p>
          <a:p>
            <a:r>
              <a:rPr lang="en-GB" dirty="0"/>
              <a:t>    Specifies the type of voicemail source. This might indicate whether the voicemail is provided by the carrier, a third-party app, or another service. Possible values could include:</a:t>
            </a:r>
          </a:p>
          <a:p>
            <a:r>
              <a:rPr lang="en-GB" dirty="0"/>
              <a:t>    - `0`: Carrier-provided</a:t>
            </a:r>
          </a:p>
          <a:p>
            <a:r>
              <a:rPr lang="en-GB" dirty="0"/>
              <a:t>    - `1`: App-provided</a:t>
            </a:r>
          </a:p>
          <a:p>
            <a:r>
              <a:rPr lang="en-GB" dirty="0"/>
              <a:t>    - Other values depending on the system.</a:t>
            </a:r>
          </a:p>
          <a:p>
            <a:endParaRPr lang="en-GB" dirty="0"/>
          </a:p>
          <a:p>
            <a:r>
              <a:rPr lang="en-GB" dirty="0"/>
              <a:t>### Summary:</a:t>
            </a:r>
          </a:p>
          <a:p>
            <a:r>
              <a:rPr lang="en-GB" dirty="0"/>
              <a:t>The `</a:t>
            </a:r>
            <a:r>
              <a:rPr lang="en-GB" dirty="0" err="1"/>
              <a:t>voicemail_status</a:t>
            </a:r>
            <a:r>
              <a:rPr lang="en-GB" dirty="0"/>
              <a:t>` table tracks the status and configuration of voicemail services for each phone account on an Android device. It includes identifiers, URIs for accessing settings and voicemail, states for configuration, data, and notifications, as well as storage quota information. This allows the Android system to manage and display voicemail functionality effectively.</a:t>
            </a:r>
          </a:p>
          <a:p>
            <a:endParaRPr lang="en-GB" dirty="0"/>
          </a:p>
          <a:p>
            <a:r>
              <a:rPr lang="en-GB" dirty="0"/>
              <a:t>If you need more details about any specific column or Android database structure, let me know! I can also search for additional information if needed.</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63</a:t>
            </a:fld>
            <a:endParaRPr lang="en-US"/>
          </a:p>
        </p:txBody>
      </p:sp>
    </p:spTree>
    <p:extLst>
      <p:ext uri="{BB962C8B-B14F-4D97-AF65-F5344CB8AC3E}">
        <p14:creationId xmlns:p14="http://schemas.microsoft.com/office/powerpoint/2010/main" val="3800572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dirty="0" err="1"/>
              <a:t>profile.db</a:t>
            </a:r>
            <a:r>
              <a:rPr lang="en-GB" dirty="0"/>
              <a:t>` file in the `</a:t>
            </a:r>
            <a:r>
              <a:rPr lang="en-GB" dirty="0" err="1"/>
              <a:t>com.android.providers.contacts</a:t>
            </a:r>
            <a:r>
              <a:rPr lang="en-GB" dirty="0"/>
              <a:t>` directory on an Android device is a SQLite database that stores the user's personal profile information, separate from the main contacts database (`contacts2.db`). This file is part of the Android Contacts Provider, which manages contact-related data on the device.</a:t>
            </a:r>
          </a:p>
          <a:p>
            <a:endParaRPr lang="en-GB" dirty="0"/>
          </a:p>
          <a:p>
            <a:r>
              <a:rPr lang="en-GB" dirty="0"/>
              <a:t>### Location and Purpose</a:t>
            </a:r>
          </a:p>
          <a:p>
            <a:r>
              <a:rPr lang="en-GB" dirty="0"/>
              <a:t>The `</a:t>
            </a:r>
            <a:r>
              <a:rPr lang="en-GB" dirty="0" err="1"/>
              <a:t>profile.db</a:t>
            </a:r>
            <a:r>
              <a:rPr lang="en-GB" dirty="0"/>
              <a:t>` file is typically located at `/data/data/</a:t>
            </a:r>
            <a:r>
              <a:rPr lang="en-GB" dirty="0" err="1"/>
              <a:t>com.android.providers.contacts</a:t>
            </a:r>
            <a:r>
              <a:rPr lang="en-GB" dirty="0"/>
              <a:t>/databases/</a:t>
            </a:r>
            <a:r>
              <a:rPr lang="en-GB" dirty="0" err="1"/>
              <a:t>profile.db</a:t>
            </a:r>
            <a:r>
              <a:rPr lang="en-GB" dirty="0"/>
              <a:t>`. It is used to store the device owner's personal information, such as their name, email, phone number, and other details that are part of the "My Profile" or "Me" contact entry in the Contacts app. This separation allows the system to manage the user's profile distinctly from other contacts while maintaining a similar structure for easier integration with the Contacts Provider.</a:t>
            </a:r>
          </a:p>
          <a:p>
            <a:endParaRPr lang="en-GB" dirty="0"/>
          </a:p>
          <a:p>
            <a:r>
              <a:rPr lang="en-GB" dirty="0"/>
              <a:t>### Structure and Relation to `contacts2.db`</a:t>
            </a:r>
          </a:p>
          <a:p>
            <a:r>
              <a:rPr lang="en-GB" dirty="0"/>
              <a:t>The structure of `</a:t>
            </a:r>
            <a:r>
              <a:rPr lang="en-GB" dirty="0" err="1"/>
              <a:t>profile.db</a:t>
            </a:r>
            <a:r>
              <a:rPr lang="en-GB" dirty="0"/>
              <a:t>` mirrors that of `contacts2.db`, which is the primary database for storing all other contacts on the device. Both databases are managed by the Contacts Provider and contain similar tables, such as:</a:t>
            </a:r>
          </a:p>
          <a:p>
            <a:r>
              <a:rPr lang="en-GB" dirty="0"/>
              <a:t>- **</a:t>
            </a:r>
            <a:r>
              <a:rPr lang="en-GB" dirty="0" err="1"/>
              <a:t>raw_contacts</a:t>
            </a:r>
            <a:r>
              <a:rPr lang="en-GB" dirty="0"/>
              <a:t>**: Stores individual entries for the profile (e.g., the user's own contact info).</a:t>
            </a:r>
          </a:p>
          <a:p>
            <a:r>
              <a:rPr lang="en-GB" dirty="0"/>
              <a:t>- **data**: Holds specific details like phone numbers, emails, and addresses, linked to the `</a:t>
            </a:r>
            <a:r>
              <a:rPr lang="en-GB" dirty="0" err="1"/>
              <a:t>raw_contacts</a:t>
            </a:r>
            <a:r>
              <a:rPr lang="en-GB" dirty="0"/>
              <a:t>` entries.</a:t>
            </a:r>
          </a:p>
          <a:p>
            <a:r>
              <a:rPr lang="en-GB" dirty="0"/>
              <a:t>- **</a:t>
            </a:r>
            <a:r>
              <a:rPr lang="en-GB" dirty="0" err="1"/>
              <a:t>mimetypes</a:t>
            </a:r>
            <a:r>
              <a:rPr lang="en-GB" dirty="0"/>
              <a:t>**: Defines the types of data stored in the `data` table (e.g., phone number, email).</a:t>
            </a:r>
          </a:p>
          <a:p>
            <a:endParaRPr lang="en-GB" dirty="0"/>
          </a:p>
          <a:p>
            <a:r>
              <a:rPr lang="en-GB" dirty="0"/>
              <a:t>The key difference is that `</a:t>
            </a:r>
            <a:r>
              <a:rPr lang="en-GB" dirty="0" err="1"/>
              <a:t>profile.db</a:t>
            </a:r>
            <a:r>
              <a:rPr lang="en-GB" dirty="0"/>
              <a:t>` is dedicated solely to the user's profile, while `contacts2.db` contains data for all other contacts. This separation ensures that the user's profile can be accessed and managed independently, often with special permissions or restrictions, as it may be tied to system-level features like caller ID or account syncing.</a:t>
            </a:r>
          </a:p>
          <a:p>
            <a:endParaRPr lang="en-GB" dirty="0"/>
          </a:p>
          <a:p>
            <a:r>
              <a:rPr lang="en-GB" dirty="0"/>
              <a:t>### Why a Separate Database?</a:t>
            </a:r>
          </a:p>
          <a:p>
            <a:r>
              <a:rPr lang="en-GB" dirty="0"/>
              <a:t>Using a separate `</a:t>
            </a:r>
            <a:r>
              <a:rPr lang="en-GB" dirty="0" err="1"/>
              <a:t>profile.db</a:t>
            </a:r>
            <a:r>
              <a:rPr lang="en-GB" dirty="0"/>
              <a:t>` allows Android to:</a:t>
            </a:r>
          </a:p>
          <a:p>
            <a:r>
              <a:rPr lang="en-GB" dirty="0"/>
              <a:t>- **Enhance Security and Privacy**: The user's profile data can be isolated, potentially with stricter access controls, since it often contains sensitive personal information.</a:t>
            </a:r>
          </a:p>
          <a:p>
            <a:r>
              <a:rPr lang="en-GB" dirty="0"/>
              <a:t>- **Simplify Syncing**: The profile can be synced separately with services like Google Contacts, ensuring that the "Me" contact is consistently updated across devices without affecting other contacts.</a:t>
            </a:r>
          </a:p>
          <a:p>
            <a:r>
              <a:rPr lang="en-GB" dirty="0"/>
              <a:t>- **Optimize Performance**: Keeping the user's profile separate avoids cluttering the main contacts database, which might contain hundreds or thousands of entries.</a:t>
            </a:r>
          </a:p>
          <a:p>
            <a:endParaRPr lang="en-GB" dirty="0"/>
          </a:p>
          <a:p>
            <a:r>
              <a:rPr lang="en-GB" dirty="0"/>
              <a:t>### Accessing `</a:t>
            </a:r>
            <a:r>
              <a:rPr lang="en-GB" dirty="0" err="1"/>
              <a:t>profile.db</a:t>
            </a:r>
            <a:r>
              <a:rPr lang="en-GB" dirty="0"/>
              <a:t>`</a:t>
            </a:r>
          </a:p>
          <a:p>
            <a:r>
              <a:rPr lang="en-GB" dirty="0"/>
              <a:t>Accessing `</a:t>
            </a:r>
            <a:r>
              <a:rPr lang="en-GB" dirty="0" err="1"/>
              <a:t>profile.db</a:t>
            </a:r>
            <a:r>
              <a:rPr lang="en-GB" dirty="0"/>
              <a:t>` typically requires root privileges because it resides in the protected `/data/data/` directory. You can pull the file using ADB (Android Debug Bridge) with commands like:</a:t>
            </a:r>
          </a:p>
          <a:p>
            <a:r>
              <a:rPr lang="en-GB" dirty="0"/>
              <a:t>```</a:t>
            </a:r>
          </a:p>
          <a:p>
            <a:r>
              <a:rPr lang="en-GB" dirty="0" err="1"/>
              <a:t>adb</a:t>
            </a:r>
            <a:r>
              <a:rPr lang="en-GB" dirty="0"/>
              <a:t> root</a:t>
            </a:r>
          </a:p>
          <a:p>
            <a:r>
              <a:rPr lang="en-GB" dirty="0" err="1"/>
              <a:t>adb</a:t>
            </a:r>
            <a:r>
              <a:rPr lang="en-GB" dirty="0"/>
              <a:t> pull /data/data/</a:t>
            </a:r>
            <a:r>
              <a:rPr lang="en-GB" dirty="0" err="1"/>
              <a:t>com.android.providers.contacts</a:t>
            </a:r>
            <a:r>
              <a:rPr lang="en-GB" dirty="0"/>
              <a:t>/databases/</a:t>
            </a:r>
            <a:r>
              <a:rPr lang="en-GB" dirty="0" err="1"/>
              <a:t>profile.db</a:t>
            </a:r>
            <a:endParaRPr lang="en-GB" dirty="0"/>
          </a:p>
          <a:p>
            <a:r>
              <a:rPr lang="en-GB" dirty="0"/>
              <a:t>```</a:t>
            </a:r>
          </a:p>
          <a:p>
            <a:r>
              <a:rPr lang="en-GB" dirty="0"/>
              <a:t>Once obtained, you can use a SQLite database browser (e.g., DB Browser for SQLite) to inspect its contents. However, direct access to this database is not intended for most apps or users; instead, the Contacts Provider API should be used to interact with profile data programmatically.</a:t>
            </a:r>
          </a:p>
          <a:p>
            <a:endParaRPr lang="en-GB" dirty="0"/>
          </a:p>
          <a:p>
            <a:r>
              <a:rPr lang="en-GB" dirty="0"/>
              <a:t>### Practical Use</a:t>
            </a:r>
          </a:p>
          <a:p>
            <a:r>
              <a:rPr lang="en-GB" dirty="0"/>
              <a:t>The profile data in `</a:t>
            </a:r>
            <a:r>
              <a:rPr lang="en-GB" dirty="0" err="1"/>
              <a:t>profile.db</a:t>
            </a:r>
            <a:r>
              <a:rPr lang="en-GB" dirty="0"/>
              <a:t>` is what populates the "Me" card in the Contacts app. It’s often linked to the primary Google account on the device and can be accessed or modified via the Contacts app or through APIs like `</a:t>
            </a:r>
            <a:r>
              <a:rPr lang="en-GB" dirty="0" err="1"/>
              <a:t>ContactsContract.Profile</a:t>
            </a:r>
            <a:r>
              <a:rPr lang="en-GB" dirty="0"/>
              <a:t>`. For example, to retrieve the user’s profile programmatically, you can query the `</a:t>
            </a:r>
            <a:r>
              <a:rPr lang="en-GB" dirty="0" err="1"/>
              <a:t>ContactsContract.Profile.CONTENT_URI</a:t>
            </a:r>
            <a:r>
              <a:rPr lang="en-GB" dirty="0"/>
              <a:t>` without any selection criteria, as noted in Android documentation.</a:t>
            </a:r>
          </a:p>
          <a:p>
            <a:endParaRPr lang="en-GB" dirty="0"/>
          </a:p>
          <a:p>
            <a:r>
              <a:rPr lang="en-GB" dirty="0"/>
              <a:t>### Sources</a:t>
            </a:r>
          </a:p>
          <a:p>
            <a:r>
              <a:rPr lang="en-GB" dirty="0"/>
              <a:t>This explanation is based on information from Android developer documentation and community discussions about the Contacts Provider database structure. Specifically, the role of `</a:t>
            </a:r>
            <a:r>
              <a:rPr lang="en-GB" dirty="0" err="1"/>
              <a:t>profile.db</a:t>
            </a:r>
            <a:r>
              <a:rPr lang="en-GB" dirty="0"/>
              <a:t>` is mentioned in contexts discussing the Contacts Provider’s architecture and database management. For further details, you can refer to the Android Developer documentation on the Contacts Provider.[](https://developer.android.com/identity/providers/contacts-provider)[](https://xianminx.github.io/2012/06/24/android-contact-provider-in-deep/)[](https://www.programmersought.com/article/5920369126/)</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66</a:t>
            </a:fld>
            <a:endParaRPr lang="en-US"/>
          </a:p>
        </p:txBody>
      </p:sp>
    </p:spTree>
    <p:extLst>
      <p:ext uri="{BB962C8B-B14F-4D97-AF65-F5344CB8AC3E}">
        <p14:creationId xmlns:p14="http://schemas.microsoft.com/office/powerpoint/2010/main" val="366607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https://www.dev2qa.com/android-contacts-database-structure/</a:t>
            </a:r>
          </a:p>
        </p:txBody>
      </p:sp>
      <p:sp>
        <p:nvSpPr>
          <p:cNvPr id="4" name="Slide Number Placeholder 3"/>
          <p:cNvSpPr>
            <a:spLocks noGrp="1"/>
          </p:cNvSpPr>
          <p:nvPr>
            <p:ph type="sldNum" sz="quarter" idx="5"/>
          </p:nvPr>
        </p:nvSpPr>
        <p:spPr/>
        <p:txBody>
          <a:bodyPr/>
          <a:lstStyle/>
          <a:p>
            <a:fld id="{DDBF98C7-164A-4723-84F0-B1E4B080DDEC}" type="slidenum">
              <a:rPr lang="en-US" smtClean="0"/>
              <a:t>3</a:t>
            </a:fld>
            <a:endParaRPr lang="en-US"/>
          </a:p>
        </p:txBody>
      </p:sp>
    </p:spTree>
    <p:extLst>
      <p:ext uri="{BB962C8B-B14F-4D97-AF65-F5344CB8AC3E}">
        <p14:creationId xmlns:p14="http://schemas.microsoft.com/office/powerpoint/2010/main" val="3572685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Cmd</a:t>
            </a:r>
            <a:r>
              <a:rPr lang="en-US" dirty="0">
                <a:cs typeface="Calibri"/>
              </a:rPr>
              <a:t>: </a:t>
            </a:r>
            <a:r>
              <a:rPr lang="en-US" dirty="0" err="1">
                <a:cs typeface="Calibri"/>
              </a:rPr>
              <a:t>sqlitebrowser</a:t>
            </a:r>
            <a:r>
              <a:rPr lang="en-US" dirty="0">
                <a:cs typeface="Calibri"/>
              </a:rPr>
              <a:t> 'Pixel 3/data/data/</a:t>
            </a:r>
            <a:r>
              <a:rPr lang="en-US" dirty="0" err="1">
                <a:cs typeface="Calibri"/>
              </a:rPr>
              <a:t>com.android.providers.contacts</a:t>
            </a:r>
            <a:r>
              <a:rPr lang="en-US" dirty="0">
                <a:cs typeface="Calibri"/>
              </a:rPr>
              <a:t>/databases/contacts2.db’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 </a:t>
            </a:r>
            <a:r>
              <a:rPr lang="en-US" sz="1200" dirty="0">
                <a:ea typeface="+mn-lt"/>
                <a:cs typeface="+mn-lt"/>
                <a:hlinkClick r:id="rId3"/>
              </a:rPr>
              <a:t>https://www.dev2qa.com/android-contacts-database-structure/</a:t>
            </a:r>
            <a:endParaRPr lang="en-US" sz="120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DBF98C7-164A-4723-84F0-B1E4B080DDEC}" type="slidenum">
              <a:rPr lang="en-US" smtClean="0"/>
              <a:t>9</a:t>
            </a:fld>
            <a:endParaRPr lang="en-US"/>
          </a:p>
        </p:txBody>
      </p:sp>
    </p:spTree>
    <p:extLst>
      <p:ext uri="{BB962C8B-B14F-4D97-AF65-F5344CB8AC3E}">
        <p14:creationId xmlns:p14="http://schemas.microsoft.com/office/powerpoint/2010/main" val="151738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image shows the output of the `.tables` command on the `contacts2.db` SQLite database, which is used by Android's contacts provider (`</a:t>
            </a:r>
            <a:r>
              <a:rPr lang="en-GB" dirty="0" err="1"/>
              <a:t>com.android.providers.contacts</a:t>
            </a:r>
            <a:r>
              <a:rPr lang="en-GB" dirty="0"/>
              <a:t>`) to store contact-related data on a device like the Pixel 3. Below, I’ll explain the tables and views that are most valuable in a digital forensics context, focusing on those that provide meaningful user data or </a:t>
            </a:r>
            <a:r>
              <a:rPr lang="en-GB" dirty="0" err="1"/>
              <a:t>behavioral</a:t>
            </a:r>
            <a:r>
              <a:rPr lang="en-GB" dirty="0"/>
              <a:t> insights. I’ll rank them based on their forensic value, excluding tables or views that are less useful (e.g., internal metadata or search-index-related tables like `</a:t>
            </a:r>
            <a:r>
              <a:rPr lang="en-GB" dirty="0" err="1"/>
              <a:t>search_index_content</a:t>
            </a:r>
            <a:r>
              <a:rPr lang="en-GB" dirty="0"/>
              <a:t>`, `</a:t>
            </a:r>
            <a:r>
              <a:rPr lang="en-GB" dirty="0" err="1"/>
              <a:t>search_index_segdir</a:t>
            </a:r>
            <a:r>
              <a:rPr lang="en-GB" dirty="0"/>
              <a:t>`, etc., which are primarily for system optimization).</a:t>
            </a:r>
          </a:p>
          <a:p>
            <a:endParaRPr lang="en-GB" dirty="0"/>
          </a:p>
          <a:p>
            <a:r>
              <a:rPr lang="en-GB" dirty="0"/>
              <a:t>### Explanation and Ranking of Valuable Tables/Views for Digital Forensics</a:t>
            </a:r>
          </a:p>
          <a:p>
            <a:endParaRPr lang="en-GB" dirty="0"/>
          </a:p>
          <a:p>
            <a:r>
              <a:rPr lang="en-GB" dirty="0"/>
              <a:t>#### 1. **contacts** (High Value)</a:t>
            </a:r>
          </a:p>
          <a:p>
            <a:r>
              <a:rPr lang="en-GB" dirty="0"/>
              <a:t>- **Explanation**: The `contacts` table stores core information about each contact on the device, such as the contact ID, display name, and whether the contact has been starred or pinned. It often links to other tables (like `</a:t>
            </a:r>
            <a:r>
              <a:rPr lang="en-GB" dirty="0" err="1"/>
              <a:t>raw_contacts</a:t>
            </a:r>
            <a:r>
              <a:rPr lang="en-GB" dirty="0"/>
              <a:t>`) for more detailed data.</a:t>
            </a:r>
          </a:p>
          <a:p>
            <a:r>
              <a:rPr lang="en-GB" dirty="0"/>
              <a:t>- **Forensic Value**: This table provides a high-level overview of all contacts stored on the device, which is critical for identifying relationships, frequent contacts, or key individuals in an investigation. It’s often the starting point for mapping a user’s social network.</a:t>
            </a:r>
          </a:p>
          <a:p>
            <a:r>
              <a:rPr lang="en-GB" dirty="0"/>
              <a:t>- **Rank**: 1st ( foundational for identifying contacts and linking to more detailed data).</a:t>
            </a:r>
          </a:p>
          <a:p>
            <a:endParaRPr lang="en-GB" dirty="0"/>
          </a:p>
          <a:p>
            <a:r>
              <a:rPr lang="en-GB" dirty="0"/>
              <a:t>#### 2. **</a:t>
            </a:r>
            <a:r>
              <a:rPr lang="en-GB" dirty="0" err="1"/>
              <a:t>raw_contacts</a:t>
            </a:r>
            <a:r>
              <a:rPr lang="en-GB" dirty="0"/>
              <a:t>** (High Value)</a:t>
            </a:r>
          </a:p>
          <a:p>
            <a:r>
              <a:rPr lang="en-GB" dirty="0"/>
              <a:t>- **Explanation**: The `</a:t>
            </a:r>
            <a:r>
              <a:rPr lang="en-GB" dirty="0" err="1"/>
              <a:t>raw_contacts</a:t>
            </a:r>
            <a:r>
              <a:rPr lang="en-GB" dirty="0"/>
              <a:t>` table contains raw contact entries, which are tied to specific accounts (e.g., Google, WhatsApp). Each raw contact entry links to a contact in the `contacts` table but provides additional metadata, such as the source account, sync status, and whether the contact was deleted.</a:t>
            </a:r>
          </a:p>
          <a:p>
            <a:r>
              <a:rPr lang="en-GB" dirty="0"/>
              <a:t>- **Forensic Value**: This table is crucial for understanding the origin of contacts (e.g., synced from Gmail vs. manually added) and tracking account-specific interactions. It can reveal which apps or services the user is using to manage contacts, offering insights into their digital footprint.</a:t>
            </a:r>
          </a:p>
          <a:p>
            <a:r>
              <a:rPr lang="en-GB" dirty="0"/>
              <a:t>- **Rank**: 2nd (provides account-level context and sync details).</a:t>
            </a:r>
          </a:p>
          <a:p>
            <a:endParaRPr lang="en-GB" dirty="0"/>
          </a:p>
          <a:p>
            <a:r>
              <a:rPr lang="en-GB" dirty="0"/>
              <a:t>#### 3. **data** (High Value)</a:t>
            </a:r>
          </a:p>
          <a:p>
            <a:r>
              <a:rPr lang="en-GB" dirty="0"/>
              <a:t>- **Explanation**: The `data` table stores detailed information about contacts, such as phone numbers, email addresses, physical addresses, and other structured data (e.g., birthdays, nicknames). Each row is linked to a `</a:t>
            </a:r>
            <a:r>
              <a:rPr lang="en-GB" dirty="0" err="1"/>
              <a:t>raw_contacts</a:t>
            </a:r>
            <a:r>
              <a:rPr lang="en-GB" dirty="0"/>
              <a:t>` entry and uses a `</a:t>
            </a:r>
            <a:r>
              <a:rPr lang="en-GB" dirty="0" err="1"/>
              <a:t>mimetype</a:t>
            </a:r>
            <a:r>
              <a:rPr lang="en-GB" dirty="0"/>
              <a:t>` to define the type of data (e.g., `</a:t>
            </a:r>
            <a:r>
              <a:rPr lang="en-GB" dirty="0" err="1"/>
              <a:t>vnd.android.cursor.item</a:t>
            </a:r>
            <a:r>
              <a:rPr lang="en-GB" dirty="0"/>
              <a:t>/phone_v2` for phone numbers).</a:t>
            </a:r>
          </a:p>
          <a:p>
            <a:r>
              <a:rPr lang="en-GB" dirty="0"/>
              <a:t>- **Forensic Value**: This table is a goldmine for forensics because it contains the actual contact details that can be used to reconstruct communication networks, identify key contacts, or cross-reference with other evidence (e.g., call logs, emails). It can also reveal personal details about contacts that might be relevant to an investigation.</a:t>
            </a:r>
          </a:p>
          <a:p>
            <a:r>
              <a:rPr lang="en-GB" dirty="0"/>
              <a:t>- **Rank**: 3rd (rich in detailed contact information, though requires linking to `</a:t>
            </a:r>
            <a:r>
              <a:rPr lang="en-GB" dirty="0" err="1"/>
              <a:t>raw_contacts</a:t>
            </a:r>
            <a:r>
              <a:rPr lang="en-GB" dirty="0"/>
              <a:t>` for context).</a:t>
            </a:r>
          </a:p>
          <a:p>
            <a:endParaRPr lang="en-GB" dirty="0"/>
          </a:p>
          <a:p>
            <a:r>
              <a:rPr lang="en-GB" dirty="0"/>
              <a:t>#### 4. **groups** (Moderate to High Value)</a:t>
            </a:r>
          </a:p>
          <a:p>
            <a:r>
              <a:rPr lang="en-GB" dirty="0"/>
              <a:t>- **Explanation**: The `groups` table stores information about contact groups (e.g., "Family," "Work," "Friends") created by the user. It includes group IDs, names, and metadata about the group’s visibility or sync status.</a:t>
            </a:r>
          </a:p>
          <a:p>
            <a:r>
              <a:rPr lang="en-GB" dirty="0"/>
              <a:t>- **Forensic Value**: This table can reveal how the user organizes their contacts, which can provide </a:t>
            </a:r>
            <a:r>
              <a:rPr lang="en-GB" dirty="0" err="1"/>
              <a:t>behavioral</a:t>
            </a:r>
            <a:r>
              <a:rPr lang="en-GB" dirty="0"/>
              <a:t> insights (e.g., a group named "Suspects" or "Clients" might be relevant in a criminal or business investigation). It can also help identify clusters of related contacts.</a:t>
            </a:r>
          </a:p>
          <a:p>
            <a:r>
              <a:rPr lang="en-GB" dirty="0"/>
              <a:t>- **Rank**: 4th (valuable for </a:t>
            </a:r>
            <a:r>
              <a:rPr lang="en-GB" dirty="0" err="1"/>
              <a:t>behavioral</a:t>
            </a:r>
            <a:r>
              <a:rPr lang="en-GB" dirty="0"/>
              <a:t> analysis and grouping, but less detailed than `data`).</a:t>
            </a:r>
          </a:p>
          <a:p>
            <a:endParaRPr lang="en-GB" dirty="0"/>
          </a:p>
          <a:p>
            <a:r>
              <a:rPr lang="en-GB" dirty="0"/>
              <a:t>#### 5. **</a:t>
            </a:r>
            <a:r>
              <a:rPr lang="en-GB" dirty="0" err="1"/>
              <a:t>phone_lookup</a:t>
            </a:r>
            <a:r>
              <a:rPr lang="en-GB" dirty="0"/>
              <a:t>** (Moderate Value)</a:t>
            </a:r>
          </a:p>
          <a:p>
            <a:r>
              <a:rPr lang="en-GB" dirty="0"/>
              <a:t>- **Explanation**: The `</a:t>
            </a:r>
            <a:r>
              <a:rPr lang="en-GB" dirty="0" err="1"/>
              <a:t>phone_lookup</a:t>
            </a:r>
            <a:r>
              <a:rPr lang="en-GB" dirty="0"/>
              <a:t>` table is an index that maps phone numbers to contact IDs, optimized for quick lookups during calls or messaging.</a:t>
            </a:r>
          </a:p>
          <a:p>
            <a:r>
              <a:rPr lang="en-GB" dirty="0"/>
              <a:t>- **Forensic Value**: This table is useful for cross-referencing phone numbers found in other evidence (e.g., call logs, SMS) with contacts on the device. It can help confirm whether a number belongs to a known contact, which is valuable for linking communications to specific individuals.</a:t>
            </a:r>
          </a:p>
          <a:p>
            <a:r>
              <a:rPr lang="en-GB" dirty="0"/>
              <a:t>- **Rank**: 5th (helpful for mapping numbers to contacts, but less detailed than primary tables).</a:t>
            </a:r>
          </a:p>
          <a:p>
            <a:endParaRPr lang="en-GB" dirty="0"/>
          </a:p>
          <a:p>
            <a:r>
              <a:rPr lang="en-GB" dirty="0"/>
              <a:t>#### 6. **</a:t>
            </a:r>
            <a:r>
              <a:rPr lang="en-GB" dirty="0" err="1"/>
              <a:t>status_updates</a:t>
            </a:r>
            <a:r>
              <a:rPr lang="en-GB" dirty="0"/>
              <a:t>** (Moderate Value)</a:t>
            </a:r>
          </a:p>
          <a:p>
            <a:r>
              <a:rPr lang="en-GB" dirty="0"/>
              <a:t>- **Explanation**: The `</a:t>
            </a:r>
            <a:r>
              <a:rPr lang="en-GB" dirty="0" err="1"/>
              <a:t>status_updates</a:t>
            </a:r>
            <a:r>
              <a:rPr lang="en-GB" dirty="0"/>
              <a:t>` table stores status updates for contacts, typically from social or messaging apps integrated with the contacts provider (e.g., WhatsApp status or Google Talk presence).</a:t>
            </a:r>
          </a:p>
          <a:p>
            <a:r>
              <a:rPr lang="en-GB" dirty="0"/>
              <a:t>- **Forensic Value**: This table can provide insights into a user’s social interactions and the activity of their contacts (e.g., when a contact was last online). It’s particularly useful if the user is using apps that integrate status updates with the contacts system, offering a timeline of activity.</a:t>
            </a:r>
          </a:p>
          <a:p>
            <a:r>
              <a:rPr lang="en-GB" dirty="0"/>
              <a:t>- **Rank**: 6th (useful for social activity tracking, but depends on app integration).</a:t>
            </a:r>
          </a:p>
          <a:p>
            <a:endParaRPr lang="en-GB" dirty="0"/>
          </a:p>
          <a:p>
            <a:r>
              <a:rPr lang="en-GB" dirty="0"/>
              <a:t>#### 7. **</a:t>
            </a:r>
            <a:r>
              <a:rPr lang="en-GB" dirty="0" err="1"/>
              <a:t>view_data</a:t>
            </a:r>
            <a:r>
              <a:rPr lang="en-GB" dirty="0"/>
              <a:t>** (Moderate Value)</a:t>
            </a:r>
          </a:p>
          <a:p>
            <a:r>
              <a:rPr lang="en-GB" dirty="0"/>
              <a:t>- **Explanation**: The `</a:t>
            </a:r>
            <a:r>
              <a:rPr lang="en-GB" dirty="0" err="1"/>
              <a:t>view_data</a:t>
            </a:r>
            <a:r>
              <a:rPr lang="en-GB" dirty="0"/>
              <a:t>` view is a virtual table that combines data from the `data` table with other metadata, making it easier to query structured contact information (e.g., phone numbers, emails) in a more user-friendly format.</a:t>
            </a:r>
          </a:p>
          <a:p>
            <a:r>
              <a:rPr lang="en-GB" dirty="0"/>
              <a:t>- **Forensic Value**: This view simplifies access to contact details, making it easier to extract actionable data without complex joins. It’s essentially a pre-joined version of the `data` table, so its forensic value overlaps with `data` but is more convenient for quick analysis.</a:t>
            </a:r>
          </a:p>
          <a:p>
            <a:r>
              <a:rPr lang="en-GB" dirty="0"/>
              <a:t>- **Rank**: 7th (convenient for querying, but redundant with `data`).</a:t>
            </a:r>
          </a:p>
          <a:p>
            <a:endParaRPr lang="en-GB" dirty="0"/>
          </a:p>
          <a:p>
            <a:r>
              <a:rPr lang="en-GB" dirty="0"/>
              <a:t>#### 8. **accounts** (Moderate Value)</a:t>
            </a:r>
          </a:p>
          <a:p>
            <a:r>
              <a:rPr lang="en-GB" dirty="0"/>
              <a:t>- **Explanation**: The `accounts` table lists the accounts synced with the device (e.g., Google, Samsung) that contribute to the contacts database. It includes account names and types.</a:t>
            </a:r>
          </a:p>
          <a:p>
            <a:r>
              <a:rPr lang="en-GB" dirty="0"/>
              <a:t>- **Forensic Value**: This table helps identify which accounts are linked to the device, which can point investigators to other sources of evidence (e.g., Gmail, cloud backups). It also shows the scope of contact syncing, which can reveal the user’s digital ecosystem.</a:t>
            </a:r>
          </a:p>
          <a:p>
            <a:r>
              <a:rPr lang="en-GB" dirty="0"/>
              <a:t>- **Rank**: 8th (useful for identifying linked accounts, but less directly tied to user </a:t>
            </a:r>
            <a:r>
              <a:rPr lang="en-GB" dirty="0" err="1"/>
              <a:t>behavior</a:t>
            </a:r>
            <a:r>
              <a:rPr lang="en-GB" dirty="0"/>
              <a:t>).</a:t>
            </a:r>
          </a:p>
          <a:p>
            <a:endParaRPr lang="en-GB" dirty="0"/>
          </a:p>
          <a:p>
            <a:r>
              <a:rPr lang="en-GB" dirty="0"/>
              <a:t>### Tables/Views Excluded (Low Forensic Value)</a:t>
            </a:r>
          </a:p>
          <a:p>
            <a:r>
              <a:rPr lang="en-GB" dirty="0"/>
              <a:t>I’ve excluded tables like `</a:t>
            </a:r>
            <a:r>
              <a:rPr lang="en-GB" dirty="0" err="1"/>
              <a:t>search_index</a:t>
            </a:r>
            <a:r>
              <a:rPr lang="en-GB" dirty="0"/>
              <a:t>_*` (e.g., `</a:t>
            </a:r>
            <a:r>
              <a:rPr lang="en-GB" dirty="0" err="1"/>
              <a:t>search_index_content</a:t>
            </a:r>
            <a:r>
              <a:rPr lang="en-GB" dirty="0"/>
              <a:t>`, `</a:t>
            </a:r>
            <a:r>
              <a:rPr lang="en-GB" dirty="0" err="1"/>
              <a:t>search_index_segdir</a:t>
            </a:r>
            <a:r>
              <a:rPr lang="en-GB" dirty="0"/>
              <a:t>`), `</a:t>
            </a:r>
            <a:r>
              <a:rPr lang="en-GB" dirty="0" err="1"/>
              <a:t>android_metadata</a:t>
            </a:r>
            <a:r>
              <a:rPr lang="en-GB" dirty="0"/>
              <a:t>`, `</a:t>
            </a:r>
            <a:r>
              <a:rPr lang="en-GB" dirty="0" err="1"/>
              <a:t>sync_state</a:t>
            </a:r>
            <a:r>
              <a:rPr lang="en-GB" dirty="0"/>
              <a:t>`, `properties`, and others because they are primarily for system optimization, indexing, or internal bookkeeping. For example:</a:t>
            </a:r>
          </a:p>
          <a:p>
            <a:r>
              <a:rPr lang="en-GB" dirty="0"/>
              <a:t>- `</a:t>
            </a:r>
            <a:r>
              <a:rPr lang="en-GB" dirty="0" err="1"/>
              <a:t>search_index</a:t>
            </a:r>
            <a:r>
              <a:rPr lang="en-GB" dirty="0"/>
              <a:t>_*` tables are for full-text search functionality and don’t contain user-facing data.</a:t>
            </a:r>
          </a:p>
          <a:p>
            <a:r>
              <a:rPr lang="en-GB" dirty="0"/>
              <a:t>- `</a:t>
            </a:r>
            <a:r>
              <a:rPr lang="en-GB" dirty="0" err="1"/>
              <a:t>android_metadata</a:t>
            </a:r>
            <a:r>
              <a:rPr lang="en-GB" dirty="0"/>
              <a:t>` stores database versioning info (e.g., locale).</a:t>
            </a:r>
          </a:p>
          <a:p>
            <a:r>
              <a:rPr lang="en-GB" dirty="0"/>
              <a:t>- `</a:t>
            </a:r>
            <a:r>
              <a:rPr lang="en-GB" dirty="0" err="1"/>
              <a:t>sync_state</a:t>
            </a:r>
            <a:r>
              <a:rPr lang="en-GB" dirty="0"/>
              <a:t>` and related tables manage synchronization metadata, which is less relevant unless investigating specific sync issues.</a:t>
            </a:r>
          </a:p>
          <a:p>
            <a:endParaRPr lang="en-GB" dirty="0"/>
          </a:p>
          <a:p>
            <a:r>
              <a:rPr lang="en-GB" dirty="0"/>
              <a:t>### Summary of Rankings</a:t>
            </a:r>
          </a:p>
          <a:p>
            <a:r>
              <a:rPr lang="en-GB" dirty="0"/>
              <a:t>1. **contacts**: Core contact list, starting point for relationships.</a:t>
            </a:r>
          </a:p>
          <a:p>
            <a:r>
              <a:rPr lang="en-GB" dirty="0"/>
              <a:t>2. **</a:t>
            </a:r>
            <a:r>
              <a:rPr lang="en-GB" dirty="0" err="1"/>
              <a:t>raw_contacts</a:t>
            </a:r>
            <a:r>
              <a:rPr lang="en-GB" dirty="0"/>
              <a:t>**: Links contacts to accounts, revealing sources.</a:t>
            </a:r>
          </a:p>
          <a:p>
            <a:r>
              <a:rPr lang="en-GB" dirty="0"/>
              <a:t>3. **data**: Detailed contact info (phone, email, etc.).</a:t>
            </a:r>
          </a:p>
          <a:p>
            <a:r>
              <a:rPr lang="en-GB" dirty="0"/>
              <a:t>4. **groups**: Shows user-defined contact organization.</a:t>
            </a:r>
          </a:p>
          <a:p>
            <a:r>
              <a:rPr lang="en-GB" dirty="0"/>
              <a:t>5. **</a:t>
            </a:r>
            <a:r>
              <a:rPr lang="en-GB" dirty="0" err="1"/>
              <a:t>phone_lookup</a:t>
            </a:r>
            <a:r>
              <a:rPr lang="en-GB" dirty="0"/>
              <a:t>**: Maps numbers to contacts for cross-referencing.</a:t>
            </a:r>
          </a:p>
          <a:p>
            <a:r>
              <a:rPr lang="en-GB" dirty="0"/>
              <a:t>6. **</a:t>
            </a:r>
            <a:r>
              <a:rPr lang="en-GB" dirty="0" err="1"/>
              <a:t>status_updates</a:t>
            </a:r>
            <a:r>
              <a:rPr lang="en-GB" dirty="0"/>
              <a:t>**: Tracks social activity via status updates.</a:t>
            </a:r>
          </a:p>
          <a:p>
            <a:r>
              <a:rPr lang="en-GB" dirty="0"/>
              <a:t>7. **</a:t>
            </a:r>
            <a:r>
              <a:rPr lang="en-GB" dirty="0" err="1"/>
              <a:t>view_data</a:t>
            </a:r>
            <a:r>
              <a:rPr lang="en-GB" dirty="0"/>
              <a:t>**: Simplified access to contact details.</a:t>
            </a:r>
          </a:p>
          <a:p>
            <a:r>
              <a:rPr lang="en-GB" dirty="0"/>
              <a:t>8. **accounts**: Identifies synced accounts for broader context.</a:t>
            </a:r>
          </a:p>
          <a:p>
            <a:endParaRPr lang="en-GB" dirty="0"/>
          </a:p>
          <a:p>
            <a:r>
              <a:rPr lang="en-GB" dirty="0"/>
              <a:t>These tables and views provide the most actionable data for digital forensics, focusing on user relationships, communication details, and </a:t>
            </a:r>
            <a:r>
              <a:rPr lang="en-GB" dirty="0" err="1"/>
              <a:t>behavioral</a:t>
            </a:r>
            <a:r>
              <a:rPr lang="en-GB" dirty="0"/>
              <a:t> patterns. </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10</a:t>
            </a:fld>
            <a:endParaRPr lang="en-US"/>
          </a:p>
        </p:txBody>
      </p:sp>
    </p:spTree>
    <p:extLst>
      <p:ext uri="{BB962C8B-B14F-4D97-AF65-F5344CB8AC3E}">
        <p14:creationId xmlns:p14="http://schemas.microsoft.com/office/powerpoint/2010/main" val="410067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24</a:t>
            </a:fld>
            <a:endParaRPr lang="en-US"/>
          </a:p>
        </p:txBody>
      </p:sp>
    </p:spTree>
    <p:extLst>
      <p:ext uri="{BB962C8B-B14F-4D97-AF65-F5344CB8AC3E}">
        <p14:creationId xmlns:p14="http://schemas.microsoft.com/office/powerpoint/2010/main" val="3271098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25</a:t>
            </a:fld>
            <a:endParaRPr lang="en-US"/>
          </a:p>
        </p:txBody>
      </p:sp>
    </p:spTree>
    <p:extLst>
      <p:ext uri="{BB962C8B-B14F-4D97-AF65-F5344CB8AC3E}">
        <p14:creationId xmlns:p14="http://schemas.microsoft.com/office/powerpoint/2010/main" val="357935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27</a:t>
            </a:fld>
            <a:endParaRPr lang="en-US"/>
          </a:p>
        </p:txBody>
      </p:sp>
    </p:spTree>
    <p:extLst>
      <p:ext uri="{BB962C8B-B14F-4D97-AF65-F5344CB8AC3E}">
        <p14:creationId xmlns:p14="http://schemas.microsoft.com/office/powerpoint/2010/main" val="2363763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Cmd</a:t>
            </a:r>
            <a:r>
              <a:rPr lang="en-US" dirty="0">
                <a:cs typeface="Calibri"/>
              </a:rPr>
              <a:t>: </a:t>
            </a:r>
            <a:r>
              <a:rPr lang="en-US" dirty="0" err="1">
                <a:cs typeface="Calibri"/>
              </a:rPr>
              <a:t>sqlitebrowser</a:t>
            </a:r>
            <a:r>
              <a:rPr lang="en-US" dirty="0">
                <a:cs typeface="Calibri"/>
              </a:rPr>
              <a:t> 'Pixel 3/data/data/</a:t>
            </a:r>
            <a:r>
              <a:rPr lang="en-US" dirty="0" err="1">
                <a:cs typeface="Calibri"/>
              </a:rPr>
              <a:t>com.android.providers.contacts</a:t>
            </a:r>
            <a:r>
              <a:rPr lang="en-US" dirty="0">
                <a:cs typeface="Calibri"/>
              </a:rPr>
              <a:t>/databases/contacts2.db’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 </a:t>
            </a:r>
            <a:r>
              <a:rPr lang="en-US" sz="1200" dirty="0">
                <a:ea typeface="+mn-lt"/>
                <a:cs typeface="+mn-lt"/>
                <a:hlinkClick r:id="rId3"/>
              </a:rPr>
              <a:t>https://www.dev2qa.com/android-contacts-database-structure/</a:t>
            </a:r>
            <a:endParaRPr lang="en-US" sz="120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DBF98C7-164A-4723-84F0-B1E4B080DDEC}" type="slidenum">
              <a:rPr lang="en-US" smtClean="0"/>
              <a:t>36</a:t>
            </a:fld>
            <a:endParaRPr lang="en-US"/>
          </a:p>
        </p:txBody>
      </p:sp>
    </p:spTree>
    <p:extLst>
      <p:ext uri="{BB962C8B-B14F-4D97-AF65-F5344CB8AC3E}">
        <p14:creationId xmlns:p14="http://schemas.microsoft.com/office/powerpoint/2010/main" val="215384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image shows the output of the SQLite command `pragma </a:t>
            </a:r>
            <a:r>
              <a:rPr lang="en-GB" dirty="0" err="1"/>
              <a:t>table_info</a:t>
            </a:r>
            <a:r>
              <a:rPr lang="en-GB" dirty="0"/>
              <a:t>(contacts);`, which provides the schema (structure) of the `contacts` table in the `contacts2.db` database. This table is part of Android's contacts provider system, used to store core information about contacts on a device like the Pixel 3. Below, I’ll explain each column in the `contacts` table, including its data type, constraints, and purpose, with a focus on its relevance in a digital forensics context.</a:t>
            </a:r>
          </a:p>
          <a:p>
            <a:endParaRPr lang="en-GB" dirty="0"/>
          </a:p>
          <a:p>
            <a:r>
              <a:rPr lang="en-GB" dirty="0"/>
              <a:t>### Explanation of Columns in the `contacts` Table</a:t>
            </a:r>
          </a:p>
          <a:p>
            <a:endParaRPr lang="en-GB" dirty="0"/>
          </a:p>
          <a:p>
            <a:r>
              <a:rPr lang="en-GB" dirty="0"/>
              <a:t>1. **_id** (INTEGER, NOT NULL, Primary Key)</a:t>
            </a:r>
          </a:p>
          <a:p>
            <a:r>
              <a:rPr lang="en-GB" dirty="0"/>
              <a:t>   - **Explanation**: This is the unique identifier for each contact entry in the table. It’s an auto-incrementing integer that serves as the primary key.</a:t>
            </a:r>
          </a:p>
          <a:p>
            <a:r>
              <a:rPr lang="en-GB" dirty="0"/>
              <a:t>   - **Purpose**: Used to uniquely identify a contact and link to related data in other tables (e.g., `</a:t>
            </a:r>
            <a:r>
              <a:rPr lang="en-GB" dirty="0" err="1"/>
              <a:t>raw_contacts</a:t>
            </a:r>
            <a:r>
              <a:rPr lang="en-GB" dirty="0"/>
              <a:t>`, `data`).</a:t>
            </a:r>
          </a:p>
          <a:p>
            <a:r>
              <a:rPr lang="en-GB" dirty="0"/>
              <a:t>   - **Forensic Value**: Essential for mapping relationships between tables. For example, you can use `_id` to find all phone numbers for a contact in the `data` table.</a:t>
            </a:r>
          </a:p>
          <a:p>
            <a:endParaRPr lang="en-GB" dirty="0"/>
          </a:p>
          <a:p>
            <a:r>
              <a:rPr lang="en-GB" dirty="0"/>
              <a:t>2. **</a:t>
            </a:r>
            <a:r>
              <a:rPr lang="en-GB" dirty="0" err="1"/>
              <a:t>name_raw_contact_id</a:t>
            </a:r>
            <a:r>
              <a:rPr lang="en-GB" dirty="0"/>
              <a:t>** (INTEGER, NULL, Default: 0)</a:t>
            </a:r>
          </a:p>
          <a:p>
            <a:r>
              <a:rPr lang="en-GB" dirty="0"/>
              <a:t>   - **Explanation**: This column stores the ID of the `</a:t>
            </a:r>
            <a:r>
              <a:rPr lang="en-GB" dirty="0" err="1"/>
              <a:t>raw_contacts</a:t>
            </a:r>
            <a:r>
              <a:rPr lang="en-GB" dirty="0"/>
              <a:t>` entry that provides the display name for this contact. A single contact in the `contacts` table can aggregate multiple `</a:t>
            </a:r>
            <a:r>
              <a:rPr lang="en-GB" dirty="0" err="1"/>
              <a:t>raw_contacts</a:t>
            </a:r>
            <a:r>
              <a:rPr lang="en-GB" dirty="0"/>
              <a:t>` entries (e.g., one from Google, one from WhatsApp), and this points to the primary one used for the name.</a:t>
            </a:r>
          </a:p>
          <a:p>
            <a:r>
              <a:rPr lang="en-GB" dirty="0"/>
              <a:t>   - **Purpose**: Links the contact to its primary raw contact for naming purposes.</a:t>
            </a:r>
          </a:p>
          <a:p>
            <a:r>
              <a:rPr lang="en-GB" dirty="0"/>
              <a:t>   - **Forensic Value**: Useful for tracing the source of a contact’s display name and understanding how contacts are aggregated across accounts.</a:t>
            </a:r>
          </a:p>
          <a:p>
            <a:endParaRPr lang="en-GB" dirty="0"/>
          </a:p>
          <a:p>
            <a:r>
              <a:rPr lang="en-GB" dirty="0"/>
              <a:t>3. **</a:t>
            </a:r>
            <a:r>
              <a:rPr lang="en-GB" dirty="0" err="1"/>
              <a:t>photo_id</a:t>
            </a:r>
            <a:r>
              <a:rPr lang="en-GB" dirty="0"/>
              <a:t>** (INTEGER, NULL, Default: 0)</a:t>
            </a:r>
          </a:p>
          <a:p>
            <a:r>
              <a:rPr lang="en-GB" dirty="0"/>
              <a:t>   - **Explanation**: This column stores the ID of the contact’s photo, if one exists, linking to a photo stored elsewhere (e.g., in the `data` table or a file system).</a:t>
            </a:r>
          </a:p>
          <a:p>
            <a:r>
              <a:rPr lang="en-GB" dirty="0"/>
              <a:t>   - **Purpose**: Associates a contact with a profile picture.</a:t>
            </a:r>
          </a:p>
          <a:p>
            <a:r>
              <a:rPr lang="en-GB" dirty="0"/>
              <a:t>   - **Forensic Value**: Can be used to retrieve a contact’s photo, which might be relevant for identification or visual confirmation in an investigation.</a:t>
            </a:r>
          </a:p>
          <a:p>
            <a:endParaRPr lang="en-GB" dirty="0"/>
          </a:p>
          <a:p>
            <a:r>
              <a:rPr lang="en-GB" dirty="0"/>
              <a:t>4. **</a:t>
            </a:r>
            <a:r>
              <a:rPr lang="en-GB" dirty="0" err="1"/>
              <a:t>photo_file_id</a:t>
            </a:r>
            <a:r>
              <a:rPr lang="en-GB" dirty="0"/>
              <a:t>** (INTEGER, NULL, Default: 0)</a:t>
            </a:r>
          </a:p>
          <a:p>
            <a:r>
              <a:rPr lang="en-GB" dirty="0"/>
              <a:t>   - **Explanation**: This column stores the ID of the file containing the contact’s photo, typically used for high-resolution images stored separately.</a:t>
            </a:r>
          </a:p>
          <a:p>
            <a:r>
              <a:rPr lang="en-GB" dirty="0"/>
              <a:t>   - **Purpose**: Provides a reference to the actual photo file, as opposed to `</a:t>
            </a:r>
            <a:r>
              <a:rPr lang="en-GB" dirty="0" err="1"/>
              <a:t>photo_id</a:t>
            </a:r>
            <a:r>
              <a:rPr lang="en-GB" dirty="0"/>
              <a:t>`, which might point to a thumbnail.</a:t>
            </a:r>
          </a:p>
          <a:p>
            <a:r>
              <a:rPr lang="en-GB" dirty="0"/>
              <a:t>   - **Forensic Value**: Similar to `</a:t>
            </a:r>
            <a:r>
              <a:rPr lang="en-GB" dirty="0" err="1"/>
              <a:t>photo_id</a:t>
            </a:r>
            <a:r>
              <a:rPr lang="en-GB" dirty="0"/>
              <a:t>`, it helps retrieve a contact’s photo, potentially offering higher-quality images for forensic analysis.</a:t>
            </a:r>
          </a:p>
          <a:p>
            <a:endParaRPr lang="en-GB" dirty="0"/>
          </a:p>
          <a:p>
            <a:r>
              <a:rPr lang="en-GB" dirty="0"/>
              <a:t>5. **</a:t>
            </a:r>
            <a:r>
              <a:rPr lang="en-GB" dirty="0" err="1"/>
              <a:t>custom_ringtone</a:t>
            </a:r>
            <a:r>
              <a:rPr lang="en-GB" dirty="0"/>
              <a:t>** (TEXT, NULL, Default: 0)</a:t>
            </a:r>
          </a:p>
          <a:p>
            <a:r>
              <a:rPr lang="en-GB" dirty="0"/>
              <a:t>   - **Explanation**: This column stores the URI (as text) of a custom ringtone assigned to the contact, if any.</a:t>
            </a:r>
          </a:p>
          <a:p>
            <a:r>
              <a:rPr lang="en-GB" dirty="0"/>
              <a:t>   - **Purpose**: Allows the user to set a specific ringtone for a contact, which plays when they call.</a:t>
            </a:r>
          </a:p>
          <a:p>
            <a:r>
              <a:rPr lang="en-GB" dirty="0"/>
              <a:t>   - **Forensic Value**: Indicates user customization, which can provide </a:t>
            </a:r>
            <a:r>
              <a:rPr lang="en-GB" dirty="0" err="1"/>
              <a:t>behavioral</a:t>
            </a:r>
            <a:r>
              <a:rPr lang="en-GB" dirty="0"/>
              <a:t> insights (e.g., a unique ringtone might suggest a significant contact, like a family member or close associate).</a:t>
            </a:r>
          </a:p>
          <a:p>
            <a:endParaRPr lang="en-GB" dirty="0"/>
          </a:p>
          <a:p>
            <a:r>
              <a:rPr lang="en-GB" dirty="0"/>
              <a:t>6. **</a:t>
            </a:r>
            <a:r>
              <a:rPr lang="en-GB" dirty="0" err="1"/>
              <a:t>send_to_voicemail</a:t>
            </a:r>
            <a:r>
              <a:rPr lang="en-GB" dirty="0"/>
              <a:t>** (INTEGER, NOT NULL, Default: 0)</a:t>
            </a:r>
          </a:p>
          <a:p>
            <a:r>
              <a:rPr lang="en-GB" dirty="0"/>
              <a:t>   - **Explanation**: A </a:t>
            </a:r>
            <a:r>
              <a:rPr lang="en-GB" dirty="0" err="1"/>
              <a:t>boolean</a:t>
            </a:r>
            <a:r>
              <a:rPr lang="en-GB" dirty="0"/>
              <a:t> flag (0 or 1) indicating whether calls from this contact should be sent directly to voicemail.</a:t>
            </a:r>
          </a:p>
          <a:p>
            <a:r>
              <a:rPr lang="en-GB" dirty="0"/>
              <a:t>   - **Purpose**: Used to manage call handling for specific contacts.</a:t>
            </a:r>
          </a:p>
          <a:p>
            <a:r>
              <a:rPr lang="en-GB" dirty="0"/>
              <a:t>   - **Forensic Value**: Can reveal the user’s relationship with the contact (e.g., sending calls to voicemail might indicate avoidance or a strained relationship).</a:t>
            </a:r>
          </a:p>
          <a:p>
            <a:endParaRPr lang="en-GB" dirty="0"/>
          </a:p>
          <a:p>
            <a:r>
              <a:rPr lang="en-GB" dirty="0"/>
              <a:t>7. **</a:t>
            </a:r>
            <a:r>
              <a:rPr lang="en-GB" dirty="0" err="1"/>
              <a:t>x_times_contacted</a:t>
            </a:r>
            <a:r>
              <a:rPr lang="en-GB" dirty="0"/>
              <a:t>** (INTEGER, NOT NULL, Default: 0)</a:t>
            </a:r>
          </a:p>
          <a:p>
            <a:r>
              <a:rPr lang="en-GB" dirty="0"/>
              <a:t>   - **Explanation**: This column tracks the number of times the user has initiated contact with this person (e.g., via calls or messages). Note: This field is deprecated in newer Android versions and may not be updated.</a:t>
            </a:r>
          </a:p>
          <a:p>
            <a:r>
              <a:rPr lang="en-GB" dirty="0"/>
              <a:t>   - **Purpose**: Historically used to rank contacts by frequency of interaction.</a:t>
            </a:r>
          </a:p>
          <a:p>
            <a:r>
              <a:rPr lang="en-GB" dirty="0"/>
              <a:t>   - **Forensic Value**: If populated, it can indicate the frequency of interaction, helping identify key contacts. However, its reliability depends on the Android version and usage.</a:t>
            </a:r>
          </a:p>
          <a:p>
            <a:endParaRPr lang="en-GB" dirty="0"/>
          </a:p>
          <a:p>
            <a:r>
              <a:rPr lang="en-GB" dirty="0"/>
              <a:t>8. **</a:t>
            </a:r>
            <a:r>
              <a:rPr lang="en-GB" dirty="0" err="1"/>
              <a:t>x_last_time_contacted</a:t>
            </a:r>
            <a:r>
              <a:rPr lang="en-GB" dirty="0"/>
              <a:t>** (INTEGER, NOT NULL, Default: 0)</a:t>
            </a:r>
          </a:p>
          <a:p>
            <a:r>
              <a:rPr lang="en-GB" dirty="0"/>
              <a:t>   - **Explanation**: Stores a timestamp (in milliseconds since epoch) of the last time the user initiated contact with this person. Like `</a:t>
            </a:r>
            <a:r>
              <a:rPr lang="en-GB" dirty="0" err="1"/>
              <a:t>x_times_contacted</a:t>
            </a:r>
            <a:r>
              <a:rPr lang="en-GB" dirty="0"/>
              <a:t>`, this field is deprecated.</a:t>
            </a:r>
          </a:p>
          <a:p>
            <a:r>
              <a:rPr lang="en-GB" dirty="0"/>
              <a:t>   - **Purpose**: Tracks the most recent interaction for ranking or display purposes.</a:t>
            </a:r>
          </a:p>
          <a:p>
            <a:r>
              <a:rPr lang="en-GB" dirty="0"/>
              <a:t>   - **Forensic Value**: If populated, it provides a timeline of interactions, which is valuable for establishing communication patterns. Its usefulness is limited if the field isn’t updated.</a:t>
            </a:r>
          </a:p>
          <a:p>
            <a:endParaRPr lang="en-GB" dirty="0"/>
          </a:p>
          <a:p>
            <a:r>
              <a:rPr lang="en-GB" dirty="0"/>
              <a:t>9. **</a:t>
            </a:r>
            <a:r>
              <a:rPr lang="en-GB" dirty="0" err="1"/>
              <a:t>last_time_contacted</a:t>
            </a:r>
            <a:r>
              <a:rPr lang="en-GB" dirty="0"/>
              <a:t>** (INTEGER, NULL, Default: 0)</a:t>
            </a:r>
          </a:p>
          <a:p>
            <a:r>
              <a:rPr lang="en-GB" dirty="0"/>
              <a:t>   - **Explanation**: Stores a timestamp (in milliseconds since epoch) of the last time the contact was interacted with (e.g., called, messaged). Unlike `</a:t>
            </a:r>
            <a:r>
              <a:rPr lang="en-GB" dirty="0" err="1"/>
              <a:t>x_last_time_contacted</a:t>
            </a:r>
            <a:r>
              <a:rPr lang="en-GB" dirty="0"/>
              <a:t>`, this field is still used in modern Android versions.</a:t>
            </a:r>
          </a:p>
          <a:p>
            <a:r>
              <a:rPr lang="en-GB" dirty="0"/>
              <a:t>   - **Purpose**: Tracks recent interactions for contact management and display.</a:t>
            </a:r>
          </a:p>
          <a:p>
            <a:r>
              <a:rPr lang="en-GB" dirty="0"/>
              <a:t>   - **Forensic Value**: Highly valuable for establishing a timeline of communication. It can help pinpoint when the user last interacted with a contact, which is critical in investigations.</a:t>
            </a:r>
          </a:p>
          <a:p>
            <a:endParaRPr lang="en-GB" dirty="0"/>
          </a:p>
          <a:p>
            <a:r>
              <a:rPr lang="en-GB" dirty="0"/>
              <a:t>10. **starred** (INTEGER, NOT NULL, Default: 0)</a:t>
            </a:r>
          </a:p>
          <a:p>
            <a:r>
              <a:rPr lang="en-GB" dirty="0"/>
              <a:t>    - **Explanation**: A </a:t>
            </a:r>
            <a:r>
              <a:rPr lang="en-GB" dirty="0" err="1"/>
              <a:t>boolean</a:t>
            </a:r>
            <a:r>
              <a:rPr lang="en-GB" dirty="0"/>
              <a:t> flag (0 or 1) indicating whether the contact is marked as a </a:t>
            </a:r>
            <a:r>
              <a:rPr lang="en-GB" dirty="0" err="1"/>
              <a:t>favorite</a:t>
            </a:r>
            <a:r>
              <a:rPr lang="en-GB" dirty="0"/>
              <a:t> (starred).</a:t>
            </a:r>
          </a:p>
          <a:p>
            <a:r>
              <a:rPr lang="en-GB" dirty="0"/>
              <a:t>    - **Purpose**: Allows users to mark important contacts for quick access.</a:t>
            </a:r>
          </a:p>
          <a:p>
            <a:r>
              <a:rPr lang="en-GB" dirty="0"/>
              <a:t>    - **Forensic Value**: Indicates the user’s prioritization of contacts, which can highlight significant relationships (e.g., a starred contact might be a close friend, family member, or key associate).</a:t>
            </a:r>
          </a:p>
          <a:p>
            <a:endParaRPr lang="en-GB" dirty="0"/>
          </a:p>
          <a:p>
            <a:r>
              <a:rPr lang="en-GB" dirty="0"/>
              <a:t>11. **pinned** (INTEGER, NOT NULL, Default: 0)</a:t>
            </a:r>
          </a:p>
          <a:p>
            <a:r>
              <a:rPr lang="en-GB" dirty="0"/>
              <a:t>    - **Explanation**: A </a:t>
            </a:r>
            <a:r>
              <a:rPr lang="en-GB" dirty="0" err="1"/>
              <a:t>boolean</a:t>
            </a:r>
            <a:r>
              <a:rPr lang="en-GB" dirty="0"/>
              <a:t> flag (0 or 1) indicating whether the contact is pinned to the top of the contact list.</a:t>
            </a:r>
          </a:p>
          <a:p>
            <a:r>
              <a:rPr lang="en-GB" dirty="0"/>
              <a:t>    - **Purpose**: Used for UI purposes to keep frequently accessed contacts at the top.</a:t>
            </a:r>
          </a:p>
          <a:p>
            <a:r>
              <a:rPr lang="en-GB" dirty="0"/>
              <a:t>    - **Forensic Value**: Similar to `starred`, it shows user prioritization, providing insight into important relationships.</a:t>
            </a:r>
          </a:p>
          <a:p>
            <a:endParaRPr lang="en-GB" dirty="0"/>
          </a:p>
          <a:p>
            <a:r>
              <a:rPr lang="en-GB" dirty="0"/>
              <a:t>12. **</a:t>
            </a:r>
            <a:r>
              <a:rPr lang="en-GB" dirty="0" err="1"/>
              <a:t>has_phone_number</a:t>
            </a:r>
            <a:r>
              <a:rPr lang="en-GB" dirty="0"/>
              <a:t>** (INTEGER, NOT NULL, Default: 0)</a:t>
            </a:r>
          </a:p>
          <a:p>
            <a:r>
              <a:rPr lang="en-GB" dirty="0"/>
              <a:t>    - **Explanation**: A </a:t>
            </a:r>
            <a:r>
              <a:rPr lang="en-GB" dirty="0" err="1"/>
              <a:t>boolean</a:t>
            </a:r>
            <a:r>
              <a:rPr lang="en-GB" dirty="0"/>
              <a:t> flag (0 or 1) indicating whether the contact has at least one phone number associated with them.</a:t>
            </a:r>
          </a:p>
          <a:p>
            <a:r>
              <a:rPr lang="en-GB" dirty="0"/>
              <a:t>    - **Purpose**: Used for quick filtering in the UI (e.g., to show only contacts with phone numbers in the </a:t>
            </a:r>
            <a:r>
              <a:rPr lang="en-GB" dirty="0" err="1"/>
              <a:t>dialer</a:t>
            </a:r>
            <a:r>
              <a:rPr lang="en-GB" dirty="0"/>
              <a:t>).</a:t>
            </a:r>
          </a:p>
          <a:p>
            <a:r>
              <a:rPr lang="en-GB" dirty="0"/>
              <a:t>    - **Forensic Value**: Helps identify contacts that can be called or messaged, which is useful for focusing on communication-related evidence.</a:t>
            </a:r>
          </a:p>
          <a:p>
            <a:endParaRPr lang="en-GB" dirty="0"/>
          </a:p>
          <a:p>
            <a:r>
              <a:rPr lang="en-GB" dirty="0"/>
              <a:t>13. **lookup** (TEXT, NULL, Default: 0)</a:t>
            </a:r>
          </a:p>
          <a:p>
            <a:r>
              <a:rPr lang="en-GB" dirty="0"/>
              <a:t>    - **Explanation**: Stores a lookup key (a unique string) used to identify the contact across apps and sync operations. It’s typically a combination of the contact’s ID and other data.</a:t>
            </a:r>
          </a:p>
          <a:p>
            <a:r>
              <a:rPr lang="en-GB" dirty="0"/>
              <a:t>    - **Purpose**: Ensures consistent identification of a contact, even if the `_id` changes (e.g., after a sync or restore).</a:t>
            </a:r>
          </a:p>
          <a:p>
            <a:r>
              <a:rPr lang="en-GB" dirty="0"/>
              <a:t>    - **Forensic Value**: Useful for tracking a contact across different systems or backups, ensuring continuity in an investigation.</a:t>
            </a:r>
          </a:p>
          <a:p>
            <a:endParaRPr lang="en-GB" dirty="0"/>
          </a:p>
          <a:p>
            <a:r>
              <a:rPr lang="en-GB" dirty="0"/>
              <a:t>14. **</a:t>
            </a:r>
            <a:r>
              <a:rPr lang="en-GB" dirty="0" err="1"/>
              <a:t>status_update_id</a:t>
            </a:r>
            <a:r>
              <a:rPr lang="en-GB" dirty="0"/>
              <a:t>** (INTEGER, NULL, Default: 0)</a:t>
            </a:r>
          </a:p>
          <a:p>
            <a:r>
              <a:rPr lang="en-GB" dirty="0"/>
              <a:t>    - **Explanation**: Links to an entry in the `</a:t>
            </a:r>
            <a:r>
              <a:rPr lang="en-GB" dirty="0" err="1"/>
              <a:t>status_updates</a:t>
            </a:r>
            <a:r>
              <a:rPr lang="en-GB" dirty="0"/>
              <a:t>` table, which stores status updates for the contact (e.g., from social apps like WhatsApp or Google Talk).</a:t>
            </a:r>
          </a:p>
          <a:p>
            <a:r>
              <a:rPr lang="en-GB" dirty="0"/>
              <a:t>    - **Purpose**: Associates a contact with their latest status update.</a:t>
            </a:r>
          </a:p>
          <a:p>
            <a:r>
              <a:rPr lang="en-GB" dirty="0"/>
              <a:t>    - **Forensic Value**: Can provide social activity insights, such as the contact’s last known status, which might indicate their availability or activity at a specific time.</a:t>
            </a:r>
          </a:p>
          <a:p>
            <a:endParaRPr lang="en-GB" dirty="0"/>
          </a:p>
          <a:p>
            <a:r>
              <a:rPr lang="en-GB" dirty="0"/>
              <a:t>15. **</a:t>
            </a:r>
            <a:r>
              <a:rPr lang="en-GB" dirty="0" err="1"/>
              <a:t>contact_last_updated_timestamp</a:t>
            </a:r>
            <a:r>
              <a:rPr lang="en-GB" dirty="0"/>
              <a:t>** (INTEGER, NULL, Default: 0)</a:t>
            </a:r>
          </a:p>
          <a:p>
            <a:r>
              <a:rPr lang="en-GB" dirty="0"/>
              <a:t>    - **Explanation**: Stores a timestamp (in milliseconds since epoch) of the last time the contact’s data was updated (e.g., when a phone number was added or the name was changed).</a:t>
            </a:r>
          </a:p>
          <a:p>
            <a:r>
              <a:rPr lang="en-GB" dirty="0"/>
              <a:t>    - **Purpose**: Tracks when the contact entry was last modified.</a:t>
            </a:r>
          </a:p>
          <a:p>
            <a:r>
              <a:rPr lang="en-GB" dirty="0"/>
              <a:t>    - **Forensic Value**: Critical for establishing a timeline of changes to the contact. It can help determine when a contact was added or modified, which might correlate with key events in an investigation.</a:t>
            </a:r>
          </a:p>
          <a:p>
            <a:endParaRPr lang="en-GB" dirty="0"/>
          </a:p>
          <a:p>
            <a:r>
              <a:rPr lang="en-GB" dirty="0"/>
              <a:t>### Summary of Forensic Relevance</a:t>
            </a:r>
          </a:p>
          <a:p>
            <a:r>
              <a:rPr lang="en-GB" dirty="0"/>
              <a:t>- **High-Value Columns**:</a:t>
            </a:r>
          </a:p>
          <a:p>
            <a:r>
              <a:rPr lang="en-GB" dirty="0"/>
              <a:t>  - `</a:t>
            </a:r>
            <a:r>
              <a:rPr lang="en-GB" dirty="0" err="1"/>
              <a:t>last_time_contacted</a:t>
            </a:r>
            <a:r>
              <a:rPr lang="en-GB" dirty="0"/>
              <a:t>`: Establishes a timeline of interactions.</a:t>
            </a:r>
          </a:p>
          <a:p>
            <a:r>
              <a:rPr lang="en-GB" dirty="0"/>
              <a:t>  - `</a:t>
            </a:r>
            <a:r>
              <a:rPr lang="en-GB" dirty="0" err="1"/>
              <a:t>contact_last_updated_timestamp</a:t>
            </a:r>
            <a:r>
              <a:rPr lang="en-GB" dirty="0"/>
              <a:t>`: Shows when the contact was last modified.</a:t>
            </a:r>
          </a:p>
          <a:p>
            <a:r>
              <a:rPr lang="en-GB" dirty="0"/>
              <a:t>  - `_id`: Links to other tables for detailed data (e.g., phone numbers in `data`).</a:t>
            </a:r>
          </a:p>
          <a:p>
            <a:r>
              <a:rPr lang="en-GB" dirty="0"/>
              <a:t>  - `starred` and `pinned`: Indicate important contacts.</a:t>
            </a:r>
          </a:p>
          <a:p>
            <a:r>
              <a:rPr lang="en-GB" dirty="0"/>
              <a:t>  - `</a:t>
            </a:r>
            <a:r>
              <a:rPr lang="en-GB" dirty="0" err="1"/>
              <a:t>has_phone_number</a:t>
            </a:r>
            <a:r>
              <a:rPr lang="en-GB" dirty="0"/>
              <a:t>`: Filters contacts with communication potential.</a:t>
            </a:r>
          </a:p>
          <a:p>
            <a:r>
              <a:rPr lang="en-GB" dirty="0"/>
              <a:t>- **Moderate-Value Columns**:</a:t>
            </a:r>
          </a:p>
          <a:p>
            <a:r>
              <a:rPr lang="en-GB" dirty="0"/>
              <a:t>  - `</a:t>
            </a:r>
            <a:r>
              <a:rPr lang="en-GB" dirty="0" err="1"/>
              <a:t>name_raw_contact_id</a:t>
            </a:r>
            <a:r>
              <a:rPr lang="en-GB" dirty="0"/>
              <a:t>`: Links to the source of the contact’s name.</a:t>
            </a:r>
          </a:p>
          <a:p>
            <a:r>
              <a:rPr lang="en-GB" dirty="0"/>
              <a:t>  - `</a:t>
            </a:r>
            <a:r>
              <a:rPr lang="en-GB" dirty="0" err="1"/>
              <a:t>status_update_id</a:t>
            </a:r>
            <a:r>
              <a:rPr lang="en-GB" dirty="0"/>
              <a:t>`: Provides social activity insights.</a:t>
            </a:r>
          </a:p>
          <a:p>
            <a:r>
              <a:rPr lang="en-GB" dirty="0"/>
              <a:t>  - `</a:t>
            </a:r>
            <a:r>
              <a:rPr lang="en-GB" dirty="0" err="1"/>
              <a:t>send_to_voicemail</a:t>
            </a:r>
            <a:r>
              <a:rPr lang="en-GB" dirty="0"/>
              <a:t>`: Reveals user </a:t>
            </a:r>
            <a:r>
              <a:rPr lang="en-GB" dirty="0" err="1"/>
              <a:t>behavior</a:t>
            </a:r>
            <a:r>
              <a:rPr lang="en-GB" dirty="0"/>
              <a:t> toward the contact.</a:t>
            </a:r>
          </a:p>
          <a:p>
            <a:r>
              <a:rPr lang="en-GB" dirty="0"/>
              <a:t>  - `</a:t>
            </a:r>
            <a:r>
              <a:rPr lang="en-GB" dirty="0" err="1"/>
              <a:t>custom_ringtone</a:t>
            </a:r>
            <a:r>
              <a:rPr lang="en-GB" dirty="0"/>
              <a:t>`: Indicates customization and potential significance.</a:t>
            </a:r>
          </a:p>
          <a:p>
            <a:r>
              <a:rPr lang="en-GB" dirty="0"/>
              <a:t>- **Lower-Value Columns**:</a:t>
            </a:r>
          </a:p>
          <a:p>
            <a:r>
              <a:rPr lang="en-GB" dirty="0"/>
              <a:t>  - `</a:t>
            </a:r>
            <a:r>
              <a:rPr lang="en-GB" dirty="0" err="1"/>
              <a:t>photo_id</a:t>
            </a:r>
            <a:r>
              <a:rPr lang="en-GB" dirty="0"/>
              <a:t>`, `</a:t>
            </a:r>
            <a:r>
              <a:rPr lang="en-GB" dirty="0" err="1"/>
              <a:t>photo_file_id</a:t>
            </a:r>
            <a:r>
              <a:rPr lang="en-GB" dirty="0"/>
              <a:t>`: Useful for visual identification but less critical.</a:t>
            </a:r>
          </a:p>
          <a:p>
            <a:r>
              <a:rPr lang="en-GB" dirty="0"/>
              <a:t>  - `</a:t>
            </a:r>
            <a:r>
              <a:rPr lang="en-GB" dirty="0" err="1"/>
              <a:t>x_times_contacted</a:t>
            </a:r>
            <a:r>
              <a:rPr lang="en-GB" dirty="0"/>
              <a:t>`, `</a:t>
            </a:r>
            <a:r>
              <a:rPr lang="en-GB" dirty="0" err="1"/>
              <a:t>x_last_time_contacted</a:t>
            </a:r>
            <a:r>
              <a:rPr lang="en-GB" dirty="0"/>
              <a:t>`: Deprecated and often unreliable.</a:t>
            </a:r>
          </a:p>
          <a:p>
            <a:r>
              <a:rPr lang="en-GB" dirty="0"/>
              <a:t>  - `lookup`: More technical, useful for cross-system tracking but not direct evidence.</a:t>
            </a:r>
          </a:p>
          <a:p>
            <a:endParaRPr lang="en-GB" dirty="0"/>
          </a:p>
          <a:p>
            <a:r>
              <a:rPr lang="en-GB" dirty="0"/>
              <a:t>The `contacts` table serves as a foundational table in the `contacts2.db` database, linking to other tables like `</a:t>
            </a:r>
            <a:r>
              <a:rPr lang="en-GB" dirty="0" err="1"/>
              <a:t>raw_contacts</a:t>
            </a:r>
            <a:r>
              <a:rPr lang="en-GB" dirty="0"/>
              <a:t>` and `data` for more detailed information. In a forensic investigation, columns like `</a:t>
            </a:r>
            <a:r>
              <a:rPr lang="en-GB" dirty="0" err="1"/>
              <a:t>last_time_contacted</a:t>
            </a:r>
            <a:r>
              <a:rPr lang="en-GB" dirty="0"/>
              <a:t>` and `</a:t>
            </a:r>
            <a:r>
              <a:rPr lang="en-GB" dirty="0" err="1"/>
              <a:t>contact_last_updated_timestamp</a:t>
            </a:r>
            <a:r>
              <a:rPr lang="en-GB" dirty="0"/>
              <a:t>` are particularly valuable for timeline analysis, while `starred` and `pinned` help identify key relationships.</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37</a:t>
            </a:fld>
            <a:endParaRPr lang="en-US"/>
          </a:p>
        </p:txBody>
      </p:sp>
    </p:spTree>
    <p:extLst>
      <p:ext uri="{BB962C8B-B14F-4D97-AF65-F5344CB8AC3E}">
        <p14:creationId xmlns:p14="http://schemas.microsoft.com/office/powerpoint/2010/main" val="265786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3/9/2026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ustomXml" Target="../ink/ink5.xml"/><Relationship Id="rId3" Type="http://schemas.openxmlformats.org/officeDocument/2006/relationships/image" Target="../media/image15.png"/><Relationship Id="rId7" Type="http://schemas.openxmlformats.org/officeDocument/2006/relationships/customXml" Target="../ink/ink2.xml"/><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1.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customXml" Target="../ink/ink3.xml"/><Relationship Id="rId1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27.png"/><Relationship Id="rId18" Type="http://schemas.openxmlformats.org/officeDocument/2006/relationships/customXml" Target="../ink/ink13.xml"/><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customXml" Target="../ink/ink10.xml"/><Relationship Id="rId17" Type="http://schemas.openxmlformats.org/officeDocument/2006/relationships/image" Target="../media/image29.png"/><Relationship Id="rId2" Type="http://schemas.openxmlformats.org/officeDocument/2006/relationships/image" Target="../media/image21.png"/><Relationship Id="rId16" Type="http://schemas.openxmlformats.org/officeDocument/2006/relationships/customXml" Target="../ink/ink12.xml"/><Relationship Id="rId1" Type="http://schemas.openxmlformats.org/officeDocument/2006/relationships/slideLayout" Target="../slideLayouts/slideLayout7.xml"/><Relationship Id="rId6" Type="http://schemas.openxmlformats.org/officeDocument/2006/relationships/customXml" Target="../ink/ink7.xml"/><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customXml" Target="../ink/ink9.xml"/><Relationship Id="rId19" Type="http://schemas.openxmlformats.org/officeDocument/2006/relationships/image" Target="../media/image30.png"/><Relationship Id="rId4" Type="http://schemas.openxmlformats.org/officeDocument/2006/relationships/customXml" Target="../ink/ink6.xml"/><Relationship Id="rId9" Type="http://schemas.openxmlformats.org/officeDocument/2006/relationships/image" Target="../media/image25.png"/><Relationship Id="rId14" Type="http://schemas.openxmlformats.org/officeDocument/2006/relationships/customXml" Target="../ink/ink11.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5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ustomXml" Target="../ink/ink15.xml"/><Relationship Id="rId5" Type="http://schemas.openxmlformats.org/officeDocument/2006/relationships/image" Target="../media/image241.png"/><Relationship Id="rId4" Type="http://schemas.openxmlformats.org/officeDocument/2006/relationships/customXml" Target="../ink/ink14.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440.png"/><Relationship Id="rId18" Type="http://schemas.openxmlformats.org/officeDocument/2006/relationships/customXml" Target="../ink/ink23.xml"/><Relationship Id="rId26" Type="http://schemas.openxmlformats.org/officeDocument/2006/relationships/customXml" Target="../ink/ink27.xml"/><Relationship Id="rId3" Type="http://schemas.openxmlformats.org/officeDocument/2006/relationships/image" Target="../media/image290.png"/><Relationship Id="rId21" Type="http://schemas.openxmlformats.org/officeDocument/2006/relationships/image" Target="../media/image48.png"/><Relationship Id="rId7" Type="http://schemas.openxmlformats.org/officeDocument/2006/relationships/image" Target="../media/image45.png"/><Relationship Id="rId12" Type="http://schemas.openxmlformats.org/officeDocument/2006/relationships/customXml" Target="../ink/ink20.xml"/><Relationship Id="rId17" Type="http://schemas.openxmlformats.org/officeDocument/2006/relationships/image" Target="../media/image46.png"/><Relationship Id="rId25" Type="http://schemas.openxmlformats.org/officeDocument/2006/relationships/image" Target="../media/image50.png"/><Relationship Id="rId2" Type="http://schemas.openxmlformats.org/officeDocument/2006/relationships/customXml" Target="../ink/ink16.xml"/><Relationship Id="rId16" Type="http://schemas.openxmlformats.org/officeDocument/2006/relationships/customXml" Target="../ink/ink22.xml"/><Relationship Id="rId20" Type="http://schemas.openxmlformats.org/officeDocument/2006/relationships/customXml" Target="../ink/ink24.xml"/><Relationship Id="rId29"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customXml" Target="../ink/ink18.xml"/><Relationship Id="rId11" Type="http://schemas.openxmlformats.org/officeDocument/2006/relationships/image" Target="../media/image330.png"/><Relationship Id="rId24" Type="http://schemas.openxmlformats.org/officeDocument/2006/relationships/customXml" Target="../ink/ink26.xml"/><Relationship Id="rId5" Type="http://schemas.openxmlformats.org/officeDocument/2006/relationships/image" Target="../media/image44.png"/><Relationship Id="rId15" Type="http://schemas.openxmlformats.org/officeDocument/2006/relationships/image" Target="../media/image450.png"/><Relationship Id="rId23" Type="http://schemas.openxmlformats.org/officeDocument/2006/relationships/image" Target="../media/image49.png"/><Relationship Id="rId28" Type="http://schemas.openxmlformats.org/officeDocument/2006/relationships/customXml" Target="../ink/ink28.xml"/><Relationship Id="rId19" Type="http://schemas.openxmlformats.org/officeDocument/2006/relationships/image" Target="../media/image47.png"/><Relationship Id="rId4" Type="http://schemas.openxmlformats.org/officeDocument/2006/relationships/customXml" Target="../ink/ink17.xml"/><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customXml" Target="../ink/ink30.xml"/><Relationship Id="rId4" Type="http://schemas.openxmlformats.org/officeDocument/2006/relationships/image" Target="../media/image331.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customXml" Target="../ink/ink36.xml"/><Relationship Id="rId18" Type="http://schemas.openxmlformats.org/officeDocument/2006/relationships/image" Target="../media/image360.png"/><Relationship Id="rId3" Type="http://schemas.openxmlformats.org/officeDocument/2006/relationships/customXml" Target="../ink/ink31.xml"/><Relationship Id="rId21" Type="http://schemas.openxmlformats.org/officeDocument/2006/relationships/customXml" Target="../ink/ink40.xml"/><Relationship Id="rId7" Type="http://schemas.openxmlformats.org/officeDocument/2006/relationships/customXml" Target="../ink/ink33.xml"/><Relationship Id="rId12" Type="http://schemas.openxmlformats.org/officeDocument/2006/relationships/image" Target="../media/image330.png"/><Relationship Id="rId17" Type="http://schemas.openxmlformats.org/officeDocument/2006/relationships/customXml" Target="../ink/ink38.xml"/><Relationship Id="rId2" Type="http://schemas.openxmlformats.org/officeDocument/2006/relationships/image" Target="../media/image39.png"/><Relationship Id="rId16" Type="http://schemas.openxmlformats.org/officeDocument/2006/relationships/image" Target="../media/image350.png"/><Relationship Id="rId20" Type="http://schemas.openxmlformats.org/officeDocument/2006/relationships/image" Target="../media/image370.png"/><Relationship Id="rId1" Type="http://schemas.openxmlformats.org/officeDocument/2006/relationships/slideLayout" Target="../slideLayouts/slideLayout6.xml"/><Relationship Id="rId6" Type="http://schemas.openxmlformats.org/officeDocument/2006/relationships/image" Target="../media/image300.png"/><Relationship Id="rId11" Type="http://schemas.openxmlformats.org/officeDocument/2006/relationships/customXml" Target="../ink/ink35.xml"/><Relationship Id="rId24" Type="http://schemas.openxmlformats.org/officeDocument/2006/relationships/image" Target="../media/image390.png"/><Relationship Id="rId5" Type="http://schemas.openxmlformats.org/officeDocument/2006/relationships/customXml" Target="../ink/ink32.xml"/><Relationship Id="rId15" Type="http://schemas.openxmlformats.org/officeDocument/2006/relationships/customXml" Target="../ink/ink37.xml"/><Relationship Id="rId23" Type="http://schemas.openxmlformats.org/officeDocument/2006/relationships/customXml" Target="../ink/ink41.xml"/><Relationship Id="rId10" Type="http://schemas.openxmlformats.org/officeDocument/2006/relationships/image" Target="../media/image320.png"/><Relationship Id="rId19" Type="http://schemas.openxmlformats.org/officeDocument/2006/relationships/customXml" Target="../ink/ink39.xml"/><Relationship Id="rId4" Type="http://schemas.openxmlformats.org/officeDocument/2006/relationships/image" Target="../media/image290.png"/><Relationship Id="rId9" Type="http://schemas.openxmlformats.org/officeDocument/2006/relationships/customXml" Target="../ink/ink34.xml"/><Relationship Id="rId14" Type="http://schemas.openxmlformats.org/officeDocument/2006/relationships/image" Target="../media/image340.png"/><Relationship Id="rId22" Type="http://schemas.openxmlformats.org/officeDocument/2006/relationships/image" Target="../media/image380.png"/></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customXml" Target="../ink/ink44.xml"/><Relationship Id="rId13" Type="http://schemas.openxmlformats.org/officeDocument/2006/relationships/image" Target="../media/image190.png"/><Relationship Id="rId18" Type="http://schemas.openxmlformats.org/officeDocument/2006/relationships/customXml" Target="../ink/ink49.xml"/><Relationship Id="rId3" Type="http://schemas.openxmlformats.org/officeDocument/2006/relationships/image" Target="../media/image55.png"/><Relationship Id="rId21" Type="http://schemas.openxmlformats.org/officeDocument/2006/relationships/image" Target="../media/image230.png"/><Relationship Id="rId7" Type="http://schemas.openxmlformats.org/officeDocument/2006/relationships/image" Target="../media/image160.png"/><Relationship Id="rId12" Type="http://schemas.openxmlformats.org/officeDocument/2006/relationships/customXml" Target="../ink/ink46.xml"/><Relationship Id="rId17" Type="http://schemas.openxmlformats.org/officeDocument/2006/relationships/image" Target="../media/image210.png"/><Relationship Id="rId2" Type="http://schemas.openxmlformats.org/officeDocument/2006/relationships/image" Target="../media/image54.png"/><Relationship Id="rId16" Type="http://schemas.openxmlformats.org/officeDocument/2006/relationships/customXml" Target="../ink/ink48.xml"/><Relationship Id="rId20" Type="http://schemas.openxmlformats.org/officeDocument/2006/relationships/customXml" Target="../ink/ink50.xml"/><Relationship Id="rId1" Type="http://schemas.openxmlformats.org/officeDocument/2006/relationships/slideLayout" Target="../slideLayouts/slideLayout7.xml"/><Relationship Id="rId6" Type="http://schemas.openxmlformats.org/officeDocument/2006/relationships/customXml" Target="../ink/ink43.xml"/><Relationship Id="rId11" Type="http://schemas.openxmlformats.org/officeDocument/2006/relationships/image" Target="../media/image180.png"/><Relationship Id="rId5" Type="http://schemas.openxmlformats.org/officeDocument/2006/relationships/image" Target="../media/image150.png"/><Relationship Id="rId15" Type="http://schemas.openxmlformats.org/officeDocument/2006/relationships/image" Target="../media/image200.png"/><Relationship Id="rId23" Type="http://schemas.openxmlformats.org/officeDocument/2006/relationships/image" Target="../media/image240.png"/><Relationship Id="rId10" Type="http://schemas.openxmlformats.org/officeDocument/2006/relationships/customXml" Target="../ink/ink45.xml"/><Relationship Id="rId19" Type="http://schemas.openxmlformats.org/officeDocument/2006/relationships/image" Target="../media/image220.png"/><Relationship Id="rId4" Type="http://schemas.openxmlformats.org/officeDocument/2006/relationships/customXml" Target="../ink/ink42.xml"/><Relationship Id="rId9" Type="http://schemas.openxmlformats.org/officeDocument/2006/relationships/image" Target="../media/image170.png"/><Relationship Id="rId14" Type="http://schemas.openxmlformats.org/officeDocument/2006/relationships/customXml" Target="../ink/ink47.xml"/><Relationship Id="rId22" Type="http://schemas.openxmlformats.org/officeDocument/2006/relationships/customXml" Target="../ink/ink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p:txBody>
          <a:bodyPr/>
          <a:lstStyle/>
          <a:p>
            <a:r>
              <a:rPr lang="en-US" dirty="0"/>
              <a:t>AOSP Apps Investigations</a:t>
            </a:r>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p:txBody>
          <a:bodyPr/>
          <a:lstStyle/>
          <a:p>
            <a:r>
              <a:rPr lang="en-US" dirty="0"/>
              <a:t>Part 2: Investigating contact management services</a:t>
            </a:r>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0D8A42-32FB-DF1A-513C-19B95E6FC2E7}"/>
              </a:ext>
            </a:extLst>
          </p:cNvPr>
          <p:cNvSpPr>
            <a:spLocks noGrp="1"/>
          </p:cNvSpPr>
          <p:nvPr>
            <p:ph type="title"/>
          </p:nvPr>
        </p:nvSpPr>
        <p:spPr/>
        <p:txBody>
          <a:bodyPr/>
          <a:lstStyle/>
          <a:p>
            <a:r>
              <a:rPr lang="en-US" dirty="0"/>
              <a:t>Tables in </a:t>
            </a:r>
            <a:r>
              <a:rPr lang="en-US" dirty="0" err="1">
                <a:solidFill>
                  <a:schemeClr val="accent2"/>
                </a:solidFill>
              </a:rPr>
              <a:t>contacts.db</a:t>
            </a:r>
            <a:endParaRPr lang="en-US" dirty="0">
              <a:solidFill>
                <a:schemeClr val="accent2"/>
              </a:solidFill>
            </a:endParaRPr>
          </a:p>
        </p:txBody>
      </p:sp>
      <p:pic>
        <p:nvPicPr>
          <p:cNvPr id="6" name="Picture 5">
            <a:extLst>
              <a:ext uri="{FF2B5EF4-FFF2-40B4-BE49-F238E27FC236}">
                <a16:creationId xmlns:a16="http://schemas.microsoft.com/office/drawing/2014/main" id="{8C626083-DC03-BB3B-95BA-C26A847B50A4}"/>
              </a:ext>
            </a:extLst>
          </p:cNvPr>
          <p:cNvPicPr>
            <a:picLocks noChangeAspect="1"/>
          </p:cNvPicPr>
          <p:nvPr/>
        </p:nvPicPr>
        <p:blipFill>
          <a:blip r:embed="rId3"/>
          <a:stretch>
            <a:fillRect/>
          </a:stretch>
        </p:blipFill>
        <p:spPr>
          <a:xfrm>
            <a:off x="1042274" y="1324989"/>
            <a:ext cx="7849280" cy="5273497"/>
          </a:xfrm>
          <a:prstGeom prst="rect">
            <a:avLst/>
          </a:prstGeom>
        </p:spPr>
      </p:pic>
      <p:sp>
        <p:nvSpPr>
          <p:cNvPr id="2" name="Rectangle 1">
            <a:extLst>
              <a:ext uri="{FF2B5EF4-FFF2-40B4-BE49-F238E27FC236}">
                <a16:creationId xmlns:a16="http://schemas.microsoft.com/office/drawing/2014/main" id="{9A72D235-3F26-5C4A-BBBC-053F230557A0}"/>
              </a:ext>
            </a:extLst>
          </p:cNvPr>
          <p:cNvSpPr/>
          <p:nvPr/>
        </p:nvSpPr>
        <p:spPr>
          <a:xfrm>
            <a:off x="3636169" y="3500438"/>
            <a:ext cx="1243012" cy="207168"/>
          </a:xfrm>
          <a:prstGeom prst="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18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B4434-0663-67C8-CAAB-BCA7A1626460}"/>
              </a:ext>
            </a:extLst>
          </p:cNvPr>
          <p:cNvSpPr>
            <a:spLocks noGrp="1"/>
          </p:cNvSpPr>
          <p:nvPr>
            <p:ph type="title"/>
          </p:nvPr>
        </p:nvSpPr>
        <p:spPr/>
        <p:txBody>
          <a:bodyPr/>
          <a:lstStyle/>
          <a:p>
            <a:r>
              <a:rPr lang="en-US" dirty="0"/>
              <a:t>Summary of key tables</a:t>
            </a:r>
          </a:p>
        </p:txBody>
      </p:sp>
      <p:sp>
        <p:nvSpPr>
          <p:cNvPr id="3" name="Content Placeholder 2">
            <a:extLst>
              <a:ext uri="{FF2B5EF4-FFF2-40B4-BE49-F238E27FC236}">
                <a16:creationId xmlns:a16="http://schemas.microsoft.com/office/drawing/2014/main" id="{B7096262-592C-6164-A1CC-03CEF1095C1E}"/>
              </a:ext>
            </a:extLst>
          </p:cNvPr>
          <p:cNvSpPr>
            <a:spLocks noGrp="1"/>
          </p:cNvSpPr>
          <p:nvPr>
            <p:ph idx="1"/>
          </p:nvPr>
        </p:nvSpPr>
        <p:spPr/>
        <p:txBody>
          <a:bodyPr>
            <a:normAutofit lnSpcReduction="10000"/>
          </a:bodyPr>
          <a:lstStyle/>
          <a:p>
            <a:r>
              <a:rPr lang="en-GB" dirty="0">
                <a:solidFill>
                  <a:schemeClr val="accent2"/>
                </a:solidFill>
              </a:rPr>
              <a:t>accounts: </a:t>
            </a:r>
            <a:r>
              <a:rPr lang="en-GB" dirty="0"/>
              <a:t>Identifies synced accounts.</a:t>
            </a:r>
            <a:endParaRPr lang="en-US" dirty="0"/>
          </a:p>
          <a:p>
            <a:r>
              <a:rPr lang="en-US" dirty="0">
                <a:solidFill>
                  <a:schemeClr val="accent2"/>
                </a:solidFill>
              </a:rPr>
              <a:t>contacts</a:t>
            </a:r>
            <a:r>
              <a:rPr lang="en-US" dirty="0"/>
              <a:t>: Contacts metadata</a:t>
            </a:r>
          </a:p>
          <a:p>
            <a:r>
              <a:rPr lang="en-US" dirty="0" err="1">
                <a:solidFill>
                  <a:schemeClr val="accent2"/>
                </a:solidFill>
              </a:rPr>
              <a:t>raw_contacts</a:t>
            </a:r>
            <a:r>
              <a:rPr lang="en-US" dirty="0"/>
              <a:t>: I</a:t>
            </a:r>
            <a:r>
              <a:rPr lang="en-GB" dirty="0" err="1"/>
              <a:t>ndividual</a:t>
            </a:r>
            <a:r>
              <a:rPr lang="en-GB" dirty="0"/>
              <a:t> contact entries tied to specific accounts (e.g., Google, WhatsApp)</a:t>
            </a:r>
            <a:endParaRPr lang="en-US" dirty="0"/>
          </a:p>
          <a:p>
            <a:r>
              <a:rPr lang="en-US" dirty="0">
                <a:solidFill>
                  <a:schemeClr val="accent2"/>
                </a:solidFill>
              </a:rPr>
              <a:t>data</a:t>
            </a:r>
            <a:r>
              <a:rPr lang="en-US" dirty="0"/>
              <a:t>: Detailed and actual contact info (phone, email, etc.).</a:t>
            </a:r>
          </a:p>
          <a:p>
            <a:r>
              <a:rPr lang="en-US" dirty="0">
                <a:solidFill>
                  <a:schemeClr val="accent2"/>
                </a:solidFill>
              </a:rPr>
              <a:t>groups</a:t>
            </a:r>
            <a:r>
              <a:rPr lang="en-US" dirty="0"/>
              <a:t>: Shows user-defined contact organization.</a:t>
            </a:r>
          </a:p>
          <a:p>
            <a:r>
              <a:rPr lang="en-US" dirty="0" err="1">
                <a:solidFill>
                  <a:schemeClr val="accent2"/>
                </a:solidFill>
              </a:rPr>
              <a:t>phone_lookup</a:t>
            </a:r>
            <a:r>
              <a:rPr lang="en-US" dirty="0"/>
              <a:t>: Maps numbers to contacts for cross-referencing.</a:t>
            </a:r>
          </a:p>
          <a:p>
            <a:r>
              <a:rPr lang="en-US" dirty="0" err="1">
                <a:solidFill>
                  <a:schemeClr val="accent2"/>
                </a:solidFill>
              </a:rPr>
              <a:t>status_updates</a:t>
            </a:r>
            <a:r>
              <a:rPr lang="en-US" dirty="0"/>
              <a:t>: Tracks social activity via status updates.</a:t>
            </a:r>
          </a:p>
          <a:p>
            <a:r>
              <a:rPr lang="en-US" dirty="0" err="1">
                <a:solidFill>
                  <a:schemeClr val="accent2"/>
                </a:solidFill>
              </a:rPr>
              <a:t>view_data</a:t>
            </a:r>
            <a:r>
              <a:rPr lang="en-US" dirty="0"/>
              <a:t>: Simplified access to contact details.</a:t>
            </a:r>
          </a:p>
        </p:txBody>
      </p:sp>
    </p:spTree>
    <p:extLst>
      <p:ext uri="{BB962C8B-B14F-4D97-AF65-F5344CB8AC3E}">
        <p14:creationId xmlns:p14="http://schemas.microsoft.com/office/powerpoint/2010/main" val="116554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18B9-88AE-CA7C-09B1-D7EB9177489A}"/>
              </a:ext>
            </a:extLst>
          </p:cNvPr>
          <p:cNvSpPr>
            <a:spLocks noGrp="1"/>
          </p:cNvSpPr>
          <p:nvPr>
            <p:ph type="title"/>
          </p:nvPr>
        </p:nvSpPr>
        <p:spPr/>
        <p:txBody>
          <a:bodyPr/>
          <a:lstStyle/>
          <a:p>
            <a:r>
              <a:rPr lang="en-GB" dirty="0">
                <a:solidFill>
                  <a:schemeClr val="accent2"/>
                </a:solidFill>
              </a:rPr>
              <a:t>accounts </a:t>
            </a:r>
            <a:r>
              <a:rPr lang="en-GB" dirty="0"/>
              <a:t>table</a:t>
            </a:r>
            <a:endParaRPr lang="en-US" dirty="0"/>
          </a:p>
        </p:txBody>
      </p:sp>
      <p:sp>
        <p:nvSpPr>
          <p:cNvPr id="3" name="Content Placeholder 2">
            <a:extLst>
              <a:ext uri="{FF2B5EF4-FFF2-40B4-BE49-F238E27FC236}">
                <a16:creationId xmlns:a16="http://schemas.microsoft.com/office/drawing/2014/main" id="{271FA80F-E820-B333-2ECC-B57DE6D066AD}"/>
              </a:ext>
            </a:extLst>
          </p:cNvPr>
          <p:cNvSpPr>
            <a:spLocks noGrp="1"/>
          </p:cNvSpPr>
          <p:nvPr>
            <p:ph idx="1"/>
          </p:nvPr>
        </p:nvSpPr>
        <p:spPr/>
        <p:txBody>
          <a:bodyPr>
            <a:normAutofit/>
          </a:bodyPr>
          <a:lstStyle/>
          <a:p>
            <a:r>
              <a:rPr lang="en-GB" b="1" dirty="0"/>
              <a:t>Explanation: </a:t>
            </a:r>
            <a:r>
              <a:rPr lang="en-GB" dirty="0"/>
              <a:t>stores app accounts information</a:t>
            </a:r>
          </a:p>
          <a:p>
            <a:pPr lvl="1"/>
            <a:r>
              <a:rPr lang="en-GB" dirty="0"/>
              <a:t>sample apps: Google, WhatsApp</a:t>
            </a:r>
          </a:p>
          <a:p>
            <a:r>
              <a:rPr lang="en-GB" b="1" dirty="0"/>
              <a:t>Forensic Value: </a:t>
            </a:r>
            <a:r>
              <a:rPr lang="en-GB" dirty="0"/>
              <a:t>It reveals the accounts linked to the device, which can help identify the device owner or users (e.g., email addresses or app-specific accounts). W</a:t>
            </a:r>
          </a:p>
        </p:txBody>
      </p:sp>
    </p:spTree>
    <p:extLst>
      <p:ext uri="{BB962C8B-B14F-4D97-AF65-F5344CB8AC3E}">
        <p14:creationId xmlns:p14="http://schemas.microsoft.com/office/powerpoint/2010/main" val="3029243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D9072-EF05-F942-26B7-2E178CACD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E8FA7-2F05-380D-B9EC-9FD858FA4412}"/>
              </a:ext>
            </a:extLst>
          </p:cNvPr>
          <p:cNvSpPr>
            <a:spLocks noGrp="1"/>
          </p:cNvSpPr>
          <p:nvPr>
            <p:ph type="title"/>
          </p:nvPr>
        </p:nvSpPr>
        <p:spPr/>
        <p:txBody>
          <a:bodyPr/>
          <a:lstStyle/>
          <a:p>
            <a:r>
              <a:rPr lang="en-US" dirty="0" err="1">
                <a:solidFill>
                  <a:schemeClr val="accent2"/>
                </a:solidFill>
              </a:rPr>
              <a:t>raw_contacts</a:t>
            </a:r>
            <a:r>
              <a:rPr lang="en-US" dirty="0"/>
              <a:t> table</a:t>
            </a:r>
          </a:p>
        </p:txBody>
      </p:sp>
      <p:sp>
        <p:nvSpPr>
          <p:cNvPr id="3" name="Content Placeholder 2">
            <a:extLst>
              <a:ext uri="{FF2B5EF4-FFF2-40B4-BE49-F238E27FC236}">
                <a16:creationId xmlns:a16="http://schemas.microsoft.com/office/drawing/2014/main" id="{0A57CE4F-7CB7-8C3B-18F9-E457343C5974}"/>
              </a:ext>
            </a:extLst>
          </p:cNvPr>
          <p:cNvSpPr>
            <a:spLocks noGrp="1"/>
          </p:cNvSpPr>
          <p:nvPr>
            <p:ph idx="1"/>
          </p:nvPr>
        </p:nvSpPr>
        <p:spPr/>
        <p:txBody>
          <a:bodyPr>
            <a:normAutofit/>
          </a:bodyPr>
          <a:lstStyle/>
          <a:p>
            <a:r>
              <a:rPr lang="en-GB" b="1" dirty="0"/>
              <a:t>Explanation: </a:t>
            </a:r>
            <a:r>
              <a:rPr lang="en-GB" dirty="0"/>
              <a:t>contains all raw contact entries from all apps (e.g., Google, WhatsApp). </a:t>
            </a:r>
          </a:p>
          <a:p>
            <a:pPr lvl="1"/>
            <a:r>
              <a:rPr lang="en-GB" dirty="0"/>
              <a:t>Each raw contact entry links to a </a:t>
            </a:r>
            <a:r>
              <a:rPr lang="en-GB" dirty="0">
                <a:solidFill>
                  <a:schemeClr val="accent2"/>
                </a:solidFill>
              </a:rPr>
              <a:t>contact</a:t>
            </a:r>
            <a:r>
              <a:rPr lang="en-GB" dirty="0"/>
              <a:t> in the </a:t>
            </a:r>
            <a:r>
              <a:rPr lang="en-GB" dirty="0">
                <a:solidFill>
                  <a:schemeClr val="accent2"/>
                </a:solidFill>
              </a:rPr>
              <a:t>contacts</a:t>
            </a:r>
            <a:r>
              <a:rPr lang="en-GB" dirty="0"/>
              <a:t> table but provides additional metadata, such as the source account, sync status, and whether the contact was deleted. </a:t>
            </a:r>
          </a:p>
          <a:p>
            <a:r>
              <a:rPr lang="en-GB" b="1" dirty="0"/>
              <a:t>Forensic Value: </a:t>
            </a:r>
            <a:r>
              <a:rPr lang="en-GB" dirty="0"/>
              <a:t>This table is crucial for understanding the origin of contacts (e.g., synced from Gmail vs. manually added) and tracking account-specific interactions. </a:t>
            </a:r>
          </a:p>
          <a:p>
            <a:pPr lvl="1"/>
            <a:r>
              <a:rPr lang="en-GB" dirty="0"/>
              <a:t>It can reveal which apps or services the user is using to manage contacts, offering insights into their digital footprint.</a:t>
            </a:r>
            <a:endParaRPr lang="en-US" dirty="0"/>
          </a:p>
        </p:txBody>
      </p:sp>
    </p:spTree>
    <p:extLst>
      <p:ext uri="{BB962C8B-B14F-4D97-AF65-F5344CB8AC3E}">
        <p14:creationId xmlns:p14="http://schemas.microsoft.com/office/powerpoint/2010/main" val="3125137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FDF4-4522-1A75-CDB5-236B3004A6DE}"/>
              </a:ext>
            </a:extLst>
          </p:cNvPr>
          <p:cNvSpPr>
            <a:spLocks noGrp="1"/>
          </p:cNvSpPr>
          <p:nvPr>
            <p:ph type="title"/>
          </p:nvPr>
        </p:nvSpPr>
        <p:spPr/>
        <p:txBody>
          <a:bodyPr/>
          <a:lstStyle/>
          <a:p>
            <a:r>
              <a:rPr lang="en-US" dirty="0">
                <a:solidFill>
                  <a:schemeClr val="accent2"/>
                </a:solidFill>
              </a:rPr>
              <a:t>contacts</a:t>
            </a:r>
            <a:r>
              <a:rPr lang="en-US" dirty="0"/>
              <a:t> table</a:t>
            </a:r>
          </a:p>
        </p:txBody>
      </p:sp>
      <p:sp>
        <p:nvSpPr>
          <p:cNvPr id="3" name="Content Placeholder 2">
            <a:extLst>
              <a:ext uri="{FF2B5EF4-FFF2-40B4-BE49-F238E27FC236}">
                <a16:creationId xmlns:a16="http://schemas.microsoft.com/office/drawing/2014/main" id="{DFB87D12-189A-3578-EE91-6AB124A317F0}"/>
              </a:ext>
            </a:extLst>
          </p:cNvPr>
          <p:cNvSpPr>
            <a:spLocks noGrp="1"/>
          </p:cNvSpPr>
          <p:nvPr>
            <p:ph idx="1"/>
          </p:nvPr>
        </p:nvSpPr>
        <p:spPr/>
        <p:txBody>
          <a:bodyPr/>
          <a:lstStyle/>
          <a:p>
            <a:r>
              <a:rPr lang="en-GB" b="1" dirty="0"/>
              <a:t>Explanation: </a:t>
            </a:r>
            <a:r>
              <a:rPr lang="en-GB" dirty="0"/>
              <a:t>The </a:t>
            </a:r>
            <a:r>
              <a:rPr lang="en-GB" dirty="0">
                <a:solidFill>
                  <a:schemeClr val="accent2"/>
                </a:solidFill>
              </a:rPr>
              <a:t>contacts</a:t>
            </a:r>
            <a:r>
              <a:rPr lang="en-GB" dirty="0"/>
              <a:t> table stores </a:t>
            </a:r>
            <a:r>
              <a:rPr lang="en-GB" dirty="0">
                <a:solidFill>
                  <a:srgbClr val="FF0000"/>
                </a:solidFill>
              </a:rPr>
              <a:t>meta</a:t>
            </a:r>
            <a:r>
              <a:rPr lang="en-GB" dirty="0"/>
              <a:t> information about each contact on the device</a:t>
            </a:r>
          </a:p>
          <a:p>
            <a:pPr lvl="1"/>
            <a:r>
              <a:rPr lang="en-GB" dirty="0"/>
              <a:t>such as the contact ID and whether the contact has been starred or pinned. </a:t>
            </a:r>
          </a:p>
          <a:p>
            <a:pPr lvl="1"/>
            <a:r>
              <a:rPr lang="en-GB" dirty="0"/>
              <a:t>often links to other tables (like </a:t>
            </a:r>
            <a:r>
              <a:rPr lang="en-GB" dirty="0" err="1">
                <a:solidFill>
                  <a:schemeClr val="accent2"/>
                </a:solidFill>
              </a:rPr>
              <a:t>raw_contacts</a:t>
            </a:r>
            <a:r>
              <a:rPr lang="en-GB" dirty="0"/>
              <a:t>) for more detailed contact data.</a:t>
            </a:r>
          </a:p>
          <a:p>
            <a:r>
              <a:rPr lang="en-GB" b="1" dirty="0"/>
              <a:t>Forensic Value: </a:t>
            </a:r>
            <a:r>
              <a:rPr lang="en-GB" dirty="0"/>
              <a:t>This table provides a high-level overview of all contacts stored on the device, which is critical for identifying relationships, frequent contacts, or key individuals in an investigation. It’s often the starting point for mapping a user’s social network.</a:t>
            </a:r>
            <a:endParaRPr lang="en-US" dirty="0"/>
          </a:p>
        </p:txBody>
      </p:sp>
    </p:spTree>
    <p:extLst>
      <p:ext uri="{BB962C8B-B14F-4D97-AF65-F5344CB8AC3E}">
        <p14:creationId xmlns:p14="http://schemas.microsoft.com/office/powerpoint/2010/main" val="401485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15919-17CE-9F57-6428-BF72D0DC0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ABA90-CFEF-C1B4-DCCE-ECC7492D5C00}"/>
              </a:ext>
            </a:extLst>
          </p:cNvPr>
          <p:cNvSpPr>
            <a:spLocks noGrp="1"/>
          </p:cNvSpPr>
          <p:nvPr>
            <p:ph type="title"/>
          </p:nvPr>
        </p:nvSpPr>
        <p:spPr/>
        <p:txBody>
          <a:bodyPr/>
          <a:lstStyle/>
          <a:p>
            <a:r>
              <a:rPr lang="en-US" dirty="0">
                <a:solidFill>
                  <a:schemeClr val="accent2"/>
                </a:solidFill>
              </a:rPr>
              <a:t>data</a:t>
            </a:r>
            <a:r>
              <a:rPr lang="en-US" dirty="0"/>
              <a:t> table</a:t>
            </a:r>
          </a:p>
        </p:txBody>
      </p:sp>
      <p:sp>
        <p:nvSpPr>
          <p:cNvPr id="3" name="Content Placeholder 2">
            <a:extLst>
              <a:ext uri="{FF2B5EF4-FFF2-40B4-BE49-F238E27FC236}">
                <a16:creationId xmlns:a16="http://schemas.microsoft.com/office/drawing/2014/main" id="{78904C20-001C-BB3F-4032-253AA1B17302}"/>
              </a:ext>
            </a:extLst>
          </p:cNvPr>
          <p:cNvSpPr>
            <a:spLocks noGrp="1"/>
          </p:cNvSpPr>
          <p:nvPr>
            <p:ph idx="1"/>
          </p:nvPr>
        </p:nvSpPr>
        <p:spPr/>
        <p:txBody>
          <a:bodyPr>
            <a:normAutofit lnSpcReduction="10000"/>
          </a:bodyPr>
          <a:lstStyle/>
          <a:p>
            <a:r>
              <a:rPr lang="en-GB" b="1" dirty="0"/>
              <a:t>Explanation: </a:t>
            </a:r>
            <a:r>
              <a:rPr lang="en-GB" dirty="0"/>
              <a:t>The </a:t>
            </a:r>
            <a:r>
              <a:rPr lang="en-GB" dirty="0">
                <a:solidFill>
                  <a:schemeClr val="accent2"/>
                </a:solidFill>
              </a:rPr>
              <a:t>data</a:t>
            </a:r>
            <a:r>
              <a:rPr lang="en-GB" dirty="0"/>
              <a:t> table stores </a:t>
            </a:r>
            <a:r>
              <a:rPr lang="en-GB" dirty="0">
                <a:solidFill>
                  <a:srgbClr val="FF0000"/>
                </a:solidFill>
              </a:rPr>
              <a:t>actual</a:t>
            </a:r>
            <a:r>
              <a:rPr lang="en-GB" dirty="0"/>
              <a:t> detailed information about contacts, such as phone numbers, email addresses, physical addresses, and other structured data (e.g., birthdays, nicknames). Each row is linked to a </a:t>
            </a:r>
            <a:r>
              <a:rPr lang="en-GB" dirty="0" err="1">
                <a:solidFill>
                  <a:schemeClr val="accent2"/>
                </a:solidFill>
              </a:rPr>
              <a:t>raw_contacts</a:t>
            </a:r>
            <a:r>
              <a:rPr lang="en-GB" dirty="0">
                <a:solidFill>
                  <a:schemeClr val="accent2"/>
                </a:solidFill>
              </a:rPr>
              <a:t> </a:t>
            </a:r>
            <a:r>
              <a:rPr lang="en-GB" dirty="0"/>
              <a:t>entry and uses a </a:t>
            </a:r>
            <a:r>
              <a:rPr lang="en-GB" dirty="0" err="1"/>
              <a:t>mimetype</a:t>
            </a:r>
            <a:r>
              <a:rPr lang="en-GB" dirty="0"/>
              <a:t> to define the type of data (e.g., </a:t>
            </a:r>
            <a:r>
              <a:rPr lang="en-GB" dirty="0" err="1">
                <a:solidFill>
                  <a:schemeClr val="accent2"/>
                </a:solidFill>
              </a:rPr>
              <a:t>vnd.android.cursor.item</a:t>
            </a:r>
            <a:r>
              <a:rPr lang="en-GB" dirty="0">
                <a:solidFill>
                  <a:schemeClr val="accent2"/>
                </a:solidFill>
              </a:rPr>
              <a:t>/phone_v2 </a:t>
            </a:r>
            <a:r>
              <a:rPr lang="en-GB" dirty="0"/>
              <a:t>for phone numbers).</a:t>
            </a:r>
          </a:p>
          <a:p>
            <a:r>
              <a:rPr lang="en-GB" b="1" dirty="0"/>
              <a:t>Forensic Value: </a:t>
            </a:r>
            <a:r>
              <a:rPr lang="en-GB" dirty="0"/>
              <a:t>This table is a goldmine for forensics because it contains the </a:t>
            </a:r>
            <a:r>
              <a:rPr lang="en-GB" dirty="0">
                <a:solidFill>
                  <a:srgbClr val="FF0000"/>
                </a:solidFill>
              </a:rPr>
              <a:t>actual contact details </a:t>
            </a:r>
            <a:r>
              <a:rPr lang="en-GB" dirty="0"/>
              <a:t>that can be used to reconstruct communication networks, identify key contacts, or cross-reference with other evidence (e.g., call logs, emails). It can also reveal personal details about contacts that might be relevant to an investigation.</a:t>
            </a:r>
            <a:endParaRPr lang="en-US" dirty="0"/>
          </a:p>
        </p:txBody>
      </p:sp>
    </p:spTree>
    <p:extLst>
      <p:ext uri="{BB962C8B-B14F-4D97-AF65-F5344CB8AC3E}">
        <p14:creationId xmlns:p14="http://schemas.microsoft.com/office/powerpoint/2010/main" val="263125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A3EA4-0CE4-C790-386D-66CD568B8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3FC1C-5395-2D9E-3AF8-9AC47FFE1A82}"/>
              </a:ext>
            </a:extLst>
          </p:cNvPr>
          <p:cNvSpPr>
            <a:spLocks noGrp="1"/>
          </p:cNvSpPr>
          <p:nvPr>
            <p:ph type="title"/>
          </p:nvPr>
        </p:nvSpPr>
        <p:spPr/>
        <p:txBody>
          <a:bodyPr/>
          <a:lstStyle/>
          <a:p>
            <a:r>
              <a:rPr lang="en-US" dirty="0">
                <a:solidFill>
                  <a:schemeClr val="accent2"/>
                </a:solidFill>
              </a:rPr>
              <a:t>groups</a:t>
            </a:r>
            <a:r>
              <a:rPr lang="en-US" dirty="0"/>
              <a:t> table</a:t>
            </a:r>
          </a:p>
        </p:txBody>
      </p:sp>
      <p:sp>
        <p:nvSpPr>
          <p:cNvPr id="3" name="Content Placeholder 2">
            <a:extLst>
              <a:ext uri="{FF2B5EF4-FFF2-40B4-BE49-F238E27FC236}">
                <a16:creationId xmlns:a16="http://schemas.microsoft.com/office/drawing/2014/main" id="{E79B85F1-B288-8797-B668-64269485FC0B}"/>
              </a:ext>
            </a:extLst>
          </p:cNvPr>
          <p:cNvSpPr>
            <a:spLocks noGrp="1"/>
          </p:cNvSpPr>
          <p:nvPr>
            <p:ph idx="1"/>
          </p:nvPr>
        </p:nvSpPr>
        <p:spPr/>
        <p:txBody>
          <a:bodyPr>
            <a:normAutofit/>
          </a:bodyPr>
          <a:lstStyle/>
          <a:p>
            <a:r>
              <a:rPr lang="en-GB" b="1" dirty="0"/>
              <a:t>Explanation: </a:t>
            </a:r>
            <a:r>
              <a:rPr lang="en-GB" dirty="0"/>
              <a:t>The </a:t>
            </a:r>
            <a:r>
              <a:rPr lang="en-GB" dirty="0">
                <a:solidFill>
                  <a:schemeClr val="accent2"/>
                </a:solidFill>
              </a:rPr>
              <a:t>groups</a:t>
            </a:r>
            <a:r>
              <a:rPr lang="en-GB" dirty="0"/>
              <a:t> table stores information about contact groups (e.g., "Family," "Work," "Friends") created by the user. It includes group IDs, names, and metadata about the group’s visibility or sync status.</a:t>
            </a:r>
          </a:p>
          <a:p>
            <a:r>
              <a:rPr lang="en-GB" b="1" dirty="0"/>
              <a:t>Forensic Value: </a:t>
            </a:r>
            <a:r>
              <a:rPr lang="en-GB" dirty="0"/>
              <a:t>This table can reveal how the user organizes their contacts, which can provide </a:t>
            </a:r>
            <a:r>
              <a:rPr lang="en-GB" dirty="0" err="1"/>
              <a:t>behavioral</a:t>
            </a:r>
            <a:r>
              <a:rPr lang="en-GB" dirty="0"/>
              <a:t> insights (e.g., a group named "Suspects" or "Clients" might be relevant in a criminal or business investigation). It can also help identify clusters of related contacts.</a:t>
            </a:r>
            <a:endParaRPr lang="en-US" dirty="0"/>
          </a:p>
        </p:txBody>
      </p:sp>
    </p:spTree>
    <p:extLst>
      <p:ext uri="{BB962C8B-B14F-4D97-AF65-F5344CB8AC3E}">
        <p14:creationId xmlns:p14="http://schemas.microsoft.com/office/powerpoint/2010/main" val="2723838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05981-EE0F-489F-90A7-9A2F90E11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97104-BAFC-444A-713C-4CB3F85861FD}"/>
              </a:ext>
            </a:extLst>
          </p:cNvPr>
          <p:cNvSpPr>
            <a:spLocks noGrp="1"/>
          </p:cNvSpPr>
          <p:nvPr>
            <p:ph type="title"/>
          </p:nvPr>
        </p:nvSpPr>
        <p:spPr/>
        <p:txBody>
          <a:bodyPr/>
          <a:lstStyle/>
          <a:p>
            <a:r>
              <a:rPr lang="en-US" dirty="0" err="1">
                <a:solidFill>
                  <a:schemeClr val="accent2"/>
                </a:solidFill>
              </a:rPr>
              <a:t>phone_lookup</a:t>
            </a:r>
            <a:r>
              <a:rPr lang="en-US" dirty="0">
                <a:solidFill>
                  <a:schemeClr val="accent2"/>
                </a:solidFill>
              </a:rPr>
              <a:t> </a:t>
            </a:r>
            <a:r>
              <a:rPr lang="en-US" dirty="0"/>
              <a:t>table</a:t>
            </a:r>
          </a:p>
        </p:txBody>
      </p:sp>
      <p:sp>
        <p:nvSpPr>
          <p:cNvPr id="3" name="Content Placeholder 2">
            <a:extLst>
              <a:ext uri="{FF2B5EF4-FFF2-40B4-BE49-F238E27FC236}">
                <a16:creationId xmlns:a16="http://schemas.microsoft.com/office/drawing/2014/main" id="{312DD6C5-6BFA-4D69-B65B-8D5BC761A33E}"/>
              </a:ext>
            </a:extLst>
          </p:cNvPr>
          <p:cNvSpPr>
            <a:spLocks noGrp="1"/>
          </p:cNvSpPr>
          <p:nvPr>
            <p:ph idx="1"/>
          </p:nvPr>
        </p:nvSpPr>
        <p:spPr/>
        <p:txBody>
          <a:bodyPr>
            <a:normAutofit/>
          </a:bodyPr>
          <a:lstStyle/>
          <a:p>
            <a:r>
              <a:rPr lang="en-GB" b="1" dirty="0"/>
              <a:t>Explanation: </a:t>
            </a:r>
            <a:r>
              <a:rPr lang="en-GB" dirty="0"/>
              <a:t>The </a:t>
            </a:r>
            <a:r>
              <a:rPr lang="en-GB" dirty="0" err="1">
                <a:solidFill>
                  <a:schemeClr val="accent2"/>
                </a:solidFill>
              </a:rPr>
              <a:t>phone_lookup</a:t>
            </a:r>
            <a:r>
              <a:rPr lang="en-GB" dirty="0">
                <a:solidFill>
                  <a:schemeClr val="accent2"/>
                </a:solidFill>
              </a:rPr>
              <a:t> </a:t>
            </a:r>
            <a:r>
              <a:rPr lang="en-GB" dirty="0"/>
              <a:t>table is an index that maps phone numbers to contact IDs, optimized for quick lookups during calls or messaging.</a:t>
            </a:r>
          </a:p>
          <a:p>
            <a:r>
              <a:rPr lang="en-GB" b="1" dirty="0"/>
              <a:t>Forensic Value: </a:t>
            </a:r>
            <a:r>
              <a:rPr lang="en-GB" dirty="0"/>
              <a:t>This table is useful for cross-referencing phone numbers found in other evidence (e.g., call logs, SMS) with contacts on the device. It can help confirm whether a number belongs to a known contact, which is valuable for linking communications to specific individuals.</a:t>
            </a:r>
            <a:endParaRPr lang="en-US" dirty="0"/>
          </a:p>
        </p:txBody>
      </p:sp>
    </p:spTree>
    <p:extLst>
      <p:ext uri="{BB962C8B-B14F-4D97-AF65-F5344CB8AC3E}">
        <p14:creationId xmlns:p14="http://schemas.microsoft.com/office/powerpoint/2010/main" val="2206274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CD92E-6362-9BF3-D1E6-3CF0FCA641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9962B-22EB-91A4-8CDF-352F042E765C}"/>
              </a:ext>
            </a:extLst>
          </p:cNvPr>
          <p:cNvSpPr>
            <a:spLocks noGrp="1"/>
          </p:cNvSpPr>
          <p:nvPr>
            <p:ph type="title"/>
          </p:nvPr>
        </p:nvSpPr>
        <p:spPr/>
        <p:txBody>
          <a:bodyPr/>
          <a:lstStyle/>
          <a:p>
            <a:r>
              <a:rPr lang="en-US" dirty="0" err="1">
                <a:solidFill>
                  <a:schemeClr val="accent2"/>
                </a:solidFill>
              </a:rPr>
              <a:t>status_updates</a:t>
            </a:r>
            <a:r>
              <a:rPr lang="en-US" dirty="0">
                <a:solidFill>
                  <a:schemeClr val="accent2"/>
                </a:solidFill>
              </a:rPr>
              <a:t> </a:t>
            </a:r>
            <a:r>
              <a:rPr lang="en-US" dirty="0"/>
              <a:t>table</a:t>
            </a:r>
          </a:p>
        </p:txBody>
      </p:sp>
      <p:sp>
        <p:nvSpPr>
          <p:cNvPr id="3" name="Content Placeholder 2">
            <a:extLst>
              <a:ext uri="{FF2B5EF4-FFF2-40B4-BE49-F238E27FC236}">
                <a16:creationId xmlns:a16="http://schemas.microsoft.com/office/drawing/2014/main" id="{5B8F23B4-FECD-2CC4-1B41-4EBA936365C6}"/>
              </a:ext>
            </a:extLst>
          </p:cNvPr>
          <p:cNvSpPr>
            <a:spLocks noGrp="1"/>
          </p:cNvSpPr>
          <p:nvPr>
            <p:ph idx="1"/>
          </p:nvPr>
        </p:nvSpPr>
        <p:spPr/>
        <p:txBody>
          <a:bodyPr>
            <a:normAutofit/>
          </a:bodyPr>
          <a:lstStyle/>
          <a:p>
            <a:r>
              <a:rPr lang="en-GB" b="1" dirty="0"/>
              <a:t>Explanation: </a:t>
            </a:r>
            <a:r>
              <a:rPr lang="en-GB" dirty="0"/>
              <a:t>The </a:t>
            </a:r>
            <a:r>
              <a:rPr lang="en-GB" dirty="0" err="1">
                <a:solidFill>
                  <a:schemeClr val="accent2"/>
                </a:solidFill>
              </a:rPr>
              <a:t>status_updates</a:t>
            </a:r>
            <a:r>
              <a:rPr lang="en-GB" dirty="0">
                <a:solidFill>
                  <a:schemeClr val="accent2"/>
                </a:solidFill>
              </a:rPr>
              <a:t> </a:t>
            </a:r>
            <a:r>
              <a:rPr lang="en-GB" dirty="0"/>
              <a:t>table stores status updates for contacts, typically from social or messaging apps integrated with the contacts provider (e.g., WhatsApp status or Google Talk presence).</a:t>
            </a:r>
          </a:p>
          <a:p>
            <a:r>
              <a:rPr lang="en-GB" b="1" dirty="0"/>
              <a:t>Forensic Value: T</a:t>
            </a:r>
            <a:r>
              <a:rPr lang="en-GB" dirty="0"/>
              <a:t>his table can provide insights into a user’s social interactions and the activity of their contacts (e.g., when a contact was last online). It’s particularly useful if the user is using apps that integrate status updates with the contacts system, offering a timeline of activity.</a:t>
            </a:r>
            <a:endParaRPr lang="en-US" dirty="0"/>
          </a:p>
        </p:txBody>
      </p:sp>
    </p:spTree>
    <p:extLst>
      <p:ext uri="{BB962C8B-B14F-4D97-AF65-F5344CB8AC3E}">
        <p14:creationId xmlns:p14="http://schemas.microsoft.com/office/powerpoint/2010/main" val="388068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E1400-895F-DAC3-6191-3A95F6B5303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38C1871-A918-1B1D-174C-6A6DA0F41C6E}"/>
              </a:ext>
            </a:extLst>
          </p:cNvPr>
          <p:cNvSpPr>
            <a:spLocks noGrp="1"/>
          </p:cNvSpPr>
          <p:nvPr>
            <p:ph type="title"/>
          </p:nvPr>
        </p:nvSpPr>
        <p:spPr/>
        <p:txBody>
          <a:bodyPr/>
          <a:lstStyle/>
          <a:p>
            <a:r>
              <a:rPr lang="en-US" dirty="0" err="1">
                <a:solidFill>
                  <a:schemeClr val="accent2"/>
                </a:solidFill>
              </a:rPr>
              <a:t>raw_contacts</a:t>
            </a:r>
            <a:r>
              <a:rPr lang="en-US" dirty="0">
                <a:solidFill>
                  <a:schemeClr val="accent2"/>
                </a:solidFill>
              </a:rPr>
              <a:t> </a:t>
            </a:r>
            <a:r>
              <a:rPr lang="en-US" dirty="0"/>
              <a:t>vs. </a:t>
            </a:r>
            <a:r>
              <a:rPr lang="en-US" dirty="0">
                <a:solidFill>
                  <a:schemeClr val="accent2"/>
                </a:solidFill>
              </a:rPr>
              <a:t>contacts</a:t>
            </a:r>
            <a:r>
              <a:rPr lang="en-US" dirty="0">
                <a:solidFill>
                  <a:srgbClr val="7030A0"/>
                </a:solidFill>
              </a:rPr>
              <a:t> </a:t>
            </a:r>
            <a:r>
              <a:rPr lang="en-US" dirty="0"/>
              <a:t>tables</a:t>
            </a:r>
          </a:p>
        </p:txBody>
      </p:sp>
      <p:sp>
        <p:nvSpPr>
          <p:cNvPr id="2" name="Content Placeholder 1">
            <a:extLst>
              <a:ext uri="{FF2B5EF4-FFF2-40B4-BE49-F238E27FC236}">
                <a16:creationId xmlns:a16="http://schemas.microsoft.com/office/drawing/2014/main" id="{DC390114-A8FB-3B08-359F-232DE7BBB8E5}"/>
              </a:ext>
            </a:extLst>
          </p:cNvPr>
          <p:cNvSpPr>
            <a:spLocks noGrp="1"/>
          </p:cNvSpPr>
          <p:nvPr>
            <p:ph idx="1"/>
          </p:nvPr>
        </p:nvSpPr>
        <p:spPr/>
        <p:txBody>
          <a:bodyPr/>
          <a:lstStyle/>
          <a:p>
            <a:r>
              <a:rPr lang="en-GB" dirty="0"/>
              <a:t>The </a:t>
            </a:r>
            <a:r>
              <a:rPr lang="en-GB" dirty="0" err="1">
                <a:solidFill>
                  <a:schemeClr val="accent2"/>
                </a:solidFill>
              </a:rPr>
              <a:t>raw_contacts</a:t>
            </a:r>
            <a:r>
              <a:rPr lang="en-GB" dirty="0">
                <a:solidFill>
                  <a:schemeClr val="accent2"/>
                </a:solidFill>
              </a:rPr>
              <a:t> </a:t>
            </a:r>
            <a:r>
              <a:rPr lang="en-GB" dirty="0"/>
              <a:t>table stores individual contact entries from all apps (e.g., Google, WhatsApp)</a:t>
            </a:r>
          </a:p>
          <a:p>
            <a:r>
              <a:rPr lang="en-GB" dirty="0"/>
              <a:t>The </a:t>
            </a:r>
            <a:r>
              <a:rPr lang="en-GB" dirty="0">
                <a:solidFill>
                  <a:schemeClr val="accent2"/>
                </a:solidFill>
              </a:rPr>
              <a:t>contacts</a:t>
            </a:r>
            <a:r>
              <a:rPr lang="en-GB" dirty="0"/>
              <a:t> table aggregates these raw contact entries into unified contacts that the user sees in the Contacts app. </a:t>
            </a:r>
          </a:p>
          <a:p>
            <a:r>
              <a:rPr lang="en-GB" dirty="0"/>
              <a:t>For example, if "John Doe" has a Google contact and a WhatsApp contact, there will be two rows in </a:t>
            </a:r>
            <a:r>
              <a:rPr lang="en-GB" dirty="0" err="1">
                <a:solidFill>
                  <a:schemeClr val="accent2"/>
                </a:solidFill>
              </a:rPr>
              <a:t>raw_contacts</a:t>
            </a:r>
            <a:r>
              <a:rPr lang="en-GB" dirty="0"/>
              <a:t>, but they might be merged into one entry in the </a:t>
            </a:r>
            <a:r>
              <a:rPr lang="en-GB" dirty="0">
                <a:solidFill>
                  <a:schemeClr val="accent2"/>
                </a:solidFill>
              </a:rPr>
              <a:t>contacts</a:t>
            </a:r>
            <a:r>
              <a:rPr lang="en-GB" dirty="0"/>
              <a:t> table.</a:t>
            </a:r>
          </a:p>
          <a:p>
            <a:endParaRPr lang="en-US" dirty="0"/>
          </a:p>
        </p:txBody>
      </p:sp>
    </p:spTree>
    <p:extLst>
      <p:ext uri="{BB962C8B-B14F-4D97-AF65-F5344CB8AC3E}">
        <p14:creationId xmlns:p14="http://schemas.microsoft.com/office/powerpoint/2010/main" val="1048764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3474A-25B2-47D1-9FAD-6319B5261AB8}"/>
              </a:ext>
            </a:extLst>
          </p:cNvPr>
          <p:cNvSpPr>
            <a:spLocks noGrp="1"/>
          </p:cNvSpPr>
          <p:nvPr>
            <p:ph type="title"/>
          </p:nvPr>
        </p:nvSpPr>
        <p:spPr/>
        <p:txBody>
          <a:bodyPr/>
          <a:lstStyle/>
          <a:p>
            <a:r>
              <a:rPr lang="en-GB" dirty="0"/>
              <a:t>Contact Management Services</a:t>
            </a:r>
            <a:endParaRPr lang="en-US" dirty="0"/>
          </a:p>
        </p:txBody>
      </p:sp>
      <p:sp>
        <p:nvSpPr>
          <p:cNvPr id="5" name="Content Placeholder 4">
            <a:extLst>
              <a:ext uri="{FF2B5EF4-FFF2-40B4-BE49-F238E27FC236}">
                <a16:creationId xmlns:a16="http://schemas.microsoft.com/office/drawing/2014/main" id="{3BF24997-F832-407D-8515-E8D4DD2D0AAA}"/>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809719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264773-B00C-7729-33E3-8B07DEACE27B}"/>
              </a:ext>
            </a:extLst>
          </p:cNvPr>
          <p:cNvSpPr>
            <a:spLocks noGrp="1"/>
          </p:cNvSpPr>
          <p:nvPr>
            <p:ph type="title"/>
          </p:nvPr>
        </p:nvSpPr>
        <p:spPr/>
        <p:txBody>
          <a:bodyPr/>
          <a:lstStyle/>
          <a:p>
            <a:r>
              <a:rPr lang="en-GB" dirty="0">
                <a:solidFill>
                  <a:schemeClr val="accent2"/>
                </a:solidFill>
              </a:rPr>
              <a:t>accounts </a:t>
            </a:r>
            <a:r>
              <a:rPr lang="en-GB" dirty="0"/>
              <a:t>table</a:t>
            </a:r>
            <a:endParaRPr lang="en-US" dirty="0"/>
          </a:p>
        </p:txBody>
      </p:sp>
      <p:sp>
        <p:nvSpPr>
          <p:cNvPr id="5" name="Text Placeholder 4">
            <a:extLst>
              <a:ext uri="{FF2B5EF4-FFF2-40B4-BE49-F238E27FC236}">
                <a16:creationId xmlns:a16="http://schemas.microsoft.com/office/drawing/2014/main" id="{4DA9F376-53E5-4954-EEE8-B3182E97B1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7902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368C6E-4AEE-9580-E0C2-1339DA7426DD}"/>
              </a:ext>
            </a:extLst>
          </p:cNvPr>
          <p:cNvPicPr>
            <a:picLocks noChangeAspect="1"/>
          </p:cNvPicPr>
          <p:nvPr/>
        </p:nvPicPr>
        <p:blipFill>
          <a:blip r:embed="rId2"/>
          <a:stretch>
            <a:fillRect/>
          </a:stretch>
        </p:blipFill>
        <p:spPr>
          <a:xfrm>
            <a:off x="3337323" y="1565025"/>
            <a:ext cx="3851175" cy="1261302"/>
          </a:xfrm>
          <a:prstGeom prst="rect">
            <a:avLst/>
          </a:prstGeom>
        </p:spPr>
      </p:pic>
      <p:graphicFrame>
        <p:nvGraphicFramePr>
          <p:cNvPr id="7" name="Table 6">
            <a:extLst>
              <a:ext uri="{FF2B5EF4-FFF2-40B4-BE49-F238E27FC236}">
                <a16:creationId xmlns:a16="http://schemas.microsoft.com/office/drawing/2014/main" id="{80E13A5F-9A81-2C0E-5040-123BB66F6B0A}"/>
              </a:ext>
            </a:extLst>
          </p:cNvPr>
          <p:cNvGraphicFramePr>
            <a:graphicFrameLocks noGrp="1"/>
          </p:cNvGraphicFramePr>
          <p:nvPr>
            <p:extLst>
              <p:ext uri="{D42A27DB-BD31-4B8C-83A1-F6EECF244321}">
                <p14:modId xmlns:p14="http://schemas.microsoft.com/office/powerpoint/2010/main" val="764506591"/>
              </p:ext>
            </p:extLst>
          </p:nvPr>
        </p:nvGraphicFramePr>
        <p:xfrm>
          <a:off x="1522058" y="3248461"/>
          <a:ext cx="9542182" cy="2360321"/>
        </p:xfrm>
        <a:graphic>
          <a:graphicData uri="http://schemas.openxmlformats.org/drawingml/2006/table">
            <a:tbl>
              <a:tblPr>
                <a:tableStyleId>{5940675A-B579-460E-94D1-54222C63F5DA}</a:tableStyleId>
              </a:tblPr>
              <a:tblGrid>
                <a:gridCol w="2027477">
                  <a:extLst>
                    <a:ext uri="{9D8B030D-6E8A-4147-A177-3AD203B41FA5}">
                      <a16:colId xmlns:a16="http://schemas.microsoft.com/office/drawing/2014/main" val="3918123249"/>
                    </a:ext>
                  </a:extLst>
                </a:gridCol>
                <a:gridCol w="7514705">
                  <a:extLst>
                    <a:ext uri="{9D8B030D-6E8A-4147-A177-3AD203B41FA5}">
                      <a16:colId xmlns:a16="http://schemas.microsoft.com/office/drawing/2014/main" val="318039029"/>
                    </a:ext>
                  </a:extLst>
                </a:gridCol>
              </a:tblGrid>
              <a:tr h="259781">
                <a:tc>
                  <a:txBody>
                    <a:bodyPr/>
                    <a:lstStyle/>
                    <a:p>
                      <a:pPr>
                        <a:buNone/>
                      </a:pPr>
                      <a:r>
                        <a:rPr lang="en-US" sz="1800"/>
                        <a:t>Column Name</a:t>
                      </a:r>
                    </a:p>
                  </a:txBody>
                  <a:tcPr marL="64945" marR="64945" marT="32473" marB="32473" anchor="ctr"/>
                </a:tc>
                <a:tc>
                  <a:txBody>
                    <a:bodyPr/>
                    <a:lstStyle/>
                    <a:p>
                      <a:pPr>
                        <a:buNone/>
                      </a:pPr>
                      <a:r>
                        <a:rPr lang="en-US" sz="1800"/>
                        <a:t>Description</a:t>
                      </a:r>
                    </a:p>
                  </a:txBody>
                  <a:tcPr marL="64945" marR="64945" marT="32473" marB="32473" anchor="ctr"/>
                </a:tc>
                <a:extLst>
                  <a:ext uri="{0D108BD9-81ED-4DB2-BD59-A6C34878D82A}">
                    <a16:rowId xmlns:a16="http://schemas.microsoft.com/office/drawing/2014/main" val="217898134"/>
                  </a:ext>
                </a:extLst>
              </a:tr>
              <a:tr h="259781">
                <a:tc>
                  <a:txBody>
                    <a:bodyPr/>
                    <a:lstStyle/>
                    <a:p>
                      <a:pPr>
                        <a:buNone/>
                      </a:pPr>
                      <a:r>
                        <a:rPr lang="en-US" sz="1800" b="1"/>
                        <a:t>_id</a:t>
                      </a:r>
                      <a:endParaRPr lang="en-US" sz="1800"/>
                    </a:p>
                  </a:txBody>
                  <a:tcPr marL="64945" marR="64945" marT="32473" marB="32473" anchor="ctr"/>
                </a:tc>
                <a:tc>
                  <a:txBody>
                    <a:bodyPr/>
                    <a:lstStyle/>
                    <a:p>
                      <a:pPr>
                        <a:buNone/>
                      </a:pPr>
                      <a:r>
                        <a:rPr lang="en-GB" sz="1800"/>
                        <a:t>Primary key (unique identifier for each account)</a:t>
                      </a:r>
                    </a:p>
                  </a:txBody>
                  <a:tcPr marL="64945" marR="64945" marT="32473" marB="32473" anchor="ctr"/>
                </a:tc>
                <a:extLst>
                  <a:ext uri="{0D108BD9-81ED-4DB2-BD59-A6C34878D82A}">
                    <a16:rowId xmlns:a16="http://schemas.microsoft.com/office/drawing/2014/main" val="1506918674"/>
                  </a:ext>
                </a:extLst>
              </a:tr>
              <a:tr h="454617">
                <a:tc>
                  <a:txBody>
                    <a:bodyPr/>
                    <a:lstStyle/>
                    <a:p>
                      <a:pPr>
                        <a:buNone/>
                      </a:pPr>
                      <a:r>
                        <a:rPr lang="en-US" sz="1800" b="1"/>
                        <a:t>account_name</a:t>
                      </a:r>
                      <a:endParaRPr lang="en-US" sz="1800"/>
                    </a:p>
                  </a:txBody>
                  <a:tcPr marL="64945" marR="64945" marT="32473" marB="32473" anchor="ctr"/>
                </a:tc>
                <a:tc>
                  <a:txBody>
                    <a:bodyPr/>
                    <a:lstStyle/>
                    <a:p>
                      <a:pPr>
                        <a:buNone/>
                      </a:pPr>
                      <a:r>
                        <a:rPr lang="en-GB" sz="1800"/>
                        <a:t>The user’s account name (e.g., email address or username)</a:t>
                      </a:r>
                    </a:p>
                  </a:txBody>
                  <a:tcPr marL="64945" marR="64945" marT="32473" marB="32473" anchor="ctr"/>
                </a:tc>
                <a:extLst>
                  <a:ext uri="{0D108BD9-81ED-4DB2-BD59-A6C34878D82A}">
                    <a16:rowId xmlns:a16="http://schemas.microsoft.com/office/drawing/2014/main" val="1275443546"/>
                  </a:ext>
                </a:extLst>
              </a:tr>
              <a:tr h="454617">
                <a:tc>
                  <a:txBody>
                    <a:bodyPr/>
                    <a:lstStyle/>
                    <a:p>
                      <a:pPr>
                        <a:buNone/>
                      </a:pPr>
                      <a:r>
                        <a:rPr lang="en-US" sz="1800" b="1"/>
                        <a:t>account_type</a:t>
                      </a:r>
                      <a:endParaRPr lang="en-US" sz="1800"/>
                    </a:p>
                  </a:txBody>
                  <a:tcPr marL="64945" marR="64945" marT="32473" marB="32473" anchor="ctr"/>
                </a:tc>
                <a:tc>
                  <a:txBody>
                    <a:bodyPr/>
                    <a:lstStyle/>
                    <a:p>
                      <a:pPr>
                        <a:buNone/>
                      </a:pPr>
                      <a:r>
                        <a:rPr lang="en-GB" sz="1800"/>
                        <a:t>The type of the account (e.g., com.google, com.whatsapp, com.android.exchange)</a:t>
                      </a:r>
                    </a:p>
                  </a:txBody>
                  <a:tcPr marL="64945" marR="64945" marT="32473" marB="32473" anchor="ctr"/>
                </a:tc>
                <a:extLst>
                  <a:ext uri="{0D108BD9-81ED-4DB2-BD59-A6C34878D82A}">
                    <a16:rowId xmlns:a16="http://schemas.microsoft.com/office/drawing/2014/main" val="762756227"/>
                  </a:ext>
                </a:extLst>
              </a:tr>
              <a:tr h="454617">
                <a:tc>
                  <a:txBody>
                    <a:bodyPr/>
                    <a:lstStyle/>
                    <a:p>
                      <a:pPr>
                        <a:buNone/>
                      </a:pPr>
                      <a:r>
                        <a:rPr lang="en-US" sz="1800" b="1"/>
                        <a:t>data_set</a:t>
                      </a:r>
                      <a:endParaRPr lang="en-US" sz="1800"/>
                    </a:p>
                  </a:txBody>
                  <a:tcPr marL="64945" marR="64945" marT="32473" marB="32473" anchor="ctr"/>
                </a:tc>
                <a:tc>
                  <a:txBody>
                    <a:bodyPr/>
                    <a:lstStyle/>
                    <a:p>
                      <a:pPr>
                        <a:buNone/>
                      </a:pPr>
                      <a:r>
                        <a:rPr lang="en-GB" sz="1800" dirty="0"/>
                        <a:t>Optional — distinguishes data sets within the same account type (e.g., corporate directory vs. personal)</a:t>
                      </a:r>
                    </a:p>
                  </a:txBody>
                  <a:tcPr marL="64945" marR="64945" marT="32473" marB="32473" anchor="ctr"/>
                </a:tc>
                <a:extLst>
                  <a:ext uri="{0D108BD9-81ED-4DB2-BD59-A6C34878D82A}">
                    <a16:rowId xmlns:a16="http://schemas.microsoft.com/office/drawing/2014/main" val="237457159"/>
                  </a:ext>
                </a:extLst>
              </a:tr>
            </a:tbl>
          </a:graphicData>
        </a:graphic>
      </p:graphicFrame>
    </p:spTree>
    <p:extLst>
      <p:ext uri="{BB962C8B-B14F-4D97-AF65-F5344CB8AC3E}">
        <p14:creationId xmlns:p14="http://schemas.microsoft.com/office/powerpoint/2010/main" val="359042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0A933B-54CD-2370-1560-8C4C735A1A29}"/>
              </a:ext>
            </a:extLst>
          </p:cNvPr>
          <p:cNvSpPr>
            <a:spLocks noGrp="1"/>
          </p:cNvSpPr>
          <p:nvPr>
            <p:ph type="title"/>
          </p:nvPr>
        </p:nvSpPr>
        <p:spPr/>
        <p:txBody>
          <a:bodyPr/>
          <a:lstStyle/>
          <a:p>
            <a:r>
              <a:rPr lang="en-GB" dirty="0">
                <a:solidFill>
                  <a:schemeClr val="accent2"/>
                </a:solidFill>
              </a:rPr>
              <a:t>accounts </a:t>
            </a:r>
            <a:r>
              <a:rPr lang="en-GB" dirty="0"/>
              <a:t>t</a:t>
            </a:r>
            <a:r>
              <a:rPr lang="en-US" dirty="0"/>
              <a:t>able structure</a:t>
            </a:r>
          </a:p>
        </p:txBody>
      </p:sp>
      <p:pic>
        <p:nvPicPr>
          <p:cNvPr id="10" name="Picture 9">
            <a:extLst>
              <a:ext uri="{FF2B5EF4-FFF2-40B4-BE49-F238E27FC236}">
                <a16:creationId xmlns:a16="http://schemas.microsoft.com/office/drawing/2014/main" id="{4265E64A-DF3C-5D67-A525-43F581069D3D}"/>
              </a:ext>
            </a:extLst>
          </p:cNvPr>
          <p:cNvPicPr>
            <a:picLocks noChangeAspect="1"/>
          </p:cNvPicPr>
          <p:nvPr/>
        </p:nvPicPr>
        <p:blipFill>
          <a:blip r:embed="rId2"/>
          <a:srcRect l="379" t="1047" r="8231" b="-1047"/>
          <a:stretch/>
        </p:blipFill>
        <p:spPr>
          <a:xfrm>
            <a:off x="955257" y="2223580"/>
            <a:ext cx="5787750" cy="3642575"/>
          </a:xfrm>
          <a:prstGeom prst="rect">
            <a:avLst/>
          </a:prstGeom>
        </p:spPr>
      </p:pic>
      <p:sp>
        <p:nvSpPr>
          <p:cNvPr id="2" name="TextBox 1">
            <a:extLst>
              <a:ext uri="{FF2B5EF4-FFF2-40B4-BE49-F238E27FC236}">
                <a16:creationId xmlns:a16="http://schemas.microsoft.com/office/drawing/2014/main" id="{47F2E787-9E91-51B2-720B-B1F1811D40F5}"/>
              </a:ext>
            </a:extLst>
          </p:cNvPr>
          <p:cNvSpPr txBox="1"/>
          <p:nvPr/>
        </p:nvSpPr>
        <p:spPr>
          <a:xfrm>
            <a:off x="955257" y="1828800"/>
            <a:ext cx="3678892" cy="369332"/>
          </a:xfrm>
          <a:prstGeom prst="rect">
            <a:avLst/>
          </a:prstGeom>
          <a:solidFill>
            <a:schemeClr val="accent4"/>
          </a:solidFill>
        </p:spPr>
        <p:txBody>
          <a:bodyPr wrap="none" rtlCol="0">
            <a:spAutoFit/>
          </a:bodyPr>
          <a:lstStyle/>
          <a:p>
            <a:r>
              <a:rPr lang="en-US" dirty="0"/>
              <a:t>Seven apps store contact information</a:t>
            </a:r>
          </a:p>
        </p:txBody>
      </p:sp>
    </p:spTree>
    <p:extLst>
      <p:ext uri="{BB962C8B-B14F-4D97-AF65-F5344CB8AC3E}">
        <p14:creationId xmlns:p14="http://schemas.microsoft.com/office/powerpoint/2010/main" val="389950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A4DE4-CEA3-9C8C-88C4-A8719D2079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986521-3404-C4F4-ED8E-2424C9F92436}"/>
              </a:ext>
            </a:extLst>
          </p:cNvPr>
          <p:cNvSpPr>
            <a:spLocks noGrp="1"/>
          </p:cNvSpPr>
          <p:nvPr>
            <p:ph type="title"/>
          </p:nvPr>
        </p:nvSpPr>
        <p:spPr/>
        <p:txBody>
          <a:bodyPr/>
          <a:lstStyle/>
          <a:p>
            <a:r>
              <a:rPr lang="en-US" dirty="0" err="1">
                <a:solidFill>
                  <a:schemeClr val="accent2"/>
                </a:solidFill>
              </a:rPr>
              <a:t>raw_contacts</a:t>
            </a:r>
            <a:r>
              <a:rPr lang="en-US" dirty="0">
                <a:solidFill>
                  <a:schemeClr val="accent2"/>
                </a:solidFill>
              </a:rPr>
              <a:t> </a:t>
            </a:r>
            <a:r>
              <a:rPr lang="en-US" dirty="0"/>
              <a:t>table</a:t>
            </a:r>
          </a:p>
        </p:txBody>
      </p:sp>
      <p:sp>
        <p:nvSpPr>
          <p:cNvPr id="5" name="Text Placeholder 4">
            <a:extLst>
              <a:ext uri="{FF2B5EF4-FFF2-40B4-BE49-F238E27FC236}">
                <a16:creationId xmlns:a16="http://schemas.microsoft.com/office/drawing/2014/main" id="{57A60095-2004-1F97-76CF-B40AF942C86D}"/>
              </a:ext>
            </a:extLst>
          </p:cNvPr>
          <p:cNvSpPr>
            <a:spLocks noGrp="1"/>
          </p:cNvSpPr>
          <p:nvPr>
            <p:ph type="body" idx="1"/>
          </p:nvPr>
        </p:nvSpPr>
        <p:spPr/>
        <p:txBody>
          <a:bodyPr/>
          <a:lstStyle/>
          <a:p>
            <a:r>
              <a:rPr lang="en-US" dirty="0"/>
              <a:t>stored aggregated contacts from all apps</a:t>
            </a:r>
          </a:p>
        </p:txBody>
      </p:sp>
    </p:spTree>
    <p:extLst>
      <p:ext uri="{BB962C8B-B14F-4D97-AF65-F5344CB8AC3E}">
        <p14:creationId xmlns:p14="http://schemas.microsoft.com/office/powerpoint/2010/main" val="767288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45765-BBB0-4B41-BAEF-6F60464E6E00}"/>
              </a:ext>
            </a:extLst>
          </p:cNvPr>
          <p:cNvPicPr>
            <a:picLocks noChangeAspect="1"/>
          </p:cNvPicPr>
          <p:nvPr/>
        </p:nvPicPr>
        <p:blipFill>
          <a:blip r:embed="rId3"/>
          <a:srcRect r="61563"/>
          <a:stretch/>
        </p:blipFill>
        <p:spPr>
          <a:xfrm>
            <a:off x="125204" y="63325"/>
            <a:ext cx="2984099" cy="6694921"/>
          </a:xfrm>
          <a:prstGeom prst="rect">
            <a:avLst/>
          </a:prstGeom>
        </p:spPr>
      </p:pic>
      <p:graphicFrame>
        <p:nvGraphicFramePr>
          <p:cNvPr id="7" name="Table 6">
            <a:extLst>
              <a:ext uri="{FF2B5EF4-FFF2-40B4-BE49-F238E27FC236}">
                <a16:creationId xmlns:a16="http://schemas.microsoft.com/office/drawing/2014/main" id="{D547A660-05E4-00F9-6833-7B7601B4E45E}"/>
              </a:ext>
            </a:extLst>
          </p:cNvPr>
          <p:cNvGraphicFramePr>
            <a:graphicFrameLocks noGrp="1"/>
          </p:cNvGraphicFramePr>
          <p:nvPr>
            <p:extLst>
              <p:ext uri="{D42A27DB-BD31-4B8C-83A1-F6EECF244321}">
                <p14:modId xmlns:p14="http://schemas.microsoft.com/office/powerpoint/2010/main" val="666863195"/>
              </p:ext>
            </p:extLst>
          </p:nvPr>
        </p:nvGraphicFramePr>
        <p:xfrm>
          <a:off x="3491345" y="179705"/>
          <a:ext cx="8503920" cy="6475985"/>
        </p:xfrm>
        <a:graphic>
          <a:graphicData uri="http://schemas.openxmlformats.org/drawingml/2006/table">
            <a:tbl>
              <a:tblPr>
                <a:tableStyleId>{5940675A-B579-460E-94D1-54222C63F5DA}</a:tableStyleId>
              </a:tblPr>
              <a:tblGrid>
                <a:gridCol w="2307724">
                  <a:extLst>
                    <a:ext uri="{9D8B030D-6E8A-4147-A177-3AD203B41FA5}">
                      <a16:colId xmlns:a16="http://schemas.microsoft.com/office/drawing/2014/main" val="1326699367"/>
                    </a:ext>
                  </a:extLst>
                </a:gridCol>
                <a:gridCol w="1090463">
                  <a:extLst>
                    <a:ext uri="{9D8B030D-6E8A-4147-A177-3AD203B41FA5}">
                      <a16:colId xmlns:a16="http://schemas.microsoft.com/office/drawing/2014/main" val="2230252274"/>
                    </a:ext>
                  </a:extLst>
                </a:gridCol>
                <a:gridCol w="5105733">
                  <a:extLst>
                    <a:ext uri="{9D8B030D-6E8A-4147-A177-3AD203B41FA5}">
                      <a16:colId xmlns:a16="http://schemas.microsoft.com/office/drawing/2014/main" val="641833828"/>
                    </a:ext>
                  </a:extLst>
                </a:gridCol>
              </a:tblGrid>
              <a:tr h="106130">
                <a:tc>
                  <a:txBody>
                    <a:bodyPr/>
                    <a:lstStyle/>
                    <a:p>
                      <a:pPr>
                        <a:buNone/>
                      </a:pPr>
                      <a:r>
                        <a:rPr lang="en-US" sz="1400" b="1"/>
                        <a:t>Column Name</a:t>
                      </a:r>
                    </a:p>
                  </a:txBody>
                  <a:tcPr marL="26533" marR="26533" marT="13266" marB="13266" anchor="ctr"/>
                </a:tc>
                <a:tc>
                  <a:txBody>
                    <a:bodyPr/>
                    <a:lstStyle/>
                    <a:p>
                      <a:pPr>
                        <a:buNone/>
                      </a:pPr>
                      <a:r>
                        <a:rPr lang="en-US" sz="1400" b="1"/>
                        <a:t>Data Type</a:t>
                      </a:r>
                    </a:p>
                  </a:txBody>
                  <a:tcPr marL="26533" marR="26533" marT="13266" marB="13266" anchor="ctr"/>
                </a:tc>
                <a:tc>
                  <a:txBody>
                    <a:bodyPr/>
                    <a:lstStyle/>
                    <a:p>
                      <a:pPr>
                        <a:buNone/>
                      </a:pPr>
                      <a:r>
                        <a:rPr lang="en-US" sz="1400" b="1" dirty="0"/>
                        <a:t>Description</a:t>
                      </a:r>
                    </a:p>
                  </a:txBody>
                  <a:tcPr marL="26533" marR="26533" marT="13266" marB="13266" anchor="ctr"/>
                </a:tc>
                <a:extLst>
                  <a:ext uri="{0D108BD9-81ED-4DB2-BD59-A6C34878D82A}">
                    <a16:rowId xmlns:a16="http://schemas.microsoft.com/office/drawing/2014/main" val="1924886090"/>
                  </a:ext>
                </a:extLst>
              </a:tr>
              <a:tr h="185728">
                <a:tc>
                  <a:txBody>
                    <a:bodyPr/>
                    <a:lstStyle/>
                    <a:p>
                      <a:pPr>
                        <a:buNone/>
                      </a:pPr>
                      <a:r>
                        <a:rPr lang="en-US" sz="1400" b="1"/>
                        <a:t>_id</a:t>
                      </a:r>
                      <a:endParaRPr lang="en-US" sz="1400"/>
                    </a:p>
                  </a:txBody>
                  <a:tcPr marL="26533" marR="26533" marT="13266" marB="13266" anchor="ctr"/>
                </a:tc>
                <a:tc>
                  <a:txBody>
                    <a:bodyPr/>
                    <a:lstStyle/>
                    <a:p>
                      <a:pPr>
                        <a:buNone/>
                      </a:pPr>
                      <a:r>
                        <a:rPr lang="en-US" sz="1400"/>
                        <a:t>INTEGER</a:t>
                      </a:r>
                    </a:p>
                  </a:txBody>
                  <a:tcPr marL="26533" marR="26533" marT="13266" marB="13266" anchor="ctr"/>
                </a:tc>
                <a:tc>
                  <a:txBody>
                    <a:bodyPr/>
                    <a:lstStyle/>
                    <a:p>
                      <a:pPr>
                        <a:buNone/>
                      </a:pPr>
                      <a:r>
                        <a:rPr lang="en-GB" sz="1400"/>
                        <a:t>Primary key (unique ID of the raw contact)</a:t>
                      </a:r>
                    </a:p>
                  </a:txBody>
                  <a:tcPr marL="26533" marR="26533" marT="13266" marB="13266" anchor="ctr"/>
                </a:tc>
                <a:extLst>
                  <a:ext uri="{0D108BD9-81ED-4DB2-BD59-A6C34878D82A}">
                    <a16:rowId xmlns:a16="http://schemas.microsoft.com/office/drawing/2014/main" val="230873000"/>
                  </a:ext>
                </a:extLst>
              </a:tr>
              <a:tr h="265325">
                <a:tc>
                  <a:txBody>
                    <a:bodyPr/>
                    <a:lstStyle/>
                    <a:p>
                      <a:pPr>
                        <a:buNone/>
                      </a:pPr>
                      <a:r>
                        <a:rPr lang="en-US" sz="1400" b="1">
                          <a:highlight>
                            <a:srgbClr val="FFFF00"/>
                          </a:highlight>
                        </a:rPr>
                        <a:t>account_id</a:t>
                      </a:r>
                      <a:endParaRPr lang="en-US" sz="1400">
                        <a:highlight>
                          <a:srgbClr val="FFFF00"/>
                        </a:highlight>
                      </a:endParaRPr>
                    </a:p>
                  </a:txBody>
                  <a:tcPr marL="26533" marR="26533" marT="13266" marB="13266" anchor="ctr"/>
                </a:tc>
                <a:tc>
                  <a:txBody>
                    <a:bodyPr/>
                    <a:lstStyle/>
                    <a:p>
                      <a:pPr>
                        <a:buNone/>
                      </a:pPr>
                      <a:r>
                        <a:rPr lang="en-US" sz="1400">
                          <a:highlight>
                            <a:srgbClr val="FFFF00"/>
                          </a:highlight>
                        </a:rPr>
                        <a:t>INTEGER</a:t>
                      </a:r>
                    </a:p>
                  </a:txBody>
                  <a:tcPr marL="26533" marR="26533" marT="13266" marB="13266" anchor="ctr"/>
                </a:tc>
                <a:tc>
                  <a:txBody>
                    <a:bodyPr/>
                    <a:lstStyle/>
                    <a:p>
                      <a:pPr>
                        <a:buNone/>
                      </a:pPr>
                      <a:r>
                        <a:rPr lang="en-GB" sz="1400" dirty="0">
                          <a:highlight>
                            <a:srgbClr val="FFFF00"/>
                          </a:highlight>
                        </a:rPr>
                        <a:t>Foreign key linking to the accounts table (</a:t>
                      </a:r>
                      <a:r>
                        <a:rPr lang="en-GB" sz="1400" dirty="0" err="1">
                          <a:highlight>
                            <a:srgbClr val="FFFF00"/>
                          </a:highlight>
                        </a:rPr>
                        <a:t>accounts._id</a:t>
                      </a:r>
                      <a:r>
                        <a:rPr lang="en-GB" sz="1400" dirty="0">
                          <a:highlight>
                            <a:srgbClr val="FFFF00"/>
                          </a:highlight>
                        </a:rPr>
                        <a:t>)</a:t>
                      </a:r>
                    </a:p>
                  </a:txBody>
                  <a:tcPr marL="26533" marR="26533" marT="13266" marB="13266" anchor="ctr"/>
                </a:tc>
                <a:extLst>
                  <a:ext uri="{0D108BD9-81ED-4DB2-BD59-A6C34878D82A}">
                    <a16:rowId xmlns:a16="http://schemas.microsoft.com/office/drawing/2014/main" val="3807089466"/>
                  </a:ext>
                </a:extLst>
              </a:tr>
              <a:tr h="185728">
                <a:tc>
                  <a:txBody>
                    <a:bodyPr/>
                    <a:lstStyle/>
                    <a:p>
                      <a:pPr>
                        <a:buNone/>
                      </a:pPr>
                      <a:r>
                        <a:rPr lang="en-US" sz="1400" b="1"/>
                        <a:t>sourceid</a:t>
                      </a:r>
                      <a:endParaRPr lang="en-US" sz="1400"/>
                    </a:p>
                  </a:txBody>
                  <a:tcPr marL="26533" marR="26533" marT="13266" marB="13266" anchor="ctr"/>
                </a:tc>
                <a:tc>
                  <a:txBody>
                    <a:bodyPr/>
                    <a:lstStyle/>
                    <a:p>
                      <a:pPr>
                        <a:buNone/>
                      </a:pPr>
                      <a:r>
                        <a:rPr lang="en-US" sz="1400"/>
                        <a:t>TEXT</a:t>
                      </a:r>
                    </a:p>
                  </a:txBody>
                  <a:tcPr marL="26533" marR="26533" marT="13266" marB="13266" anchor="ctr"/>
                </a:tc>
                <a:tc>
                  <a:txBody>
                    <a:bodyPr/>
                    <a:lstStyle/>
                    <a:p>
                      <a:pPr>
                        <a:buNone/>
                      </a:pPr>
                      <a:r>
                        <a:rPr lang="en-GB" sz="1400"/>
                        <a:t>Unique ID of this contact in its source account (e.g., Google ID)</a:t>
                      </a:r>
                    </a:p>
                  </a:txBody>
                  <a:tcPr marL="26533" marR="26533" marT="13266" marB="13266" anchor="ctr"/>
                </a:tc>
                <a:extLst>
                  <a:ext uri="{0D108BD9-81ED-4DB2-BD59-A6C34878D82A}">
                    <a16:rowId xmlns:a16="http://schemas.microsoft.com/office/drawing/2014/main" val="995163723"/>
                  </a:ext>
                </a:extLst>
              </a:tr>
              <a:tr h="185728">
                <a:tc>
                  <a:txBody>
                    <a:bodyPr/>
                    <a:lstStyle/>
                    <a:p>
                      <a:pPr>
                        <a:buNone/>
                      </a:pPr>
                      <a:r>
                        <a:rPr lang="en-GB" sz="1400" b="1"/>
                        <a:t>raw_contact_is_read_only</a:t>
                      </a:r>
                      <a:endParaRPr lang="en-GB" sz="1400"/>
                    </a:p>
                  </a:txBody>
                  <a:tcPr marL="26533" marR="26533" marT="13266" marB="13266" anchor="ctr"/>
                </a:tc>
                <a:tc>
                  <a:txBody>
                    <a:bodyPr/>
                    <a:lstStyle/>
                    <a:p>
                      <a:pPr>
                        <a:buNone/>
                      </a:pPr>
                      <a:r>
                        <a:rPr lang="en-US" sz="1400"/>
                        <a:t>INTEGER</a:t>
                      </a:r>
                    </a:p>
                  </a:txBody>
                  <a:tcPr marL="26533" marR="26533" marT="13266" marB="13266" anchor="ctr"/>
                </a:tc>
                <a:tc>
                  <a:txBody>
                    <a:bodyPr/>
                    <a:lstStyle/>
                    <a:p>
                      <a:pPr>
                        <a:buNone/>
                      </a:pPr>
                      <a:r>
                        <a:rPr lang="en-GB" sz="1400"/>
                        <a:t>1 if the contact cannot be edited locally</a:t>
                      </a:r>
                    </a:p>
                  </a:txBody>
                  <a:tcPr marL="26533" marR="26533" marT="13266" marB="13266" anchor="ctr"/>
                </a:tc>
                <a:extLst>
                  <a:ext uri="{0D108BD9-81ED-4DB2-BD59-A6C34878D82A}">
                    <a16:rowId xmlns:a16="http://schemas.microsoft.com/office/drawing/2014/main" val="3503368930"/>
                  </a:ext>
                </a:extLst>
              </a:tr>
              <a:tr h="185728">
                <a:tc>
                  <a:txBody>
                    <a:bodyPr/>
                    <a:lstStyle/>
                    <a:p>
                      <a:pPr>
                        <a:buNone/>
                      </a:pPr>
                      <a:r>
                        <a:rPr lang="en-US" sz="1400" b="1"/>
                        <a:t>version</a:t>
                      </a:r>
                      <a:endParaRPr lang="en-US" sz="1400"/>
                    </a:p>
                  </a:txBody>
                  <a:tcPr marL="26533" marR="26533" marT="13266" marB="13266" anchor="ctr"/>
                </a:tc>
                <a:tc>
                  <a:txBody>
                    <a:bodyPr/>
                    <a:lstStyle/>
                    <a:p>
                      <a:pPr>
                        <a:buNone/>
                      </a:pPr>
                      <a:r>
                        <a:rPr lang="en-US" sz="1400"/>
                        <a:t>INTEGER</a:t>
                      </a:r>
                    </a:p>
                  </a:txBody>
                  <a:tcPr marL="26533" marR="26533" marT="13266" marB="13266" anchor="ctr"/>
                </a:tc>
                <a:tc>
                  <a:txBody>
                    <a:bodyPr/>
                    <a:lstStyle/>
                    <a:p>
                      <a:pPr>
                        <a:buNone/>
                      </a:pPr>
                      <a:r>
                        <a:rPr lang="en-GB" sz="1400" dirty="0"/>
                        <a:t>Version counter incremented when contact changes</a:t>
                      </a:r>
                    </a:p>
                  </a:txBody>
                  <a:tcPr marL="26533" marR="26533" marT="13266" marB="13266" anchor="ctr"/>
                </a:tc>
                <a:extLst>
                  <a:ext uri="{0D108BD9-81ED-4DB2-BD59-A6C34878D82A}">
                    <a16:rowId xmlns:a16="http://schemas.microsoft.com/office/drawing/2014/main" val="3723841944"/>
                  </a:ext>
                </a:extLst>
              </a:tr>
              <a:tr h="106130">
                <a:tc>
                  <a:txBody>
                    <a:bodyPr/>
                    <a:lstStyle/>
                    <a:p>
                      <a:pPr>
                        <a:buNone/>
                      </a:pPr>
                      <a:r>
                        <a:rPr lang="en-US" sz="1400" b="1"/>
                        <a:t>dirty</a:t>
                      </a:r>
                      <a:endParaRPr lang="en-US" sz="1400"/>
                    </a:p>
                  </a:txBody>
                  <a:tcPr marL="26533" marR="26533" marT="13266" marB="13266" anchor="ctr"/>
                </a:tc>
                <a:tc>
                  <a:txBody>
                    <a:bodyPr/>
                    <a:lstStyle/>
                    <a:p>
                      <a:pPr>
                        <a:buNone/>
                      </a:pPr>
                      <a:r>
                        <a:rPr lang="en-US" sz="1400"/>
                        <a:t>INTEGER</a:t>
                      </a:r>
                    </a:p>
                  </a:txBody>
                  <a:tcPr marL="26533" marR="26533" marT="13266" marB="13266" anchor="ctr"/>
                </a:tc>
                <a:tc>
                  <a:txBody>
                    <a:bodyPr/>
                    <a:lstStyle/>
                    <a:p>
                      <a:pPr>
                        <a:buNone/>
                      </a:pPr>
                      <a:r>
                        <a:rPr lang="en-GB" sz="1400"/>
                        <a:t>1 if unsynced changes exist</a:t>
                      </a:r>
                    </a:p>
                  </a:txBody>
                  <a:tcPr marL="26533" marR="26533" marT="13266" marB="13266" anchor="ctr"/>
                </a:tc>
                <a:extLst>
                  <a:ext uri="{0D108BD9-81ED-4DB2-BD59-A6C34878D82A}">
                    <a16:rowId xmlns:a16="http://schemas.microsoft.com/office/drawing/2014/main" val="374711631"/>
                  </a:ext>
                </a:extLst>
              </a:tr>
              <a:tr h="185728">
                <a:tc>
                  <a:txBody>
                    <a:bodyPr/>
                    <a:lstStyle/>
                    <a:p>
                      <a:pPr>
                        <a:buNone/>
                      </a:pPr>
                      <a:r>
                        <a:rPr lang="en-US" sz="1400" b="1">
                          <a:highlight>
                            <a:srgbClr val="FFFF00"/>
                          </a:highlight>
                        </a:rPr>
                        <a:t>deleted</a:t>
                      </a:r>
                      <a:endParaRPr lang="en-US" sz="1400">
                        <a:highlight>
                          <a:srgbClr val="FFFF00"/>
                        </a:highlight>
                      </a:endParaRPr>
                    </a:p>
                  </a:txBody>
                  <a:tcPr marL="26533" marR="26533" marT="13266" marB="13266" anchor="ctr"/>
                </a:tc>
                <a:tc>
                  <a:txBody>
                    <a:bodyPr/>
                    <a:lstStyle/>
                    <a:p>
                      <a:pPr>
                        <a:buNone/>
                      </a:pPr>
                      <a:r>
                        <a:rPr lang="en-US" sz="1400">
                          <a:highlight>
                            <a:srgbClr val="FFFF00"/>
                          </a:highlight>
                        </a:rPr>
                        <a:t>INTEGER</a:t>
                      </a:r>
                    </a:p>
                  </a:txBody>
                  <a:tcPr marL="26533" marR="26533" marT="13266" marB="13266" anchor="ctr"/>
                </a:tc>
                <a:tc>
                  <a:txBody>
                    <a:bodyPr/>
                    <a:lstStyle/>
                    <a:p>
                      <a:pPr>
                        <a:buNone/>
                      </a:pPr>
                      <a:r>
                        <a:rPr lang="en-GB" sz="1400" dirty="0">
                          <a:highlight>
                            <a:srgbClr val="FFFF00"/>
                          </a:highlight>
                        </a:rPr>
                        <a:t>1 if marked deleted but not yet purged</a:t>
                      </a:r>
                    </a:p>
                  </a:txBody>
                  <a:tcPr marL="26533" marR="26533" marT="13266" marB="13266" anchor="ctr"/>
                </a:tc>
                <a:extLst>
                  <a:ext uri="{0D108BD9-81ED-4DB2-BD59-A6C34878D82A}">
                    <a16:rowId xmlns:a16="http://schemas.microsoft.com/office/drawing/2014/main" val="3330271185"/>
                  </a:ext>
                </a:extLst>
              </a:tr>
              <a:tr h="185728">
                <a:tc>
                  <a:txBody>
                    <a:bodyPr/>
                    <a:lstStyle/>
                    <a:p>
                      <a:pPr>
                        <a:buNone/>
                      </a:pPr>
                      <a:r>
                        <a:rPr lang="en-US" sz="1400" b="1"/>
                        <a:t>contact_id</a:t>
                      </a:r>
                      <a:endParaRPr lang="en-US" sz="1400"/>
                    </a:p>
                  </a:txBody>
                  <a:tcPr marL="26533" marR="26533" marT="13266" marB="13266" anchor="ctr"/>
                </a:tc>
                <a:tc>
                  <a:txBody>
                    <a:bodyPr/>
                    <a:lstStyle/>
                    <a:p>
                      <a:pPr>
                        <a:buNone/>
                      </a:pPr>
                      <a:r>
                        <a:rPr lang="en-US" sz="1400"/>
                        <a:t>INTEGER</a:t>
                      </a:r>
                    </a:p>
                  </a:txBody>
                  <a:tcPr marL="26533" marR="26533" marT="13266" marB="13266" anchor="ctr"/>
                </a:tc>
                <a:tc>
                  <a:txBody>
                    <a:bodyPr/>
                    <a:lstStyle/>
                    <a:p>
                      <a:pPr>
                        <a:buNone/>
                      </a:pPr>
                      <a:r>
                        <a:rPr lang="en-GB" sz="1400" dirty="0"/>
                        <a:t>Link to the aggregated contact in the contacts table</a:t>
                      </a:r>
                    </a:p>
                  </a:txBody>
                  <a:tcPr marL="26533" marR="26533" marT="13266" marB="13266" anchor="ctr"/>
                </a:tc>
                <a:extLst>
                  <a:ext uri="{0D108BD9-81ED-4DB2-BD59-A6C34878D82A}">
                    <a16:rowId xmlns:a16="http://schemas.microsoft.com/office/drawing/2014/main" val="799459136"/>
                  </a:ext>
                </a:extLst>
              </a:tr>
              <a:tr h="265325">
                <a:tc>
                  <a:txBody>
                    <a:bodyPr/>
                    <a:lstStyle/>
                    <a:p>
                      <a:pPr>
                        <a:buNone/>
                      </a:pPr>
                      <a:r>
                        <a:rPr lang="en-US" sz="1400" b="1" dirty="0" err="1">
                          <a:highlight>
                            <a:srgbClr val="FFFF00"/>
                          </a:highlight>
                        </a:rPr>
                        <a:t>aggregation_mode</a:t>
                      </a:r>
                      <a:endParaRPr lang="en-US" sz="1400" dirty="0">
                        <a:highlight>
                          <a:srgbClr val="FFFF00"/>
                        </a:highlight>
                      </a:endParaRPr>
                    </a:p>
                  </a:txBody>
                  <a:tcPr marL="26533" marR="26533" marT="13266" marB="13266" anchor="ctr"/>
                </a:tc>
                <a:tc>
                  <a:txBody>
                    <a:bodyPr/>
                    <a:lstStyle/>
                    <a:p>
                      <a:pPr>
                        <a:buNone/>
                      </a:pPr>
                      <a:r>
                        <a:rPr lang="en-US" sz="1400"/>
                        <a:t>INTEGER</a:t>
                      </a:r>
                    </a:p>
                  </a:txBody>
                  <a:tcPr marL="26533" marR="26533" marT="13266" marB="13266" anchor="ctr"/>
                </a:tc>
                <a:tc>
                  <a:txBody>
                    <a:bodyPr/>
                    <a:lstStyle/>
                    <a:p>
                      <a:pPr>
                        <a:buNone/>
                      </a:pPr>
                      <a:r>
                        <a:rPr lang="en-GB" sz="1400" dirty="0"/>
                        <a:t>How this raw contact participates in aggregation (e.g., automatic/manual)</a:t>
                      </a:r>
                    </a:p>
                  </a:txBody>
                  <a:tcPr marL="26533" marR="26533" marT="13266" marB="13266" anchor="ctr"/>
                </a:tc>
                <a:extLst>
                  <a:ext uri="{0D108BD9-81ED-4DB2-BD59-A6C34878D82A}">
                    <a16:rowId xmlns:a16="http://schemas.microsoft.com/office/drawing/2014/main" val="2189128668"/>
                  </a:ext>
                </a:extLst>
              </a:tr>
              <a:tr h="185728">
                <a:tc>
                  <a:txBody>
                    <a:bodyPr/>
                    <a:lstStyle/>
                    <a:p>
                      <a:pPr>
                        <a:buNone/>
                      </a:pPr>
                      <a:r>
                        <a:rPr lang="en-US" sz="1400" b="1"/>
                        <a:t>aggregation_needed</a:t>
                      </a:r>
                      <a:endParaRPr lang="en-US" sz="1400"/>
                    </a:p>
                  </a:txBody>
                  <a:tcPr marL="26533" marR="26533" marT="13266" marB="13266" anchor="ctr"/>
                </a:tc>
                <a:tc>
                  <a:txBody>
                    <a:bodyPr/>
                    <a:lstStyle/>
                    <a:p>
                      <a:pPr>
                        <a:buNone/>
                      </a:pPr>
                      <a:r>
                        <a:rPr lang="en-US" sz="1400"/>
                        <a:t>INTEGER</a:t>
                      </a:r>
                    </a:p>
                  </a:txBody>
                  <a:tcPr marL="26533" marR="26533" marT="13266" marB="13266" anchor="ctr"/>
                </a:tc>
                <a:tc>
                  <a:txBody>
                    <a:bodyPr/>
                    <a:lstStyle/>
                    <a:p>
                      <a:pPr>
                        <a:buNone/>
                      </a:pPr>
                      <a:r>
                        <a:rPr lang="en-GB" sz="1400"/>
                        <a:t>Indicates if re-aggregation is needed</a:t>
                      </a:r>
                    </a:p>
                  </a:txBody>
                  <a:tcPr marL="26533" marR="26533" marT="13266" marB="13266" anchor="ctr"/>
                </a:tc>
                <a:extLst>
                  <a:ext uri="{0D108BD9-81ED-4DB2-BD59-A6C34878D82A}">
                    <a16:rowId xmlns:a16="http://schemas.microsoft.com/office/drawing/2014/main" val="3384917504"/>
                  </a:ext>
                </a:extLst>
              </a:tr>
              <a:tr h="185728">
                <a:tc>
                  <a:txBody>
                    <a:bodyPr/>
                    <a:lstStyle/>
                    <a:p>
                      <a:pPr>
                        <a:buNone/>
                      </a:pPr>
                      <a:r>
                        <a:rPr lang="en-US" sz="1400" b="1">
                          <a:highlight>
                            <a:srgbClr val="FFFF00"/>
                          </a:highlight>
                        </a:rPr>
                        <a:t>display_name</a:t>
                      </a:r>
                      <a:endParaRPr lang="en-US" sz="1400">
                        <a:highlight>
                          <a:srgbClr val="FFFF00"/>
                        </a:highlight>
                      </a:endParaRPr>
                    </a:p>
                  </a:txBody>
                  <a:tcPr marL="26533" marR="26533" marT="13266" marB="13266" anchor="ctr"/>
                </a:tc>
                <a:tc>
                  <a:txBody>
                    <a:bodyPr/>
                    <a:lstStyle/>
                    <a:p>
                      <a:pPr>
                        <a:buNone/>
                      </a:pPr>
                      <a:r>
                        <a:rPr lang="en-US" sz="1400">
                          <a:highlight>
                            <a:srgbClr val="FFFF00"/>
                          </a:highlight>
                        </a:rPr>
                        <a:t>TEXT</a:t>
                      </a:r>
                    </a:p>
                  </a:txBody>
                  <a:tcPr marL="26533" marR="26533" marT="13266" marB="13266" anchor="ctr"/>
                </a:tc>
                <a:tc>
                  <a:txBody>
                    <a:bodyPr/>
                    <a:lstStyle/>
                    <a:p>
                      <a:pPr>
                        <a:buNone/>
                      </a:pPr>
                      <a:r>
                        <a:rPr lang="en-GB" sz="1400" dirty="0">
                          <a:highlight>
                            <a:srgbClr val="FFFF00"/>
                          </a:highlight>
                        </a:rPr>
                        <a:t>Cached display name (may be null or derived from data table)</a:t>
                      </a:r>
                    </a:p>
                  </a:txBody>
                  <a:tcPr marL="26533" marR="26533" marT="13266" marB="13266" anchor="ctr"/>
                </a:tc>
                <a:extLst>
                  <a:ext uri="{0D108BD9-81ED-4DB2-BD59-A6C34878D82A}">
                    <a16:rowId xmlns:a16="http://schemas.microsoft.com/office/drawing/2014/main" val="919992493"/>
                  </a:ext>
                </a:extLst>
              </a:tr>
              <a:tr h="106130">
                <a:tc>
                  <a:txBody>
                    <a:bodyPr/>
                    <a:lstStyle/>
                    <a:p>
                      <a:pPr>
                        <a:buNone/>
                      </a:pPr>
                      <a:r>
                        <a:rPr lang="en-US" sz="1400" b="1"/>
                        <a:t>display_name_alt</a:t>
                      </a:r>
                      <a:endParaRPr lang="en-US" sz="1400"/>
                    </a:p>
                  </a:txBody>
                  <a:tcPr marL="26533" marR="26533" marT="13266" marB="13266" anchor="ctr"/>
                </a:tc>
                <a:tc>
                  <a:txBody>
                    <a:bodyPr/>
                    <a:lstStyle/>
                    <a:p>
                      <a:pPr>
                        <a:buNone/>
                      </a:pPr>
                      <a:r>
                        <a:rPr lang="en-US" sz="1400"/>
                        <a:t>TEXT</a:t>
                      </a:r>
                    </a:p>
                  </a:txBody>
                  <a:tcPr marL="26533" marR="26533" marT="13266" marB="13266" anchor="ctr"/>
                </a:tc>
                <a:tc>
                  <a:txBody>
                    <a:bodyPr/>
                    <a:lstStyle/>
                    <a:p>
                      <a:pPr>
                        <a:buNone/>
                      </a:pPr>
                      <a:r>
                        <a:rPr lang="en-US" sz="1400"/>
                        <a:t>Alternative display name format</a:t>
                      </a:r>
                    </a:p>
                  </a:txBody>
                  <a:tcPr marL="26533" marR="26533" marT="13266" marB="13266" anchor="ctr"/>
                </a:tc>
                <a:extLst>
                  <a:ext uri="{0D108BD9-81ED-4DB2-BD59-A6C34878D82A}">
                    <a16:rowId xmlns:a16="http://schemas.microsoft.com/office/drawing/2014/main" val="3819154335"/>
                  </a:ext>
                </a:extLst>
              </a:tr>
              <a:tr h="185728">
                <a:tc>
                  <a:txBody>
                    <a:bodyPr/>
                    <a:lstStyle/>
                    <a:p>
                      <a:pPr>
                        <a:buNone/>
                      </a:pPr>
                      <a:r>
                        <a:rPr lang="en-US" sz="1400" b="1"/>
                        <a:t>custom_ringtone</a:t>
                      </a:r>
                      <a:endParaRPr lang="en-US" sz="1400"/>
                    </a:p>
                  </a:txBody>
                  <a:tcPr marL="26533" marR="26533" marT="13266" marB="13266" anchor="ctr"/>
                </a:tc>
                <a:tc>
                  <a:txBody>
                    <a:bodyPr/>
                    <a:lstStyle/>
                    <a:p>
                      <a:pPr>
                        <a:buNone/>
                      </a:pPr>
                      <a:r>
                        <a:rPr lang="en-US" sz="1400"/>
                        <a:t>TEXT</a:t>
                      </a:r>
                    </a:p>
                  </a:txBody>
                  <a:tcPr marL="26533" marR="26533" marT="13266" marB="13266" anchor="ctr"/>
                </a:tc>
                <a:tc>
                  <a:txBody>
                    <a:bodyPr/>
                    <a:lstStyle/>
                    <a:p>
                      <a:pPr>
                        <a:buNone/>
                      </a:pPr>
                      <a:r>
                        <a:rPr lang="en-GB" sz="1400"/>
                        <a:t>URI of a custom ringtone assigned to the contact</a:t>
                      </a:r>
                    </a:p>
                  </a:txBody>
                  <a:tcPr marL="26533" marR="26533" marT="13266" marB="13266" anchor="ctr"/>
                </a:tc>
                <a:extLst>
                  <a:ext uri="{0D108BD9-81ED-4DB2-BD59-A6C34878D82A}">
                    <a16:rowId xmlns:a16="http://schemas.microsoft.com/office/drawing/2014/main" val="1737300631"/>
                  </a:ext>
                </a:extLst>
              </a:tr>
              <a:tr h="185728">
                <a:tc>
                  <a:txBody>
                    <a:bodyPr/>
                    <a:lstStyle/>
                    <a:p>
                      <a:pPr>
                        <a:buNone/>
                      </a:pPr>
                      <a:r>
                        <a:rPr lang="en-US" sz="1400" b="1"/>
                        <a:t>send_to_voicemail</a:t>
                      </a:r>
                      <a:endParaRPr lang="en-US" sz="1400"/>
                    </a:p>
                  </a:txBody>
                  <a:tcPr marL="26533" marR="26533" marT="13266" marB="13266" anchor="ctr"/>
                </a:tc>
                <a:tc>
                  <a:txBody>
                    <a:bodyPr/>
                    <a:lstStyle/>
                    <a:p>
                      <a:pPr>
                        <a:buNone/>
                      </a:pPr>
                      <a:r>
                        <a:rPr lang="en-US" sz="1400"/>
                        <a:t>INTEGER</a:t>
                      </a:r>
                    </a:p>
                  </a:txBody>
                  <a:tcPr marL="26533" marR="26533" marT="13266" marB="13266" anchor="ctr"/>
                </a:tc>
                <a:tc>
                  <a:txBody>
                    <a:bodyPr/>
                    <a:lstStyle/>
                    <a:p>
                      <a:pPr>
                        <a:buNone/>
                      </a:pPr>
                      <a:r>
                        <a:rPr lang="en-GB" sz="1400"/>
                        <a:t>1 if calls should go straight to voicemail</a:t>
                      </a:r>
                    </a:p>
                  </a:txBody>
                  <a:tcPr marL="26533" marR="26533" marT="13266" marB="13266" anchor="ctr"/>
                </a:tc>
                <a:extLst>
                  <a:ext uri="{0D108BD9-81ED-4DB2-BD59-A6C34878D82A}">
                    <a16:rowId xmlns:a16="http://schemas.microsoft.com/office/drawing/2014/main" val="2360509773"/>
                  </a:ext>
                </a:extLst>
              </a:tr>
              <a:tr h="106130">
                <a:tc>
                  <a:txBody>
                    <a:bodyPr/>
                    <a:lstStyle/>
                    <a:p>
                      <a:pPr>
                        <a:buNone/>
                      </a:pPr>
                      <a:r>
                        <a:rPr lang="en-US" sz="1400" b="1">
                          <a:highlight>
                            <a:srgbClr val="FFFF00"/>
                          </a:highlight>
                        </a:rPr>
                        <a:t>last_time_contacted</a:t>
                      </a:r>
                      <a:endParaRPr lang="en-US" sz="1400">
                        <a:highlight>
                          <a:srgbClr val="FFFF00"/>
                        </a:highlight>
                      </a:endParaRPr>
                    </a:p>
                  </a:txBody>
                  <a:tcPr marL="26533" marR="26533" marT="13266" marB="13266" anchor="ctr"/>
                </a:tc>
                <a:tc>
                  <a:txBody>
                    <a:bodyPr/>
                    <a:lstStyle/>
                    <a:p>
                      <a:pPr>
                        <a:buNone/>
                      </a:pPr>
                      <a:r>
                        <a:rPr lang="en-US" sz="1400">
                          <a:highlight>
                            <a:srgbClr val="FFFF00"/>
                          </a:highlight>
                        </a:rPr>
                        <a:t>INTEGER</a:t>
                      </a:r>
                    </a:p>
                  </a:txBody>
                  <a:tcPr marL="26533" marR="26533" marT="13266" marB="13266" anchor="ctr"/>
                </a:tc>
                <a:tc>
                  <a:txBody>
                    <a:bodyPr/>
                    <a:lstStyle/>
                    <a:p>
                      <a:pPr>
                        <a:buNone/>
                      </a:pPr>
                      <a:r>
                        <a:rPr lang="en-GB" sz="1400" dirty="0">
                          <a:highlight>
                            <a:srgbClr val="FFFF00"/>
                          </a:highlight>
                        </a:rPr>
                        <a:t>Unix timestamp of last interaction</a:t>
                      </a:r>
                    </a:p>
                  </a:txBody>
                  <a:tcPr marL="26533" marR="26533" marT="13266" marB="13266" anchor="ctr"/>
                </a:tc>
                <a:extLst>
                  <a:ext uri="{0D108BD9-81ED-4DB2-BD59-A6C34878D82A}">
                    <a16:rowId xmlns:a16="http://schemas.microsoft.com/office/drawing/2014/main" val="428616584"/>
                  </a:ext>
                </a:extLst>
              </a:tr>
              <a:tr h="185728">
                <a:tc>
                  <a:txBody>
                    <a:bodyPr/>
                    <a:lstStyle/>
                    <a:p>
                      <a:pPr>
                        <a:buNone/>
                      </a:pPr>
                      <a:r>
                        <a:rPr lang="en-US" sz="1400" b="1">
                          <a:highlight>
                            <a:srgbClr val="FFFF00"/>
                          </a:highlight>
                        </a:rPr>
                        <a:t>times_contacted</a:t>
                      </a:r>
                      <a:endParaRPr lang="en-US" sz="1400">
                        <a:highlight>
                          <a:srgbClr val="FFFF00"/>
                        </a:highlight>
                      </a:endParaRPr>
                    </a:p>
                  </a:txBody>
                  <a:tcPr marL="26533" marR="26533" marT="13266" marB="13266" anchor="ctr"/>
                </a:tc>
                <a:tc>
                  <a:txBody>
                    <a:bodyPr/>
                    <a:lstStyle/>
                    <a:p>
                      <a:pPr>
                        <a:buNone/>
                      </a:pPr>
                      <a:r>
                        <a:rPr lang="en-US" sz="1400">
                          <a:highlight>
                            <a:srgbClr val="FFFF00"/>
                          </a:highlight>
                        </a:rPr>
                        <a:t>INTEGER</a:t>
                      </a:r>
                    </a:p>
                  </a:txBody>
                  <a:tcPr marL="26533" marR="26533" marT="13266" marB="13266" anchor="ctr"/>
                </a:tc>
                <a:tc>
                  <a:txBody>
                    <a:bodyPr/>
                    <a:lstStyle/>
                    <a:p>
                      <a:pPr>
                        <a:buNone/>
                      </a:pPr>
                      <a:r>
                        <a:rPr lang="en-GB" sz="1400" dirty="0">
                          <a:highlight>
                            <a:srgbClr val="FFFF00"/>
                          </a:highlight>
                        </a:rPr>
                        <a:t>Counter of how many times the contact has been interacted with</a:t>
                      </a:r>
                    </a:p>
                  </a:txBody>
                  <a:tcPr marL="26533" marR="26533" marT="13266" marB="13266" anchor="ctr"/>
                </a:tc>
                <a:extLst>
                  <a:ext uri="{0D108BD9-81ED-4DB2-BD59-A6C34878D82A}">
                    <a16:rowId xmlns:a16="http://schemas.microsoft.com/office/drawing/2014/main" val="255634632"/>
                  </a:ext>
                </a:extLst>
              </a:tr>
              <a:tr h="106130">
                <a:tc>
                  <a:txBody>
                    <a:bodyPr/>
                    <a:lstStyle/>
                    <a:p>
                      <a:pPr>
                        <a:buNone/>
                      </a:pPr>
                      <a:r>
                        <a:rPr lang="en-US" sz="1400" b="1">
                          <a:highlight>
                            <a:srgbClr val="FFFF00"/>
                          </a:highlight>
                        </a:rPr>
                        <a:t>starred</a:t>
                      </a:r>
                      <a:endParaRPr lang="en-US" sz="1400">
                        <a:highlight>
                          <a:srgbClr val="FFFF00"/>
                        </a:highlight>
                      </a:endParaRPr>
                    </a:p>
                  </a:txBody>
                  <a:tcPr marL="26533" marR="26533" marT="13266" marB="13266" anchor="ctr"/>
                </a:tc>
                <a:tc>
                  <a:txBody>
                    <a:bodyPr/>
                    <a:lstStyle/>
                    <a:p>
                      <a:pPr>
                        <a:buNone/>
                      </a:pPr>
                      <a:r>
                        <a:rPr lang="en-US" sz="1400">
                          <a:highlight>
                            <a:srgbClr val="FFFF00"/>
                          </a:highlight>
                        </a:rPr>
                        <a:t>INTEGER</a:t>
                      </a:r>
                    </a:p>
                  </a:txBody>
                  <a:tcPr marL="26533" marR="26533" marT="13266" marB="13266" anchor="ctr"/>
                </a:tc>
                <a:tc>
                  <a:txBody>
                    <a:bodyPr/>
                    <a:lstStyle/>
                    <a:p>
                      <a:pPr>
                        <a:buNone/>
                      </a:pPr>
                      <a:r>
                        <a:rPr lang="en-GB" sz="1400" dirty="0">
                          <a:highlight>
                            <a:srgbClr val="FFFF00"/>
                          </a:highlight>
                        </a:rPr>
                        <a:t>1 if marked as </a:t>
                      </a:r>
                      <a:r>
                        <a:rPr lang="en-GB" sz="1400" dirty="0" err="1">
                          <a:highlight>
                            <a:srgbClr val="FFFF00"/>
                          </a:highlight>
                        </a:rPr>
                        <a:t>favorite</a:t>
                      </a:r>
                      <a:endParaRPr lang="en-GB" sz="1400" dirty="0">
                        <a:highlight>
                          <a:srgbClr val="FFFF00"/>
                        </a:highlight>
                      </a:endParaRPr>
                    </a:p>
                  </a:txBody>
                  <a:tcPr marL="26533" marR="26533" marT="13266" marB="13266" anchor="ctr"/>
                </a:tc>
                <a:extLst>
                  <a:ext uri="{0D108BD9-81ED-4DB2-BD59-A6C34878D82A}">
                    <a16:rowId xmlns:a16="http://schemas.microsoft.com/office/drawing/2014/main" val="645833427"/>
                  </a:ext>
                </a:extLst>
              </a:tr>
              <a:tr h="106130">
                <a:tc>
                  <a:txBody>
                    <a:bodyPr/>
                    <a:lstStyle/>
                    <a:p>
                      <a:pPr>
                        <a:buNone/>
                      </a:pPr>
                      <a:r>
                        <a:rPr lang="en-US" sz="1400" b="1"/>
                        <a:t>pinned</a:t>
                      </a:r>
                      <a:endParaRPr lang="en-US" sz="1400"/>
                    </a:p>
                  </a:txBody>
                  <a:tcPr marL="26533" marR="26533" marT="13266" marB="13266" anchor="ctr"/>
                </a:tc>
                <a:tc>
                  <a:txBody>
                    <a:bodyPr/>
                    <a:lstStyle/>
                    <a:p>
                      <a:pPr>
                        <a:buNone/>
                      </a:pPr>
                      <a:r>
                        <a:rPr lang="en-US" sz="1400"/>
                        <a:t>INTEGER</a:t>
                      </a:r>
                    </a:p>
                  </a:txBody>
                  <a:tcPr marL="26533" marR="26533" marT="13266" marB="13266" anchor="ctr"/>
                </a:tc>
                <a:tc>
                  <a:txBody>
                    <a:bodyPr/>
                    <a:lstStyle/>
                    <a:p>
                      <a:pPr>
                        <a:buNone/>
                      </a:pPr>
                      <a:r>
                        <a:rPr lang="en-GB" sz="1400" dirty="0"/>
                        <a:t>Position in the “pinned” list</a:t>
                      </a:r>
                    </a:p>
                  </a:txBody>
                  <a:tcPr marL="26533" marR="26533" marT="13266" marB="13266" anchor="ctr"/>
                </a:tc>
                <a:extLst>
                  <a:ext uri="{0D108BD9-81ED-4DB2-BD59-A6C34878D82A}">
                    <a16:rowId xmlns:a16="http://schemas.microsoft.com/office/drawing/2014/main" val="3844460332"/>
                  </a:ext>
                </a:extLst>
              </a:tr>
              <a:tr h="106130">
                <a:tc>
                  <a:txBody>
                    <a:bodyPr/>
                    <a:lstStyle/>
                    <a:p>
                      <a:pPr>
                        <a:buNone/>
                      </a:pPr>
                      <a:r>
                        <a:rPr lang="en-US" sz="1400" b="1"/>
                        <a:t>photo_id</a:t>
                      </a:r>
                      <a:endParaRPr lang="en-US" sz="1400"/>
                    </a:p>
                  </a:txBody>
                  <a:tcPr marL="26533" marR="26533" marT="13266" marB="13266" anchor="ctr"/>
                </a:tc>
                <a:tc>
                  <a:txBody>
                    <a:bodyPr/>
                    <a:lstStyle/>
                    <a:p>
                      <a:pPr>
                        <a:buNone/>
                      </a:pPr>
                      <a:r>
                        <a:rPr lang="en-US" sz="1400"/>
                        <a:t>INTEGER</a:t>
                      </a:r>
                    </a:p>
                  </a:txBody>
                  <a:tcPr marL="26533" marR="26533" marT="13266" marB="13266" anchor="ctr"/>
                </a:tc>
                <a:tc>
                  <a:txBody>
                    <a:bodyPr/>
                    <a:lstStyle/>
                    <a:p>
                      <a:pPr>
                        <a:buNone/>
                      </a:pPr>
                      <a:r>
                        <a:rPr lang="en-GB" sz="1400"/>
                        <a:t>Link to the photo in data table</a:t>
                      </a:r>
                    </a:p>
                  </a:txBody>
                  <a:tcPr marL="26533" marR="26533" marT="13266" marB="13266" anchor="ctr"/>
                </a:tc>
                <a:extLst>
                  <a:ext uri="{0D108BD9-81ED-4DB2-BD59-A6C34878D82A}">
                    <a16:rowId xmlns:a16="http://schemas.microsoft.com/office/drawing/2014/main" val="1565063245"/>
                  </a:ext>
                </a:extLst>
              </a:tr>
              <a:tr h="106130">
                <a:tc>
                  <a:txBody>
                    <a:bodyPr/>
                    <a:lstStyle/>
                    <a:p>
                      <a:pPr>
                        <a:buNone/>
                      </a:pPr>
                      <a:r>
                        <a:rPr lang="en-US" sz="1400" b="1"/>
                        <a:t>photo_uri</a:t>
                      </a:r>
                      <a:endParaRPr lang="en-US" sz="1400"/>
                    </a:p>
                  </a:txBody>
                  <a:tcPr marL="26533" marR="26533" marT="13266" marB="13266" anchor="ctr"/>
                </a:tc>
                <a:tc>
                  <a:txBody>
                    <a:bodyPr/>
                    <a:lstStyle/>
                    <a:p>
                      <a:pPr>
                        <a:buNone/>
                      </a:pPr>
                      <a:r>
                        <a:rPr lang="en-US" sz="1400"/>
                        <a:t>TEXT</a:t>
                      </a:r>
                    </a:p>
                  </a:txBody>
                  <a:tcPr marL="26533" marR="26533" marT="13266" marB="13266" anchor="ctr"/>
                </a:tc>
                <a:tc>
                  <a:txBody>
                    <a:bodyPr/>
                    <a:lstStyle/>
                    <a:p>
                      <a:pPr>
                        <a:buNone/>
                      </a:pPr>
                      <a:r>
                        <a:rPr lang="en-GB" sz="1400"/>
                        <a:t>Cached URI of contact photo</a:t>
                      </a:r>
                    </a:p>
                  </a:txBody>
                  <a:tcPr marL="26533" marR="26533" marT="13266" marB="13266" anchor="ctr"/>
                </a:tc>
                <a:extLst>
                  <a:ext uri="{0D108BD9-81ED-4DB2-BD59-A6C34878D82A}">
                    <a16:rowId xmlns:a16="http://schemas.microsoft.com/office/drawing/2014/main" val="1890884337"/>
                  </a:ext>
                </a:extLst>
              </a:tr>
              <a:tr h="185728">
                <a:tc>
                  <a:txBody>
                    <a:bodyPr/>
                    <a:lstStyle/>
                    <a:p>
                      <a:pPr>
                        <a:buNone/>
                      </a:pPr>
                      <a:r>
                        <a:rPr lang="en-US" sz="1400" b="1"/>
                        <a:t>photo_file_id</a:t>
                      </a:r>
                      <a:endParaRPr lang="en-US" sz="1400"/>
                    </a:p>
                  </a:txBody>
                  <a:tcPr marL="26533" marR="26533" marT="13266" marB="13266" anchor="ctr"/>
                </a:tc>
                <a:tc>
                  <a:txBody>
                    <a:bodyPr/>
                    <a:lstStyle/>
                    <a:p>
                      <a:pPr>
                        <a:buNone/>
                      </a:pPr>
                      <a:r>
                        <a:rPr lang="en-US" sz="1400"/>
                        <a:t>INTEGER</a:t>
                      </a:r>
                    </a:p>
                  </a:txBody>
                  <a:tcPr marL="26533" marR="26533" marT="13266" marB="13266" anchor="ctr"/>
                </a:tc>
                <a:tc>
                  <a:txBody>
                    <a:bodyPr/>
                    <a:lstStyle/>
                    <a:p>
                      <a:pPr>
                        <a:buNone/>
                      </a:pPr>
                      <a:r>
                        <a:rPr lang="en-GB" sz="1400"/>
                        <a:t>File ID if photo stored in the file table (Android 11+)</a:t>
                      </a:r>
                    </a:p>
                  </a:txBody>
                  <a:tcPr marL="26533" marR="26533" marT="13266" marB="13266" anchor="ctr"/>
                </a:tc>
                <a:extLst>
                  <a:ext uri="{0D108BD9-81ED-4DB2-BD59-A6C34878D82A}">
                    <a16:rowId xmlns:a16="http://schemas.microsoft.com/office/drawing/2014/main" val="2937532686"/>
                  </a:ext>
                </a:extLst>
              </a:tr>
              <a:tr h="185728">
                <a:tc>
                  <a:txBody>
                    <a:bodyPr/>
                    <a:lstStyle/>
                    <a:p>
                      <a:pPr>
                        <a:buNone/>
                      </a:pPr>
                      <a:r>
                        <a:rPr lang="en-US" sz="1400" b="1"/>
                        <a:t>sync1</a:t>
                      </a:r>
                      <a:endParaRPr lang="en-US" sz="1400"/>
                    </a:p>
                  </a:txBody>
                  <a:tcPr marL="26533" marR="26533" marT="13266" marB="13266" anchor="ctr"/>
                </a:tc>
                <a:tc>
                  <a:txBody>
                    <a:bodyPr/>
                    <a:lstStyle/>
                    <a:p>
                      <a:pPr>
                        <a:buNone/>
                      </a:pPr>
                      <a:r>
                        <a:rPr lang="en-US" sz="1400"/>
                        <a:t>TEXT</a:t>
                      </a:r>
                    </a:p>
                  </a:txBody>
                  <a:tcPr marL="26533" marR="26533" marT="13266" marB="13266" anchor="ctr"/>
                </a:tc>
                <a:tc>
                  <a:txBody>
                    <a:bodyPr/>
                    <a:lstStyle/>
                    <a:p>
                      <a:pPr>
                        <a:buNone/>
                      </a:pPr>
                      <a:r>
                        <a:rPr lang="en-US" sz="1400" dirty="0"/>
                        <a:t>Adapter-reserved sync metadata field (customized for different apps)</a:t>
                      </a:r>
                    </a:p>
                  </a:txBody>
                  <a:tcPr marL="26533" marR="26533" marT="13266" marB="13266" anchor="ctr"/>
                </a:tc>
                <a:extLst>
                  <a:ext uri="{0D108BD9-81ED-4DB2-BD59-A6C34878D82A}">
                    <a16:rowId xmlns:a16="http://schemas.microsoft.com/office/drawing/2014/main" val="1522017415"/>
                  </a:ext>
                </a:extLst>
              </a:tr>
              <a:tr h="185728">
                <a:tc>
                  <a:txBody>
                    <a:bodyPr/>
                    <a:lstStyle/>
                    <a:p>
                      <a:pPr>
                        <a:buNone/>
                      </a:pPr>
                      <a:r>
                        <a:rPr lang="en-US" sz="1400" b="1"/>
                        <a:t>sync2</a:t>
                      </a:r>
                      <a:endParaRPr lang="en-US" sz="1400"/>
                    </a:p>
                  </a:txBody>
                  <a:tcPr marL="26533" marR="26533" marT="13266" marB="13266" anchor="ctr"/>
                </a:tc>
                <a:tc>
                  <a:txBody>
                    <a:bodyPr/>
                    <a:lstStyle/>
                    <a:p>
                      <a:pPr>
                        <a:buNone/>
                      </a:pPr>
                      <a:r>
                        <a:rPr lang="en-US" sz="1400"/>
                        <a:t>TEXT</a:t>
                      </a:r>
                    </a:p>
                  </a:txBody>
                  <a:tcPr marL="26533" marR="26533" marT="13266" marB="13266" anchor="ctr"/>
                </a:tc>
                <a:tc>
                  <a:txBody>
                    <a:bodyPr/>
                    <a:lstStyle/>
                    <a:p>
                      <a:pPr>
                        <a:buNone/>
                      </a:pPr>
                      <a:r>
                        <a:rPr lang="en-US" sz="1400"/>
                        <a:t>Adapter-reserved sync metadata field</a:t>
                      </a:r>
                    </a:p>
                  </a:txBody>
                  <a:tcPr marL="26533" marR="26533" marT="13266" marB="13266" anchor="ctr"/>
                </a:tc>
                <a:extLst>
                  <a:ext uri="{0D108BD9-81ED-4DB2-BD59-A6C34878D82A}">
                    <a16:rowId xmlns:a16="http://schemas.microsoft.com/office/drawing/2014/main" val="3782613179"/>
                  </a:ext>
                </a:extLst>
              </a:tr>
              <a:tr h="185728">
                <a:tc>
                  <a:txBody>
                    <a:bodyPr/>
                    <a:lstStyle/>
                    <a:p>
                      <a:pPr>
                        <a:buNone/>
                      </a:pPr>
                      <a:r>
                        <a:rPr lang="en-US" sz="1400" b="1"/>
                        <a:t>sync3</a:t>
                      </a:r>
                      <a:endParaRPr lang="en-US" sz="1400"/>
                    </a:p>
                  </a:txBody>
                  <a:tcPr marL="26533" marR="26533" marT="13266" marB="13266" anchor="ctr"/>
                </a:tc>
                <a:tc>
                  <a:txBody>
                    <a:bodyPr/>
                    <a:lstStyle/>
                    <a:p>
                      <a:pPr>
                        <a:buNone/>
                      </a:pPr>
                      <a:r>
                        <a:rPr lang="en-US" sz="1400"/>
                        <a:t>TEXT</a:t>
                      </a:r>
                    </a:p>
                  </a:txBody>
                  <a:tcPr marL="26533" marR="26533" marT="13266" marB="13266" anchor="ctr"/>
                </a:tc>
                <a:tc>
                  <a:txBody>
                    <a:bodyPr/>
                    <a:lstStyle/>
                    <a:p>
                      <a:pPr>
                        <a:buNone/>
                      </a:pPr>
                      <a:r>
                        <a:rPr lang="en-US" sz="1400"/>
                        <a:t>Adapter-reserved sync metadata field</a:t>
                      </a:r>
                    </a:p>
                  </a:txBody>
                  <a:tcPr marL="26533" marR="26533" marT="13266" marB="13266" anchor="ctr"/>
                </a:tc>
                <a:extLst>
                  <a:ext uri="{0D108BD9-81ED-4DB2-BD59-A6C34878D82A}">
                    <a16:rowId xmlns:a16="http://schemas.microsoft.com/office/drawing/2014/main" val="1409257818"/>
                  </a:ext>
                </a:extLst>
              </a:tr>
              <a:tr h="185728">
                <a:tc>
                  <a:txBody>
                    <a:bodyPr/>
                    <a:lstStyle/>
                    <a:p>
                      <a:pPr>
                        <a:buNone/>
                      </a:pPr>
                      <a:r>
                        <a:rPr lang="en-US" sz="1400" b="1"/>
                        <a:t>sync4</a:t>
                      </a:r>
                      <a:endParaRPr lang="en-US" sz="1400"/>
                    </a:p>
                  </a:txBody>
                  <a:tcPr marL="26533" marR="26533" marT="13266" marB="13266" anchor="ctr"/>
                </a:tc>
                <a:tc>
                  <a:txBody>
                    <a:bodyPr/>
                    <a:lstStyle/>
                    <a:p>
                      <a:pPr>
                        <a:buNone/>
                      </a:pPr>
                      <a:r>
                        <a:rPr lang="en-US" sz="1400"/>
                        <a:t>TEXT</a:t>
                      </a:r>
                    </a:p>
                  </a:txBody>
                  <a:tcPr marL="26533" marR="26533" marT="13266" marB="13266" anchor="ctr"/>
                </a:tc>
                <a:tc>
                  <a:txBody>
                    <a:bodyPr/>
                    <a:lstStyle/>
                    <a:p>
                      <a:pPr>
                        <a:buNone/>
                      </a:pPr>
                      <a:r>
                        <a:rPr lang="en-US" sz="1400" dirty="0"/>
                        <a:t>Adapter-reserved sync metadata field</a:t>
                      </a:r>
                    </a:p>
                  </a:txBody>
                  <a:tcPr marL="26533" marR="26533" marT="13266" marB="13266" anchor="ctr"/>
                </a:tc>
                <a:extLst>
                  <a:ext uri="{0D108BD9-81ED-4DB2-BD59-A6C34878D82A}">
                    <a16:rowId xmlns:a16="http://schemas.microsoft.com/office/drawing/2014/main" val="2852211715"/>
                  </a:ext>
                </a:extLst>
              </a:tr>
            </a:tbl>
          </a:graphicData>
        </a:graphic>
      </p:graphicFrame>
    </p:spTree>
    <p:extLst>
      <p:ext uri="{BB962C8B-B14F-4D97-AF65-F5344CB8AC3E}">
        <p14:creationId xmlns:p14="http://schemas.microsoft.com/office/powerpoint/2010/main" val="2241082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E3EDC-FBDC-32C5-EC53-FAF3A81487A0}"/>
            </a:ext>
          </a:extLst>
        </p:cNvPr>
        <p:cNvGrpSpPr/>
        <p:nvPr/>
      </p:nvGrpSpPr>
      <p:grpSpPr>
        <a:xfrm>
          <a:off x="0" y="0"/>
          <a:ext cx="0" cy="0"/>
          <a:chOff x="0" y="0"/>
          <a:chExt cx="0" cy="0"/>
        </a:xfrm>
      </p:grpSpPr>
      <p:pic>
        <p:nvPicPr>
          <p:cNvPr id="9" name="Picture 8" descr="A computer screen capture&#10;&#10;Description automatically generated with medium confidence">
            <a:extLst>
              <a:ext uri="{FF2B5EF4-FFF2-40B4-BE49-F238E27FC236}">
                <a16:creationId xmlns:a16="http://schemas.microsoft.com/office/drawing/2014/main" id="{78E35BCC-8F46-F809-693E-2F0FFC7911F6}"/>
              </a:ext>
            </a:extLst>
          </p:cNvPr>
          <p:cNvPicPr>
            <a:picLocks noChangeAspect="1"/>
          </p:cNvPicPr>
          <p:nvPr/>
        </p:nvPicPr>
        <p:blipFill>
          <a:blip r:embed="rId3"/>
          <a:stretch>
            <a:fillRect/>
          </a:stretch>
        </p:blipFill>
        <p:spPr>
          <a:xfrm>
            <a:off x="838200" y="2942449"/>
            <a:ext cx="10722269" cy="2956816"/>
          </a:xfrm>
          <a:prstGeom prst="rect">
            <a:avLst/>
          </a:prstGeom>
        </p:spPr>
      </p:pic>
      <p:cxnSp>
        <p:nvCxnSpPr>
          <p:cNvPr id="12" name="Straight Arrow Connector 11">
            <a:extLst>
              <a:ext uri="{FF2B5EF4-FFF2-40B4-BE49-F238E27FC236}">
                <a16:creationId xmlns:a16="http://schemas.microsoft.com/office/drawing/2014/main" id="{EF8E2FE2-3126-8FBC-D10D-25D353B8D856}"/>
              </a:ext>
            </a:extLst>
          </p:cNvPr>
          <p:cNvCxnSpPr/>
          <p:nvPr/>
        </p:nvCxnSpPr>
        <p:spPr>
          <a:xfrm>
            <a:off x="10234863" y="2779157"/>
            <a:ext cx="417095"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60D2646-69CF-36AC-398D-E32CC107E8AB}"/>
              </a:ext>
            </a:extLst>
          </p:cNvPr>
          <p:cNvSpPr txBox="1"/>
          <p:nvPr/>
        </p:nvSpPr>
        <p:spPr>
          <a:xfrm>
            <a:off x="838200" y="2546546"/>
            <a:ext cx="3037563" cy="369332"/>
          </a:xfrm>
          <a:prstGeom prst="rect">
            <a:avLst/>
          </a:prstGeom>
          <a:solidFill>
            <a:schemeClr val="accent4"/>
          </a:solidFill>
        </p:spPr>
        <p:txBody>
          <a:bodyPr wrap="none" rtlCol="0">
            <a:spAutoFit/>
          </a:bodyPr>
          <a:lstStyle/>
          <a:p>
            <a:r>
              <a:rPr lang="en-US" dirty="0"/>
              <a:t>Find the number of </a:t>
            </a:r>
            <a:r>
              <a:rPr lang="en-US" i="1" dirty="0" err="1">
                <a:solidFill>
                  <a:srgbClr val="7030A0"/>
                </a:solidFill>
              </a:rPr>
              <a:t>contact_id</a:t>
            </a:r>
            <a:endParaRPr lang="en-US" i="1" dirty="0">
              <a:solidFill>
                <a:srgbClr val="7030A0"/>
              </a:solidFill>
            </a:endParaRPr>
          </a:p>
        </p:txBody>
      </p:sp>
      <p:cxnSp>
        <p:nvCxnSpPr>
          <p:cNvPr id="5" name="Straight Arrow Connector 4">
            <a:extLst>
              <a:ext uri="{FF2B5EF4-FFF2-40B4-BE49-F238E27FC236}">
                <a16:creationId xmlns:a16="http://schemas.microsoft.com/office/drawing/2014/main" id="{ED8A5CA5-BCFA-DC32-39FD-444E52FBDFE2}"/>
              </a:ext>
            </a:extLst>
          </p:cNvPr>
          <p:cNvCxnSpPr>
            <a:cxnSpLocks/>
          </p:cNvCxnSpPr>
          <p:nvPr/>
        </p:nvCxnSpPr>
        <p:spPr>
          <a:xfrm>
            <a:off x="8024648" y="2731212"/>
            <a:ext cx="452925" cy="24802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A8B68CA8-DFAE-244C-FB99-ECBDEF717E39}"/>
              </a:ext>
            </a:extLst>
          </p:cNvPr>
          <p:cNvPicPr>
            <a:picLocks noChangeAspect="1"/>
          </p:cNvPicPr>
          <p:nvPr/>
        </p:nvPicPr>
        <p:blipFill>
          <a:blip r:embed="rId4"/>
          <a:stretch>
            <a:fillRect/>
          </a:stretch>
        </p:blipFill>
        <p:spPr>
          <a:xfrm>
            <a:off x="5106718" y="1735673"/>
            <a:ext cx="6220439" cy="267866"/>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DA0DEA3-6F40-C7BB-DC6E-A4B04E860C3F}"/>
                  </a:ext>
                </a:extLst>
              </p14:cNvPr>
              <p14:cNvContentPartPr/>
              <p14:nvPr/>
            </p14:nvContentPartPr>
            <p14:xfrm>
              <a:off x="5660507" y="1743826"/>
              <a:ext cx="231840" cy="280800"/>
            </p14:xfrm>
          </p:contentPart>
        </mc:Choice>
        <mc:Fallback xmlns="">
          <p:pic>
            <p:nvPicPr>
              <p:cNvPr id="7" name="Ink 6">
                <a:extLst>
                  <a:ext uri="{FF2B5EF4-FFF2-40B4-BE49-F238E27FC236}">
                    <a16:creationId xmlns:a16="http://schemas.microsoft.com/office/drawing/2014/main" id="{FDA0DEA3-6F40-C7BB-DC6E-A4B04E860C3F}"/>
                  </a:ext>
                </a:extLst>
              </p:cNvPr>
              <p:cNvPicPr/>
              <p:nvPr/>
            </p:nvPicPr>
            <p:blipFill>
              <a:blip r:embed="rId6"/>
              <a:stretch>
                <a:fillRect/>
              </a:stretch>
            </p:blipFill>
            <p:spPr>
              <a:xfrm>
                <a:off x="5651867" y="1735186"/>
                <a:ext cx="2494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Ink 13">
                <a:extLst>
                  <a:ext uri="{FF2B5EF4-FFF2-40B4-BE49-F238E27FC236}">
                    <a16:creationId xmlns:a16="http://schemas.microsoft.com/office/drawing/2014/main" id="{07781950-1E65-5508-43EE-C8D3726BC45C}"/>
                  </a:ext>
                </a:extLst>
              </p14:cNvPr>
              <p14:cNvContentPartPr/>
              <p14:nvPr/>
            </p14:nvContentPartPr>
            <p14:xfrm>
              <a:off x="2141507" y="3951346"/>
              <a:ext cx="222840" cy="183600"/>
            </p14:xfrm>
          </p:contentPart>
        </mc:Choice>
        <mc:Fallback xmlns="">
          <p:pic>
            <p:nvPicPr>
              <p:cNvPr id="14" name="Ink 13">
                <a:extLst>
                  <a:ext uri="{FF2B5EF4-FFF2-40B4-BE49-F238E27FC236}">
                    <a16:creationId xmlns:a16="http://schemas.microsoft.com/office/drawing/2014/main" id="{07781950-1E65-5508-43EE-C8D3726BC45C}"/>
                  </a:ext>
                </a:extLst>
              </p:cNvPr>
              <p:cNvPicPr/>
              <p:nvPr/>
            </p:nvPicPr>
            <p:blipFill>
              <a:blip r:embed="rId8"/>
              <a:stretch>
                <a:fillRect/>
              </a:stretch>
            </p:blipFill>
            <p:spPr>
              <a:xfrm>
                <a:off x="2132867" y="3942706"/>
                <a:ext cx="240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C9CC5957-7AAE-8669-5486-73E6CF9FCD70}"/>
                  </a:ext>
                </a:extLst>
              </p14:cNvPr>
              <p14:cNvContentPartPr/>
              <p14:nvPr/>
            </p14:nvContentPartPr>
            <p14:xfrm>
              <a:off x="2083547" y="4750546"/>
              <a:ext cx="240840" cy="396360"/>
            </p14:xfrm>
          </p:contentPart>
        </mc:Choice>
        <mc:Fallback xmlns="">
          <p:pic>
            <p:nvPicPr>
              <p:cNvPr id="17" name="Ink 16">
                <a:extLst>
                  <a:ext uri="{FF2B5EF4-FFF2-40B4-BE49-F238E27FC236}">
                    <a16:creationId xmlns:a16="http://schemas.microsoft.com/office/drawing/2014/main" id="{C9CC5957-7AAE-8669-5486-73E6CF9FCD70}"/>
                  </a:ext>
                </a:extLst>
              </p:cNvPr>
              <p:cNvPicPr/>
              <p:nvPr/>
            </p:nvPicPr>
            <p:blipFill>
              <a:blip r:embed="rId10"/>
              <a:stretch>
                <a:fillRect/>
              </a:stretch>
            </p:blipFill>
            <p:spPr>
              <a:xfrm>
                <a:off x="2074907" y="4741546"/>
                <a:ext cx="25848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Ink 17">
                <a:extLst>
                  <a:ext uri="{FF2B5EF4-FFF2-40B4-BE49-F238E27FC236}">
                    <a16:creationId xmlns:a16="http://schemas.microsoft.com/office/drawing/2014/main" id="{09647EB2-1658-8D5D-3EA6-41BD94DAAAEC}"/>
                  </a:ext>
                </a:extLst>
              </p14:cNvPr>
              <p14:cNvContentPartPr/>
              <p14:nvPr/>
            </p14:nvContentPartPr>
            <p14:xfrm>
              <a:off x="2398547" y="2023906"/>
              <a:ext cx="3409560" cy="2002680"/>
            </p14:xfrm>
          </p:contentPart>
        </mc:Choice>
        <mc:Fallback xmlns="">
          <p:pic>
            <p:nvPicPr>
              <p:cNvPr id="18" name="Ink 17">
                <a:extLst>
                  <a:ext uri="{FF2B5EF4-FFF2-40B4-BE49-F238E27FC236}">
                    <a16:creationId xmlns:a16="http://schemas.microsoft.com/office/drawing/2014/main" id="{09647EB2-1658-8D5D-3EA6-41BD94DAAAEC}"/>
                  </a:ext>
                </a:extLst>
              </p:cNvPr>
              <p:cNvPicPr/>
              <p:nvPr/>
            </p:nvPicPr>
            <p:blipFill>
              <a:blip r:embed="rId12"/>
              <a:stretch>
                <a:fillRect/>
              </a:stretch>
            </p:blipFill>
            <p:spPr>
              <a:xfrm>
                <a:off x="2389547" y="2014906"/>
                <a:ext cx="3427200" cy="2020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1B7AD2F2-1B3F-D397-64BB-20D0CBBB3E55}"/>
                  </a:ext>
                </a:extLst>
              </p14:cNvPr>
              <p14:cNvContentPartPr/>
              <p14:nvPr/>
            </p14:nvContentPartPr>
            <p14:xfrm>
              <a:off x="2372267" y="3794746"/>
              <a:ext cx="708840" cy="1104480"/>
            </p14:xfrm>
          </p:contentPart>
        </mc:Choice>
        <mc:Fallback xmlns="">
          <p:pic>
            <p:nvPicPr>
              <p:cNvPr id="20" name="Ink 19">
                <a:extLst>
                  <a:ext uri="{FF2B5EF4-FFF2-40B4-BE49-F238E27FC236}">
                    <a16:creationId xmlns:a16="http://schemas.microsoft.com/office/drawing/2014/main" id="{1B7AD2F2-1B3F-D397-64BB-20D0CBBB3E55}"/>
                  </a:ext>
                </a:extLst>
              </p:cNvPr>
              <p:cNvPicPr/>
              <p:nvPr/>
            </p:nvPicPr>
            <p:blipFill>
              <a:blip r:embed="rId14"/>
              <a:stretch>
                <a:fillRect/>
              </a:stretch>
            </p:blipFill>
            <p:spPr>
              <a:xfrm>
                <a:off x="2363267" y="3786106"/>
                <a:ext cx="726480" cy="1122120"/>
              </a:xfrm>
              <a:prstGeom prst="rect">
                <a:avLst/>
              </a:prstGeom>
            </p:spPr>
          </p:pic>
        </mc:Fallback>
      </mc:AlternateContent>
      <p:sp>
        <p:nvSpPr>
          <p:cNvPr id="2" name="TextBox 1">
            <a:extLst>
              <a:ext uri="{FF2B5EF4-FFF2-40B4-BE49-F238E27FC236}">
                <a16:creationId xmlns:a16="http://schemas.microsoft.com/office/drawing/2014/main" id="{0157FD6D-0775-34FE-E6D3-3D8AA6C1716F}"/>
              </a:ext>
            </a:extLst>
          </p:cNvPr>
          <p:cNvSpPr txBox="1"/>
          <p:nvPr/>
        </p:nvSpPr>
        <p:spPr>
          <a:xfrm>
            <a:off x="4943176" y="2306805"/>
            <a:ext cx="5408853" cy="369332"/>
          </a:xfrm>
          <a:prstGeom prst="rect">
            <a:avLst/>
          </a:prstGeom>
          <a:noFill/>
        </p:spPr>
        <p:txBody>
          <a:bodyPr wrap="none" rtlCol="0">
            <a:spAutoFit/>
          </a:bodyPr>
          <a:lstStyle/>
          <a:p>
            <a:r>
              <a:rPr lang="en-US" dirty="0"/>
              <a:t>telegram saved </a:t>
            </a:r>
            <a:r>
              <a:rPr lang="en-US" dirty="0">
                <a:solidFill>
                  <a:schemeClr val="accent2"/>
                </a:solidFill>
              </a:rPr>
              <a:t>three</a:t>
            </a:r>
            <a:r>
              <a:rPr lang="en-US" dirty="0"/>
              <a:t> contacts; </a:t>
            </a:r>
            <a:r>
              <a:rPr lang="en-US" dirty="0">
                <a:solidFill>
                  <a:schemeClr val="accent2"/>
                </a:solidFill>
              </a:rPr>
              <a:t>two</a:t>
            </a:r>
            <a:r>
              <a:rPr lang="en-US" dirty="0"/>
              <a:t> of them are deleted</a:t>
            </a:r>
          </a:p>
        </p:txBody>
      </p:sp>
      <p:sp>
        <p:nvSpPr>
          <p:cNvPr id="11" name="TextBox 10">
            <a:extLst>
              <a:ext uri="{FF2B5EF4-FFF2-40B4-BE49-F238E27FC236}">
                <a16:creationId xmlns:a16="http://schemas.microsoft.com/office/drawing/2014/main" id="{588AA33B-058B-F020-7349-08EB9D7EA7B7}"/>
              </a:ext>
            </a:extLst>
          </p:cNvPr>
          <p:cNvSpPr txBox="1"/>
          <p:nvPr/>
        </p:nvSpPr>
        <p:spPr>
          <a:xfrm>
            <a:off x="5515961" y="1345254"/>
            <a:ext cx="6220439" cy="369332"/>
          </a:xfrm>
          <a:prstGeom prst="rect">
            <a:avLst/>
          </a:prstGeom>
          <a:noFill/>
        </p:spPr>
        <p:txBody>
          <a:bodyPr wrap="square">
            <a:spAutoFit/>
          </a:bodyPr>
          <a:lstStyle/>
          <a:p>
            <a:r>
              <a:rPr lang="en-GB" dirty="0">
                <a:solidFill>
                  <a:schemeClr val="accent2"/>
                </a:solidFill>
              </a:rPr>
              <a:t>_id | </a:t>
            </a:r>
            <a:r>
              <a:rPr lang="en-GB" dirty="0" err="1">
                <a:solidFill>
                  <a:schemeClr val="accent2"/>
                </a:solidFill>
              </a:rPr>
              <a:t>account_name</a:t>
            </a:r>
            <a:r>
              <a:rPr lang="en-GB" dirty="0">
                <a:solidFill>
                  <a:schemeClr val="accent2"/>
                </a:solidFill>
              </a:rPr>
              <a:t>   | </a:t>
            </a:r>
            <a:r>
              <a:rPr lang="en-GB" dirty="0" err="1">
                <a:solidFill>
                  <a:schemeClr val="accent2"/>
                </a:solidFill>
              </a:rPr>
              <a:t>account_type</a:t>
            </a:r>
            <a:r>
              <a:rPr lang="en-GB" dirty="0">
                <a:solidFill>
                  <a:schemeClr val="accent2"/>
                </a:solidFill>
              </a:rPr>
              <a:t> </a:t>
            </a:r>
            <a:endParaRPr lang="en-US" dirty="0"/>
          </a:p>
        </p:txBody>
      </p:sp>
      <p:sp>
        <p:nvSpPr>
          <p:cNvPr id="15" name="Title 14">
            <a:extLst>
              <a:ext uri="{FF2B5EF4-FFF2-40B4-BE49-F238E27FC236}">
                <a16:creationId xmlns:a16="http://schemas.microsoft.com/office/drawing/2014/main" id="{FEE4D189-2495-419C-FCB6-F45F75954FB3}"/>
              </a:ext>
            </a:extLst>
          </p:cNvPr>
          <p:cNvSpPr>
            <a:spLocks noGrp="1"/>
          </p:cNvSpPr>
          <p:nvPr>
            <p:ph type="title"/>
          </p:nvPr>
        </p:nvSpPr>
        <p:spPr/>
        <p:txBody>
          <a:bodyPr/>
          <a:lstStyle/>
          <a:p>
            <a:r>
              <a:rPr lang="en-US" dirty="0"/>
              <a:t>Join </a:t>
            </a:r>
            <a:r>
              <a:rPr lang="en-US" dirty="0">
                <a:solidFill>
                  <a:schemeClr val="accent2"/>
                </a:solidFill>
              </a:rPr>
              <a:t>contacts</a:t>
            </a:r>
            <a:r>
              <a:rPr lang="en-US" dirty="0"/>
              <a:t> with </a:t>
            </a:r>
            <a:r>
              <a:rPr lang="en-US" dirty="0">
                <a:solidFill>
                  <a:schemeClr val="accent2"/>
                </a:solidFill>
              </a:rPr>
              <a:t>accounts </a:t>
            </a:r>
            <a:r>
              <a:rPr lang="en-US" dirty="0"/>
              <a:t>tables</a:t>
            </a:r>
          </a:p>
        </p:txBody>
      </p:sp>
    </p:spTree>
    <p:extLst>
      <p:ext uri="{BB962C8B-B14F-4D97-AF65-F5344CB8AC3E}">
        <p14:creationId xmlns:p14="http://schemas.microsoft.com/office/powerpoint/2010/main" val="224785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74F8E3-E517-083B-8878-087D25F3C523}"/>
              </a:ext>
            </a:extLst>
          </p:cNvPr>
          <p:cNvPicPr>
            <a:picLocks noChangeAspect="1"/>
          </p:cNvPicPr>
          <p:nvPr/>
        </p:nvPicPr>
        <p:blipFill>
          <a:blip r:embed="rId2"/>
          <a:stretch>
            <a:fillRect/>
          </a:stretch>
        </p:blipFill>
        <p:spPr>
          <a:xfrm>
            <a:off x="1270925" y="3429000"/>
            <a:ext cx="9990686" cy="2834886"/>
          </a:xfrm>
          <a:prstGeom prst="rect">
            <a:avLst/>
          </a:prstGeom>
        </p:spPr>
      </p:pic>
      <p:pic>
        <p:nvPicPr>
          <p:cNvPr id="7" name="Picture 6">
            <a:extLst>
              <a:ext uri="{FF2B5EF4-FFF2-40B4-BE49-F238E27FC236}">
                <a16:creationId xmlns:a16="http://schemas.microsoft.com/office/drawing/2014/main" id="{B99DDA90-6679-79A4-B58E-7D7A57CD5D60}"/>
              </a:ext>
            </a:extLst>
          </p:cNvPr>
          <p:cNvPicPr>
            <a:picLocks noChangeAspect="1"/>
          </p:cNvPicPr>
          <p:nvPr/>
        </p:nvPicPr>
        <p:blipFill>
          <a:blip r:embed="rId3"/>
          <a:stretch>
            <a:fillRect/>
          </a:stretch>
        </p:blipFill>
        <p:spPr>
          <a:xfrm>
            <a:off x="1270925" y="453391"/>
            <a:ext cx="10341236" cy="2842506"/>
          </a:xfrm>
          <a:prstGeom prst="rect">
            <a:avLst/>
          </a:prstGeom>
        </p:spPr>
      </p:pic>
      <p:sp>
        <p:nvSpPr>
          <p:cNvPr id="2" name="TextBox 1">
            <a:extLst>
              <a:ext uri="{FF2B5EF4-FFF2-40B4-BE49-F238E27FC236}">
                <a16:creationId xmlns:a16="http://schemas.microsoft.com/office/drawing/2014/main" id="{7C994327-0690-BBC0-424C-0806E949F368}"/>
              </a:ext>
            </a:extLst>
          </p:cNvPr>
          <p:cNvSpPr txBox="1"/>
          <p:nvPr/>
        </p:nvSpPr>
        <p:spPr>
          <a:xfrm>
            <a:off x="441960" y="2865120"/>
            <a:ext cx="3433569" cy="369332"/>
          </a:xfrm>
          <a:prstGeom prst="rect">
            <a:avLst/>
          </a:prstGeom>
          <a:solidFill>
            <a:schemeClr val="accent4">
              <a:lumMod val="20000"/>
              <a:lumOff val="80000"/>
            </a:schemeClr>
          </a:solidFill>
        </p:spPr>
        <p:txBody>
          <a:bodyPr wrap="none" rtlCol="0">
            <a:spAutoFit/>
          </a:bodyPr>
          <a:lstStyle/>
          <a:p>
            <a:r>
              <a:rPr lang="en-US" dirty="0" err="1"/>
              <a:t>telegram.messager</a:t>
            </a:r>
            <a:r>
              <a:rPr lang="en-US" dirty="0"/>
              <a:t> (</a:t>
            </a:r>
            <a:r>
              <a:rPr lang="en-US" dirty="0" err="1">
                <a:solidFill>
                  <a:srgbClr val="FF0000"/>
                </a:solidFill>
              </a:rPr>
              <a:t>account</a:t>
            </a:r>
            <a:r>
              <a:rPr lang="en-US" dirty="0" err="1"/>
              <a:t>_</a:t>
            </a:r>
            <a:r>
              <a:rPr lang="en-US" dirty="0" err="1">
                <a:solidFill>
                  <a:srgbClr val="FF0000"/>
                </a:solidFill>
              </a:rPr>
              <a:t>id</a:t>
            </a:r>
            <a:r>
              <a:rPr lang="en-US" dirty="0">
                <a:solidFill>
                  <a:srgbClr val="FF0000"/>
                </a:solidFill>
              </a:rPr>
              <a:t>=2</a:t>
            </a:r>
            <a:r>
              <a:rPr lang="en-US" dirty="0"/>
              <a:t>)</a:t>
            </a:r>
          </a:p>
        </p:txBody>
      </p:sp>
      <p:grpSp>
        <p:nvGrpSpPr>
          <p:cNvPr id="6" name="Group 5">
            <a:extLst>
              <a:ext uri="{FF2B5EF4-FFF2-40B4-BE49-F238E27FC236}">
                <a16:creationId xmlns:a16="http://schemas.microsoft.com/office/drawing/2014/main" id="{F2AC1971-E513-23A3-9464-3FFFE6733F39}"/>
              </a:ext>
            </a:extLst>
          </p:cNvPr>
          <p:cNvGrpSpPr/>
          <p:nvPr/>
        </p:nvGrpSpPr>
        <p:grpSpPr>
          <a:xfrm>
            <a:off x="144000" y="1500900"/>
            <a:ext cx="1084320" cy="1494000"/>
            <a:chOff x="144000" y="1500900"/>
            <a:chExt cx="1084320" cy="14940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AC0EA23-9366-C7C4-CC2F-84100F6FCB2C}"/>
                    </a:ext>
                  </a:extLst>
                </p14:cNvPr>
                <p14:cNvContentPartPr/>
                <p14:nvPr/>
              </p14:nvContentPartPr>
              <p14:xfrm>
                <a:off x="144000" y="1564260"/>
                <a:ext cx="992880" cy="1430640"/>
              </p14:xfrm>
            </p:contentPart>
          </mc:Choice>
          <mc:Fallback xmlns="">
            <p:pic>
              <p:nvPicPr>
                <p:cNvPr id="4" name="Ink 3">
                  <a:extLst>
                    <a:ext uri="{FF2B5EF4-FFF2-40B4-BE49-F238E27FC236}">
                      <a16:creationId xmlns:a16="http://schemas.microsoft.com/office/drawing/2014/main" id="{BAC0EA23-9366-C7C4-CC2F-84100F6FCB2C}"/>
                    </a:ext>
                  </a:extLst>
                </p:cNvPr>
                <p:cNvPicPr/>
                <p:nvPr/>
              </p:nvPicPr>
              <p:blipFill>
                <a:blip r:embed="rId5"/>
                <a:stretch>
                  <a:fillRect/>
                </a:stretch>
              </p:blipFill>
              <p:spPr>
                <a:xfrm>
                  <a:off x="135360" y="1555620"/>
                  <a:ext cx="1010520" cy="144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052FA2C-6B99-1D36-CDCA-608B311040DA}"/>
                    </a:ext>
                  </a:extLst>
                </p14:cNvPr>
                <p14:cNvContentPartPr/>
                <p14:nvPr/>
              </p14:nvContentPartPr>
              <p14:xfrm>
                <a:off x="1096920" y="1500900"/>
                <a:ext cx="131400" cy="233640"/>
              </p14:xfrm>
            </p:contentPart>
          </mc:Choice>
          <mc:Fallback xmlns="">
            <p:pic>
              <p:nvPicPr>
                <p:cNvPr id="5" name="Ink 4">
                  <a:extLst>
                    <a:ext uri="{FF2B5EF4-FFF2-40B4-BE49-F238E27FC236}">
                      <a16:creationId xmlns:a16="http://schemas.microsoft.com/office/drawing/2014/main" id="{1052FA2C-6B99-1D36-CDCA-608B311040DA}"/>
                    </a:ext>
                  </a:extLst>
                </p:cNvPr>
                <p:cNvPicPr/>
                <p:nvPr/>
              </p:nvPicPr>
              <p:blipFill>
                <a:blip r:embed="rId7"/>
                <a:stretch>
                  <a:fillRect/>
                </a:stretch>
              </p:blipFill>
              <p:spPr>
                <a:xfrm>
                  <a:off x="1088280" y="1491900"/>
                  <a:ext cx="149040" cy="251280"/>
                </a:xfrm>
                <a:prstGeom prst="rect">
                  <a:avLst/>
                </a:prstGeom>
              </p:spPr>
            </p:pic>
          </mc:Fallback>
        </mc:AlternateContent>
      </p:grpSp>
      <p:grpSp>
        <p:nvGrpSpPr>
          <p:cNvPr id="10" name="Group 9">
            <a:extLst>
              <a:ext uri="{FF2B5EF4-FFF2-40B4-BE49-F238E27FC236}">
                <a16:creationId xmlns:a16="http://schemas.microsoft.com/office/drawing/2014/main" id="{35E89C4F-0224-1819-1171-94EC38EC8C0F}"/>
              </a:ext>
            </a:extLst>
          </p:cNvPr>
          <p:cNvGrpSpPr/>
          <p:nvPr/>
        </p:nvGrpSpPr>
        <p:grpSpPr>
          <a:xfrm>
            <a:off x="441360" y="2346900"/>
            <a:ext cx="725760" cy="579240"/>
            <a:chOff x="441360" y="2346900"/>
            <a:chExt cx="725760" cy="579240"/>
          </a:xfrm>
        </p:grpSpPr>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41A42997-0BF7-6F9C-1D02-23BCDA284CFA}"/>
                    </a:ext>
                  </a:extLst>
                </p14:cNvPr>
                <p14:cNvContentPartPr/>
                <p14:nvPr/>
              </p14:nvContentPartPr>
              <p14:xfrm>
                <a:off x="441360" y="2432580"/>
                <a:ext cx="672480" cy="493560"/>
              </p14:xfrm>
            </p:contentPart>
          </mc:Choice>
          <mc:Fallback xmlns="">
            <p:pic>
              <p:nvPicPr>
                <p:cNvPr id="8" name="Ink 7">
                  <a:extLst>
                    <a:ext uri="{FF2B5EF4-FFF2-40B4-BE49-F238E27FC236}">
                      <a16:creationId xmlns:a16="http://schemas.microsoft.com/office/drawing/2014/main" id="{41A42997-0BF7-6F9C-1D02-23BCDA284CFA}"/>
                    </a:ext>
                  </a:extLst>
                </p:cNvPr>
                <p:cNvPicPr/>
                <p:nvPr/>
              </p:nvPicPr>
              <p:blipFill>
                <a:blip r:embed="rId9"/>
                <a:stretch>
                  <a:fillRect/>
                </a:stretch>
              </p:blipFill>
              <p:spPr>
                <a:xfrm>
                  <a:off x="432360" y="2423580"/>
                  <a:ext cx="690120" cy="51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A3EDE56-102E-F0B6-0EBF-0325889C431C}"/>
                    </a:ext>
                  </a:extLst>
                </p14:cNvPr>
                <p14:cNvContentPartPr/>
                <p14:nvPr/>
              </p14:nvContentPartPr>
              <p14:xfrm>
                <a:off x="1087560" y="2346900"/>
                <a:ext cx="79560" cy="218520"/>
              </p14:xfrm>
            </p:contentPart>
          </mc:Choice>
          <mc:Fallback xmlns="">
            <p:pic>
              <p:nvPicPr>
                <p:cNvPr id="9" name="Ink 8">
                  <a:extLst>
                    <a:ext uri="{FF2B5EF4-FFF2-40B4-BE49-F238E27FC236}">
                      <a16:creationId xmlns:a16="http://schemas.microsoft.com/office/drawing/2014/main" id="{BA3EDE56-102E-F0B6-0EBF-0325889C431C}"/>
                    </a:ext>
                  </a:extLst>
                </p:cNvPr>
                <p:cNvPicPr/>
                <p:nvPr/>
              </p:nvPicPr>
              <p:blipFill>
                <a:blip r:embed="rId11"/>
                <a:stretch>
                  <a:fillRect/>
                </a:stretch>
              </p:blipFill>
              <p:spPr>
                <a:xfrm>
                  <a:off x="1078560" y="2337900"/>
                  <a:ext cx="97200" cy="236160"/>
                </a:xfrm>
                <a:prstGeom prst="rect">
                  <a:avLst/>
                </a:prstGeom>
              </p:spPr>
            </p:pic>
          </mc:Fallback>
        </mc:AlternateContent>
      </p:grpSp>
      <p:grpSp>
        <p:nvGrpSpPr>
          <p:cNvPr id="16" name="Group 15">
            <a:extLst>
              <a:ext uri="{FF2B5EF4-FFF2-40B4-BE49-F238E27FC236}">
                <a16:creationId xmlns:a16="http://schemas.microsoft.com/office/drawing/2014/main" id="{327F942B-F384-38B9-25FD-D732F8064599}"/>
              </a:ext>
            </a:extLst>
          </p:cNvPr>
          <p:cNvGrpSpPr/>
          <p:nvPr/>
        </p:nvGrpSpPr>
        <p:grpSpPr>
          <a:xfrm>
            <a:off x="455400" y="3215580"/>
            <a:ext cx="738360" cy="2289600"/>
            <a:chOff x="455400" y="3215580"/>
            <a:chExt cx="738360" cy="228960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989C0781-D2EA-BDB8-C35E-CC4C76FDCA86}"/>
                    </a:ext>
                  </a:extLst>
                </p14:cNvPr>
                <p14:cNvContentPartPr/>
                <p14:nvPr/>
              </p14:nvContentPartPr>
              <p14:xfrm>
                <a:off x="767880" y="3215580"/>
                <a:ext cx="421560" cy="1277640"/>
              </p14:xfrm>
            </p:contentPart>
          </mc:Choice>
          <mc:Fallback xmlns="">
            <p:pic>
              <p:nvPicPr>
                <p:cNvPr id="11" name="Ink 10">
                  <a:extLst>
                    <a:ext uri="{FF2B5EF4-FFF2-40B4-BE49-F238E27FC236}">
                      <a16:creationId xmlns:a16="http://schemas.microsoft.com/office/drawing/2014/main" id="{989C0781-D2EA-BDB8-C35E-CC4C76FDCA86}"/>
                    </a:ext>
                  </a:extLst>
                </p:cNvPr>
                <p:cNvPicPr/>
                <p:nvPr/>
              </p:nvPicPr>
              <p:blipFill>
                <a:blip r:embed="rId13"/>
                <a:stretch>
                  <a:fillRect/>
                </a:stretch>
              </p:blipFill>
              <p:spPr>
                <a:xfrm>
                  <a:off x="759240" y="3206580"/>
                  <a:ext cx="439200" cy="129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FFDA282-9F2B-735A-CAC4-CE7EC2D8596C}"/>
                    </a:ext>
                  </a:extLst>
                </p14:cNvPr>
                <p14:cNvContentPartPr/>
                <p14:nvPr/>
              </p14:nvContentPartPr>
              <p14:xfrm>
                <a:off x="1086480" y="4396740"/>
                <a:ext cx="96120" cy="204120"/>
              </p14:xfrm>
            </p:contentPart>
          </mc:Choice>
          <mc:Fallback xmlns="">
            <p:pic>
              <p:nvPicPr>
                <p:cNvPr id="12" name="Ink 11">
                  <a:extLst>
                    <a:ext uri="{FF2B5EF4-FFF2-40B4-BE49-F238E27FC236}">
                      <a16:creationId xmlns:a16="http://schemas.microsoft.com/office/drawing/2014/main" id="{EFFDA282-9F2B-735A-CAC4-CE7EC2D8596C}"/>
                    </a:ext>
                  </a:extLst>
                </p:cNvPr>
                <p:cNvPicPr/>
                <p:nvPr/>
              </p:nvPicPr>
              <p:blipFill>
                <a:blip r:embed="rId15"/>
                <a:stretch>
                  <a:fillRect/>
                </a:stretch>
              </p:blipFill>
              <p:spPr>
                <a:xfrm>
                  <a:off x="1077840" y="4387740"/>
                  <a:ext cx="113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A627A5A0-5855-3FEA-B963-E3E8805EAB55}"/>
                    </a:ext>
                  </a:extLst>
                </p14:cNvPr>
                <p14:cNvContentPartPr/>
                <p14:nvPr/>
              </p14:nvContentPartPr>
              <p14:xfrm>
                <a:off x="455400" y="3261300"/>
                <a:ext cx="703800" cy="2142000"/>
              </p14:xfrm>
            </p:contentPart>
          </mc:Choice>
          <mc:Fallback xmlns="">
            <p:pic>
              <p:nvPicPr>
                <p:cNvPr id="14" name="Ink 13">
                  <a:extLst>
                    <a:ext uri="{FF2B5EF4-FFF2-40B4-BE49-F238E27FC236}">
                      <a16:creationId xmlns:a16="http://schemas.microsoft.com/office/drawing/2014/main" id="{A627A5A0-5855-3FEA-B963-E3E8805EAB55}"/>
                    </a:ext>
                  </a:extLst>
                </p:cNvPr>
                <p:cNvPicPr/>
                <p:nvPr/>
              </p:nvPicPr>
              <p:blipFill>
                <a:blip r:embed="rId17"/>
                <a:stretch>
                  <a:fillRect/>
                </a:stretch>
              </p:blipFill>
              <p:spPr>
                <a:xfrm>
                  <a:off x="446760" y="3252300"/>
                  <a:ext cx="721440" cy="2159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F9B02A73-CFE4-E761-2FD0-8894915F86E5}"/>
                    </a:ext>
                  </a:extLst>
                </p14:cNvPr>
                <p14:cNvContentPartPr/>
                <p14:nvPr/>
              </p14:nvContentPartPr>
              <p14:xfrm>
                <a:off x="1077120" y="5311140"/>
                <a:ext cx="116640" cy="194040"/>
              </p14:xfrm>
            </p:contentPart>
          </mc:Choice>
          <mc:Fallback xmlns="">
            <p:pic>
              <p:nvPicPr>
                <p:cNvPr id="15" name="Ink 14">
                  <a:extLst>
                    <a:ext uri="{FF2B5EF4-FFF2-40B4-BE49-F238E27FC236}">
                      <a16:creationId xmlns:a16="http://schemas.microsoft.com/office/drawing/2014/main" id="{F9B02A73-CFE4-E761-2FD0-8894915F86E5}"/>
                    </a:ext>
                  </a:extLst>
                </p:cNvPr>
                <p:cNvPicPr/>
                <p:nvPr/>
              </p:nvPicPr>
              <p:blipFill>
                <a:blip r:embed="rId19"/>
                <a:stretch>
                  <a:fillRect/>
                </a:stretch>
              </p:blipFill>
              <p:spPr>
                <a:xfrm>
                  <a:off x="1068120" y="5302140"/>
                  <a:ext cx="134280" cy="211680"/>
                </a:xfrm>
                <a:prstGeom prst="rect">
                  <a:avLst/>
                </a:prstGeom>
              </p:spPr>
            </p:pic>
          </mc:Fallback>
        </mc:AlternateContent>
      </p:grpSp>
    </p:spTree>
    <p:extLst>
      <p:ext uri="{BB962C8B-B14F-4D97-AF65-F5344CB8AC3E}">
        <p14:creationId xmlns:p14="http://schemas.microsoft.com/office/powerpoint/2010/main" val="2417101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2A9D65-3675-6860-75B4-CDB8885B5018}"/>
              </a:ext>
            </a:extLst>
          </p:cNvPr>
          <p:cNvSpPr txBox="1"/>
          <p:nvPr/>
        </p:nvSpPr>
        <p:spPr>
          <a:xfrm>
            <a:off x="896663" y="5716280"/>
            <a:ext cx="10457137" cy="830997"/>
          </a:xfrm>
          <a:prstGeom prst="rect">
            <a:avLst/>
          </a:prstGeom>
          <a:noFill/>
        </p:spPr>
        <p:txBody>
          <a:bodyPr wrap="square">
            <a:spAutoFit/>
          </a:bodyPr>
          <a:lstStyle/>
          <a:p>
            <a:r>
              <a:rPr lang="en-GB" sz="1600" dirty="0">
                <a:latin typeface="OCRB" panose="020B0609020202020204" pitchFamily="49" charset="0"/>
              </a:rPr>
              <a:t>select </a:t>
            </a:r>
            <a:r>
              <a:rPr lang="en-GB" sz="1600" dirty="0" err="1">
                <a:solidFill>
                  <a:srgbClr val="7030A0"/>
                </a:solidFill>
                <a:latin typeface="OCRB" panose="020B0609020202020204" pitchFamily="49" charset="0"/>
              </a:rPr>
              <a:t>raw_contacts</a:t>
            </a:r>
            <a:r>
              <a:rPr lang="en-GB" sz="1600" dirty="0" err="1">
                <a:latin typeface="OCRB" panose="020B0609020202020204" pitchFamily="49" charset="0"/>
              </a:rPr>
              <a:t>.account_id</a:t>
            </a:r>
            <a:r>
              <a:rPr lang="en-GB" sz="1600" dirty="0">
                <a:latin typeface="OCRB" panose="020B0609020202020204" pitchFamily="49" charset="0"/>
              </a:rPr>
              <a:t>, </a:t>
            </a:r>
            <a:r>
              <a:rPr lang="en-GB" sz="1600" dirty="0" err="1">
                <a:solidFill>
                  <a:schemeClr val="accent4"/>
                </a:solidFill>
                <a:latin typeface="OCRB" panose="020B0609020202020204" pitchFamily="49" charset="0"/>
              </a:rPr>
              <a:t>accounts</a:t>
            </a:r>
            <a:r>
              <a:rPr lang="en-GB" sz="1600" dirty="0" err="1">
                <a:latin typeface="OCRB" panose="020B0609020202020204" pitchFamily="49" charset="0"/>
              </a:rPr>
              <a:t>.account_name</a:t>
            </a:r>
            <a:r>
              <a:rPr lang="en-GB" sz="1600" dirty="0">
                <a:latin typeface="OCRB" panose="020B0609020202020204" pitchFamily="49" charset="0"/>
              </a:rPr>
              <a:t>, </a:t>
            </a:r>
            <a:r>
              <a:rPr lang="en-GB" sz="1600" dirty="0" err="1">
                <a:solidFill>
                  <a:schemeClr val="accent4"/>
                </a:solidFill>
                <a:latin typeface="OCRB" panose="020B0609020202020204" pitchFamily="49" charset="0"/>
              </a:rPr>
              <a:t>accounts</a:t>
            </a:r>
            <a:r>
              <a:rPr lang="en-GB" sz="1600" dirty="0" err="1">
                <a:latin typeface="OCRB" panose="020B0609020202020204" pitchFamily="49" charset="0"/>
              </a:rPr>
              <a:t>.account_type</a:t>
            </a:r>
            <a:r>
              <a:rPr lang="en-GB" sz="1600" dirty="0">
                <a:latin typeface="OCRB" panose="020B0609020202020204" pitchFamily="49" charset="0"/>
              </a:rPr>
              <a:t>, </a:t>
            </a:r>
            <a:r>
              <a:rPr lang="en-GB" sz="1600" dirty="0">
                <a:solidFill>
                  <a:srgbClr val="7030A0"/>
                </a:solidFill>
                <a:latin typeface="OCRB" panose="020B0609020202020204" pitchFamily="49" charset="0"/>
              </a:rPr>
              <a:t>raw_contacts</a:t>
            </a:r>
            <a:r>
              <a:rPr lang="en-GB" sz="1600" dirty="0">
                <a:latin typeface="OCRB" panose="020B0609020202020204" pitchFamily="49" charset="0"/>
              </a:rPr>
              <a:t>.sync1, </a:t>
            </a:r>
            <a:r>
              <a:rPr lang="en-GB" sz="1600" dirty="0">
                <a:solidFill>
                  <a:srgbClr val="7030A0"/>
                </a:solidFill>
                <a:latin typeface="OCRB" panose="020B0609020202020204" pitchFamily="49" charset="0"/>
              </a:rPr>
              <a:t>raw_contacts</a:t>
            </a:r>
            <a:r>
              <a:rPr lang="en-GB" sz="1600" dirty="0">
                <a:latin typeface="OCRB" panose="020B0609020202020204" pitchFamily="49" charset="0"/>
              </a:rPr>
              <a:t>.sync2, </a:t>
            </a:r>
            <a:r>
              <a:rPr lang="en-GB" sz="1600" dirty="0">
                <a:solidFill>
                  <a:srgbClr val="7030A0"/>
                </a:solidFill>
                <a:latin typeface="OCRB" panose="020B0609020202020204" pitchFamily="49" charset="0"/>
              </a:rPr>
              <a:t>raw_contacts</a:t>
            </a:r>
            <a:r>
              <a:rPr lang="en-GB" sz="1600" dirty="0">
                <a:latin typeface="OCRB" panose="020B0609020202020204" pitchFamily="49" charset="0"/>
              </a:rPr>
              <a:t>.sync3 from  </a:t>
            </a:r>
            <a:r>
              <a:rPr lang="en-GB" sz="1600" dirty="0" err="1">
                <a:solidFill>
                  <a:srgbClr val="7030A0"/>
                </a:solidFill>
                <a:latin typeface="OCRB" panose="020B0609020202020204" pitchFamily="49" charset="0"/>
              </a:rPr>
              <a:t>raw_contacts</a:t>
            </a:r>
            <a:r>
              <a:rPr lang="en-GB" sz="1600" dirty="0">
                <a:solidFill>
                  <a:srgbClr val="7030A0"/>
                </a:solidFill>
                <a:latin typeface="OCRB" panose="020B0609020202020204" pitchFamily="49" charset="0"/>
              </a:rPr>
              <a:t> </a:t>
            </a:r>
            <a:r>
              <a:rPr lang="en-GB" sz="1600" dirty="0">
                <a:latin typeface="OCRB" panose="020B0609020202020204" pitchFamily="49" charset="0"/>
              </a:rPr>
              <a:t>INNER join </a:t>
            </a:r>
            <a:r>
              <a:rPr lang="en-GB" sz="1600" dirty="0">
                <a:solidFill>
                  <a:schemeClr val="accent4"/>
                </a:solidFill>
                <a:latin typeface="OCRB" panose="020B0609020202020204" pitchFamily="49" charset="0"/>
              </a:rPr>
              <a:t>accounts</a:t>
            </a:r>
            <a:r>
              <a:rPr lang="en-GB" sz="1600" dirty="0">
                <a:latin typeface="OCRB" panose="020B0609020202020204" pitchFamily="49" charset="0"/>
              </a:rPr>
              <a:t> WHERE </a:t>
            </a:r>
            <a:r>
              <a:rPr lang="en-GB" sz="1600" dirty="0" err="1">
                <a:solidFill>
                  <a:srgbClr val="7030A0"/>
                </a:solidFill>
                <a:latin typeface="OCRB" panose="020B0609020202020204" pitchFamily="49" charset="0"/>
              </a:rPr>
              <a:t>raw_contacts</a:t>
            </a:r>
            <a:r>
              <a:rPr lang="en-GB" sz="1600" dirty="0" err="1">
                <a:latin typeface="OCRB" panose="020B0609020202020204" pitchFamily="49" charset="0"/>
              </a:rPr>
              <a:t>.account_id</a:t>
            </a:r>
            <a:r>
              <a:rPr lang="en-GB" sz="1600" dirty="0">
                <a:latin typeface="OCRB" panose="020B0609020202020204" pitchFamily="49" charset="0"/>
              </a:rPr>
              <a:t>= </a:t>
            </a:r>
            <a:r>
              <a:rPr lang="en-GB" sz="1600" dirty="0" err="1">
                <a:solidFill>
                  <a:schemeClr val="accent4"/>
                </a:solidFill>
                <a:latin typeface="OCRB" panose="020B0609020202020204" pitchFamily="49" charset="0"/>
              </a:rPr>
              <a:t>accounts</a:t>
            </a:r>
            <a:r>
              <a:rPr lang="en-GB" sz="1600" dirty="0" err="1">
                <a:latin typeface="OCRB" panose="020B0609020202020204" pitchFamily="49" charset="0"/>
              </a:rPr>
              <a:t>._id</a:t>
            </a:r>
            <a:r>
              <a:rPr lang="en-GB" sz="1600" dirty="0">
                <a:latin typeface="OCRB" panose="020B0609020202020204" pitchFamily="49" charset="0"/>
              </a:rPr>
              <a:t>;</a:t>
            </a:r>
          </a:p>
        </p:txBody>
      </p:sp>
      <p:pic>
        <p:nvPicPr>
          <p:cNvPr id="5" name="Picture 4">
            <a:extLst>
              <a:ext uri="{FF2B5EF4-FFF2-40B4-BE49-F238E27FC236}">
                <a16:creationId xmlns:a16="http://schemas.microsoft.com/office/drawing/2014/main" id="{73AB4750-3310-78F1-5AA4-05CB75D639BD}"/>
              </a:ext>
            </a:extLst>
          </p:cNvPr>
          <p:cNvPicPr>
            <a:picLocks noChangeAspect="1"/>
          </p:cNvPicPr>
          <p:nvPr/>
        </p:nvPicPr>
        <p:blipFill>
          <a:blip r:embed="rId3"/>
          <a:stretch>
            <a:fillRect/>
          </a:stretch>
        </p:blipFill>
        <p:spPr>
          <a:xfrm>
            <a:off x="896663" y="1690688"/>
            <a:ext cx="8237934" cy="3962743"/>
          </a:xfrm>
          <a:prstGeom prst="rect">
            <a:avLst/>
          </a:prstGeom>
        </p:spPr>
      </p:pic>
      <p:grpSp>
        <p:nvGrpSpPr>
          <p:cNvPr id="8" name="Group 7">
            <a:extLst>
              <a:ext uri="{FF2B5EF4-FFF2-40B4-BE49-F238E27FC236}">
                <a16:creationId xmlns:a16="http://schemas.microsoft.com/office/drawing/2014/main" id="{F999B253-34E7-2794-6C87-BB0893E58512}"/>
              </a:ext>
            </a:extLst>
          </p:cNvPr>
          <p:cNvGrpSpPr/>
          <p:nvPr/>
        </p:nvGrpSpPr>
        <p:grpSpPr>
          <a:xfrm>
            <a:off x="9189956" y="2722579"/>
            <a:ext cx="1287000" cy="3409200"/>
            <a:chOff x="9323963" y="2109029"/>
            <a:chExt cx="1287000" cy="340920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171313C8-B3A5-A85C-799A-E014DC65AC1B}"/>
                    </a:ext>
                  </a:extLst>
                </p14:cNvPr>
                <p14:cNvContentPartPr/>
                <p14:nvPr/>
              </p14:nvContentPartPr>
              <p14:xfrm>
                <a:off x="9323963" y="2135669"/>
                <a:ext cx="1287000" cy="3382560"/>
              </p14:xfrm>
            </p:contentPart>
          </mc:Choice>
          <mc:Fallback xmlns="">
            <p:pic>
              <p:nvPicPr>
                <p:cNvPr id="6" name="Ink 5">
                  <a:extLst>
                    <a:ext uri="{FF2B5EF4-FFF2-40B4-BE49-F238E27FC236}">
                      <a16:creationId xmlns:a16="http://schemas.microsoft.com/office/drawing/2014/main" id="{171313C8-B3A5-A85C-799A-E014DC65AC1B}"/>
                    </a:ext>
                  </a:extLst>
                </p:cNvPr>
                <p:cNvPicPr/>
                <p:nvPr/>
              </p:nvPicPr>
              <p:blipFill>
                <a:blip r:embed="rId5"/>
                <a:stretch>
                  <a:fillRect/>
                </a:stretch>
              </p:blipFill>
              <p:spPr>
                <a:xfrm>
                  <a:off x="9315323" y="2127029"/>
                  <a:ext cx="1304640" cy="340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A202E36-8609-226E-541D-5CC47AF41616}"/>
                    </a:ext>
                  </a:extLst>
                </p14:cNvPr>
                <p14:cNvContentPartPr/>
                <p14:nvPr/>
              </p14:nvContentPartPr>
              <p14:xfrm>
                <a:off x="9348803" y="2109029"/>
                <a:ext cx="133200" cy="43200"/>
              </p14:xfrm>
            </p:contentPart>
          </mc:Choice>
          <mc:Fallback xmlns="">
            <p:pic>
              <p:nvPicPr>
                <p:cNvPr id="7" name="Ink 6">
                  <a:extLst>
                    <a:ext uri="{FF2B5EF4-FFF2-40B4-BE49-F238E27FC236}">
                      <a16:creationId xmlns:a16="http://schemas.microsoft.com/office/drawing/2014/main" id="{7A202E36-8609-226E-541D-5CC47AF41616}"/>
                    </a:ext>
                  </a:extLst>
                </p:cNvPr>
                <p:cNvPicPr/>
                <p:nvPr/>
              </p:nvPicPr>
              <p:blipFill>
                <a:blip r:embed="rId7"/>
                <a:stretch>
                  <a:fillRect/>
                </a:stretch>
              </p:blipFill>
              <p:spPr>
                <a:xfrm>
                  <a:off x="9340163" y="2100029"/>
                  <a:ext cx="150840" cy="60840"/>
                </a:xfrm>
                <a:prstGeom prst="rect">
                  <a:avLst/>
                </a:prstGeom>
              </p:spPr>
            </p:pic>
          </mc:Fallback>
        </mc:AlternateContent>
      </p:grpSp>
      <p:sp>
        <p:nvSpPr>
          <p:cNvPr id="9" name="Title 8">
            <a:extLst>
              <a:ext uri="{FF2B5EF4-FFF2-40B4-BE49-F238E27FC236}">
                <a16:creationId xmlns:a16="http://schemas.microsoft.com/office/drawing/2014/main" id="{09450F0F-554E-40A9-4168-5D0F47F5EC0A}"/>
              </a:ext>
            </a:extLst>
          </p:cNvPr>
          <p:cNvSpPr>
            <a:spLocks noGrp="1"/>
          </p:cNvSpPr>
          <p:nvPr>
            <p:ph type="title"/>
          </p:nvPr>
        </p:nvSpPr>
        <p:spPr/>
        <p:txBody>
          <a:bodyPr/>
          <a:lstStyle/>
          <a:p>
            <a:r>
              <a:rPr lang="en-US" dirty="0"/>
              <a:t>Results of joining </a:t>
            </a:r>
            <a:r>
              <a:rPr lang="en-US" dirty="0" err="1">
                <a:solidFill>
                  <a:srgbClr val="7030A0"/>
                </a:solidFill>
              </a:rPr>
              <a:t>raw_contacts</a:t>
            </a:r>
            <a:r>
              <a:rPr lang="en-US" dirty="0">
                <a:solidFill>
                  <a:srgbClr val="7030A0"/>
                </a:solidFill>
              </a:rPr>
              <a:t> </a:t>
            </a:r>
            <a:r>
              <a:rPr lang="en-US" dirty="0"/>
              <a:t>with </a:t>
            </a:r>
            <a:r>
              <a:rPr lang="en-US" dirty="0">
                <a:solidFill>
                  <a:schemeClr val="accent2"/>
                </a:solidFill>
              </a:rPr>
              <a:t>accounts</a:t>
            </a:r>
          </a:p>
        </p:txBody>
      </p:sp>
      <p:sp>
        <p:nvSpPr>
          <p:cNvPr id="10" name="Rectangle 9">
            <a:extLst>
              <a:ext uri="{FF2B5EF4-FFF2-40B4-BE49-F238E27FC236}">
                <a16:creationId xmlns:a16="http://schemas.microsoft.com/office/drawing/2014/main" id="{0E0311EF-B55F-EC2C-C0DB-7FBB00EA70A8}"/>
              </a:ext>
            </a:extLst>
          </p:cNvPr>
          <p:cNvSpPr/>
          <p:nvPr/>
        </p:nvSpPr>
        <p:spPr>
          <a:xfrm>
            <a:off x="1576552" y="4437993"/>
            <a:ext cx="5990896" cy="4177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72C9FD-B034-7F02-1C1D-E8ECE83D02E5}"/>
              </a:ext>
            </a:extLst>
          </p:cNvPr>
          <p:cNvSpPr/>
          <p:nvPr/>
        </p:nvSpPr>
        <p:spPr>
          <a:xfrm>
            <a:off x="1563411" y="3597166"/>
            <a:ext cx="6138044" cy="1944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FEECFFD-93C7-6C9C-199F-0FE4DAD3B377}"/>
              </a:ext>
            </a:extLst>
          </p:cNvPr>
          <p:cNvSpPr txBox="1"/>
          <p:nvPr/>
        </p:nvSpPr>
        <p:spPr>
          <a:xfrm>
            <a:off x="896663" y="1321356"/>
            <a:ext cx="2115900" cy="369332"/>
          </a:xfrm>
          <a:prstGeom prst="rect">
            <a:avLst/>
          </a:prstGeom>
          <a:solidFill>
            <a:schemeClr val="accent4"/>
          </a:solidFill>
        </p:spPr>
        <p:txBody>
          <a:bodyPr wrap="none" rtlCol="0">
            <a:spAutoFit/>
          </a:bodyPr>
          <a:lstStyle/>
          <a:p>
            <a:r>
              <a:rPr lang="en-US" dirty="0"/>
              <a:t>Find 10 raw contacts</a:t>
            </a:r>
            <a:endParaRPr lang="en-US" i="1" dirty="0">
              <a:solidFill>
                <a:srgbClr val="7030A0"/>
              </a:solidFill>
            </a:endParaRPr>
          </a:p>
        </p:txBody>
      </p:sp>
    </p:spTree>
    <p:extLst>
      <p:ext uri="{BB962C8B-B14F-4D97-AF65-F5344CB8AC3E}">
        <p14:creationId xmlns:p14="http://schemas.microsoft.com/office/powerpoint/2010/main" val="688849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6B0AE6-9020-32EB-6C27-E4B598D07072}"/>
              </a:ext>
            </a:extLst>
          </p:cNvPr>
          <p:cNvPicPr>
            <a:picLocks noChangeAspect="1"/>
          </p:cNvPicPr>
          <p:nvPr/>
        </p:nvPicPr>
        <p:blipFill>
          <a:blip r:embed="rId2"/>
          <a:stretch>
            <a:fillRect/>
          </a:stretch>
        </p:blipFill>
        <p:spPr>
          <a:xfrm>
            <a:off x="616068" y="2110967"/>
            <a:ext cx="11122052" cy="2876669"/>
          </a:xfrm>
          <a:prstGeom prst="rect">
            <a:avLst/>
          </a:prstGeom>
        </p:spPr>
      </p:pic>
      <p:sp>
        <p:nvSpPr>
          <p:cNvPr id="6" name="TextBox 5">
            <a:extLst>
              <a:ext uri="{FF2B5EF4-FFF2-40B4-BE49-F238E27FC236}">
                <a16:creationId xmlns:a16="http://schemas.microsoft.com/office/drawing/2014/main" id="{1C37ED4A-F487-7FE7-5E85-F21C1BA54526}"/>
              </a:ext>
            </a:extLst>
          </p:cNvPr>
          <p:cNvSpPr txBox="1"/>
          <p:nvPr/>
        </p:nvSpPr>
        <p:spPr>
          <a:xfrm>
            <a:off x="677486" y="1680156"/>
            <a:ext cx="10638214" cy="369332"/>
          </a:xfrm>
          <a:prstGeom prst="rect">
            <a:avLst/>
          </a:prstGeom>
          <a:solidFill>
            <a:schemeClr val="accent4"/>
          </a:solidFill>
        </p:spPr>
        <p:txBody>
          <a:bodyPr wrap="square">
            <a:spAutoFit/>
          </a:bodyPr>
          <a:lstStyle/>
          <a:p>
            <a:r>
              <a:rPr lang="en-US" dirty="0"/>
              <a:t>Find 10 raw contacts </a:t>
            </a:r>
            <a:r>
              <a:rPr lang="en-GB" dirty="0"/>
              <a:t>(same as previous commands, just different terminal)</a:t>
            </a:r>
            <a:endParaRPr lang="en-US" dirty="0"/>
          </a:p>
        </p:txBody>
      </p:sp>
    </p:spTree>
    <p:extLst>
      <p:ext uri="{BB962C8B-B14F-4D97-AF65-F5344CB8AC3E}">
        <p14:creationId xmlns:p14="http://schemas.microsoft.com/office/powerpoint/2010/main" val="3738662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0A01E-31BF-F6F6-3361-E0C71A47C4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5BBC657-4985-C0F8-DA48-A29CBD96EDCB}"/>
              </a:ext>
            </a:extLst>
          </p:cNvPr>
          <p:cNvSpPr>
            <a:spLocks noGrp="1"/>
          </p:cNvSpPr>
          <p:nvPr>
            <p:ph type="title"/>
          </p:nvPr>
        </p:nvSpPr>
        <p:spPr/>
        <p:txBody>
          <a:bodyPr/>
          <a:lstStyle/>
          <a:p>
            <a:r>
              <a:rPr lang="en-US" dirty="0">
                <a:solidFill>
                  <a:schemeClr val="accent2"/>
                </a:solidFill>
              </a:rPr>
              <a:t>data </a:t>
            </a:r>
            <a:r>
              <a:rPr lang="en-US" dirty="0"/>
              <a:t>table</a:t>
            </a:r>
          </a:p>
        </p:txBody>
      </p:sp>
      <p:sp>
        <p:nvSpPr>
          <p:cNvPr id="5" name="Text Placeholder 4">
            <a:extLst>
              <a:ext uri="{FF2B5EF4-FFF2-40B4-BE49-F238E27FC236}">
                <a16:creationId xmlns:a16="http://schemas.microsoft.com/office/drawing/2014/main" id="{52C71F0D-FB0B-CE53-BBF9-DF6158FCA107}"/>
              </a:ext>
            </a:extLst>
          </p:cNvPr>
          <p:cNvSpPr>
            <a:spLocks noGrp="1"/>
          </p:cNvSpPr>
          <p:nvPr>
            <p:ph type="body" idx="1"/>
          </p:nvPr>
        </p:nvSpPr>
        <p:spPr/>
        <p:txBody>
          <a:bodyPr/>
          <a:lstStyle/>
          <a:p>
            <a:r>
              <a:rPr lang="en-US" dirty="0"/>
              <a:t>contain actual raw contact information</a:t>
            </a:r>
          </a:p>
        </p:txBody>
      </p:sp>
    </p:spTree>
    <p:extLst>
      <p:ext uri="{BB962C8B-B14F-4D97-AF65-F5344CB8AC3E}">
        <p14:creationId xmlns:p14="http://schemas.microsoft.com/office/powerpoint/2010/main" val="4987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8FEFE0-EC7F-C70C-80FC-737A6EFEB4CE}"/>
              </a:ext>
            </a:extLst>
          </p:cNvPr>
          <p:cNvPicPr>
            <a:picLocks noChangeAspect="1"/>
          </p:cNvPicPr>
          <p:nvPr/>
        </p:nvPicPr>
        <p:blipFill>
          <a:blip r:embed="rId3"/>
          <a:stretch>
            <a:fillRect/>
          </a:stretch>
        </p:blipFill>
        <p:spPr>
          <a:xfrm>
            <a:off x="331664" y="1855110"/>
            <a:ext cx="2315065" cy="314778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23F7FAC0-F2A2-5D88-948A-89117E72EA72}"/>
              </a:ext>
            </a:extLst>
          </p:cNvPr>
          <p:cNvPicPr>
            <a:picLocks noChangeAspect="1"/>
          </p:cNvPicPr>
          <p:nvPr/>
        </p:nvPicPr>
        <p:blipFill>
          <a:blip r:embed="rId4"/>
          <a:stretch>
            <a:fillRect/>
          </a:stretch>
        </p:blipFill>
        <p:spPr>
          <a:xfrm>
            <a:off x="5936521" y="1560215"/>
            <a:ext cx="2253205" cy="4394018"/>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22C84AC-9CA5-F0A8-0105-076DB1F13817}"/>
              </a:ext>
            </a:extLst>
          </p:cNvPr>
          <p:cNvPicPr>
            <a:picLocks noChangeAspect="1"/>
          </p:cNvPicPr>
          <p:nvPr/>
        </p:nvPicPr>
        <p:blipFill>
          <a:blip r:embed="rId5"/>
          <a:stretch>
            <a:fillRect/>
          </a:stretch>
        </p:blipFill>
        <p:spPr>
          <a:xfrm>
            <a:off x="2963456" y="1560216"/>
            <a:ext cx="2381490" cy="4394018"/>
          </a:xfrm>
          <a:prstGeom prst="rect">
            <a:avLst/>
          </a:prstGeom>
          <a:ln>
            <a:noFill/>
          </a:ln>
          <a:effectLst>
            <a:outerShdw blurRad="292100" dist="139700" dir="2700000" algn="tl" rotWithShape="0">
              <a:srgbClr val="333333">
                <a:alpha val="65000"/>
              </a:srgbClr>
            </a:outerShdw>
          </a:effectLst>
        </p:spPr>
      </p:pic>
      <p:sp>
        <p:nvSpPr>
          <p:cNvPr id="15" name="Title 14">
            <a:extLst>
              <a:ext uri="{FF2B5EF4-FFF2-40B4-BE49-F238E27FC236}">
                <a16:creationId xmlns:a16="http://schemas.microsoft.com/office/drawing/2014/main" id="{49448395-2B19-AC2F-673F-8DA3689E0B6B}"/>
              </a:ext>
            </a:extLst>
          </p:cNvPr>
          <p:cNvSpPr>
            <a:spLocks noGrp="1"/>
          </p:cNvSpPr>
          <p:nvPr>
            <p:ph type="title"/>
          </p:nvPr>
        </p:nvSpPr>
        <p:spPr/>
        <p:txBody>
          <a:bodyPr/>
          <a:lstStyle/>
          <a:p>
            <a:r>
              <a:rPr lang="en-US" dirty="0"/>
              <a:t>Each app manages a separate contact list</a:t>
            </a:r>
          </a:p>
        </p:txBody>
      </p:sp>
      <p:pic>
        <p:nvPicPr>
          <p:cNvPr id="17" name="Picture 16">
            <a:extLst>
              <a:ext uri="{FF2B5EF4-FFF2-40B4-BE49-F238E27FC236}">
                <a16:creationId xmlns:a16="http://schemas.microsoft.com/office/drawing/2014/main" id="{B24DAE0E-3488-099D-302D-29C8C6FD01D3}"/>
              </a:ext>
            </a:extLst>
          </p:cNvPr>
          <p:cNvPicPr>
            <a:picLocks noChangeAspect="1"/>
          </p:cNvPicPr>
          <p:nvPr/>
        </p:nvPicPr>
        <p:blipFill>
          <a:blip r:embed="rId6"/>
          <a:stretch>
            <a:fillRect/>
          </a:stretch>
        </p:blipFill>
        <p:spPr>
          <a:xfrm>
            <a:off x="8779024" y="1690688"/>
            <a:ext cx="3081311" cy="3857834"/>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27BE8779-C663-0C49-A29F-B51F60B30210}"/>
              </a:ext>
            </a:extLst>
          </p:cNvPr>
          <p:cNvSpPr txBox="1"/>
          <p:nvPr/>
        </p:nvSpPr>
        <p:spPr>
          <a:xfrm>
            <a:off x="1489196" y="6118655"/>
            <a:ext cx="9427535" cy="369332"/>
          </a:xfrm>
          <a:prstGeom prst="rect">
            <a:avLst/>
          </a:prstGeom>
          <a:noFill/>
        </p:spPr>
        <p:txBody>
          <a:bodyPr wrap="square">
            <a:spAutoFit/>
          </a:bodyPr>
          <a:lstStyle/>
          <a:p>
            <a:r>
              <a:rPr lang="en-GB" dirty="0">
                <a:solidFill>
                  <a:srgbClr val="FF0000"/>
                </a:solidFill>
              </a:rPr>
              <a:t>Problem</a:t>
            </a:r>
            <a:r>
              <a:rPr lang="en-GB" dirty="0"/>
              <a:t>: How to store, organize, and share contact information consistently across all apps</a:t>
            </a:r>
            <a:endParaRPr lang="en-US" dirty="0"/>
          </a:p>
        </p:txBody>
      </p:sp>
    </p:spTree>
    <p:extLst>
      <p:ext uri="{BB962C8B-B14F-4D97-AF65-F5344CB8AC3E}">
        <p14:creationId xmlns:p14="http://schemas.microsoft.com/office/powerpoint/2010/main" val="3051984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78052C-9FA4-F412-D9E3-EDA9E97C11BA}"/>
              </a:ext>
            </a:extLst>
          </p:cNvPr>
          <p:cNvSpPr>
            <a:spLocks noGrp="1"/>
          </p:cNvSpPr>
          <p:nvPr>
            <p:ph type="title"/>
          </p:nvPr>
        </p:nvSpPr>
        <p:spPr>
          <a:xfrm>
            <a:off x="924911" y="416038"/>
            <a:ext cx="10515600" cy="1325563"/>
          </a:xfrm>
        </p:spPr>
        <p:txBody>
          <a:bodyPr/>
          <a:lstStyle/>
          <a:p>
            <a:r>
              <a:rPr lang="en-US" dirty="0"/>
              <a:t>Link</a:t>
            </a:r>
            <a:r>
              <a:rPr lang="en-US" dirty="0">
                <a:solidFill>
                  <a:srgbClr val="7030A0"/>
                </a:solidFill>
              </a:rPr>
              <a:t> </a:t>
            </a:r>
            <a:r>
              <a:rPr lang="en-US" dirty="0">
                <a:solidFill>
                  <a:schemeClr val="accent2"/>
                </a:solidFill>
              </a:rPr>
              <a:t>data</a:t>
            </a:r>
            <a:r>
              <a:rPr lang="en-US" dirty="0">
                <a:solidFill>
                  <a:srgbClr val="7030A0"/>
                </a:solidFill>
              </a:rPr>
              <a:t> </a:t>
            </a:r>
            <a:r>
              <a:rPr lang="en-US" dirty="0"/>
              <a:t>to </a:t>
            </a:r>
            <a:r>
              <a:rPr lang="en-US" dirty="0" err="1">
                <a:solidFill>
                  <a:schemeClr val="accent2"/>
                </a:solidFill>
              </a:rPr>
              <a:t>raw_contacts</a:t>
            </a:r>
            <a:r>
              <a:rPr lang="en-US" dirty="0">
                <a:solidFill>
                  <a:schemeClr val="accent2"/>
                </a:solidFill>
              </a:rPr>
              <a:t> </a:t>
            </a:r>
            <a:r>
              <a:rPr lang="en-US" dirty="0"/>
              <a:t>table</a:t>
            </a:r>
          </a:p>
        </p:txBody>
      </p:sp>
      <p:graphicFrame>
        <p:nvGraphicFramePr>
          <p:cNvPr id="5" name="Table 4">
            <a:extLst>
              <a:ext uri="{FF2B5EF4-FFF2-40B4-BE49-F238E27FC236}">
                <a16:creationId xmlns:a16="http://schemas.microsoft.com/office/drawing/2014/main" id="{CD4D6370-EB83-8D0E-3388-E924B4BE0E7D}"/>
              </a:ext>
            </a:extLst>
          </p:cNvPr>
          <p:cNvGraphicFramePr>
            <a:graphicFrameLocks noGrp="1"/>
          </p:cNvGraphicFramePr>
          <p:nvPr>
            <p:extLst>
              <p:ext uri="{D42A27DB-BD31-4B8C-83A1-F6EECF244321}">
                <p14:modId xmlns:p14="http://schemas.microsoft.com/office/powerpoint/2010/main" val="3314876984"/>
              </p:ext>
            </p:extLst>
          </p:nvPr>
        </p:nvGraphicFramePr>
        <p:xfrm>
          <a:off x="1201874" y="4009488"/>
          <a:ext cx="2471987" cy="1112520"/>
        </p:xfrm>
        <a:graphic>
          <a:graphicData uri="http://schemas.openxmlformats.org/drawingml/2006/table">
            <a:tbl>
              <a:tblPr firstRow="1" bandRow="1">
                <a:tableStyleId>{5940675A-B579-460E-94D1-54222C63F5DA}</a:tableStyleId>
              </a:tblPr>
              <a:tblGrid>
                <a:gridCol w="2471987">
                  <a:extLst>
                    <a:ext uri="{9D8B030D-6E8A-4147-A177-3AD203B41FA5}">
                      <a16:colId xmlns:a16="http://schemas.microsoft.com/office/drawing/2014/main" val="2987630721"/>
                    </a:ext>
                  </a:extLst>
                </a:gridCol>
              </a:tblGrid>
              <a:tr h="370840">
                <a:tc>
                  <a:txBody>
                    <a:bodyPr/>
                    <a:lstStyle/>
                    <a:p>
                      <a:r>
                        <a:rPr lang="en-US" sz="1600" dirty="0"/>
                        <a:t>contacts</a:t>
                      </a:r>
                    </a:p>
                  </a:txBody>
                  <a:tcPr>
                    <a:solidFill>
                      <a:schemeClr val="accent2"/>
                    </a:solidFill>
                  </a:tcPr>
                </a:tc>
                <a:extLst>
                  <a:ext uri="{0D108BD9-81ED-4DB2-BD59-A6C34878D82A}">
                    <a16:rowId xmlns:a16="http://schemas.microsoft.com/office/drawing/2014/main" val="2834256485"/>
                  </a:ext>
                </a:extLst>
              </a:tr>
              <a:tr h="370840">
                <a:tc>
                  <a:txBody>
                    <a:bodyPr/>
                    <a:lstStyle/>
                    <a:p>
                      <a:r>
                        <a:rPr lang="en-US" sz="1600" dirty="0"/>
                        <a:t>_id (</a:t>
                      </a:r>
                      <a:r>
                        <a:rPr lang="en-US" sz="1600" dirty="0">
                          <a:solidFill>
                            <a:srgbClr val="FF0000"/>
                          </a:solidFill>
                        </a:rPr>
                        <a:t>10</a:t>
                      </a:r>
                      <a:r>
                        <a:rPr lang="en-US" sz="1600" dirty="0"/>
                        <a:t>)</a:t>
                      </a:r>
                    </a:p>
                  </a:txBody>
                  <a:tcPr/>
                </a:tc>
                <a:extLst>
                  <a:ext uri="{0D108BD9-81ED-4DB2-BD59-A6C34878D82A}">
                    <a16:rowId xmlns:a16="http://schemas.microsoft.com/office/drawing/2014/main" val="226864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contact_lasttime_updated</a:t>
                      </a:r>
                      <a:endParaRPr lang="en-US" sz="1600" dirty="0"/>
                    </a:p>
                  </a:txBody>
                  <a:tcPr/>
                </a:tc>
                <a:extLst>
                  <a:ext uri="{0D108BD9-81ED-4DB2-BD59-A6C34878D82A}">
                    <a16:rowId xmlns:a16="http://schemas.microsoft.com/office/drawing/2014/main" val="1271833299"/>
                  </a:ext>
                </a:extLst>
              </a:tr>
            </a:tbl>
          </a:graphicData>
        </a:graphic>
      </p:graphicFrame>
      <p:graphicFrame>
        <p:nvGraphicFramePr>
          <p:cNvPr id="6" name="Table 5">
            <a:extLst>
              <a:ext uri="{FF2B5EF4-FFF2-40B4-BE49-F238E27FC236}">
                <a16:creationId xmlns:a16="http://schemas.microsoft.com/office/drawing/2014/main" id="{D0F354C9-E174-7893-B678-4275BD404383}"/>
              </a:ext>
            </a:extLst>
          </p:cNvPr>
          <p:cNvGraphicFramePr>
            <a:graphicFrameLocks noGrp="1"/>
          </p:cNvGraphicFramePr>
          <p:nvPr>
            <p:extLst>
              <p:ext uri="{D42A27DB-BD31-4B8C-83A1-F6EECF244321}">
                <p14:modId xmlns:p14="http://schemas.microsoft.com/office/powerpoint/2010/main" val="1906780280"/>
              </p:ext>
            </p:extLst>
          </p:nvPr>
        </p:nvGraphicFramePr>
        <p:xfrm>
          <a:off x="4364200" y="4008764"/>
          <a:ext cx="1571861" cy="1656080"/>
        </p:xfrm>
        <a:graphic>
          <a:graphicData uri="http://schemas.openxmlformats.org/drawingml/2006/table">
            <a:tbl>
              <a:tblPr firstRow="1" bandRow="1">
                <a:tableStyleId>{5940675A-B579-460E-94D1-54222C63F5DA}</a:tableStyleId>
              </a:tblPr>
              <a:tblGrid>
                <a:gridCol w="1571861">
                  <a:extLst>
                    <a:ext uri="{9D8B030D-6E8A-4147-A177-3AD203B41FA5}">
                      <a16:colId xmlns:a16="http://schemas.microsoft.com/office/drawing/2014/main" val="2987630721"/>
                    </a:ext>
                  </a:extLst>
                </a:gridCol>
              </a:tblGrid>
              <a:tr h="370840">
                <a:tc>
                  <a:txBody>
                    <a:bodyPr/>
                    <a:lstStyle/>
                    <a:p>
                      <a:r>
                        <a:rPr lang="en-US" sz="1600" dirty="0" err="1"/>
                        <a:t>raw_contacts</a:t>
                      </a:r>
                      <a:endParaRPr lang="en-US" sz="1600" dirty="0"/>
                    </a:p>
                  </a:txBody>
                  <a:tcPr>
                    <a:solidFill>
                      <a:schemeClr val="accent2"/>
                    </a:solidFill>
                  </a:tcPr>
                </a:tc>
                <a:extLst>
                  <a:ext uri="{0D108BD9-81ED-4DB2-BD59-A6C34878D82A}">
                    <a16:rowId xmlns:a16="http://schemas.microsoft.com/office/drawing/2014/main" val="2834256485"/>
                  </a:ext>
                </a:extLst>
              </a:tr>
              <a:tr h="289560">
                <a:tc>
                  <a:txBody>
                    <a:bodyPr/>
                    <a:lstStyle/>
                    <a:p>
                      <a:r>
                        <a:rPr lang="en-US" sz="1600" dirty="0"/>
                        <a:t>_id</a:t>
                      </a:r>
                    </a:p>
                  </a:txBody>
                  <a:tcPr/>
                </a:tc>
                <a:extLst>
                  <a:ext uri="{0D108BD9-81ED-4DB2-BD59-A6C34878D82A}">
                    <a16:rowId xmlns:a16="http://schemas.microsoft.com/office/drawing/2014/main" val="2268643829"/>
                  </a:ext>
                </a:extLst>
              </a:tr>
              <a:tr h="289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account_id</a:t>
                      </a:r>
                      <a:r>
                        <a:rPr lang="en-US" sz="1600" dirty="0"/>
                        <a:t> (e.g., </a:t>
                      </a:r>
                      <a:r>
                        <a:rPr lang="en-US" sz="1600" dirty="0" err="1"/>
                        <a:t>whatsapp</a:t>
                      </a:r>
                      <a:r>
                        <a:rPr lang="en-US" sz="1600" dirty="0"/>
                        <a:t>)</a:t>
                      </a:r>
                    </a:p>
                  </a:txBody>
                  <a:tcPr/>
                </a:tc>
                <a:extLst>
                  <a:ext uri="{0D108BD9-81ED-4DB2-BD59-A6C34878D82A}">
                    <a16:rowId xmlns:a16="http://schemas.microsoft.com/office/drawing/2014/main" val="36623388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contact_id</a:t>
                      </a:r>
                      <a:endParaRPr lang="en-US" sz="1600" dirty="0"/>
                    </a:p>
                  </a:txBody>
                  <a:tcPr/>
                </a:tc>
                <a:extLst>
                  <a:ext uri="{0D108BD9-81ED-4DB2-BD59-A6C34878D82A}">
                    <a16:rowId xmlns:a16="http://schemas.microsoft.com/office/drawing/2014/main" val="1271833299"/>
                  </a:ext>
                </a:extLst>
              </a:tr>
            </a:tbl>
          </a:graphicData>
        </a:graphic>
      </p:graphicFrame>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97376F79-102F-D91A-7B30-EB2777AB86C7}"/>
                  </a:ext>
                </a:extLst>
              </p14:cNvPr>
              <p14:cNvContentPartPr/>
              <p14:nvPr/>
            </p14:nvContentPartPr>
            <p14:xfrm>
              <a:off x="1247143" y="4398113"/>
              <a:ext cx="350280" cy="289440"/>
            </p14:xfrm>
          </p:contentPart>
        </mc:Choice>
        <mc:Fallback xmlns="">
          <p:pic>
            <p:nvPicPr>
              <p:cNvPr id="7" name="Ink 6">
                <a:extLst>
                  <a:ext uri="{FF2B5EF4-FFF2-40B4-BE49-F238E27FC236}">
                    <a16:creationId xmlns:a16="http://schemas.microsoft.com/office/drawing/2014/main" id="{97376F79-102F-D91A-7B30-EB2777AB86C7}"/>
                  </a:ext>
                </a:extLst>
              </p:cNvPr>
              <p:cNvPicPr/>
              <p:nvPr/>
            </p:nvPicPr>
            <p:blipFill>
              <a:blip r:embed="rId3"/>
              <a:stretch>
                <a:fillRect/>
              </a:stretch>
            </p:blipFill>
            <p:spPr>
              <a:xfrm>
                <a:off x="1238503" y="4389473"/>
                <a:ext cx="367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FE20226A-E27D-10B5-29E2-2A643B88BDC7}"/>
                  </a:ext>
                </a:extLst>
              </p14:cNvPr>
              <p14:cNvContentPartPr/>
              <p14:nvPr/>
            </p14:nvContentPartPr>
            <p14:xfrm>
              <a:off x="4364200" y="5311411"/>
              <a:ext cx="1066680" cy="318600"/>
            </p14:xfrm>
          </p:contentPart>
        </mc:Choice>
        <mc:Fallback xmlns="">
          <p:pic>
            <p:nvPicPr>
              <p:cNvPr id="8" name="Ink 7">
                <a:extLst>
                  <a:ext uri="{FF2B5EF4-FFF2-40B4-BE49-F238E27FC236}">
                    <a16:creationId xmlns:a16="http://schemas.microsoft.com/office/drawing/2014/main" id="{FE20226A-E27D-10B5-29E2-2A643B88BDC7}"/>
                  </a:ext>
                </a:extLst>
              </p:cNvPr>
              <p:cNvPicPr/>
              <p:nvPr/>
            </p:nvPicPr>
            <p:blipFill>
              <a:blip r:embed="rId5"/>
              <a:stretch>
                <a:fillRect/>
              </a:stretch>
            </p:blipFill>
            <p:spPr>
              <a:xfrm>
                <a:off x="4355200" y="5302411"/>
                <a:ext cx="108432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927258AF-7528-458B-5C58-4E4D192B5A4F}"/>
                  </a:ext>
                </a:extLst>
              </p14:cNvPr>
              <p14:cNvContentPartPr/>
              <p14:nvPr/>
            </p14:nvContentPartPr>
            <p14:xfrm>
              <a:off x="4067671" y="5395174"/>
              <a:ext cx="269324" cy="151073"/>
            </p14:xfrm>
          </p:contentPart>
        </mc:Choice>
        <mc:Fallback xmlns="">
          <p:pic>
            <p:nvPicPr>
              <p:cNvPr id="11" name="Ink 10">
                <a:extLst>
                  <a:ext uri="{FF2B5EF4-FFF2-40B4-BE49-F238E27FC236}">
                    <a16:creationId xmlns:a16="http://schemas.microsoft.com/office/drawing/2014/main" id="{927258AF-7528-458B-5C58-4E4D192B5A4F}"/>
                  </a:ext>
                </a:extLst>
              </p:cNvPr>
              <p:cNvPicPr/>
              <p:nvPr/>
            </p:nvPicPr>
            <p:blipFill>
              <a:blip r:embed="rId7"/>
              <a:stretch>
                <a:fillRect/>
              </a:stretch>
            </p:blipFill>
            <p:spPr>
              <a:xfrm>
                <a:off x="4058670" y="5386160"/>
                <a:ext cx="286967" cy="1687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01BC93AA-244D-81FA-F24A-E4B1DDEC8093}"/>
                  </a:ext>
                </a:extLst>
              </p14:cNvPr>
              <p14:cNvContentPartPr/>
              <p14:nvPr/>
            </p14:nvContentPartPr>
            <p14:xfrm>
              <a:off x="1943027" y="4496753"/>
              <a:ext cx="105480" cy="176040"/>
            </p14:xfrm>
          </p:contentPart>
        </mc:Choice>
        <mc:Fallback xmlns="">
          <p:pic>
            <p:nvPicPr>
              <p:cNvPr id="12" name="Ink 11">
                <a:extLst>
                  <a:ext uri="{FF2B5EF4-FFF2-40B4-BE49-F238E27FC236}">
                    <a16:creationId xmlns:a16="http://schemas.microsoft.com/office/drawing/2014/main" id="{01BC93AA-244D-81FA-F24A-E4B1DDEC8093}"/>
                  </a:ext>
                </a:extLst>
              </p:cNvPr>
              <p:cNvPicPr/>
              <p:nvPr/>
            </p:nvPicPr>
            <p:blipFill>
              <a:blip r:embed="rId11"/>
              <a:stretch>
                <a:fillRect/>
              </a:stretch>
            </p:blipFill>
            <p:spPr>
              <a:xfrm>
                <a:off x="1934027" y="4487753"/>
                <a:ext cx="123120" cy="193680"/>
              </a:xfrm>
              <a:prstGeom prst="rect">
                <a:avLst/>
              </a:prstGeom>
            </p:spPr>
          </p:pic>
        </mc:Fallback>
      </mc:AlternateContent>
      <p:graphicFrame>
        <p:nvGraphicFramePr>
          <p:cNvPr id="13" name="Table 12">
            <a:extLst>
              <a:ext uri="{FF2B5EF4-FFF2-40B4-BE49-F238E27FC236}">
                <a16:creationId xmlns:a16="http://schemas.microsoft.com/office/drawing/2014/main" id="{F2BF3EA3-476A-416F-01FB-E3FFE738B533}"/>
              </a:ext>
            </a:extLst>
          </p:cNvPr>
          <p:cNvGraphicFramePr>
            <a:graphicFrameLocks noGrp="1"/>
          </p:cNvGraphicFramePr>
          <p:nvPr>
            <p:extLst>
              <p:ext uri="{D42A27DB-BD31-4B8C-83A1-F6EECF244321}">
                <p14:modId xmlns:p14="http://schemas.microsoft.com/office/powerpoint/2010/main" val="1962461987"/>
              </p:ext>
            </p:extLst>
          </p:nvPr>
        </p:nvGraphicFramePr>
        <p:xfrm>
          <a:off x="7565700" y="4438495"/>
          <a:ext cx="1571861" cy="1112520"/>
        </p:xfrm>
        <a:graphic>
          <a:graphicData uri="http://schemas.openxmlformats.org/drawingml/2006/table">
            <a:tbl>
              <a:tblPr firstRow="1" bandRow="1">
                <a:tableStyleId>{5940675A-B579-460E-94D1-54222C63F5DA}</a:tableStyleId>
              </a:tblPr>
              <a:tblGrid>
                <a:gridCol w="1571861">
                  <a:extLst>
                    <a:ext uri="{9D8B030D-6E8A-4147-A177-3AD203B41FA5}">
                      <a16:colId xmlns:a16="http://schemas.microsoft.com/office/drawing/2014/main" val="2987630721"/>
                    </a:ext>
                  </a:extLst>
                </a:gridCol>
              </a:tblGrid>
              <a:tr h="370840">
                <a:tc>
                  <a:txBody>
                    <a:bodyPr/>
                    <a:lstStyle/>
                    <a:p>
                      <a:r>
                        <a:rPr lang="en-US" sz="1600" dirty="0"/>
                        <a:t>accounts</a:t>
                      </a:r>
                    </a:p>
                  </a:txBody>
                  <a:tcPr>
                    <a:solidFill>
                      <a:schemeClr val="accent2"/>
                    </a:solidFill>
                  </a:tcPr>
                </a:tc>
                <a:extLst>
                  <a:ext uri="{0D108BD9-81ED-4DB2-BD59-A6C34878D82A}">
                    <a16:rowId xmlns:a16="http://schemas.microsoft.com/office/drawing/2014/main" val="2834256485"/>
                  </a:ext>
                </a:extLst>
              </a:tr>
              <a:tr h="370840">
                <a:tc>
                  <a:txBody>
                    <a:bodyPr/>
                    <a:lstStyle/>
                    <a:p>
                      <a:r>
                        <a:rPr lang="en-US" sz="1600" dirty="0"/>
                        <a:t>_id</a:t>
                      </a:r>
                    </a:p>
                  </a:txBody>
                  <a:tcPr/>
                </a:tc>
                <a:extLst>
                  <a:ext uri="{0D108BD9-81ED-4DB2-BD59-A6C34878D82A}">
                    <a16:rowId xmlns:a16="http://schemas.microsoft.com/office/drawing/2014/main" val="226864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1271833299"/>
                  </a:ext>
                </a:extLst>
              </a:tr>
            </a:tbl>
          </a:graphicData>
        </a:graphic>
      </p:graphicFrame>
      <p:sp>
        <p:nvSpPr>
          <p:cNvPr id="14" name="TextBox 13">
            <a:extLst>
              <a:ext uri="{FF2B5EF4-FFF2-40B4-BE49-F238E27FC236}">
                <a16:creationId xmlns:a16="http://schemas.microsoft.com/office/drawing/2014/main" id="{D86BC767-8E36-FA56-4275-ECA27B7B257B}"/>
              </a:ext>
            </a:extLst>
          </p:cNvPr>
          <p:cNvSpPr txBox="1"/>
          <p:nvPr/>
        </p:nvSpPr>
        <p:spPr>
          <a:xfrm>
            <a:off x="6339563" y="4770669"/>
            <a:ext cx="486030" cy="369332"/>
          </a:xfrm>
          <a:prstGeom prst="rect">
            <a:avLst/>
          </a:prstGeom>
          <a:noFill/>
        </p:spPr>
        <p:txBody>
          <a:bodyPr wrap="none" rtlCol="0">
            <a:spAutoFit/>
          </a:bodyPr>
          <a:lstStyle/>
          <a:p>
            <a:r>
              <a:rPr lang="en-US" dirty="0"/>
              <a:t>n:1</a:t>
            </a:r>
          </a:p>
        </p:txBody>
      </p:sp>
      <p:sp>
        <p:nvSpPr>
          <p:cNvPr id="22" name="TextBox 21">
            <a:extLst>
              <a:ext uri="{FF2B5EF4-FFF2-40B4-BE49-F238E27FC236}">
                <a16:creationId xmlns:a16="http://schemas.microsoft.com/office/drawing/2014/main" id="{86E46F3F-D1EC-09A5-77BB-DEACA0CF9377}"/>
              </a:ext>
            </a:extLst>
          </p:cNvPr>
          <p:cNvSpPr txBox="1"/>
          <p:nvPr/>
        </p:nvSpPr>
        <p:spPr>
          <a:xfrm>
            <a:off x="3073693" y="4368643"/>
            <a:ext cx="486030" cy="369332"/>
          </a:xfrm>
          <a:prstGeom prst="rect">
            <a:avLst/>
          </a:prstGeom>
          <a:noFill/>
        </p:spPr>
        <p:txBody>
          <a:bodyPr wrap="none" rtlCol="0">
            <a:spAutoFit/>
          </a:bodyPr>
          <a:lstStyle/>
          <a:p>
            <a:r>
              <a:rPr lang="en-US" dirty="0">
                <a:solidFill>
                  <a:srgbClr val="FF0000"/>
                </a:solidFill>
              </a:rPr>
              <a:t>1:n</a:t>
            </a:r>
          </a:p>
        </p:txBody>
      </p:sp>
      <p:graphicFrame>
        <p:nvGraphicFramePr>
          <p:cNvPr id="23" name="Table 22">
            <a:extLst>
              <a:ext uri="{FF2B5EF4-FFF2-40B4-BE49-F238E27FC236}">
                <a16:creationId xmlns:a16="http://schemas.microsoft.com/office/drawing/2014/main" id="{935CF75A-698C-A5BE-3F54-F75002049553}"/>
              </a:ext>
            </a:extLst>
          </p:cNvPr>
          <p:cNvGraphicFramePr>
            <a:graphicFrameLocks noGrp="1"/>
          </p:cNvGraphicFramePr>
          <p:nvPr>
            <p:extLst>
              <p:ext uri="{D42A27DB-BD31-4B8C-83A1-F6EECF244321}">
                <p14:modId xmlns:p14="http://schemas.microsoft.com/office/powerpoint/2010/main" val="3414569362"/>
              </p:ext>
            </p:extLst>
          </p:nvPr>
        </p:nvGraphicFramePr>
        <p:xfrm>
          <a:off x="4329787" y="1846008"/>
          <a:ext cx="1837800" cy="1854200"/>
        </p:xfrm>
        <a:graphic>
          <a:graphicData uri="http://schemas.openxmlformats.org/drawingml/2006/table">
            <a:tbl>
              <a:tblPr firstRow="1" bandRow="1">
                <a:tableStyleId>{5940675A-B579-460E-94D1-54222C63F5DA}</a:tableStyleId>
              </a:tblPr>
              <a:tblGrid>
                <a:gridCol w="1837800">
                  <a:extLst>
                    <a:ext uri="{9D8B030D-6E8A-4147-A177-3AD203B41FA5}">
                      <a16:colId xmlns:a16="http://schemas.microsoft.com/office/drawing/2014/main" val="2987630721"/>
                    </a:ext>
                  </a:extLst>
                </a:gridCol>
              </a:tblGrid>
              <a:tr h="370840">
                <a:tc>
                  <a:txBody>
                    <a:bodyPr/>
                    <a:lstStyle/>
                    <a:p>
                      <a:r>
                        <a:rPr lang="en-US" sz="1600" dirty="0"/>
                        <a:t>data</a:t>
                      </a:r>
                    </a:p>
                  </a:txBody>
                  <a:tcPr>
                    <a:solidFill>
                      <a:schemeClr val="accent2"/>
                    </a:solidFill>
                  </a:tcPr>
                </a:tc>
                <a:extLst>
                  <a:ext uri="{0D108BD9-81ED-4DB2-BD59-A6C34878D82A}">
                    <a16:rowId xmlns:a16="http://schemas.microsoft.com/office/drawing/2014/main" val="2834256485"/>
                  </a:ext>
                </a:extLst>
              </a:tr>
              <a:tr h="370840">
                <a:tc>
                  <a:txBody>
                    <a:bodyPr/>
                    <a:lstStyle/>
                    <a:p>
                      <a:r>
                        <a:rPr lang="en-US" sz="1600" dirty="0" err="1"/>
                        <a:t>raw_contact_id</a:t>
                      </a:r>
                      <a:r>
                        <a:rPr lang="en-US" sz="1600" dirty="0"/>
                        <a:t> (</a:t>
                      </a:r>
                      <a:r>
                        <a:rPr lang="en-US" sz="1600" dirty="0">
                          <a:solidFill>
                            <a:srgbClr val="FF0000"/>
                          </a:solidFill>
                        </a:rPr>
                        <a:t>10</a:t>
                      </a:r>
                      <a:r>
                        <a:rPr lang="en-US" sz="1600" dirty="0"/>
                        <a:t>)</a:t>
                      </a:r>
                    </a:p>
                  </a:txBody>
                  <a:tcPr/>
                </a:tc>
                <a:extLst>
                  <a:ext uri="{0D108BD9-81ED-4DB2-BD59-A6C34878D82A}">
                    <a16:rowId xmlns:a16="http://schemas.microsoft.com/office/drawing/2014/main" val="226864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data1</a:t>
                      </a:r>
                    </a:p>
                  </a:txBody>
                  <a:tcPr/>
                </a:tc>
                <a:extLst>
                  <a:ext uri="{0D108BD9-81ED-4DB2-BD59-A6C34878D82A}">
                    <a16:rowId xmlns:a16="http://schemas.microsoft.com/office/drawing/2014/main" val="12718332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data..</a:t>
                      </a:r>
                    </a:p>
                  </a:txBody>
                  <a:tcPr/>
                </a:tc>
                <a:extLst>
                  <a:ext uri="{0D108BD9-81ED-4DB2-BD59-A6C34878D82A}">
                    <a16:rowId xmlns:a16="http://schemas.microsoft.com/office/drawing/2014/main" val="40667342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datan</a:t>
                      </a:r>
                      <a:endParaRPr lang="en-US" sz="1600" dirty="0"/>
                    </a:p>
                  </a:txBody>
                  <a:tcPr/>
                </a:tc>
                <a:extLst>
                  <a:ext uri="{0D108BD9-81ED-4DB2-BD59-A6C34878D82A}">
                    <a16:rowId xmlns:a16="http://schemas.microsoft.com/office/drawing/2014/main" val="972836241"/>
                  </a:ext>
                </a:extLst>
              </a:tr>
            </a:tbl>
          </a:graphicData>
        </a:graphic>
      </p:graphicFrame>
      <mc:AlternateContent xmlns:mc="http://schemas.openxmlformats.org/markup-compatibility/2006" xmlns:p14="http://schemas.microsoft.com/office/powerpoint/2010/main">
        <mc:Choice Requires="p14">
          <p:contentPart p14:bwMode="auto" r:id="rId12">
            <p14:nvContentPartPr>
              <p14:cNvPr id="24" name="Ink 23">
                <a:extLst>
                  <a:ext uri="{FF2B5EF4-FFF2-40B4-BE49-F238E27FC236}">
                    <a16:creationId xmlns:a16="http://schemas.microsoft.com/office/drawing/2014/main" id="{F7C708F9-C350-3D3D-3000-88B3CC8CECA7}"/>
                  </a:ext>
                </a:extLst>
              </p14:cNvPr>
              <p14:cNvContentPartPr/>
              <p14:nvPr/>
            </p14:nvContentPartPr>
            <p14:xfrm>
              <a:off x="4279283" y="2141789"/>
              <a:ext cx="2060280" cy="484560"/>
            </p14:xfrm>
          </p:contentPart>
        </mc:Choice>
        <mc:Fallback xmlns="">
          <p:pic>
            <p:nvPicPr>
              <p:cNvPr id="24" name="Ink 23">
                <a:extLst>
                  <a:ext uri="{FF2B5EF4-FFF2-40B4-BE49-F238E27FC236}">
                    <a16:creationId xmlns:a16="http://schemas.microsoft.com/office/drawing/2014/main" id="{F7C708F9-C350-3D3D-3000-88B3CC8CECA7}"/>
                  </a:ext>
                </a:extLst>
              </p:cNvPr>
              <p:cNvPicPr/>
              <p:nvPr/>
            </p:nvPicPr>
            <p:blipFill>
              <a:blip r:embed="rId13"/>
              <a:stretch>
                <a:fillRect/>
              </a:stretch>
            </p:blipFill>
            <p:spPr>
              <a:xfrm>
                <a:off x="4270283" y="2132789"/>
                <a:ext cx="2077920" cy="502200"/>
              </a:xfrm>
              <a:prstGeom prst="rect">
                <a:avLst/>
              </a:prstGeom>
            </p:spPr>
          </p:pic>
        </mc:Fallback>
      </mc:AlternateContent>
      <p:grpSp>
        <p:nvGrpSpPr>
          <p:cNvPr id="30" name="Group 29">
            <a:extLst>
              <a:ext uri="{FF2B5EF4-FFF2-40B4-BE49-F238E27FC236}">
                <a16:creationId xmlns:a16="http://schemas.microsoft.com/office/drawing/2014/main" id="{2713DA56-F8EF-22E0-0D46-377B0246296A}"/>
              </a:ext>
            </a:extLst>
          </p:cNvPr>
          <p:cNvGrpSpPr/>
          <p:nvPr/>
        </p:nvGrpSpPr>
        <p:grpSpPr>
          <a:xfrm>
            <a:off x="3924683" y="2459309"/>
            <a:ext cx="340200" cy="2128676"/>
            <a:chOff x="3924683" y="2459309"/>
            <a:chExt cx="340200" cy="2618280"/>
          </a:xfrm>
        </p:grpSpPr>
        <mc:AlternateContent xmlns:mc="http://schemas.openxmlformats.org/markup-compatibility/2006" xmlns:p14="http://schemas.microsoft.com/office/powerpoint/2010/main">
          <mc:Choice Requires="p14">
            <p:contentPart p14:bwMode="auto" r:id="rId14">
              <p14:nvContentPartPr>
                <p14:cNvPr id="28" name="Ink 27">
                  <a:extLst>
                    <a:ext uri="{FF2B5EF4-FFF2-40B4-BE49-F238E27FC236}">
                      <a16:creationId xmlns:a16="http://schemas.microsoft.com/office/drawing/2014/main" id="{A0C02B4D-4672-1D71-CC5D-FCFF3E87D5AA}"/>
                    </a:ext>
                  </a:extLst>
                </p14:cNvPr>
                <p14:cNvContentPartPr/>
                <p14:nvPr/>
              </p14:nvContentPartPr>
              <p14:xfrm>
                <a:off x="3924683" y="2459309"/>
                <a:ext cx="340200" cy="2618280"/>
              </p14:xfrm>
            </p:contentPart>
          </mc:Choice>
          <mc:Fallback xmlns="">
            <p:pic>
              <p:nvPicPr>
                <p:cNvPr id="28" name="Ink 27">
                  <a:extLst>
                    <a:ext uri="{FF2B5EF4-FFF2-40B4-BE49-F238E27FC236}">
                      <a16:creationId xmlns:a16="http://schemas.microsoft.com/office/drawing/2014/main" id="{A0C02B4D-4672-1D71-CC5D-FCFF3E87D5AA}"/>
                    </a:ext>
                  </a:extLst>
                </p:cNvPr>
                <p:cNvPicPr/>
                <p:nvPr/>
              </p:nvPicPr>
              <p:blipFill>
                <a:blip r:embed="rId15"/>
                <a:stretch>
                  <a:fillRect/>
                </a:stretch>
              </p:blipFill>
              <p:spPr>
                <a:xfrm>
                  <a:off x="3916043" y="2450309"/>
                  <a:ext cx="357840" cy="2635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 name="Ink 28">
                  <a:extLst>
                    <a:ext uri="{FF2B5EF4-FFF2-40B4-BE49-F238E27FC236}">
                      <a16:creationId xmlns:a16="http://schemas.microsoft.com/office/drawing/2014/main" id="{6B9296DC-C024-DE7E-2718-2FD78A209CF9}"/>
                    </a:ext>
                  </a:extLst>
                </p14:cNvPr>
                <p14:cNvContentPartPr/>
                <p14:nvPr/>
              </p14:nvContentPartPr>
              <p14:xfrm>
                <a:off x="4122323" y="2465429"/>
                <a:ext cx="127080" cy="218880"/>
              </p14:xfrm>
            </p:contentPart>
          </mc:Choice>
          <mc:Fallback xmlns="">
            <p:pic>
              <p:nvPicPr>
                <p:cNvPr id="29" name="Ink 28">
                  <a:extLst>
                    <a:ext uri="{FF2B5EF4-FFF2-40B4-BE49-F238E27FC236}">
                      <a16:creationId xmlns:a16="http://schemas.microsoft.com/office/drawing/2014/main" id="{6B9296DC-C024-DE7E-2718-2FD78A209CF9}"/>
                    </a:ext>
                  </a:extLst>
                </p:cNvPr>
                <p:cNvPicPr/>
                <p:nvPr/>
              </p:nvPicPr>
              <p:blipFill>
                <a:blip r:embed="rId17"/>
                <a:stretch>
                  <a:fillRect/>
                </a:stretch>
              </p:blipFill>
              <p:spPr>
                <a:xfrm>
                  <a:off x="4113683" y="2456429"/>
                  <a:ext cx="144720" cy="236520"/>
                </a:xfrm>
                <a:prstGeom prst="rect">
                  <a:avLst/>
                </a:prstGeom>
              </p:spPr>
            </p:pic>
          </mc:Fallback>
        </mc:AlternateContent>
      </p:grpSp>
      <p:grpSp>
        <p:nvGrpSpPr>
          <p:cNvPr id="35" name="Group 34">
            <a:extLst>
              <a:ext uri="{FF2B5EF4-FFF2-40B4-BE49-F238E27FC236}">
                <a16:creationId xmlns:a16="http://schemas.microsoft.com/office/drawing/2014/main" id="{049D45E3-4765-1C18-9612-CC92A468000D}"/>
              </a:ext>
            </a:extLst>
          </p:cNvPr>
          <p:cNvGrpSpPr/>
          <p:nvPr/>
        </p:nvGrpSpPr>
        <p:grpSpPr>
          <a:xfrm>
            <a:off x="4373119" y="4726328"/>
            <a:ext cx="3288600" cy="381600"/>
            <a:chOff x="4350923" y="4404749"/>
            <a:chExt cx="3288600" cy="381600"/>
          </a:xfrm>
        </p:grpSpPr>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id="{71683172-D074-165F-33F6-D6CEA7A9719B}"/>
                    </a:ext>
                  </a:extLst>
                </p14:cNvPr>
                <p14:cNvContentPartPr/>
                <p14:nvPr/>
              </p14:nvContentPartPr>
              <p14:xfrm>
                <a:off x="4350923" y="4404749"/>
                <a:ext cx="1073880" cy="365400"/>
              </p14:xfrm>
            </p:contentPart>
          </mc:Choice>
          <mc:Fallback xmlns="">
            <p:pic>
              <p:nvPicPr>
                <p:cNvPr id="32" name="Ink 31">
                  <a:extLst>
                    <a:ext uri="{FF2B5EF4-FFF2-40B4-BE49-F238E27FC236}">
                      <a16:creationId xmlns:a16="http://schemas.microsoft.com/office/drawing/2014/main" id="{71683172-D074-165F-33F6-D6CEA7A9719B}"/>
                    </a:ext>
                  </a:extLst>
                </p:cNvPr>
                <p:cNvPicPr/>
                <p:nvPr/>
              </p:nvPicPr>
              <p:blipFill>
                <a:blip r:embed="rId19"/>
                <a:stretch>
                  <a:fillRect/>
                </a:stretch>
              </p:blipFill>
              <p:spPr>
                <a:xfrm>
                  <a:off x="4341923" y="4395749"/>
                  <a:ext cx="10915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1C321DA8-C96C-2B4C-D6AD-9108B79C2DE3}"/>
                    </a:ext>
                  </a:extLst>
                </p14:cNvPr>
                <p14:cNvContentPartPr/>
                <p14:nvPr/>
              </p14:nvContentPartPr>
              <p14:xfrm>
                <a:off x="5407523" y="4588709"/>
                <a:ext cx="2138760" cy="197640"/>
              </p14:xfrm>
            </p:contentPart>
          </mc:Choice>
          <mc:Fallback xmlns="">
            <p:pic>
              <p:nvPicPr>
                <p:cNvPr id="33" name="Ink 32">
                  <a:extLst>
                    <a:ext uri="{FF2B5EF4-FFF2-40B4-BE49-F238E27FC236}">
                      <a16:creationId xmlns:a16="http://schemas.microsoft.com/office/drawing/2014/main" id="{1C321DA8-C96C-2B4C-D6AD-9108B79C2DE3}"/>
                    </a:ext>
                  </a:extLst>
                </p:cNvPr>
                <p:cNvPicPr/>
                <p:nvPr/>
              </p:nvPicPr>
              <p:blipFill>
                <a:blip r:embed="rId21"/>
                <a:stretch>
                  <a:fillRect/>
                </a:stretch>
              </p:blipFill>
              <p:spPr>
                <a:xfrm>
                  <a:off x="5398883" y="4580069"/>
                  <a:ext cx="21564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82009C0B-385C-3781-8B6D-E9A4D580AF70}"/>
                    </a:ext>
                  </a:extLst>
                </p14:cNvPr>
                <p14:cNvContentPartPr/>
                <p14:nvPr/>
              </p14:nvContentPartPr>
              <p14:xfrm>
                <a:off x="7464923" y="4548029"/>
                <a:ext cx="174600" cy="190080"/>
              </p14:xfrm>
            </p:contentPart>
          </mc:Choice>
          <mc:Fallback xmlns="">
            <p:pic>
              <p:nvPicPr>
                <p:cNvPr id="34" name="Ink 33">
                  <a:extLst>
                    <a:ext uri="{FF2B5EF4-FFF2-40B4-BE49-F238E27FC236}">
                      <a16:creationId xmlns:a16="http://schemas.microsoft.com/office/drawing/2014/main" id="{82009C0B-385C-3781-8B6D-E9A4D580AF70}"/>
                    </a:ext>
                  </a:extLst>
                </p:cNvPr>
                <p:cNvPicPr/>
                <p:nvPr/>
              </p:nvPicPr>
              <p:blipFill>
                <a:blip r:embed="rId23"/>
                <a:stretch>
                  <a:fillRect/>
                </a:stretch>
              </p:blipFill>
              <p:spPr>
                <a:xfrm>
                  <a:off x="7455923" y="4539389"/>
                  <a:ext cx="192240" cy="207720"/>
                </a:xfrm>
                <a:prstGeom prst="rect">
                  <a:avLst/>
                </a:prstGeom>
              </p:spPr>
            </p:pic>
          </mc:Fallback>
        </mc:AlternateContent>
      </p:grpSp>
      <p:sp>
        <p:nvSpPr>
          <p:cNvPr id="36" name="TextBox 35">
            <a:extLst>
              <a:ext uri="{FF2B5EF4-FFF2-40B4-BE49-F238E27FC236}">
                <a16:creationId xmlns:a16="http://schemas.microsoft.com/office/drawing/2014/main" id="{BDFF768B-CA16-C53C-1C56-F9A57C27F588}"/>
              </a:ext>
            </a:extLst>
          </p:cNvPr>
          <p:cNvSpPr txBox="1"/>
          <p:nvPr/>
        </p:nvSpPr>
        <p:spPr>
          <a:xfrm>
            <a:off x="3673861" y="2675254"/>
            <a:ext cx="306494" cy="369332"/>
          </a:xfrm>
          <a:prstGeom prst="rect">
            <a:avLst/>
          </a:prstGeom>
          <a:noFill/>
        </p:spPr>
        <p:txBody>
          <a:bodyPr wrap="none" rtlCol="0">
            <a:spAutoFit/>
          </a:bodyPr>
          <a:lstStyle/>
          <a:p>
            <a:r>
              <a:rPr lang="en-US" dirty="0">
                <a:solidFill>
                  <a:srgbClr val="FF0000"/>
                </a:solidFill>
              </a:rPr>
              <a:t>n</a:t>
            </a:r>
          </a:p>
        </p:txBody>
      </p:sp>
      <p:sp>
        <p:nvSpPr>
          <p:cNvPr id="37" name="TextBox 36">
            <a:extLst>
              <a:ext uri="{FF2B5EF4-FFF2-40B4-BE49-F238E27FC236}">
                <a16:creationId xmlns:a16="http://schemas.microsoft.com/office/drawing/2014/main" id="{D337A317-E2D9-3C07-32F3-9B4AF47A8B1A}"/>
              </a:ext>
            </a:extLst>
          </p:cNvPr>
          <p:cNvSpPr txBox="1"/>
          <p:nvPr/>
        </p:nvSpPr>
        <p:spPr>
          <a:xfrm>
            <a:off x="3631663" y="3639432"/>
            <a:ext cx="306494" cy="369332"/>
          </a:xfrm>
          <a:prstGeom prst="rect">
            <a:avLst/>
          </a:prstGeom>
          <a:noFill/>
        </p:spPr>
        <p:txBody>
          <a:bodyPr wrap="none" rtlCol="0">
            <a:spAutoFit/>
          </a:bodyPr>
          <a:lstStyle/>
          <a:p>
            <a:r>
              <a:rPr lang="en-US" dirty="0">
                <a:solidFill>
                  <a:srgbClr val="FF0000"/>
                </a:solidFill>
              </a:rPr>
              <a:t>1</a:t>
            </a:r>
          </a:p>
        </p:txBody>
      </p:sp>
      <p:sp>
        <p:nvSpPr>
          <p:cNvPr id="38" name="TextBox 37">
            <a:extLst>
              <a:ext uri="{FF2B5EF4-FFF2-40B4-BE49-F238E27FC236}">
                <a16:creationId xmlns:a16="http://schemas.microsoft.com/office/drawing/2014/main" id="{6197BCD1-91CF-3ECC-BB4D-38E450F2BF9C}"/>
              </a:ext>
            </a:extLst>
          </p:cNvPr>
          <p:cNvSpPr txBox="1"/>
          <p:nvPr/>
        </p:nvSpPr>
        <p:spPr>
          <a:xfrm>
            <a:off x="3659499" y="3122053"/>
            <a:ext cx="247184" cy="369332"/>
          </a:xfrm>
          <a:prstGeom prst="rect">
            <a:avLst/>
          </a:prstGeom>
          <a:noFill/>
        </p:spPr>
        <p:txBody>
          <a:bodyPr wrap="none" rtlCol="0">
            <a:spAutoFit/>
          </a:bodyPr>
          <a:lstStyle/>
          <a:p>
            <a:r>
              <a:rPr lang="en-US" dirty="0">
                <a:solidFill>
                  <a:srgbClr val="FF0000"/>
                </a:solidFill>
              </a:rPr>
              <a:t>:</a:t>
            </a:r>
          </a:p>
        </p:txBody>
      </p:sp>
      <mc:AlternateContent xmlns:mc="http://schemas.openxmlformats.org/markup-compatibility/2006" xmlns:p14="http://schemas.microsoft.com/office/powerpoint/2010/main">
        <mc:Choice Requires="p14">
          <p:contentPart p14:bwMode="auto" r:id="rId24">
            <p14:nvContentPartPr>
              <p14:cNvPr id="2" name="Ink 1">
                <a:extLst>
                  <a:ext uri="{FF2B5EF4-FFF2-40B4-BE49-F238E27FC236}">
                    <a16:creationId xmlns:a16="http://schemas.microsoft.com/office/drawing/2014/main" id="{45BB0EB0-7366-8385-B90F-223B23EA1C16}"/>
                  </a:ext>
                </a:extLst>
              </p14:cNvPr>
              <p14:cNvContentPartPr/>
              <p14:nvPr/>
            </p14:nvContentPartPr>
            <p14:xfrm>
              <a:off x="4328437" y="4393226"/>
              <a:ext cx="538200" cy="343080"/>
            </p14:xfrm>
          </p:contentPart>
        </mc:Choice>
        <mc:Fallback xmlns="">
          <p:pic>
            <p:nvPicPr>
              <p:cNvPr id="2" name="Ink 1">
                <a:extLst>
                  <a:ext uri="{FF2B5EF4-FFF2-40B4-BE49-F238E27FC236}">
                    <a16:creationId xmlns:a16="http://schemas.microsoft.com/office/drawing/2014/main" id="{45BB0EB0-7366-8385-B90F-223B23EA1C16}"/>
                  </a:ext>
                </a:extLst>
              </p:cNvPr>
              <p:cNvPicPr/>
              <p:nvPr/>
            </p:nvPicPr>
            <p:blipFill>
              <a:blip r:embed="rId25"/>
              <a:stretch>
                <a:fillRect/>
              </a:stretch>
            </p:blipFill>
            <p:spPr>
              <a:xfrm>
                <a:off x="4319437" y="4384226"/>
                <a:ext cx="55584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4DD882FF-AA89-5541-A6FD-73D0E2890E5E}"/>
                  </a:ext>
                </a:extLst>
              </p14:cNvPr>
              <p14:cNvContentPartPr/>
              <p14:nvPr/>
            </p14:nvContentPartPr>
            <p14:xfrm>
              <a:off x="2000317" y="4571786"/>
              <a:ext cx="2257560" cy="864720"/>
            </p14:xfrm>
          </p:contentPart>
        </mc:Choice>
        <mc:Fallback xmlns="">
          <p:pic>
            <p:nvPicPr>
              <p:cNvPr id="15" name="Ink 14">
                <a:extLst>
                  <a:ext uri="{FF2B5EF4-FFF2-40B4-BE49-F238E27FC236}">
                    <a16:creationId xmlns:a16="http://schemas.microsoft.com/office/drawing/2014/main" id="{4DD882FF-AA89-5541-A6FD-73D0E2890E5E}"/>
                  </a:ext>
                </a:extLst>
              </p:cNvPr>
              <p:cNvPicPr/>
              <p:nvPr/>
            </p:nvPicPr>
            <p:blipFill>
              <a:blip r:embed="rId27"/>
              <a:stretch>
                <a:fillRect/>
              </a:stretch>
            </p:blipFill>
            <p:spPr>
              <a:xfrm>
                <a:off x="1991317" y="4562786"/>
                <a:ext cx="2275200" cy="88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2DA81017-2D2C-31B4-EB81-783031E02CD0}"/>
                  </a:ext>
                </a:extLst>
              </p14:cNvPr>
              <p14:cNvContentPartPr/>
              <p14:nvPr/>
            </p14:nvContentPartPr>
            <p14:xfrm>
              <a:off x="7749877" y="4795706"/>
              <a:ext cx="288360" cy="341280"/>
            </p14:xfrm>
          </p:contentPart>
        </mc:Choice>
        <mc:Fallback xmlns="">
          <p:pic>
            <p:nvPicPr>
              <p:cNvPr id="16" name="Ink 15">
                <a:extLst>
                  <a:ext uri="{FF2B5EF4-FFF2-40B4-BE49-F238E27FC236}">
                    <a16:creationId xmlns:a16="http://schemas.microsoft.com/office/drawing/2014/main" id="{2DA81017-2D2C-31B4-EB81-783031E02CD0}"/>
                  </a:ext>
                </a:extLst>
              </p:cNvPr>
              <p:cNvPicPr/>
              <p:nvPr/>
            </p:nvPicPr>
            <p:blipFill>
              <a:blip r:embed="rId29"/>
              <a:stretch>
                <a:fillRect/>
              </a:stretch>
            </p:blipFill>
            <p:spPr>
              <a:xfrm>
                <a:off x="7745557" y="4791386"/>
                <a:ext cx="297000" cy="349920"/>
              </a:xfrm>
              <a:prstGeom prst="rect">
                <a:avLst/>
              </a:prstGeom>
            </p:spPr>
          </p:pic>
        </mc:Fallback>
      </mc:AlternateContent>
    </p:spTree>
    <p:extLst>
      <p:ext uri="{BB962C8B-B14F-4D97-AF65-F5344CB8AC3E}">
        <p14:creationId xmlns:p14="http://schemas.microsoft.com/office/powerpoint/2010/main" val="2648726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6A46-264A-48E3-915E-12EFF9EB302D}"/>
              </a:ext>
            </a:extLst>
          </p:cNvPr>
          <p:cNvSpPr>
            <a:spLocks noGrp="1"/>
          </p:cNvSpPr>
          <p:nvPr>
            <p:ph type="title"/>
          </p:nvPr>
        </p:nvSpPr>
        <p:spPr/>
        <p:txBody>
          <a:bodyPr/>
          <a:lstStyle/>
          <a:p>
            <a:r>
              <a:rPr lang="en-US" dirty="0"/>
              <a:t>What are the details of the contact with ID 10?</a:t>
            </a:r>
          </a:p>
        </p:txBody>
      </p:sp>
      <p:pic>
        <p:nvPicPr>
          <p:cNvPr id="4" name="Picture 3">
            <a:extLst>
              <a:ext uri="{FF2B5EF4-FFF2-40B4-BE49-F238E27FC236}">
                <a16:creationId xmlns:a16="http://schemas.microsoft.com/office/drawing/2014/main" id="{64D346DA-D45D-4CA0-9528-B4A0AD8652F6}"/>
              </a:ext>
            </a:extLst>
          </p:cNvPr>
          <p:cNvPicPr>
            <a:picLocks noChangeAspect="1"/>
          </p:cNvPicPr>
          <p:nvPr/>
        </p:nvPicPr>
        <p:blipFill>
          <a:blip r:embed="rId2"/>
          <a:stretch>
            <a:fillRect/>
          </a:stretch>
        </p:blipFill>
        <p:spPr>
          <a:xfrm>
            <a:off x="3541972" y="1451113"/>
            <a:ext cx="7268978" cy="5257799"/>
          </a:xfrm>
          <a:prstGeom prst="rect">
            <a:avLst/>
          </a:prstGeom>
        </p:spPr>
      </p:pic>
      <p:sp>
        <p:nvSpPr>
          <p:cNvPr id="5" name="TextBox 4">
            <a:extLst>
              <a:ext uri="{FF2B5EF4-FFF2-40B4-BE49-F238E27FC236}">
                <a16:creationId xmlns:a16="http://schemas.microsoft.com/office/drawing/2014/main" id="{6AB0076C-462F-489C-8525-5240CF0A8B77}"/>
              </a:ext>
            </a:extLst>
          </p:cNvPr>
          <p:cNvSpPr txBox="1"/>
          <p:nvPr/>
        </p:nvSpPr>
        <p:spPr>
          <a:xfrm>
            <a:off x="535882" y="3136612"/>
            <a:ext cx="2463240" cy="1200329"/>
          </a:xfrm>
          <a:prstGeom prst="rect">
            <a:avLst/>
          </a:prstGeom>
          <a:solidFill>
            <a:schemeClr val="accent4">
              <a:lumMod val="20000"/>
              <a:lumOff val="80000"/>
            </a:schemeClr>
          </a:solidFill>
        </p:spPr>
        <p:txBody>
          <a:bodyPr wrap="square">
            <a:spAutoFit/>
          </a:bodyPr>
          <a:lstStyle/>
          <a:p>
            <a:r>
              <a:rPr lang="en-US" sz="2400" dirty="0"/>
              <a:t>contact details are saved in </a:t>
            </a:r>
            <a:r>
              <a:rPr lang="en-US" sz="2400" i="1" dirty="0">
                <a:solidFill>
                  <a:srgbClr val="7030A0"/>
                </a:solidFill>
              </a:rPr>
              <a:t>data</a:t>
            </a:r>
            <a:r>
              <a:rPr lang="en-US" sz="2400" dirty="0"/>
              <a:t> table</a:t>
            </a:r>
          </a:p>
        </p:txBody>
      </p:sp>
      <p:cxnSp>
        <p:nvCxnSpPr>
          <p:cNvPr id="6" name="Straight Arrow Connector 5">
            <a:extLst>
              <a:ext uri="{FF2B5EF4-FFF2-40B4-BE49-F238E27FC236}">
                <a16:creationId xmlns:a16="http://schemas.microsoft.com/office/drawing/2014/main" id="{E1049955-5A80-4F66-A0D0-71269C9C5F26}"/>
              </a:ext>
            </a:extLst>
          </p:cNvPr>
          <p:cNvCxnSpPr>
            <a:cxnSpLocks/>
            <a:stCxn id="5" idx="3"/>
          </p:cNvCxnSpPr>
          <p:nvPr/>
        </p:nvCxnSpPr>
        <p:spPr>
          <a:xfrm flipV="1">
            <a:off x="2999122" y="1600203"/>
            <a:ext cx="996408" cy="21365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86CBC106-60CE-4590-87A5-708B74AB4026}"/>
              </a:ext>
            </a:extLst>
          </p:cNvPr>
          <p:cNvSpPr txBox="1"/>
          <p:nvPr/>
        </p:nvSpPr>
        <p:spPr>
          <a:xfrm>
            <a:off x="939785" y="1621438"/>
            <a:ext cx="2602187" cy="369332"/>
          </a:xfrm>
          <a:prstGeom prst="rect">
            <a:avLst/>
          </a:prstGeom>
          <a:solidFill>
            <a:schemeClr val="accent4"/>
          </a:solidFill>
        </p:spPr>
        <p:txBody>
          <a:bodyPr wrap="none" rtlCol="0">
            <a:spAutoFit/>
          </a:bodyPr>
          <a:lstStyle/>
          <a:p>
            <a:r>
              <a:rPr lang="en-US" dirty="0"/>
              <a:t>Show </a:t>
            </a:r>
            <a:r>
              <a:rPr lang="en-US" i="1" dirty="0">
                <a:solidFill>
                  <a:srgbClr val="7030A0"/>
                </a:solidFill>
              </a:rPr>
              <a:t>data</a:t>
            </a:r>
            <a:r>
              <a:rPr lang="en-US" dirty="0"/>
              <a:t> table structure</a:t>
            </a:r>
            <a:endParaRPr lang="en-US" i="1" dirty="0">
              <a:solidFill>
                <a:srgbClr val="7030A0"/>
              </a:solidFill>
            </a:endParaRPr>
          </a:p>
        </p:txBody>
      </p:sp>
    </p:spTree>
    <p:extLst>
      <p:ext uri="{BB962C8B-B14F-4D97-AF65-F5344CB8AC3E}">
        <p14:creationId xmlns:p14="http://schemas.microsoft.com/office/powerpoint/2010/main" val="2707371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6B30044-675D-45EB-A271-551AE6720E7F}"/>
              </a:ext>
            </a:extLst>
          </p:cNvPr>
          <p:cNvSpPr txBox="1"/>
          <p:nvPr/>
        </p:nvSpPr>
        <p:spPr>
          <a:xfrm>
            <a:off x="220278" y="2025830"/>
            <a:ext cx="2716128" cy="369332"/>
          </a:xfrm>
          <a:prstGeom prst="rect">
            <a:avLst/>
          </a:prstGeom>
          <a:solidFill>
            <a:schemeClr val="accent4"/>
          </a:solidFill>
        </p:spPr>
        <p:txBody>
          <a:bodyPr wrap="none" rtlCol="0">
            <a:spAutoFit/>
          </a:bodyPr>
          <a:lstStyle/>
          <a:p>
            <a:r>
              <a:rPr lang="en-US" dirty="0"/>
              <a:t>Show content of </a:t>
            </a:r>
            <a:r>
              <a:rPr lang="en-US" i="1" dirty="0">
                <a:solidFill>
                  <a:srgbClr val="7030A0"/>
                </a:solidFill>
              </a:rPr>
              <a:t>data</a:t>
            </a:r>
            <a:r>
              <a:rPr lang="en-US" dirty="0"/>
              <a:t> table</a:t>
            </a:r>
            <a:endParaRPr lang="en-US" i="1" dirty="0">
              <a:solidFill>
                <a:srgbClr val="7030A0"/>
              </a:solidFill>
            </a:endParaRPr>
          </a:p>
        </p:txBody>
      </p:sp>
      <p:pic>
        <p:nvPicPr>
          <p:cNvPr id="5" name="Picture 4" descr="A screenshot of a computer&#10;&#10;Description automatically generated with medium confidence">
            <a:extLst>
              <a:ext uri="{FF2B5EF4-FFF2-40B4-BE49-F238E27FC236}">
                <a16:creationId xmlns:a16="http://schemas.microsoft.com/office/drawing/2014/main" id="{4159D891-91F6-4026-970B-8D0745452A07}"/>
              </a:ext>
            </a:extLst>
          </p:cNvPr>
          <p:cNvPicPr>
            <a:picLocks noChangeAspect="1"/>
          </p:cNvPicPr>
          <p:nvPr/>
        </p:nvPicPr>
        <p:blipFill>
          <a:blip r:embed="rId2"/>
          <a:stretch>
            <a:fillRect/>
          </a:stretch>
        </p:blipFill>
        <p:spPr>
          <a:xfrm>
            <a:off x="220278" y="2428612"/>
            <a:ext cx="11591024" cy="3749365"/>
          </a:xfrm>
          <a:prstGeom prst="rect">
            <a:avLst/>
          </a:prstGeom>
        </p:spPr>
      </p:pic>
      <p:sp>
        <p:nvSpPr>
          <p:cNvPr id="6" name="TextBox 5">
            <a:extLst>
              <a:ext uri="{FF2B5EF4-FFF2-40B4-BE49-F238E27FC236}">
                <a16:creationId xmlns:a16="http://schemas.microsoft.com/office/drawing/2014/main" id="{0EB54E7E-8304-4E48-AC64-1F000B2FB70B}"/>
              </a:ext>
            </a:extLst>
          </p:cNvPr>
          <p:cNvSpPr txBox="1"/>
          <p:nvPr/>
        </p:nvSpPr>
        <p:spPr>
          <a:xfrm>
            <a:off x="3625795" y="1161383"/>
            <a:ext cx="2929988" cy="830997"/>
          </a:xfrm>
          <a:prstGeom prst="rect">
            <a:avLst/>
          </a:prstGeom>
          <a:solidFill>
            <a:schemeClr val="accent4">
              <a:lumMod val="20000"/>
              <a:lumOff val="80000"/>
            </a:schemeClr>
          </a:solidFill>
        </p:spPr>
        <p:txBody>
          <a:bodyPr wrap="square">
            <a:spAutoFit/>
          </a:bodyPr>
          <a:lstStyle/>
          <a:p>
            <a:r>
              <a:rPr lang="en-US" sz="1600" dirty="0"/>
              <a:t>contact 10 (has four fields, each field has a different value type based on </a:t>
            </a:r>
            <a:r>
              <a:rPr lang="en-US" sz="1600" i="1" dirty="0" err="1">
                <a:solidFill>
                  <a:srgbClr val="7030A0"/>
                </a:solidFill>
              </a:rPr>
              <a:t>minetypes</a:t>
            </a:r>
            <a:r>
              <a:rPr lang="en-US" sz="1600" dirty="0"/>
              <a:t>)</a:t>
            </a:r>
          </a:p>
        </p:txBody>
      </p:sp>
      <p:cxnSp>
        <p:nvCxnSpPr>
          <p:cNvPr id="7" name="Straight Arrow Connector 6">
            <a:extLst>
              <a:ext uri="{FF2B5EF4-FFF2-40B4-BE49-F238E27FC236}">
                <a16:creationId xmlns:a16="http://schemas.microsoft.com/office/drawing/2014/main" id="{02AE82AE-7790-40B8-9460-725218967B08}"/>
              </a:ext>
            </a:extLst>
          </p:cNvPr>
          <p:cNvCxnSpPr>
            <a:cxnSpLocks/>
            <a:stCxn id="6" idx="2"/>
          </p:cNvCxnSpPr>
          <p:nvPr/>
        </p:nvCxnSpPr>
        <p:spPr>
          <a:xfrm flipH="1">
            <a:off x="3360821" y="1992380"/>
            <a:ext cx="1729968" cy="6465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CAAE7A34-EA85-478C-9014-E147F76C21A7}"/>
              </a:ext>
            </a:extLst>
          </p:cNvPr>
          <p:cNvSpPr txBox="1"/>
          <p:nvPr/>
        </p:nvSpPr>
        <p:spPr>
          <a:xfrm>
            <a:off x="1010653" y="663146"/>
            <a:ext cx="2350168" cy="830997"/>
          </a:xfrm>
          <a:prstGeom prst="rect">
            <a:avLst/>
          </a:prstGeom>
          <a:solidFill>
            <a:schemeClr val="accent4">
              <a:lumMod val="20000"/>
              <a:lumOff val="80000"/>
            </a:schemeClr>
          </a:solidFill>
        </p:spPr>
        <p:txBody>
          <a:bodyPr wrap="square">
            <a:spAutoFit/>
          </a:bodyPr>
          <a:lstStyle/>
          <a:p>
            <a:r>
              <a:rPr lang="en-GB" sz="1600" dirty="0"/>
              <a:t>indicate what data type is stored in this row. </a:t>
            </a:r>
          </a:p>
          <a:p>
            <a:r>
              <a:rPr lang="en-GB" sz="1600" dirty="0"/>
              <a:t>See </a:t>
            </a:r>
            <a:r>
              <a:rPr lang="en-US" sz="1600" i="1" dirty="0" err="1">
                <a:solidFill>
                  <a:srgbClr val="7030A0"/>
                </a:solidFill>
              </a:rPr>
              <a:t>mimetypes</a:t>
            </a:r>
            <a:r>
              <a:rPr lang="en-US" sz="1600" dirty="0"/>
              <a:t> Table</a:t>
            </a:r>
          </a:p>
        </p:txBody>
      </p:sp>
      <p:cxnSp>
        <p:nvCxnSpPr>
          <p:cNvPr id="12" name="Straight Arrow Connector 11">
            <a:extLst>
              <a:ext uri="{FF2B5EF4-FFF2-40B4-BE49-F238E27FC236}">
                <a16:creationId xmlns:a16="http://schemas.microsoft.com/office/drawing/2014/main" id="{21E72862-1B2C-4728-952E-83B608E6774E}"/>
              </a:ext>
            </a:extLst>
          </p:cNvPr>
          <p:cNvCxnSpPr>
            <a:cxnSpLocks/>
            <a:stCxn id="11" idx="2"/>
          </p:cNvCxnSpPr>
          <p:nvPr/>
        </p:nvCxnSpPr>
        <p:spPr>
          <a:xfrm>
            <a:off x="2185737" y="1494143"/>
            <a:ext cx="164431" cy="11447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A302AC3F-7054-4570-A4BB-989726B6B209}"/>
              </a:ext>
            </a:extLst>
          </p:cNvPr>
          <p:cNvSpPr txBox="1"/>
          <p:nvPr/>
        </p:nvSpPr>
        <p:spPr>
          <a:xfrm>
            <a:off x="8578679" y="745884"/>
            <a:ext cx="2350168" cy="584775"/>
          </a:xfrm>
          <a:prstGeom prst="rect">
            <a:avLst/>
          </a:prstGeom>
          <a:solidFill>
            <a:schemeClr val="accent4">
              <a:lumMod val="20000"/>
              <a:lumOff val="80000"/>
            </a:schemeClr>
          </a:solidFill>
        </p:spPr>
        <p:txBody>
          <a:bodyPr wrap="square">
            <a:spAutoFit/>
          </a:bodyPr>
          <a:lstStyle/>
          <a:p>
            <a:r>
              <a:rPr lang="en-GB" sz="1600" dirty="0"/>
              <a:t>indicate the data for the data type</a:t>
            </a:r>
            <a:endParaRPr lang="en-US" sz="1600" dirty="0"/>
          </a:p>
        </p:txBody>
      </p:sp>
      <p:cxnSp>
        <p:nvCxnSpPr>
          <p:cNvPr id="18" name="Straight Arrow Connector 17">
            <a:extLst>
              <a:ext uri="{FF2B5EF4-FFF2-40B4-BE49-F238E27FC236}">
                <a16:creationId xmlns:a16="http://schemas.microsoft.com/office/drawing/2014/main" id="{83976A12-E1ED-47DE-A327-D93EB67FD3A1}"/>
              </a:ext>
            </a:extLst>
          </p:cNvPr>
          <p:cNvCxnSpPr>
            <a:cxnSpLocks/>
            <a:stCxn id="17" idx="2"/>
          </p:cNvCxnSpPr>
          <p:nvPr/>
        </p:nvCxnSpPr>
        <p:spPr>
          <a:xfrm>
            <a:off x="9753763" y="1330659"/>
            <a:ext cx="164431" cy="13910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82292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F29E625-DCBC-4FB4-ACF1-CA7D33C32182}"/>
              </a:ext>
            </a:extLst>
          </p:cNvPr>
          <p:cNvPicPr>
            <a:picLocks noChangeAspect="1"/>
          </p:cNvPicPr>
          <p:nvPr/>
        </p:nvPicPr>
        <p:blipFill>
          <a:blip r:embed="rId2"/>
          <a:stretch>
            <a:fillRect/>
          </a:stretch>
        </p:blipFill>
        <p:spPr>
          <a:xfrm>
            <a:off x="4626193" y="0"/>
            <a:ext cx="5227636" cy="6858000"/>
          </a:xfrm>
          <a:prstGeom prst="rect">
            <a:avLst/>
          </a:prstGeom>
        </p:spPr>
      </p:pic>
      <p:sp>
        <p:nvSpPr>
          <p:cNvPr id="7" name="TextBox 6">
            <a:extLst>
              <a:ext uri="{FF2B5EF4-FFF2-40B4-BE49-F238E27FC236}">
                <a16:creationId xmlns:a16="http://schemas.microsoft.com/office/drawing/2014/main" id="{B2D9210E-6ABF-4CB3-A9FD-6D1F3F6D74FE}"/>
              </a:ext>
            </a:extLst>
          </p:cNvPr>
          <p:cNvSpPr txBox="1"/>
          <p:nvPr/>
        </p:nvSpPr>
        <p:spPr>
          <a:xfrm>
            <a:off x="433057" y="2228671"/>
            <a:ext cx="4193136" cy="1200329"/>
          </a:xfrm>
          <a:prstGeom prst="rect">
            <a:avLst/>
          </a:prstGeom>
          <a:solidFill>
            <a:schemeClr val="accent4">
              <a:lumMod val="20000"/>
              <a:lumOff val="80000"/>
            </a:schemeClr>
          </a:solidFill>
        </p:spPr>
        <p:txBody>
          <a:bodyPr wrap="square">
            <a:spAutoFit/>
          </a:bodyPr>
          <a:lstStyle/>
          <a:p>
            <a:r>
              <a:rPr lang="en-US" dirty="0"/>
              <a:t>Used to define android contact filed mime type. For example, for the contact information </a:t>
            </a:r>
            <a:r>
              <a:rPr lang="en-US" dirty="0">
                <a:solidFill>
                  <a:srgbClr val="7030A0"/>
                </a:solidFill>
              </a:rPr>
              <a:t>email</a:t>
            </a:r>
            <a:r>
              <a:rPr lang="en-US" dirty="0"/>
              <a:t> field, it’s </a:t>
            </a:r>
            <a:r>
              <a:rPr lang="en-US" dirty="0" err="1"/>
              <a:t>mimetype</a:t>
            </a:r>
            <a:r>
              <a:rPr lang="en-US" dirty="0"/>
              <a:t> is </a:t>
            </a:r>
            <a:r>
              <a:rPr lang="en-US" i="1" dirty="0" err="1">
                <a:solidFill>
                  <a:srgbClr val="7030A0"/>
                </a:solidFill>
              </a:rPr>
              <a:t>vnd.android.cursor.item</a:t>
            </a:r>
            <a:r>
              <a:rPr lang="en-US" i="1" dirty="0">
                <a:solidFill>
                  <a:srgbClr val="7030A0"/>
                </a:solidFill>
              </a:rPr>
              <a:t>/email_v2</a:t>
            </a:r>
            <a:r>
              <a:rPr lang="en-US" dirty="0"/>
              <a:t>.</a:t>
            </a:r>
          </a:p>
        </p:txBody>
      </p:sp>
      <p:sp>
        <p:nvSpPr>
          <p:cNvPr id="8" name="TextBox 7">
            <a:extLst>
              <a:ext uri="{FF2B5EF4-FFF2-40B4-BE49-F238E27FC236}">
                <a16:creationId xmlns:a16="http://schemas.microsoft.com/office/drawing/2014/main" id="{66AB0896-22FB-46FA-9BC9-038FF9E7B74D}"/>
              </a:ext>
            </a:extLst>
          </p:cNvPr>
          <p:cNvSpPr txBox="1"/>
          <p:nvPr/>
        </p:nvSpPr>
        <p:spPr>
          <a:xfrm>
            <a:off x="1740147" y="181587"/>
            <a:ext cx="2886046" cy="369332"/>
          </a:xfrm>
          <a:prstGeom prst="rect">
            <a:avLst/>
          </a:prstGeom>
          <a:solidFill>
            <a:schemeClr val="accent4"/>
          </a:solidFill>
        </p:spPr>
        <p:txBody>
          <a:bodyPr wrap="none" rtlCol="0">
            <a:spAutoFit/>
          </a:bodyPr>
          <a:lstStyle/>
          <a:p>
            <a:r>
              <a:rPr lang="en-US" dirty="0"/>
              <a:t>Show structure of </a:t>
            </a:r>
            <a:r>
              <a:rPr lang="en-US" i="1" dirty="0" err="1">
                <a:solidFill>
                  <a:srgbClr val="7030A0"/>
                </a:solidFill>
              </a:rPr>
              <a:t>minetypes</a:t>
            </a:r>
            <a:endParaRPr lang="en-US" i="1" dirty="0">
              <a:solidFill>
                <a:srgbClr val="7030A0"/>
              </a:solidFill>
            </a:endParaRPr>
          </a:p>
        </p:txBody>
      </p:sp>
      <p:sp>
        <p:nvSpPr>
          <p:cNvPr id="9" name="Rectangle 8">
            <a:extLst>
              <a:ext uri="{FF2B5EF4-FFF2-40B4-BE49-F238E27FC236}">
                <a16:creationId xmlns:a16="http://schemas.microsoft.com/office/drawing/2014/main" id="{80B0531C-A1B6-4851-82BE-998D16A2ADC8}"/>
              </a:ext>
            </a:extLst>
          </p:cNvPr>
          <p:cNvSpPr/>
          <p:nvPr/>
        </p:nvSpPr>
        <p:spPr>
          <a:xfrm>
            <a:off x="4988701" y="1517983"/>
            <a:ext cx="2608596" cy="2619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E7043EA-3776-4544-93E4-B1550EFFB1F1}"/>
              </a:ext>
            </a:extLst>
          </p:cNvPr>
          <p:cNvSpPr/>
          <p:nvPr/>
        </p:nvSpPr>
        <p:spPr>
          <a:xfrm>
            <a:off x="4996723" y="1919034"/>
            <a:ext cx="2608596" cy="2619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41DAB9-B84A-4721-B9FB-80766414D3D6}"/>
              </a:ext>
            </a:extLst>
          </p:cNvPr>
          <p:cNvSpPr/>
          <p:nvPr/>
        </p:nvSpPr>
        <p:spPr>
          <a:xfrm>
            <a:off x="4996722" y="6338640"/>
            <a:ext cx="4317079" cy="5193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672D05-E9AE-B06B-0762-115618707C9D}"/>
              </a:ext>
            </a:extLst>
          </p:cNvPr>
          <p:cNvSpPr txBox="1"/>
          <p:nvPr/>
        </p:nvSpPr>
        <p:spPr>
          <a:xfrm>
            <a:off x="433057" y="3791417"/>
            <a:ext cx="4193136" cy="646331"/>
          </a:xfrm>
          <a:prstGeom prst="rect">
            <a:avLst/>
          </a:prstGeom>
          <a:solidFill>
            <a:schemeClr val="accent4">
              <a:lumMod val="20000"/>
              <a:lumOff val="80000"/>
            </a:schemeClr>
          </a:solidFill>
        </p:spPr>
        <p:txBody>
          <a:bodyPr wrap="square">
            <a:spAutoFit/>
          </a:bodyPr>
          <a:lstStyle/>
          <a:p>
            <a:r>
              <a:rPr lang="en-US" dirty="0"/>
              <a:t>The contact includes phone number, name, …, ….</a:t>
            </a:r>
          </a:p>
        </p:txBody>
      </p:sp>
      <p:pic>
        <p:nvPicPr>
          <p:cNvPr id="4" name="Picture 3">
            <a:extLst>
              <a:ext uri="{FF2B5EF4-FFF2-40B4-BE49-F238E27FC236}">
                <a16:creationId xmlns:a16="http://schemas.microsoft.com/office/drawing/2014/main" id="{C0B84C0A-03AD-163C-470E-B8B20C4848A0}"/>
              </a:ext>
            </a:extLst>
          </p:cNvPr>
          <p:cNvPicPr>
            <a:picLocks noChangeAspect="1"/>
          </p:cNvPicPr>
          <p:nvPr/>
        </p:nvPicPr>
        <p:blipFill>
          <a:blip r:embed="rId3"/>
          <a:stretch>
            <a:fillRect/>
          </a:stretch>
        </p:blipFill>
        <p:spPr>
          <a:xfrm>
            <a:off x="9936285" y="1521784"/>
            <a:ext cx="2255715" cy="1318374"/>
          </a:xfrm>
          <a:prstGeom prst="rect">
            <a:avLst/>
          </a:prstGeom>
        </p:spPr>
      </p:pic>
      <p:cxnSp>
        <p:nvCxnSpPr>
          <p:cNvPr id="12" name="Straight Arrow Connector 11">
            <a:extLst>
              <a:ext uri="{FF2B5EF4-FFF2-40B4-BE49-F238E27FC236}">
                <a16:creationId xmlns:a16="http://schemas.microsoft.com/office/drawing/2014/main" id="{83B00AC0-B155-5947-3CF7-080987B1C8CE}"/>
              </a:ext>
            </a:extLst>
          </p:cNvPr>
          <p:cNvCxnSpPr/>
          <p:nvPr/>
        </p:nvCxnSpPr>
        <p:spPr>
          <a:xfrm flipH="1" flipV="1">
            <a:off x="7663912" y="2050002"/>
            <a:ext cx="2332495" cy="7241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FBDAD0A1-170D-D396-BB72-533C61E52764}"/>
              </a:ext>
            </a:extLst>
          </p:cNvPr>
          <p:cNvCxnSpPr/>
          <p:nvPr/>
        </p:nvCxnSpPr>
        <p:spPr>
          <a:xfrm flipH="1" flipV="1">
            <a:off x="7687775" y="1648951"/>
            <a:ext cx="2248510" cy="9237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69F51767-3D23-4F92-3B31-0492D5D92D52}"/>
              </a:ext>
            </a:extLst>
          </p:cNvPr>
          <p:cNvCxnSpPr/>
          <p:nvPr/>
        </p:nvCxnSpPr>
        <p:spPr>
          <a:xfrm flipH="1">
            <a:off x="9027763" y="2345294"/>
            <a:ext cx="968644" cy="39933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8DE61391-D388-4047-13E3-C4799BBE22E3}"/>
              </a:ext>
            </a:extLst>
          </p:cNvPr>
          <p:cNvCxnSpPr/>
          <p:nvPr/>
        </p:nvCxnSpPr>
        <p:spPr>
          <a:xfrm flipH="1">
            <a:off x="9372394" y="2180971"/>
            <a:ext cx="964975" cy="44625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AA618C45-D7CE-2B46-0ADB-D3E61E5356AD}"/>
              </a:ext>
            </a:extLst>
          </p:cNvPr>
          <p:cNvSpPr txBox="1"/>
          <p:nvPr/>
        </p:nvSpPr>
        <p:spPr>
          <a:xfrm>
            <a:off x="7915858" y="5882640"/>
            <a:ext cx="1029449" cy="369332"/>
          </a:xfrm>
          <a:prstGeom prst="rect">
            <a:avLst/>
          </a:prstGeom>
          <a:solidFill>
            <a:schemeClr val="accent4">
              <a:lumMod val="20000"/>
              <a:lumOff val="80000"/>
            </a:schemeClr>
          </a:solidFill>
        </p:spPr>
        <p:txBody>
          <a:bodyPr wrap="none" rtlCol="0">
            <a:spAutoFit/>
          </a:bodyPr>
          <a:lstStyle/>
          <a:p>
            <a:r>
              <a:rPr lang="en-US" dirty="0"/>
              <a:t>google FI</a:t>
            </a:r>
          </a:p>
        </p:txBody>
      </p:sp>
    </p:spTree>
    <p:extLst>
      <p:ext uri="{BB962C8B-B14F-4D97-AF65-F5344CB8AC3E}">
        <p14:creationId xmlns:p14="http://schemas.microsoft.com/office/powerpoint/2010/main" val="2153434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7F52E1-2035-07A6-A0F9-8BA7F13AEF7D}"/>
              </a:ext>
            </a:extLst>
          </p:cNvPr>
          <p:cNvSpPr>
            <a:spLocks noGrp="1"/>
          </p:cNvSpPr>
          <p:nvPr>
            <p:ph type="title"/>
          </p:nvPr>
        </p:nvSpPr>
        <p:spPr/>
        <p:txBody>
          <a:bodyPr/>
          <a:lstStyle/>
          <a:p>
            <a:r>
              <a:rPr lang="en-US" dirty="0">
                <a:solidFill>
                  <a:schemeClr val="accent2"/>
                </a:solidFill>
              </a:rPr>
              <a:t>contacts </a:t>
            </a:r>
            <a:r>
              <a:rPr lang="en-US" dirty="0"/>
              <a:t>table</a:t>
            </a:r>
          </a:p>
        </p:txBody>
      </p:sp>
      <p:sp>
        <p:nvSpPr>
          <p:cNvPr id="5" name="Text Placeholder 4">
            <a:extLst>
              <a:ext uri="{FF2B5EF4-FFF2-40B4-BE49-F238E27FC236}">
                <a16:creationId xmlns:a16="http://schemas.microsoft.com/office/drawing/2014/main" id="{45BCF8EB-D944-5492-4A28-E9A1F00A56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683766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omputer screen capture&#10;&#10;Description automatically generated with medium confidence">
            <a:extLst>
              <a:ext uri="{FF2B5EF4-FFF2-40B4-BE49-F238E27FC236}">
                <a16:creationId xmlns:a16="http://schemas.microsoft.com/office/drawing/2014/main" id="{F96E0123-87E5-45F8-BC29-65BF01750590}"/>
              </a:ext>
            </a:extLst>
          </p:cNvPr>
          <p:cNvPicPr>
            <a:picLocks noChangeAspect="1"/>
          </p:cNvPicPr>
          <p:nvPr/>
        </p:nvPicPr>
        <p:blipFill>
          <a:blip r:embed="rId2"/>
          <a:stretch>
            <a:fillRect/>
          </a:stretch>
        </p:blipFill>
        <p:spPr>
          <a:xfrm>
            <a:off x="734865" y="2357738"/>
            <a:ext cx="10722269" cy="2956816"/>
          </a:xfrm>
          <a:prstGeom prst="rect">
            <a:avLst/>
          </a:prstGeom>
        </p:spPr>
      </p:pic>
      <p:cxnSp>
        <p:nvCxnSpPr>
          <p:cNvPr id="12" name="Straight Arrow Connector 11">
            <a:extLst>
              <a:ext uri="{FF2B5EF4-FFF2-40B4-BE49-F238E27FC236}">
                <a16:creationId xmlns:a16="http://schemas.microsoft.com/office/drawing/2014/main" id="{662E2137-7BB7-4510-92DC-6C8A26107114}"/>
              </a:ext>
            </a:extLst>
          </p:cNvPr>
          <p:cNvCxnSpPr/>
          <p:nvPr/>
        </p:nvCxnSpPr>
        <p:spPr>
          <a:xfrm>
            <a:off x="10218239" y="2129138"/>
            <a:ext cx="417095" cy="457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6F6D13EF-0CA8-4047-7CC4-F2A87D6399B6}"/>
                  </a:ext>
                </a:extLst>
              </p14:cNvPr>
              <p14:cNvContentPartPr/>
              <p14:nvPr/>
            </p14:nvContentPartPr>
            <p14:xfrm>
              <a:off x="2038172" y="3158866"/>
              <a:ext cx="222840" cy="183600"/>
            </p14:xfrm>
          </p:contentPart>
        </mc:Choice>
        <mc:Fallback xmlns="">
          <p:pic>
            <p:nvPicPr>
              <p:cNvPr id="14" name="Ink 13">
                <a:extLst>
                  <a:ext uri="{FF2B5EF4-FFF2-40B4-BE49-F238E27FC236}">
                    <a16:creationId xmlns:a16="http://schemas.microsoft.com/office/drawing/2014/main" id="{6F6D13EF-0CA8-4047-7CC4-F2A87D6399B6}"/>
                  </a:ext>
                </a:extLst>
              </p:cNvPr>
              <p:cNvPicPr/>
              <p:nvPr/>
            </p:nvPicPr>
            <p:blipFill>
              <a:blip r:embed="rId4"/>
              <a:stretch>
                <a:fillRect/>
              </a:stretch>
            </p:blipFill>
            <p:spPr>
              <a:xfrm>
                <a:off x="2029172" y="3149866"/>
                <a:ext cx="240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279A0A2D-0E8A-16C5-9AFF-160FD63F79E5}"/>
                  </a:ext>
                </a:extLst>
              </p14:cNvPr>
              <p14:cNvContentPartPr/>
              <p14:nvPr/>
            </p14:nvContentPartPr>
            <p14:xfrm>
              <a:off x="1980212" y="3836146"/>
              <a:ext cx="240840" cy="396360"/>
            </p14:xfrm>
          </p:contentPart>
        </mc:Choice>
        <mc:Fallback xmlns="">
          <p:pic>
            <p:nvPicPr>
              <p:cNvPr id="17" name="Ink 16">
                <a:extLst>
                  <a:ext uri="{FF2B5EF4-FFF2-40B4-BE49-F238E27FC236}">
                    <a16:creationId xmlns:a16="http://schemas.microsoft.com/office/drawing/2014/main" id="{279A0A2D-0E8A-16C5-9AFF-160FD63F79E5}"/>
                  </a:ext>
                </a:extLst>
              </p:cNvPr>
              <p:cNvPicPr/>
              <p:nvPr/>
            </p:nvPicPr>
            <p:blipFill>
              <a:blip r:embed="rId6"/>
              <a:stretch>
                <a:fillRect/>
              </a:stretch>
            </p:blipFill>
            <p:spPr>
              <a:xfrm>
                <a:off x="1971572" y="3827146"/>
                <a:ext cx="258480" cy="414000"/>
              </a:xfrm>
              <a:prstGeom prst="rect">
                <a:avLst/>
              </a:prstGeom>
            </p:spPr>
          </p:pic>
        </mc:Fallback>
      </mc:AlternateContent>
      <p:sp>
        <p:nvSpPr>
          <p:cNvPr id="21" name="Title 20">
            <a:extLst>
              <a:ext uri="{FF2B5EF4-FFF2-40B4-BE49-F238E27FC236}">
                <a16:creationId xmlns:a16="http://schemas.microsoft.com/office/drawing/2014/main" id="{EB021617-ABE5-AD4C-9312-1AA861A90AFE}"/>
              </a:ext>
            </a:extLst>
          </p:cNvPr>
          <p:cNvSpPr>
            <a:spLocks noGrp="1"/>
          </p:cNvSpPr>
          <p:nvPr>
            <p:ph type="title"/>
          </p:nvPr>
        </p:nvSpPr>
        <p:spPr>
          <a:xfrm>
            <a:off x="734865" y="457548"/>
            <a:ext cx="10515600" cy="1325563"/>
          </a:xfrm>
        </p:spPr>
        <p:txBody>
          <a:bodyPr>
            <a:normAutofit/>
          </a:bodyPr>
          <a:lstStyle/>
          <a:p>
            <a:r>
              <a:rPr lang="en-US" dirty="0">
                <a:solidFill>
                  <a:srgbClr val="FF0000"/>
                </a:solidFill>
              </a:rPr>
              <a:t>n</a:t>
            </a:r>
            <a:r>
              <a:rPr lang="en-US" dirty="0"/>
              <a:t> </a:t>
            </a:r>
            <a:r>
              <a:rPr lang="en-US" dirty="0" err="1">
                <a:solidFill>
                  <a:schemeClr val="accent4"/>
                </a:solidFill>
              </a:rPr>
              <a:t>raw_contacts</a:t>
            </a:r>
            <a:r>
              <a:rPr lang="en-US" dirty="0">
                <a:solidFill>
                  <a:schemeClr val="accent4"/>
                </a:solidFill>
              </a:rPr>
              <a:t> </a:t>
            </a:r>
            <a:r>
              <a:rPr lang="en-US" dirty="0"/>
              <a:t>will be </a:t>
            </a:r>
            <a:r>
              <a:rPr lang="en-US" dirty="0">
                <a:solidFill>
                  <a:srgbClr val="FF0000"/>
                </a:solidFill>
              </a:rPr>
              <a:t>united</a:t>
            </a:r>
            <a:r>
              <a:rPr lang="en-US" dirty="0"/>
              <a:t> to one </a:t>
            </a:r>
            <a:r>
              <a:rPr lang="en-US" dirty="0">
                <a:solidFill>
                  <a:schemeClr val="accent4"/>
                </a:solidFill>
              </a:rPr>
              <a:t>contact</a:t>
            </a:r>
            <a:r>
              <a:rPr lang="en-US" dirty="0"/>
              <a:t> (one personal) in the device</a:t>
            </a:r>
          </a:p>
        </p:txBody>
      </p:sp>
      <p:sp>
        <p:nvSpPr>
          <p:cNvPr id="24" name="TextBox 23">
            <a:extLst>
              <a:ext uri="{FF2B5EF4-FFF2-40B4-BE49-F238E27FC236}">
                <a16:creationId xmlns:a16="http://schemas.microsoft.com/office/drawing/2014/main" id="{6CB4E373-1C54-A997-6E42-242014874448}"/>
              </a:ext>
            </a:extLst>
          </p:cNvPr>
          <p:cNvSpPr txBox="1"/>
          <p:nvPr/>
        </p:nvSpPr>
        <p:spPr>
          <a:xfrm>
            <a:off x="7764517" y="1586793"/>
            <a:ext cx="3596031" cy="646331"/>
          </a:xfrm>
          <a:prstGeom prst="rect">
            <a:avLst/>
          </a:prstGeom>
          <a:noFill/>
        </p:spPr>
        <p:txBody>
          <a:bodyPr wrap="square">
            <a:spAutoFit/>
          </a:bodyPr>
          <a:lstStyle/>
          <a:p>
            <a:r>
              <a:rPr lang="en-US" dirty="0" err="1"/>
              <a:t>raws</a:t>
            </a:r>
            <a:r>
              <a:rPr lang="en-US" dirty="0"/>
              <a:t> in </a:t>
            </a:r>
            <a:r>
              <a:rPr lang="en-US" dirty="0" err="1">
                <a:solidFill>
                  <a:schemeClr val="accent2"/>
                </a:solidFill>
              </a:rPr>
              <a:t>contact_id</a:t>
            </a:r>
            <a:r>
              <a:rPr lang="en-US" dirty="0">
                <a:solidFill>
                  <a:schemeClr val="accent2"/>
                </a:solidFill>
              </a:rPr>
              <a:t>=10  </a:t>
            </a:r>
            <a:r>
              <a:rPr lang="en-US" dirty="0"/>
              <a:t>will be aggregated to </a:t>
            </a:r>
            <a:r>
              <a:rPr lang="en-US" dirty="0">
                <a:solidFill>
                  <a:schemeClr val="accent2"/>
                </a:solidFill>
              </a:rPr>
              <a:t>id=10 </a:t>
            </a:r>
            <a:r>
              <a:rPr lang="en-US" dirty="0"/>
              <a:t>in</a:t>
            </a:r>
            <a:r>
              <a:rPr lang="en-US" dirty="0">
                <a:solidFill>
                  <a:schemeClr val="accent2"/>
                </a:solidFill>
              </a:rPr>
              <a:t> contact table</a:t>
            </a:r>
            <a:r>
              <a:rPr lang="en-US" dirty="0"/>
              <a:t> </a:t>
            </a:r>
          </a:p>
        </p:txBody>
      </p:sp>
      <p:sp>
        <p:nvSpPr>
          <p:cNvPr id="2" name="TextBox 1">
            <a:extLst>
              <a:ext uri="{FF2B5EF4-FFF2-40B4-BE49-F238E27FC236}">
                <a16:creationId xmlns:a16="http://schemas.microsoft.com/office/drawing/2014/main" id="{7F51A30F-9DDF-B5F3-1CEB-239097812494}"/>
              </a:ext>
            </a:extLst>
          </p:cNvPr>
          <p:cNvSpPr txBox="1"/>
          <p:nvPr/>
        </p:nvSpPr>
        <p:spPr>
          <a:xfrm>
            <a:off x="734865" y="5791200"/>
            <a:ext cx="9858789" cy="369332"/>
          </a:xfrm>
          <a:prstGeom prst="rect">
            <a:avLst/>
          </a:prstGeom>
          <a:noFill/>
        </p:spPr>
        <p:txBody>
          <a:bodyPr wrap="none" rtlCol="0">
            <a:spAutoFit/>
          </a:bodyPr>
          <a:lstStyle/>
          <a:p>
            <a:r>
              <a:rPr lang="en-US" dirty="0">
                <a:solidFill>
                  <a:srgbClr val="FF0000"/>
                </a:solidFill>
              </a:rPr>
              <a:t>Conclusion</a:t>
            </a:r>
            <a:r>
              <a:rPr lang="en-US" dirty="0"/>
              <a:t>: There are </a:t>
            </a:r>
            <a:r>
              <a:rPr lang="en-US" dirty="0">
                <a:solidFill>
                  <a:srgbClr val="FF0000"/>
                </a:solidFill>
              </a:rPr>
              <a:t>10</a:t>
            </a:r>
            <a:r>
              <a:rPr lang="en-US" dirty="0"/>
              <a:t> raw contacts, but the system believes that </a:t>
            </a:r>
            <a:r>
              <a:rPr lang="en-US" dirty="0">
                <a:solidFill>
                  <a:srgbClr val="FF0000"/>
                </a:solidFill>
              </a:rPr>
              <a:t>one</a:t>
            </a:r>
            <a:r>
              <a:rPr lang="en-US" dirty="0"/>
              <a:t> person created 10 raw contacts</a:t>
            </a:r>
          </a:p>
        </p:txBody>
      </p:sp>
    </p:spTree>
    <p:extLst>
      <p:ext uri="{BB962C8B-B14F-4D97-AF65-F5344CB8AC3E}">
        <p14:creationId xmlns:p14="http://schemas.microsoft.com/office/powerpoint/2010/main" val="838189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a:extLst>
              <a:ext uri="{FF2B5EF4-FFF2-40B4-BE49-F238E27FC236}">
                <a16:creationId xmlns:a16="http://schemas.microsoft.com/office/drawing/2014/main" id="{B846D504-0365-4A56-8893-96AEBE2675F0}"/>
              </a:ext>
            </a:extLst>
          </p:cNvPr>
          <p:cNvPicPr>
            <a:picLocks noChangeAspect="1"/>
          </p:cNvPicPr>
          <p:nvPr/>
        </p:nvPicPr>
        <p:blipFill>
          <a:blip r:embed="rId3"/>
          <a:stretch>
            <a:fillRect/>
          </a:stretch>
        </p:blipFill>
        <p:spPr>
          <a:xfrm>
            <a:off x="4560237" y="412017"/>
            <a:ext cx="6472455" cy="6033965"/>
          </a:xfrm>
          <a:prstGeom prst="rect">
            <a:avLst/>
          </a:prstGeom>
        </p:spPr>
      </p:pic>
      <p:sp>
        <p:nvSpPr>
          <p:cNvPr id="17" name="Rectangle 16">
            <a:extLst>
              <a:ext uri="{FF2B5EF4-FFF2-40B4-BE49-F238E27FC236}">
                <a16:creationId xmlns:a16="http://schemas.microsoft.com/office/drawing/2014/main" id="{F15EAB34-EE8B-4817-AB64-0B5220272023}"/>
              </a:ext>
            </a:extLst>
          </p:cNvPr>
          <p:cNvSpPr/>
          <p:nvPr/>
        </p:nvSpPr>
        <p:spPr>
          <a:xfrm>
            <a:off x="5365014" y="2309528"/>
            <a:ext cx="730986" cy="1798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FB494A6-D6F6-4CBA-8B2F-3632A1964DA1}"/>
              </a:ext>
            </a:extLst>
          </p:cNvPr>
          <p:cNvSpPr/>
          <p:nvPr/>
        </p:nvSpPr>
        <p:spPr>
          <a:xfrm>
            <a:off x="5440051" y="3579598"/>
            <a:ext cx="521369" cy="1737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87CF61B-E053-42D9-9DC8-E3245CB3F4B4}"/>
              </a:ext>
            </a:extLst>
          </p:cNvPr>
          <p:cNvSpPr/>
          <p:nvPr/>
        </p:nvSpPr>
        <p:spPr>
          <a:xfrm flipV="1">
            <a:off x="5353787" y="6161099"/>
            <a:ext cx="1087653" cy="1737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A477BDE-DFDB-424A-A89B-966B1A677AC9}"/>
              </a:ext>
            </a:extLst>
          </p:cNvPr>
          <p:cNvSpPr txBox="1"/>
          <p:nvPr/>
        </p:nvSpPr>
        <p:spPr>
          <a:xfrm>
            <a:off x="835283" y="1583595"/>
            <a:ext cx="2473101" cy="830997"/>
          </a:xfrm>
          <a:prstGeom prst="rect">
            <a:avLst/>
          </a:prstGeom>
          <a:solidFill>
            <a:schemeClr val="accent4">
              <a:lumMod val="20000"/>
              <a:lumOff val="80000"/>
            </a:schemeClr>
          </a:solidFill>
        </p:spPr>
        <p:txBody>
          <a:bodyPr wrap="square">
            <a:spAutoFit/>
          </a:bodyPr>
          <a:lstStyle/>
          <a:p>
            <a:r>
              <a:rPr lang="en-US" sz="1600"/>
              <a:t>metadata of each contacts info, e.g., times contacted, last time contacted</a:t>
            </a:r>
          </a:p>
        </p:txBody>
      </p:sp>
      <p:cxnSp>
        <p:nvCxnSpPr>
          <p:cNvPr id="13" name="Straight Arrow Connector 12">
            <a:extLst>
              <a:ext uri="{FF2B5EF4-FFF2-40B4-BE49-F238E27FC236}">
                <a16:creationId xmlns:a16="http://schemas.microsoft.com/office/drawing/2014/main" id="{1E6E512E-4565-495A-9A52-69F5199F5EE8}"/>
              </a:ext>
            </a:extLst>
          </p:cNvPr>
          <p:cNvCxnSpPr>
            <a:cxnSpLocks/>
            <a:stCxn id="12" idx="3"/>
            <a:endCxn id="17" idx="1"/>
          </p:cNvCxnSpPr>
          <p:nvPr/>
        </p:nvCxnSpPr>
        <p:spPr>
          <a:xfrm>
            <a:off x="3308384" y="1999094"/>
            <a:ext cx="2056630" cy="4003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B86D2D12-3525-4192-84F4-2153ACDA45A9}"/>
              </a:ext>
            </a:extLst>
          </p:cNvPr>
          <p:cNvSpPr txBox="1"/>
          <p:nvPr/>
        </p:nvSpPr>
        <p:spPr>
          <a:xfrm>
            <a:off x="870474" y="3250995"/>
            <a:ext cx="2246396" cy="830997"/>
          </a:xfrm>
          <a:prstGeom prst="rect">
            <a:avLst/>
          </a:prstGeom>
          <a:solidFill>
            <a:schemeClr val="accent4">
              <a:lumMod val="20000"/>
              <a:lumOff val="80000"/>
            </a:schemeClr>
          </a:solidFill>
        </p:spPr>
        <p:txBody>
          <a:bodyPr wrap="square">
            <a:spAutoFit/>
          </a:bodyPr>
          <a:lstStyle/>
          <a:p>
            <a:r>
              <a:rPr lang="en-US" sz="1600"/>
              <a:t>contact group information, e.g., family, friends</a:t>
            </a:r>
          </a:p>
        </p:txBody>
      </p:sp>
      <p:cxnSp>
        <p:nvCxnSpPr>
          <p:cNvPr id="26" name="Straight Arrow Connector 25">
            <a:extLst>
              <a:ext uri="{FF2B5EF4-FFF2-40B4-BE49-F238E27FC236}">
                <a16:creationId xmlns:a16="http://schemas.microsoft.com/office/drawing/2014/main" id="{7D681489-DDAC-455B-9021-650FA725D2D9}"/>
              </a:ext>
            </a:extLst>
          </p:cNvPr>
          <p:cNvCxnSpPr>
            <a:cxnSpLocks/>
            <a:stCxn id="25" idx="3"/>
            <a:endCxn id="20" idx="1"/>
          </p:cNvCxnSpPr>
          <p:nvPr/>
        </p:nvCxnSpPr>
        <p:spPr>
          <a:xfrm flipV="1">
            <a:off x="3116870" y="3666493"/>
            <a:ext cx="2323181" cy="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Rectangle 26">
            <a:extLst>
              <a:ext uri="{FF2B5EF4-FFF2-40B4-BE49-F238E27FC236}">
                <a16:creationId xmlns:a16="http://schemas.microsoft.com/office/drawing/2014/main" id="{7263A828-1D5D-495A-AEC2-638A0EC92E71}"/>
              </a:ext>
            </a:extLst>
          </p:cNvPr>
          <p:cNvSpPr/>
          <p:nvPr/>
        </p:nvSpPr>
        <p:spPr>
          <a:xfrm>
            <a:off x="5383196" y="2522888"/>
            <a:ext cx="534737" cy="1604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698E735-FD65-4C50-82CD-3FF6868481CB}"/>
              </a:ext>
            </a:extLst>
          </p:cNvPr>
          <p:cNvSpPr txBox="1"/>
          <p:nvPr/>
        </p:nvSpPr>
        <p:spPr>
          <a:xfrm>
            <a:off x="837122" y="2616313"/>
            <a:ext cx="2463240" cy="584775"/>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r>
              <a:rPr lang="en-US" sz="1600" dirty="0"/>
              <a:t>contacts info</a:t>
            </a:r>
          </a:p>
          <a:p>
            <a:pPr marL="285750" indent="-285750">
              <a:buFont typeface="Arial" panose="020B0604020202020204" pitchFamily="34" charset="0"/>
              <a:buChar char="•"/>
            </a:pPr>
            <a:r>
              <a:rPr lang="en-US" sz="1600" dirty="0"/>
              <a:t>fields of contacts</a:t>
            </a:r>
          </a:p>
        </p:txBody>
      </p:sp>
      <p:cxnSp>
        <p:nvCxnSpPr>
          <p:cNvPr id="29" name="Straight Arrow Connector 28">
            <a:extLst>
              <a:ext uri="{FF2B5EF4-FFF2-40B4-BE49-F238E27FC236}">
                <a16:creationId xmlns:a16="http://schemas.microsoft.com/office/drawing/2014/main" id="{7C87B5EC-4697-4B95-B74F-BAFAD843C411}"/>
              </a:ext>
            </a:extLst>
          </p:cNvPr>
          <p:cNvCxnSpPr>
            <a:cxnSpLocks/>
            <a:stCxn id="28" idx="3"/>
            <a:endCxn id="27" idx="1"/>
          </p:cNvCxnSpPr>
          <p:nvPr/>
        </p:nvCxnSpPr>
        <p:spPr>
          <a:xfrm flipV="1">
            <a:off x="3300362" y="2603099"/>
            <a:ext cx="2082834" cy="3056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B9EC2D7C-5B0D-488D-8FB8-D2E674D24633}"/>
              </a:ext>
            </a:extLst>
          </p:cNvPr>
          <p:cNvSpPr txBox="1"/>
          <p:nvPr/>
        </p:nvSpPr>
        <p:spPr>
          <a:xfrm>
            <a:off x="837122" y="4348752"/>
            <a:ext cx="3021539" cy="830997"/>
          </a:xfrm>
          <a:prstGeom prst="rect">
            <a:avLst/>
          </a:prstGeom>
          <a:solidFill>
            <a:schemeClr val="accent4">
              <a:lumMod val="20000"/>
              <a:lumOff val="80000"/>
            </a:schemeClr>
          </a:solidFill>
        </p:spPr>
        <p:txBody>
          <a:bodyPr wrap="square">
            <a:spAutoFit/>
          </a:bodyPr>
          <a:lstStyle/>
          <a:p>
            <a:r>
              <a:rPr lang="en-US" sz="1600" dirty="0"/>
              <a:t>raw data is unprocessed data, which contains contacts from difference accounts</a:t>
            </a:r>
          </a:p>
        </p:txBody>
      </p:sp>
      <p:cxnSp>
        <p:nvCxnSpPr>
          <p:cNvPr id="31" name="Straight Arrow Connector 30">
            <a:extLst>
              <a:ext uri="{FF2B5EF4-FFF2-40B4-BE49-F238E27FC236}">
                <a16:creationId xmlns:a16="http://schemas.microsoft.com/office/drawing/2014/main" id="{E5339916-B664-438B-813C-887287F9CB27}"/>
              </a:ext>
            </a:extLst>
          </p:cNvPr>
          <p:cNvCxnSpPr>
            <a:cxnSpLocks/>
            <a:stCxn id="30" idx="3"/>
          </p:cNvCxnSpPr>
          <p:nvPr/>
        </p:nvCxnSpPr>
        <p:spPr>
          <a:xfrm>
            <a:off x="3858661" y="4764251"/>
            <a:ext cx="1495126" cy="13968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96847A99-A071-432F-9F68-47D9BC9DEC8F}"/>
              </a:ext>
            </a:extLst>
          </p:cNvPr>
          <p:cNvSpPr/>
          <p:nvPr/>
        </p:nvSpPr>
        <p:spPr>
          <a:xfrm>
            <a:off x="5343591" y="4243040"/>
            <a:ext cx="1087653" cy="1737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389C8237-C232-436E-A6E7-B2D0CBDF2903}"/>
              </a:ext>
            </a:extLst>
          </p:cNvPr>
          <p:cNvCxnSpPr>
            <a:cxnSpLocks/>
            <a:stCxn id="28" idx="3"/>
            <a:endCxn id="18" idx="1"/>
          </p:cNvCxnSpPr>
          <p:nvPr/>
        </p:nvCxnSpPr>
        <p:spPr>
          <a:xfrm>
            <a:off x="3300362" y="2908701"/>
            <a:ext cx="2043229" cy="142123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17345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632C71-4760-8016-FA9B-BC47348D2B38}"/>
              </a:ext>
            </a:extLst>
          </p:cNvPr>
          <p:cNvPicPr>
            <a:picLocks noChangeAspect="1"/>
          </p:cNvPicPr>
          <p:nvPr/>
        </p:nvPicPr>
        <p:blipFill>
          <a:blip r:embed="rId3"/>
          <a:stretch>
            <a:fillRect/>
          </a:stretch>
        </p:blipFill>
        <p:spPr>
          <a:xfrm>
            <a:off x="277483" y="1619885"/>
            <a:ext cx="4114931" cy="3066415"/>
          </a:xfrm>
          <a:prstGeom prst="rect">
            <a:avLst/>
          </a:prstGeom>
        </p:spPr>
      </p:pic>
      <p:graphicFrame>
        <p:nvGraphicFramePr>
          <p:cNvPr id="7" name="Table 6">
            <a:extLst>
              <a:ext uri="{FF2B5EF4-FFF2-40B4-BE49-F238E27FC236}">
                <a16:creationId xmlns:a16="http://schemas.microsoft.com/office/drawing/2014/main" id="{63AA41E0-9995-479C-CA8A-ACFC2F2E6138}"/>
              </a:ext>
            </a:extLst>
          </p:cNvPr>
          <p:cNvGraphicFramePr>
            <a:graphicFrameLocks noGrp="1"/>
          </p:cNvGraphicFramePr>
          <p:nvPr>
            <p:extLst>
              <p:ext uri="{D42A27DB-BD31-4B8C-83A1-F6EECF244321}">
                <p14:modId xmlns:p14="http://schemas.microsoft.com/office/powerpoint/2010/main" val="1155183136"/>
              </p:ext>
            </p:extLst>
          </p:nvPr>
        </p:nvGraphicFramePr>
        <p:xfrm>
          <a:off x="4472940" y="842803"/>
          <a:ext cx="7543799" cy="4794908"/>
        </p:xfrm>
        <a:graphic>
          <a:graphicData uri="http://schemas.openxmlformats.org/drawingml/2006/table">
            <a:tbl>
              <a:tblPr>
                <a:tableStyleId>{5940675A-B579-460E-94D1-54222C63F5DA}</a:tableStyleId>
              </a:tblPr>
              <a:tblGrid>
                <a:gridCol w="1956130">
                  <a:extLst>
                    <a:ext uri="{9D8B030D-6E8A-4147-A177-3AD203B41FA5}">
                      <a16:colId xmlns:a16="http://schemas.microsoft.com/office/drawing/2014/main" val="3789534106"/>
                    </a:ext>
                  </a:extLst>
                </a:gridCol>
                <a:gridCol w="840410">
                  <a:extLst>
                    <a:ext uri="{9D8B030D-6E8A-4147-A177-3AD203B41FA5}">
                      <a16:colId xmlns:a16="http://schemas.microsoft.com/office/drawing/2014/main" val="860321829"/>
                    </a:ext>
                  </a:extLst>
                </a:gridCol>
                <a:gridCol w="4747259">
                  <a:extLst>
                    <a:ext uri="{9D8B030D-6E8A-4147-A177-3AD203B41FA5}">
                      <a16:colId xmlns:a16="http://schemas.microsoft.com/office/drawing/2014/main" val="840809914"/>
                    </a:ext>
                  </a:extLst>
                </a:gridCol>
              </a:tblGrid>
              <a:tr h="134369">
                <a:tc>
                  <a:txBody>
                    <a:bodyPr/>
                    <a:lstStyle/>
                    <a:p>
                      <a:pPr>
                        <a:buNone/>
                      </a:pPr>
                      <a:r>
                        <a:rPr lang="en-US" sz="1400"/>
                        <a:t>Column Name</a:t>
                      </a:r>
                    </a:p>
                  </a:txBody>
                  <a:tcPr marL="36566" marR="36566" marT="18283" marB="18283" anchor="ctr"/>
                </a:tc>
                <a:tc>
                  <a:txBody>
                    <a:bodyPr/>
                    <a:lstStyle/>
                    <a:p>
                      <a:pPr>
                        <a:buNone/>
                      </a:pPr>
                      <a:r>
                        <a:rPr lang="en-US" sz="1400"/>
                        <a:t>Data Type</a:t>
                      </a:r>
                    </a:p>
                  </a:txBody>
                  <a:tcPr marL="36566" marR="36566" marT="18283" marB="18283" anchor="ctr"/>
                </a:tc>
                <a:tc>
                  <a:txBody>
                    <a:bodyPr/>
                    <a:lstStyle/>
                    <a:p>
                      <a:pPr>
                        <a:buNone/>
                      </a:pPr>
                      <a:r>
                        <a:rPr lang="en-US" sz="1400"/>
                        <a:t>Description</a:t>
                      </a:r>
                    </a:p>
                  </a:txBody>
                  <a:tcPr marL="36566" marR="36566" marT="18283" marB="18283" anchor="ctr"/>
                </a:tc>
                <a:extLst>
                  <a:ext uri="{0D108BD9-81ED-4DB2-BD59-A6C34878D82A}">
                    <a16:rowId xmlns:a16="http://schemas.microsoft.com/office/drawing/2014/main" val="4152135781"/>
                  </a:ext>
                </a:extLst>
              </a:tr>
              <a:tr h="255961">
                <a:tc>
                  <a:txBody>
                    <a:bodyPr/>
                    <a:lstStyle/>
                    <a:p>
                      <a:pPr>
                        <a:buNone/>
                      </a:pPr>
                      <a:r>
                        <a:rPr lang="en-US" sz="1400" b="1">
                          <a:highlight>
                            <a:srgbClr val="FFFF00"/>
                          </a:highlight>
                        </a:rPr>
                        <a:t>_id</a:t>
                      </a:r>
                      <a:endParaRPr lang="en-US" sz="1400">
                        <a:highlight>
                          <a:srgbClr val="FFFF00"/>
                        </a:highlight>
                      </a:endParaRPr>
                    </a:p>
                  </a:txBody>
                  <a:tcPr marL="36566" marR="36566" marT="18283" marB="18283" anchor="ctr"/>
                </a:tc>
                <a:tc>
                  <a:txBody>
                    <a:bodyPr/>
                    <a:lstStyle/>
                    <a:p>
                      <a:pPr>
                        <a:buNone/>
                      </a:pPr>
                      <a:r>
                        <a:rPr lang="en-US" sz="1400">
                          <a:highlight>
                            <a:srgbClr val="FFFF00"/>
                          </a:highlight>
                        </a:rPr>
                        <a:t>INTEGER</a:t>
                      </a:r>
                    </a:p>
                  </a:txBody>
                  <a:tcPr marL="36566" marR="36566" marT="18283" marB="18283" anchor="ctr"/>
                </a:tc>
                <a:tc>
                  <a:txBody>
                    <a:bodyPr/>
                    <a:lstStyle/>
                    <a:p>
                      <a:pPr>
                        <a:buNone/>
                      </a:pPr>
                      <a:r>
                        <a:rPr lang="en-GB" sz="1400" dirty="0">
                          <a:highlight>
                            <a:srgbClr val="FFFF00"/>
                          </a:highlight>
                        </a:rPr>
                        <a:t>Primary key — unique ID for the aggregated contact.</a:t>
                      </a:r>
                    </a:p>
                  </a:txBody>
                  <a:tcPr marL="36566" marR="36566" marT="18283" marB="18283" anchor="ctr"/>
                </a:tc>
                <a:extLst>
                  <a:ext uri="{0D108BD9-81ED-4DB2-BD59-A6C34878D82A}">
                    <a16:rowId xmlns:a16="http://schemas.microsoft.com/office/drawing/2014/main" val="2581387544"/>
                  </a:ext>
                </a:extLst>
              </a:tr>
              <a:tr h="365659">
                <a:tc>
                  <a:txBody>
                    <a:bodyPr/>
                    <a:lstStyle/>
                    <a:p>
                      <a:pPr>
                        <a:buNone/>
                      </a:pPr>
                      <a:r>
                        <a:rPr lang="en-US" sz="1400" b="1"/>
                        <a:t>name_raw_contact_id</a:t>
                      </a:r>
                      <a:endParaRPr lang="en-US" sz="1400"/>
                    </a:p>
                  </a:txBody>
                  <a:tcPr marL="36566" marR="36566" marT="18283" marB="18283" anchor="ctr"/>
                </a:tc>
                <a:tc>
                  <a:txBody>
                    <a:bodyPr/>
                    <a:lstStyle/>
                    <a:p>
                      <a:pPr>
                        <a:buNone/>
                      </a:pPr>
                      <a:r>
                        <a:rPr lang="en-US" sz="1400"/>
                        <a:t>INTEGER</a:t>
                      </a:r>
                    </a:p>
                  </a:txBody>
                  <a:tcPr marL="36566" marR="36566" marT="18283" marB="18283" anchor="ctr"/>
                </a:tc>
                <a:tc>
                  <a:txBody>
                    <a:bodyPr/>
                    <a:lstStyle/>
                    <a:p>
                      <a:pPr>
                        <a:buNone/>
                      </a:pPr>
                      <a:r>
                        <a:rPr lang="en-GB" sz="1400"/>
                        <a:t>References the raw_contacts._id used to display the contact’s name.</a:t>
                      </a:r>
                    </a:p>
                  </a:txBody>
                  <a:tcPr marL="36566" marR="36566" marT="18283" marB="18283" anchor="ctr"/>
                </a:tc>
                <a:extLst>
                  <a:ext uri="{0D108BD9-81ED-4DB2-BD59-A6C34878D82A}">
                    <a16:rowId xmlns:a16="http://schemas.microsoft.com/office/drawing/2014/main" val="1395789414"/>
                  </a:ext>
                </a:extLst>
              </a:tr>
              <a:tr h="255961">
                <a:tc>
                  <a:txBody>
                    <a:bodyPr/>
                    <a:lstStyle/>
                    <a:p>
                      <a:pPr>
                        <a:buNone/>
                      </a:pPr>
                      <a:r>
                        <a:rPr lang="en-US" sz="1400" b="1"/>
                        <a:t>photo_id</a:t>
                      </a:r>
                      <a:endParaRPr lang="en-US" sz="1400"/>
                    </a:p>
                  </a:txBody>
                  <a:tcPr marL="36566" marR="36566" marT="18283" marB="18283" anchor="ctr"/>
                </a:tc>
                <a:tc>
                  <a:txBody>
                    <a:bodyPr/>
                    <a:lstStyle/>
                    <a:p>
                      <a:pPr>
                        <a:buNone/>
                      </a:pPr>
                      <a:r>
                        <a:rPr lang="en-US" sz="1400"/>
                        <a:t>INTEGER</a:t>
                      </a:r>
                    </a:p>
                  </a:txBody>
                  <a:tcPr marL="36566" marR="36566" marT="18283" marB="18283" anchor="ctr"/>
                </a:tc>
                <a:tc>
                  <a:txBody>
                    <a:bodyPr/>
                    <a:lstStyle/>
                    <a:p>
                      <a:pPr>
                        <a:buNone/>
                      </a:pPr>
                      <a:r>
                        <a:rPr lang="en-GB" sz="1400"/>
                        <a:t>References the contact’s main photo record in the data table.</a:t>
                      </a:r>
                    </a:p>
                  </a:txBody>
                  <a:tcPr marL="36566" marR="36566" marT="18283" marB="18283" anchor="ctr"/>
                </a:tc>
                <a:extLst>
                  <a:ext uri="{0D108BD9-81ED-4DB2-BD59-A6C34878D82A}">
                    <a16:rowId xmlns:a16="http://schemas.microsoft.com/office/drawing/2014/main" val="1820608986"/>
                  </a:ext>
                </a:extLst>
              </a:tr>
              <a:tr h="255961">
                <a:tc>
                  <a:txBody>
                    <a:bodyPr/>
                    <a:lstStyle/>
                    <a:p>
                      <a:pPr>
                        <a:buNone/>
                      </a:pPr>
                      <a:r>
                        <a:rPr lang="en-US" sz="1400" b="1" dirty="0" err="1"/>
                        <a:t>photo_file_id</a:t>
                      </a:r>
                      <a:endParaRPr lang="en-US" sz="1400" dirty="0"/>
                    </a:p>
                  </a:txBody>
                  <a:tcPr marL="36566" marR="36566" marT="18283" marB="18283" anchor="ctr"/>
                </a:tc>
                <a:tc>
                  <a:txBody>
                    <a:bodyPr/>
                    <a:lstStyle/>
                    <a:p>
                      <a:pPr>
                        <a:buNone/>
                      </a:pPr>
                      <a:r>
                        <a:rPr lang="en-US" sz="1400"/>
                        <a:t>INTEGER</a:t>
                      </a:r>
                    </a:p>
                  </a:txBody>
                  <a:tcPr marL="36566" marR="36566" marT="18283" marB="18283" anchor="ctr"/>
                </a:tc>
                <a:tc>
                  <a:txBody>
                    <a:bodyPr/>
                    <a:lstStyle/>
                    <a:p>
                      <a:pPr>
                        <a:buNone/>
                      </a:pPr>
                      <a:r>
                        <a:rPr lang="en-GB" sz="1400"/>
                        <a:t>File-based photo reference (Android 11+ scoped storage).</a:t>
                      </a:r>
                    </a:p>
                  </a:txBody>
                  <a:tcPr marL="36566" marR="36566" marT="18283" marB="18283" anchor="ctr"/>
                </a:tc>
                <a:extLst>
                  <a:ext uri="{0D108BD9-81ED-4DB2-BD59-A6C34878D82A}">
                    <a16:rowId xmlns:a16="http://schemas.microsoft.com/office/drawing/2014/main" val="978774136"/>
                  </a:ext>
                </a:extLst>
              </a:tr>
              <a:tr h="255961">
                <a:tc>
                  <a:txBody>
                    <a:bodyPr/>
                    <a:lstStyle/>
                    <a:p>
                      <a:pPr>
                        <a:buNone/>
                      </a:pPr>
                      <a:r>
                        <a:rPr lang="en-US" sz="1400" b="1"/>
                        <a:t>custom_ringtone</a:t>
                      </a:r>
                      <a:endParaRPr lang="en-US" sz="1400"/>
                    </a:p>
                  </a:txBody>
                  <a:tcPr marL="36566" marR="36566" marT="18283" marB="18283" anchor="ctr"/>
                </a:tc>
                <a:tc>
                  <a:txBody>
                    <a:bodyPr/>
                    <a:lstStyle/>
                    <a:p>
                      <a:pPr>
                        <a:buNone/>
                      </a:pPr>
                      <a:r>
                        <a:rPr lang="en-US" sz="1400"/>
                        <a:t>TEXT</a:t>
                      </a:r>
                    </a:p>
                  </a:txBody>
                  <a:tcPr marL="36566" marR="36566" marT="18283" marB="18283" anchor="ctr"/>
                </a:tc>
                <a:tc>
                  <a:txBody>
                    <a:bodyPr/>
                    <a:lstStyle/>
                    <a:p>
                      <a:pPr>
                        <a:buNone/>
                      </a:pPr>
                      <a:r>
                        <a:rPr lang="en-GB" sz="1400"/>
                        <a:t>URI of a custom ringtone assigned to this contact.</a:t>
                      </a:r>
                    </a:p>
                  </a:txBody>
                  <a:tcPr marL="36566" marR="36566" marT="18283" marB="18283" anchor="ctr"/>
                </a:tc>
                <a:extLst>
                  <a:ext uri="{0D108BD9-81ED-4DB2-BD59-A6C34878D82A}">
                    <a16:rowId xmlns:a16="http://schemas.microsoft.com/office/drawing/2014/main" val="4125392918"/>
                  </a:ext>
                </a:extLst>
              </a:tr>
              <a:tr h="255961">
                <a:tc>
                  <a:txBody>
                    <a:bodyPr/>
                    <a:lstStyle/>
                    <a:p>
                      <a:pPr>
                        <a:buNone/>
                      </a:pPr>
                      <a:r>
                        <a:rPr lang="en-US" sz="1400" b="1"/>
                        <a:t>send_to_voicemail</a:t>
                      </a:r>
                      <a:endParaRPr lang="en-US" sz="1400"/>
                    </a:p>
                  </a:txBody>
                  <a:tcPr marL="36566" marR="36566" marT="18283" marB="18283" anchor="ctr"/>
                </a:tc>
                <a:tc>
                  <a:txBody>
                    <a:bodyPr/>
                    <a:lstStyle/>
                    <a:p>
                      <a:pPr>
                        <a:buNone/>
                      </a:pPr>
                      <a:r>
                        <a:rPr lang="en-US" sz="1400"/>
                        <a:t>INTEGER</a:t>
                      </a:r>
                    </a:p>
                  </a:txBody>
                  <a:tcPr marL="36566" marR="36566" marT="18283" marB="18283" anchor="ctr"/>
                </a:tc>
                <a:tc>
                  <a:txBody>
                    <a:bodyPr/>
                    <a:lstStyle/>
                    <a:p>
                      <a:pPr>
                        <a:buNone/>
                      </a:pPr>
                      <a:r>
                        <a:rPr lang="en-GB" sz="1400"/>
                        <a:t>1 if calls from this contact should go directly to voicemail.</a:t>
                      </a:r>
                    </a:p>
                  </a:txBody>
                  <a:tcPr marL="36566" marR="36566" marT="18283" marB="18283" anchor="ctr"/>
                </a:tc>
                <a:extLst>
                  <a:ext uri="{0D108BD9-81ED-4DB2-BD59-A6C34878D82A}">
                    <a16:rowId xmlns:a16="http://schemas.microsoft.com/office/drawing/2014/main" val="1265447635"/>
                  </a:ext>
                </a:extLst>
              </a:tr>
              <a:tr h="290917">
                <a:tc>
                  <a:txBody>
                    <a:bodyPr/>
                    <a:lstStyle/>
                    <a:p>
                      <a:pPr>
                        <a:buNone/>
                      </a:pPr>
                      <a:r>
                        <a:rPr lang="en-US" sz="1400" b="1"/>
                        <a:t>x_times_contacted</a:t>
                      </a:r>
                      <a:endParaRPr lang="en-US" sz="1400"/>
                    </a:p>
                  </a:txBody>
                  <a:tcPr marL="36566" marR="36566" marT="18283" marB="18283" anchor="ctr"/>
                </a:tc>
                <a:tc>
                  <a:txBody>
                    <a:bodyPr/>
                    <a:lstStyle/>
                    <a:p>
                      <a:pPr>
                        <a:buNone/>
                      </a:pPr>
                      <a:r>
                        <a:rPr lang="en-US" sz="1400"/>
                        <a:t>INTEGER</a:t>
                      </a:r>
                    </a:p>
                  </a:txBody>
                  <a:tcPr marL="36566" marR="36566" marT="18283" marB="18283" anchor="ctr"/>
                </a:tc>
                <a:tc>
                  <a:txBody>
                    <a:bodyPr/>
                    <a:lstStyle/>
                    <a:p>
                      <a:pPr>
                        <a:buNone/>
                      </a:pPr>
                      <a:r>
                        <a:rPr lang="en-GB" sz="1400"/>
                        <a:t>Legacy counter for number of interactions (deprecated).</a:t>
                      </a:r>
                    </a:p>
                  </a:txBody>
                  <a:tcPr marL="36566" marR="36566" marT="18283" marB="18283" anchor="ctr"/>
                </a:tc>
                <a:extLst>
                  <a:ext uri="{0D108BD9-81ED-4DB2-BD59-A6C34878D82A}">
                    <a16:rowId xmlns:a16="http://schemas.microsoft.com/office/drawing/2014/main" val="3112458392"/>
                  </a:ext>
                </a:extLst>
              </a:tr>
              <a:tr h="255961">
                <a:tc>
                  <a:txBody>
                    <a:bodyPr/>
                    <a:lstStyle/>
                    <a:p>
                      <a:pPr>
                        <a:buNone/>
                      </a:pPr>
                      <a:r>
                        <a:rPr lang="en-US" sz="1400" b="1"/>
                        <a:t>x_last_time_contacted</a:t>
                      </a:r>
                      <a:endParaRPr lang="en-US" sz="1400"/>
                    </a:p>
                  </a:txBody>
                  <a:tcPr marL="36566" marR="36566" marT="18283" marB="18283" anchor="ctr"/>
                </a:tc>
                <a:tc>
                  <a:txBody>
                    <a:bodyPr/>
                    <a:lstStyle/>
                    <a:p>
                      <a:pPr>
                        <a:buNone/>
                      </a:pPr>
                      <a:r>
                        <a:rPr lang="en-US" sz="1400"/>
                        <a:t>INTEGER</a:t>
                      </a:r>
                    </a:p>
                  </a:txBody>
                  <a:tcPr marL="36566" marR="36566" marT="18283" marB="18283" anchor="ctr"/>
                </a:tc>
                <a:tc>
                  <a:txBody>
                    <a:bodyPr/>
                    <a:lstStyle/>
                    <a:p>
                      <a:pPr>
                        <a:buNone/>
                      </a:pPr>
                      <a:r>
                        <a:rPr lang="en-GB" sz="1400"/>
                        <a:t>Legacy timestamp of last interaction (deprecated).</a:t>
                      </a:r>
                    </a:p>
                  </a:txBody>
                  <a:tcPr marL="36566" marR="36566" marT="18283" marB="18283" anchor="ctr"/>
                </a:tc>
                <a:extLst>
                  <a:ext uri="{0D108BD9-81ED-4DB2-BD59-A6C34878D82A}">
                    <a16:rowId xmlns:a16="http://schemas.microsoft.com/office/drawing/2014/main" val="2174323147"/>
                  </a:ext>
                </a:extLst>
              </a:tr>
              <a:tr h="255961">
                <a:tc>
                  <a:txBody>
                    <a:bodyPr/>
                    <a:lstStyle/>
                    <a:p>
                      <a:pPr>
                        <a:buNone/>
                      </a:pPr>
                      <a:r>
                        <a:rPr lang="en-US" sz="1400" b="1">
                          <a:highlight>
                            <a:srgbClr val="FFFF00"/>
                          </a:highlight>
                        </a:rPr>
                        <a:t>times_contacted</a:t>
                      </a:r>
                      <a:endParaRPr lang="en-US" sz="1400">
                        <a:highlight>
                          <a:srgbClr val="FFFF00"/>
                        </a:highlight>
                      </a:endParaRPr>
                    </a:p>
                  </a:txBody>
                  <a:tcPr marL="36566" marR="36566" marT="18283" marB="18283" anchor="ctr"/>
                </a:tc>
                <a:tc>
                  <a:txBody>
                    <a:bodyPr/>
                    <a:lstStyle/>
                    <a:p>
                      <a:pPr>
                        <a:buNone/>
                      </a:pPr>
                      <a:r>
                        <a:rPr lang="en-US" sz="1400">
                          <a:highlight>
                            <a:srgbClr val="FFFF00"/>
                          </a:highlight>
                        </a:rPr>
                        <a:t>INTEGER</a:t>
                      </a:r>
                    </a:p>
                  </a:txBody>
                  <a:tcPr marL="36566" marR="36566" marT="18283" marB="18283" anchor="ctr"/>
                </a:tc>
                <a:tc>
                  <a:txBody>
                    <a:bodyPr/>
                    <a:lstStyle/>
                    <a:p>
                      <a:pPr>
                        <a:buNone/>
                      </a:pPr>
                      <a:r>
                        <a:rPr lang="en-GB" sz="1400" dirty="0">
                          <a:highlight>
                            <a:srgbClr val="FFFF00"/>
                          </a:highlight>
                        </a:rPr>
                        <a:t>Number of times the contact has been interacted with.</a:t>
                      </a:r>
                    </a:p>
                  </a:txBody>
                  <a:tcPr marL="36566" marR="36566" marT="18283" marB="18283" anchor="ctr"/>
                </a:tc>
                <a:extLst>
                  <a:ext uri="{0D108BD9-81ED-4DB2-BD59-A6C34878D82A}">
                    <a16:rowId xmlns:a16="http://schemas.microsoft.com/office/drawing/2014/main" val="3825126087"/>
                  </a:ext>
                </a:extLst>
              </a:tr>
              <a:tr h="255961">
                <a:tc>
                  <a:txBody>
                    <a:bodyPr/>
                    <a:lstStyle/>
                    <a:p>
                      <a:pPr>
                        <a:buNone/>
                      </a:pPr>
                      <a:r>
                        <a:rPr lang="en-US" sz="1400" b="1">
                          <a:highlight>
                            <a:srgbClr val="FFFF00"/>
                          </a:highlight>
                        </a:rPr>
                        <a:t>last_time_contacted</a:t>
                      </a:r>
                      <a:endParaRPr lang="en-US" sz="1400">
                        <a:highlight>
                          <a:srgbClr val="FFFF00"/>
                        </a:highlight>
                      </a:endParaRPr>
                    </a:p>
                  </a:txBody>
                  <a:tcPr marL="36566" marR="36566" marT="18283" marB="18283" anchor="ctr"/>
                </a:tc>
                <a:tc>
                  <a:txBody>
                    <a:bodyPr/>
                    <a:lstStyle/>
                    <a:p>
                      <a:pPr>
                        <a:buNone/>
                      </a:pPr>
                      <a:r>
                        <a:rPr lang="en-US" sz="1400">
                          <a:highlight>
                            <a:srgbClr val="FFFF00"/>
                          </a:highlight>
                        </a:rPr>
                        <a:t>INTEGER</a:t>
                      </a:r>
                    </a:p>
                  </a:txBody>
                  <a:tcPr marL="36566" marR="36566" marT="18283" marB="18283" anchor="ctr"/>
                </a:tc>
                <a:tc>
                  <a:txBody>
                    <a:bodyPr/>
                    <a:lstStyle/>
                    <a:p>
                      <a:pPr>
                        <a:buNone/>
                      </a:pPr>
                      <a:r>
                        <a:rPr lang="en-GB" sz="1400" dirty="0">
                          <a:highlight>
                            <a:srgbClr val="FFFF00"/>
                          </a:highlight>
                        </a:rPr>
                        <a:t>Timestamp (in milliseconds) of the last interaction.</a:t>
                      </a:r>
                    </a:p>
                  </a:txBody>
                  <a:tcPr marL="36566" marR="36566" marT="18283" marB="18283" anchor="ctr"/>
                </a:tc>
                <a:extLst>
                  <a:ext uri="{0D108BD9-81ED-4DB2-BD59-A6C34878D82A}">
                    <a16:rowId xmlns:a16="http://schemas.microsoft.com/office/drawing/2014/main" val="1809110911"/>
                  </a:ext>
                </a:extLst>
              </a:tr>
              <a:tr h="255961">
                <a:tc>
                  <a:txBody>
                    <a:bodyPr/>
                    <a:lstStyle/>
                    <a:p>
                      <a:pPr>
                        <a:buNone/>
                      </a:pPr>
                      <a:r>
                        <a:rPr lang="en-US" sz="1400" b="1"/>
                        <a:t>starred</a:t>
                      </a:r>
                      <a:endParaRPr lang="en-US" sz="1400"/>
                    </a:p>
                  </a:txBody>
                  <a:tcPr marL="36566" marR="36566" marT="18283" marB="18283" anchor="ctr"/>
                </a:tc>
                <a:tc>
                  <a:txBody>
                    <a:bodyPr/>
                    <a:lstStyle/>
                    <a:p>
                      <a:pPr>
                        <a:buNone/>
                      </a:pPr>
                      <a:r>
                        <a:rPr lang="en-US" sz="1400"/>
                        <a:t>INTEGER</a:t>
                      </a:r>
                    </a:p>
                  </a:txBody>
                  <a:tcPr marL="36566" marR="36566" marT="18283" marB="18283" anchor="ctr"/>
                </a:tc>
                <a:tc>
                  <a:txBody>
                    <a:bodyPr/>
                    <a:lstStyle/>
                    <a:p>
                      <a:pPr>
                        <a:buNone/>
                      </a:pPr>
                      <a:r>
                        <a:rPr lang="en-GB" sz="1400"/>
                        <a:t>1 if the contact is marked as a “favorite.”</a:t>
                      </a:r>
                    </a:p>
                  </a:txBody>
                  <a:tcPr marL="36566" marR="36566" marT="18283" marB="18283" anchor="ctr"/>
                </a:tc>
                <a:extLst>
                  <a:ext uri="{0D108BD9-81ED-4DB2-BD59-A6C34878D82A}">
                    <a16:rowId xmlns:a16="http://schemas.microsoft.com/office/drawing/2014/main" val="2253416986"/>
                  </a:ext>
                </a:extLst>
              </a:tr>
              <a:tr h="255961">
                <a:tc>
                  <a:txBody>
                    <a:bodyPr/>
                    <a:lstStyle/>
                    <a:p>
                      <a:pPr>
                        <a:buNone/>
                      </a:pPr>
                      <a:r>
                        <a:rPr lang="en-US" sz="1400" b="1"/>
                        <a:t>pinned</a:t>
                      </a:r>
                      <a:endParaRPr lang="en-US" sz="1400"/>
                    </a:p>
                  </a:txBody>
                  <a:tcPr marL="36566" marR="36566" marT="18283" marB="18283" anchor="ctr"/>
                </a:tc>
                <a:tc>
                  <a:txBody>
                    <a:bodyPr/>
                    <a:lstStyle/>
                    <a:p>
                      <a:pPr>
                        <a:buNone/>
                      </a:pPr>
                      <a:r>
                        <a:rPr lang="en-US" sz="1400"/>
                        <a:t>INTEGER</a:t>
                      </a:r>
                    </a:p>
                  </a:txBody>
                  <a:tcPr marL="36566" marR="36566" marT="18283" marB="18283" anchor="ctr"/>
                </a:tc>
                <a:tc>
                  <a:txBody>
                    <a:bodyPr/>
                    <a:lstStyle/>
                    <a:p>
                      <a:pPr>
                        <a:buNone/>
                      </a:pPr>
                      <a:r>
                        <a:rPr lang="en-GB" sz="1400"/>
                        <a:t>Indicates the position in the pinned favorites list.</a:t>
                      </a:r>
                    </a:p>
                  </a:txBody>
                  <a:tcPr marL="36566" marR="36566" marT="18283" marB="18283" anchor="ctr"/>
                </a:tc>
                <a:extLst>
                  <a:ext uri="{0D108BD9-81ED-4DB2-BD59-A6C34878D82A}">
                    <a16:rowId xmlns:a16="http://schemas.microsoft.com/office/drawing/2014/main" val="2044210932"/>
                  </a:ext>
                </a:extLst>
              </a:tr>
              <a:tr h="255961">
                <a:tc>
                  <a:txBody>
                    <a:bodyPr/>
                    <a:lstStyle/>
                    <a:p>
                      <a:pPr>
                        <a:buNone/>
                      </a:pPr>
                      <a:r>
                        <a:rPr lang="en-US" sz="1400" b="1"/>
                        <a:t>has_phone_number</a:t>
                      </a:r>
                      <a:endParaRPr lang="en-US" sz="1400"/>
                    </a:p>
                  </a:txBody>
                  <a:tcPr marL="36566" marR="36566" marT="18283" marB="18283" anchor="ctr"/>
                </a:tc>
                <a:tc>
                  <a:txBody>
                    <a:bodyPr/>
                    <a:lstStyle/>
                    <a:p>
                      <a:pPr>
                        <a:buNone/>
                      </a:pPr>
                      <a:r>
                        <a:rPr lang="en-US" sz="1400"/>
                        <a:t>INTEGER</a:t>
                      </a:r>
                    </a:p>
                  </a:txBody>
                  <a:tcPr marL="36566" marR="36566" marT="18283" marB="18283" anchor="ctr"/>
                </a:tc>
                <a:tc>
                  <a:txBody>
                    <a:bodyPr/>
                    <a:lstStyle/>
                    <a:p>
                      <a:pPr>
                        <a:buNone/>
                      </a:pPr>
                      <a:r>
                        <a:rPr lang="en-GB" sz="1400"/>
                        <a:t>1 if this contact has at least one phone number.</a:t>
                      </a:r>
                    </a:p>
                  </a:txBody>
                  <a:tcPr marL="36566" marR="36566" marT="18283" marB="18283" anchor="ctr"/>
                </a:tc>
                <a:extLst>
                  <a:ext uri="{0D108BD9-81ED-4DB2-BD59-A6C34878D82A}">
                    <a16:rowId xmlns:a16="http://schemas.microsoft.com/office/drawing/2014/main" val="4184268141"/>
                  </a:ext>
                </a:extLst>
              </a:tr>
              <a:tr h="255961">
                <a:tc>
                  <a:txBody>
                    <a:bodyPr/>
                    <a:lstStyle/>
                    <a:p>
                      <a:pPr>
                        <a:buNone/>
                      </a:pPr>
                      <a:r>
                        <a:rPr lang="en-US" sz="1400" b="1"/>
                        <a:t>lookup</a:t>
                      </a:r>
                      <a:endParaRPr lang="en-US" sz="1400"/>
                    </a:p>
                  </a:txBody>
                  <a:tcPr marL="36566" marR="36566" marT="18283" marB="18283" anchor="ctr"/>
                </a:tc>
                <a:tc>
                  <a:txBody>
                    <a:bodyPr/>
                    <a:lstStyle/>
                    <a:p>
                      <a:pPr>
                        <a:buNone/>
                      </a:pPr>
                      <a:r>
                        <a:rPr lang="en-US" sz="1400"/>
                        <a:t>TEXT</a:t>
                      </a:r>
                    </a:p>
                  </a:txBody>
                  <a:tcPr marL="36566" marR="36566" marT="18283" marB="18283" anchor="ctr"/>
                </a:tc>
                <a:tc>
                  <a:txBody>
                    <a:bodyPr/>
                    <a:lstStyle/>
                    <a:p>
                      <a:pPr>
                        <a:buNone/>
                      </a:pPr>
                      <a:r>
                        <a:rPr lang="en-GB" sz="1400"/>
                        <a:t>Stable lookup key used by Android for contact identification.</a:t>
                      </a:r>
                    </a:p>
                  </a:txBody>
                  <a:tcPr marL="36566" marR="36566" marT="18283" marB="18283" anchor="ctr"/>
                </a:tc>
                <a:extLst>
                  <a:ext uri="{0D108BD9-81ED-4DB2-BD59-A6C34878D82A}">
                    <a16:rowId xmlns:a16="http://schemas.microsoft.com/office/drawing/2014/main" val="3076506667"/>
                  </a:ext>
                </a:extLst>
              </a:tr>
              <a:tr h="255961">
                <a:tc>
                  <a:txBody>
                    <a:bodyPr/>
                    <a:lstStyle/>
                    <a:p>
                      <a:pPr>
                        <a:buNone/>
                      </a:pPr>
                      <a:r>
                        <a:rPr lang="en-US" sz="1400" b="1"/>
                        <a:t>status_update_id</a:t>
                      </a:r>
                      <a:endParaRPr lang="en-US" sz="1400"/>
                    </a:p>
                  </a:txBody>
                  <a:tcPr marL="36566" marR="36566" marT="18283" marB="18283" anchor="ctr"/>
                </a:tc>
                <a:tc>
                  <a:txBody>
                    <a:bodyPr/>
                    <a:lstStyle/>
                    <a:p>
                      <a:pPr>
                        <a:buNone/>
                      </a:pPr>
                      <a:r>
                        <a:rPr lang="en-US" sz="1400"/>
                        <a:t>INTEGER</a:t>
                      </a:r>
                    </a:p>
                  </a:txBody>
                  <a:tcPr marL="36566" marR="36566" marT="18283" marB="18283" anchor="ctr"/>
                </a:tc>
                <a:tc>
                  <a:txBody>
                    <a:bodyPr/>
                    <a:lstStyle/>
                    <a:p>
                      <a:pPr>
                        <a:buNone/>
                      </a:pPr>
                      <a:r>
                        <a:rPr lang="en-GB" sz="1400"/>
                        <a:t>Links to social status or presence information (if available).</a:t>
                      </a:r>
                    </a:p>
                  </a:txBody>
                  <a:tcPr marL="36566" marR="36566" marT="18283" marB="18283" anchor="ctr"/>
                </a:tc>
                <a:extLst>
                  <a:ext uri="{0D108BD9-81ED-4DB2-BD59-A6C34878D82A}">
                    <a16:rowId xmlns:a16="http://schemas.microsoft.com/office/drawing/2014/main" val="3269534552"/>
                  </a:ext>
                </a:extLst>
              </a:tr>
              <a:tr h="255961">
                <a:tc>
                  <a:txBody>
                    <a:bodyPr/>
                    <a:lstStyle/>
                    <a:p>
                      <a:pPr>
                        <a:buNone/>
                      </a:pPr>
                      <a:r>
                        <a:rPr lang="en-US" sz="1400" b="1"/>
                        <a:t>contact_last_updated_timestamp</a:t>
                      </a:r>
                      <a:endParaRPr lang="en-US" sz="1400"/>
                    </a:p>
                  </a:txBody>
                  <a:tcPr marL="36566" marR="36566" marT="18283" marB="18283" anchor="ctr"/>
                </a:tc>
                <a:tc>
                  <a:txBody>
                    <a:bodyPr/>
                    <a:lstStyle/>
                    <a:p>
                      <a:pPr>
                        <a:buNone/>
                      </a:pPr>
                      <a:r>
                        <a:rPr lang="en-US" sz="1400"/>
                        <a:t>INTEGER</a:t>
                      </a:r>
                    </a:p>
                  </a:txBody>
                  <a:tcPr marL="36566" marR="36566" marT="18283" marB="18283" anchor="ctr"/>
                </a:tc>
                <a:tc>
                  <a:txBody>
                    <a:bodyPr/>
                    <a:lstStyle/>
                    <a:p>
                      <a:pPr>
                        <a:buNone/>
                      </a:pPr>
                      <a:r>
                        <a:rPr lang="en-GB" sz="1400" dirty="0"/>
                        <a:t>Unix timestamp of the last update to this contact record.</a:t>
                      </a:r>
                    </a:p>
                  </a:txBody>
                  <a:tcPr marL="36566" marR="36566" marT="18283" marB="18283" anchor="ctr"/>
                </a:tc>
                <a:extLst>
                  <a:ext uri="{0D108BD9-81ED-4DB2-BD59-A6C34878D82A}">
                    <a16:rowId xmlns:a16="http://schemas.microsoft.com/office/drawing/2014/main" val="530941624"/>
                  </a:ext>
                </a:extLst>
              </a:tr>
            </a:tbl>
          </a:graphicData>
        </a:graphic>
      </p:graphicFrame>
    </p:spTree>
    <p:extLst>
      <p:ext uri="{BB962C8B-B14F-4D97-AF65-F5344CB8AC3E}">
        <p14:creationId xmlns:p14="http://schemas.microsoft.com/office/powerpoint/2010/main" val="3217328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39827-B52D-2B8E-7066-98F228B11DA0}"/>
              </a:ext>
            </a:extLst>
          </p:cNvPr>
          <p:cNvSpPr>
            <a:spLocks noGrp="1"/>
          </p:cNvSpPr>
          <p:nvPr>
            <p:ph type="title"/>
          </p:nvPr>
        </p:nvSpPr>
        <p:spPr/>
        <p:txBody>
          <a:bodyPr/>
          <a:lstStyle/>
          <a:p>
            <a:r>
              <a:rPr lang="en-US" dirty="0"/>
              <a:t>Show rows in </a:t>
            </a:r>
            <a:r>
              <a:rPr lang="en-US" dirty="0">
                <a:solidFill>
                  <a:schemeClr val="accent2"/>
                </a:solidFill>
              </a:rPr>
              <a:t>contacts </a:t>
            </a:r>
            <a:r>
              <a:rPr lang="en-US" dirty="0"/>
              <a:t>table</a:t>
            </a:r>
          </a:p>
        </p:txBody>
      </p:sp>
      <p:pic>
        <p:nvPicPr>
          <p:cNvPr id="6" name="Picture 5">
            <a:extLst>
              <a:ext uri="{FF2B5EF4-FFF2-40B4-BE49-F238E27FC236}">
                <a16:creationId xmlns:a16="http://schemas.microsoft.com/office/drawing/2014/main" id="{635153F1-BF9B-38DC-05CA-2EFE88D7474B}"/>
              </a:ext>
            </a:extLst>
          </p:cNvPr>
          <p:cNvPicPr>
            <a:picLocks noChangeAspect="1"/>
          </p:cNvPicPr>
          <p:nvPr/>
        </p:nvPicPr>
        <p:blipFill>
          <a:blip r:embed="rId2"/>
          <a:stretch>
            <a:fillRect/>
          </a:stretch>
        </p:blipFill>
        <p:spPr>
          <a:xfrm>
            <a:off x="922874" y="1942985"/>
            <a:ext cx="10386266" cy="915707"/>
          </a:xfrm>
          <a:prstGeom prst="rect">
            <a:avLst/>
          </a:prstGeom>
        </p:spPr>
      </p:pic>
      <p:sp>
        <p:nvSpPr>
          <p:cNvPr id="7" name="Rectangle 6">
            <a:extLst>
              <a:ext uri="{FF2B5EF4-FFF2-40B4-BE49-F238E27FC236}">
                <a16:creationId xmlns:a16="http://schemas.microsoft.com/office/drawing/2014/main" id="{CF2A1557-DF24-997E-D45E-FCF85D9489D8}"/>
              </a:ext>
            </a:extLst>
          </p:cNvPr>
          <p:cNvSpPr/>
          <p:nvPr/>
        </p:nvSpPr>
        <p:spPr>
          <a:xfrm>
            <a:off x="922874" y="2203952"/>
            <a:ext cx="245968" cy="25444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E55921-0EF8-D586-B645-2F98A10A6F59}"/>
              </a:ext>
            </a:extLst>
          </p:cNvPr>
          <p:cNvSpPr txBox="1"/>
          <p:nvPr/>
        </p:nvSpPr>
        <p:spPr>
          <a:xfrm>
            <a:off x="922874" y="3093973"/>
            <a:ext cx="10184605" cy="646331"/>
          </a:xfrm>
          <a:prstGeom prst="rect">
            <a:avLst/>
          </a:prstGeom>
          <a:noFill/>
        </p:spPr>
        <p:txBody>
          <a:bodyPr wrap="square">
            <a:spAutoFit/>
          </a:bodyPr>
          <a:lstStyle/>
          <a:p>
            <a:pPr>
              <a:buFont typeface="Arial" panose="020B0604020202020204" pitchFamily="34" charset="0"/>
              <a:buChar char="•"/>
            </a:pPr>
            <a:r>
              <a:rPr lang="en-GB" b="1" dirty="0">
                <a:solidFill>
                  <a:srgbClr val="FF0000"/>
                </a:solidFill>
              </a:rPr>
              <a:t>_id</a:t>
            </a:r>
            <a:r>
              <a:rPr lang="en-GB" dirty="0">
                <a:solidFill>
                  <a:srgbClr val="FF0000"/>
                </a:solidFill>
              </a:rPr>
              <a:t>: 10 </a:t>
            </a:r>
            <a:r>
              <a:rPr lang="en-GB" dirty="0"/>
              <a:t>This contact’s unique ID is 10, which can be used to link to other tables (e.g., </a:t>
            </a:r>
            <a:r>
              <a:rPr lang="en-GB" dirty="0">
                <a:solidFill>
                  <a:schemeClr val="accent2"/>
                </a:solidFill>
              </a:rPr>
              <a:t>contacts’ _id </a:t>
            </a:r>
            <a:r>
              <a:rPr lang="en-GB" dirty="0"/>
              <a:t>in </a:t>
            </a:r>
            <a:r>
              <a:rPr lang="en-GB" dirty="0" err="1">
                <a:solidFill>
                  <a:schemeClr val="accent2"/>
                </a:solidFill>
              </a:rPr>
              <a:t>raw_contacts</a:t>
            </a:r>
            <a:r>
              <a:rPr lang="en-GB" dirty="0"/>
              <a:t>). This is the aggregation of multiple rows in </a:t>
            </a:r>
            <a:r>
              <a:rPr lang="en-GB" dirty="0" err="1">
                <a:solidFill>
                  <a:schemeClr val="accent2"/>
                </a:solidFill>
              </a:rPr>
              <a:t>raw_contacts</a:t>
            </a:r>
            <a:r>
              <a:rPr lang="en-GB" dirty="0">
                <a:solidFill>
                  <a:schemeClr val="accent2"/>
                </a:solidFill>
              </a:rPr>
              <a:t>.</a:t>
            </a:r>
            <a:endParaRPr lang="en-GB" dirty="0"/>
          </a:p>
        </p:txBody>
      </p:sp>
      <p:graphicFrame>
        <p:nvGraphicFramePr>
          <p:cNvPr id="2" name="Table 1">
            <a:extLst>
              <a:ext uri="{FF2B5EF4-FFF2-40B4-BE49-F238E27FC236}">
                <a16:creationId xmlns:a16="http://schemas.microsoft.com/office/drawing/2014/main" id="{2E350815-A174-BBE0-FDE2-C73B588F7903}"/>
              </a:ext>
            </a:extLst>
          </p:cNvPr>
          <p:cNvGraphicFramePr>
            <a:graphicFrameLocks noGrp="1"/>
          </p:cNvGraphicFramePr>
          <p:nvPr>
            <p:extLst>
              <p:ext uri="{D42A27DB-BD31-4B8C-83A1-F6EECF244321}">
                <p14:modId xmlns:p14="http://schemas.microsoft.com/office/powerpoint/2010/main" val="3334724358"/>
              </p:ext>
            </p:extLst>
          </p:nvPr>
        </p:nvGraphicFramePr>
        <p:xfrm>
          <a:off x="2021683" y="4214440"/>
          <a:ext cx="2471987" cy="1112520"/>
        </p:xfrm>
        <a:graphic>
          <a:graphicData uri="http://schemas.openxmlformats.org/drawingml/2006/table">
            <a:tbl>
              <a:tblPr firstRow="1" bandRow="1">
                <a:tableStyleId>{5940675A-B579-460E-94D1-54222C63F5DA}</a:tableStyleId>
              </a:tblPr>
              <a:tblGrid>
                <a:gridCol w="2471987">
                  <a:extLst>
                    <a:ext uri="{9D8B030D-6E8A-4147-A177-3AD203B41FA5}">
                      <a16:colId xmlns:a16="http://schemas.microsoft.com/office/drawing/2014/main" val="2987630721"/>
                    </a:ext>
                  </a:extLst>
                </a:gridCol>
              </a:tblGrid>
              <a:tr h="370840">
                <a:tc>
                  <a:txBody>
                    <a:bodyPr/>
                    <a:lstStyle/>
                    <a:p>
                      <a:r>
                        <a:rPr lang="en-US" sz="1600" dirty="0"/>
                        <a:t>contacts</a:t>
                      </a:r>
                    </a:p>
                  </a:txBody>
                  <a:tcPr>
                    <a:solidFill>
                      <a:schemeClr val="accent2"/>
                    </a:solidFill>
                  </a:tcPr>
                </a:tc>
                <a:extLst>
                  <a:ext uri="{0D108BD9-81ED-4DB2-BD59-A6C34878D82A}">
                    <a16:rowId xmlns:a16="http://schemas.microsoft.com/office/drawing/2014/main" val="2834256485"/>
                  </a:ext>
                </a:extLst>
              </a:tr>
              <a:tr h="370840">
                <a:tc>
                  <a:txBody>
                    <a:bodyPr/>
                    <a:lstStyle/>
                    <a:p>
                      <a:r>
                        <a:rPr lang="en-US" sz="1600" dirty="0"/>
                        <a:t>_id</a:t>
                      </a:r>
                    </a:p>
                  </a:txBody>
                  <a:tcPr/>
                </a:tc>
                <a:extLst>
                  <a:ext uri="{0D108BD9-81ED-4DB2-BD59-A6C34878D82A}">
                    <a16:rowId xmlns:a16="http://schemas.microsoft.com/office/drawing/2014/main" val="226864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contact_lasttime_updated</a:t>
                      </a:r>
                      <a:endParaRPr lang="en-US" sz="1600" dirty="0"/>
                    </a:p>
                  </a:txBody>
                  <a:tcPr/>
                </a:tc>
                <a:extLst>
                  <a:ext uri="{0D108BD9-81ED-4DB2-BD59-A6C34878D82A}">
                    <a16:rowId xmlns:a16="http://schemas.microsoft.com/office/drawing/2014/main" val="1271833299"/>
                  </a:ext>
                </a:extLst>
              </a:tr>
            </a:tbl>
          </a:graphicData>
        </a:graphic>
      </p:graphicFrame>
      <p:graphicFrame>
        <p:nvGraphicFramePr>
          <p:cNvPr id="3" name="Table 2">
            <a:extLst>
              <a:ext uri="{FF2B5EF4-FFF2-40B4-BE49-F238E27FC236}">
                <a16:creationId xmlns:a16="http://schemas.microsoft.com/office/drawing/2014/main" id="{571E231C-F209-1A27-9DE3-A112CB7E5FEE}"/>
              </a:ext>
            </a:extLst>
          </p:cNvPr>
          <p:cNvGraphicFramePr>
            <a:graphicFrameLocks noGrp="1"/>
          </p:cNvGraphicFramePr>
          <p:nvPr>
            <p:extLst>
              <p:ext uri="{D42A27DB-BD31-4B8C-83A1-F6EECF244321}">
                <p14:modId xmlns:p14="http://schemas.microsoft.com/office/powerpoint/2010/main" val="737983587"/>
              </p:ext>
            </p:extLst>
          </p:nvPr>
        </p:nvGraphicFramePr>
        <p:xfrm>
          <a:off x="5054936" y="4405269"/>
          <a:ext cx="1571861" cy="1854200"/>
        </p:xfrm>
        <a:graphic>
          <a:graphicData uri="http://schemas.openxmlformats.org/drawingml/2006/table">
            <a:tbl>
              <a:tblPr firstRow="1" bandRow="1">
                <a:tableStyleId>{5940675A-B579-460E-94D1-54222C63F5DA}</a:tableStyleId>
              </a:tblPr>
              <a:tblGrid>
                <a:gridCol w="1571861">
                  <a:extLst>
                    <a:ext uri="{9D8B030D-6E8A-4147-A177-3AD203B41FA5}">
                      <a16:colId xmlns:a16="http://schemas.microsoft.com/office/drawing/2014/main" val="2987630721"/>
                    </a:ext>
                  </a:extLst>
                </a:gridCol>
              </a:tblGrid>
              <a:tr h="370840">
                <a:tc>
                  <a:txBody>
                    <a:bodyPr/>
                    <a:lstStyle/>
                    <a:p>
                      <a:r>
                        <a:rPr lang="en-US" sz="1600" dirty="0" err="1"/>
                        <a:t>raw_contacts</a:t>
                      </a:r>
                      <a:endParaRPr lang="en-US" sz="1600" dirty="0"/>
                    </a:p>
                  </a:txBody>
                  <a:tcPr>
                    <a:solidFill>
                      <a:schemeClr val="accent2"/>
                    </a:solidFill>
                  </a:tcPr>
                </a:tc>
                <a:extLst>
                  <a:ext uri="{0D108BD9-81ED-4DB2-BD59-A6C34878D82A}">
                    <a16:rowId xmlns:a16="http://schemas.microsoft.com/office/drawing/2014/main" val="2834256485"/>
                  </a:ext>
                </a:extLst>
              </a:tr>
              <a:tr h="370840">
                <a:tc>
                  <a:txBody>
                    <a:bodyPr/>
                    <a:lstStyle/>
                    <a:p>
                      <a:r>
                        <a:rPr lang="en-US" sz="1600" dirty="0"/>
                        <a:t>_id </a:t>
                      </a:r>
                    </a:p>
                  </a:txBody>
                  <a:tcPr/>
                </a:tc>
                <a:extLst>
                  <a:ext uri="{0D108BD9-81ED-4DB2-BD59-A6C34878D82A}">
                    <a16:rowId xmlns:a16="http://schemas.microsoft.com/office/drawing/2014/main" val="226864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contact_id</a:t>
                      </a:r>
                      <a:endParaRPr lang="en-US" sz="1600" dirty="0"/>
                    </a:p>
                  </a:txBody>
                  <a:tcPr/>
                </a:tc>
                <a:extLst>
                  <a:ext uri="{0D108BD9-81ED-4DB2-BD59-A6C34878D82A}">
                    <a16:rowId xmlns:a16="http://schemas.microsoft.com/office/drawing/2014/main" val="12718332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Display_name</a:t>
                      </a:r>
                      <a:endParaRPr lang="en-US" sz="1600" dirty="0"/>
                    </a:p>
                  </a:txBody>
                  <a:tcPr/>
                </a:tc>
                <a:extLst>
                  <a:ext uri="{0D108BD9-81ED-4DB2-BD59-A6C34878D82A}">
                    <a16:rowId xmlns:a16="http://schemas.microsoft.com/office/drawing/2014/main" val="1599877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Account_id</a:t>
                      </a:r>
                      <a:endParaRPr lang="en-US" sz="1600" dirty="0"/>
                    </a:p>
                  </a:txBody>
                  <a:tcPr/>
                </a:tc>
                <a:extLst>
                  <a:ext uri="{0D108BD9-81ED-4DB2-BD59-A6C34878D82A}">
                    <a16:rowId xmlns:a16="http://schemas.microsoft.com/office/drawing/2014/main" val="1456970331"/>
                  </a:ext>
                </a:extLst>
              </a:tr>
            </a:tbl>
          </a:graphicData>
        </a:graphic>
      </p:graphicFrame>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9154A4A7-B471-730E-A9C8-557E41C7E6FB}"/>
                  </a:ext>
                </a:extLst>
              </p14:cNvPr>
              <p14:cNvContentPartPr/>
              <p14:nvPr/>
            </p14:nvContentPartPr>
            <p14:xfrm>
              <a:off x="2066952" y="4603065"/>
              <a:ext cx="350280" cy="289440"/>
            </p14:xfrm>
          </p:contentPart>
        </mc:Choice>
        <mc:Fallback xmlns="">
          <p:pic>
            <p:nvPicPr>
              <p:cNvPr id="5" name="Ink 4">
                <a:extLst>
                  <a:ext uri="{FF2B5EF4-FFF2-40B4-BE49-F238E27FC236}">
                    <a16:creationId xmlns:a16="http://schemas.microsoft.com/office/drawing/2014/main" id="{9154A4A7-B471-730E-A9C8-557E41C7E6FB}"/>
                  </a:ext>
                </a:extLst>
              </p:cNvPr>
              <p:cNvPicPr/>
              <p:nvPr/>
            </p:nvPicPr>
            <p:blipFill>
              <a:blip r:embed="rId4"/>
              <a:stretch>
                <a:fillRect/>
              </a:stretch>
            </p:blipFill>
            <p:spPr>
              <a:xfrm>
                <a:off x="2058312" y="4594425"/>
                <a:ext cx="367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CB04D1A-F76A-3F16-63C2-964102E9EB70}"/>
                  </a:ext>
                </a:extLst>
              </p14:cNvPr>
              <p14:cNvContentPartPr/>
              <p14:nvPr/>
            </p14:nvContentPartPr>
            <p14:xfrm>
              <a:off x="5074752" y="5207865"/>
              <a:ext cx="1066680" cy="318600"/>
            </p14:xfrm>
          </p:contentPart>
        </mc:Choice>
        <mc:Fallback xmlns="">
          <p:pic>
            <p:nvPicPr>
              <p:cNvPr id="8" name="Ink 7">
                <a:extLst>
                  <a:ext uri="{FF2B5EF4-FFF2-40B4-BE49-F238E27FC236}">
                    <a16:creationId xmlns:a16="http://schemas.microsoft.com/office/drawing/2014/main" id="{2CB04D1A-F76A-3F16-63C2-964102E9EB70}"/>
                  </a:ext>
                </a:extLst>
              </p:cNvPr>
              <p:cNvPicPr/>
              <p:nvPr/>
            </p:nvPicPr>
            <p:blipFill>
              <a:blip r:embed="rId6"/>
              <a:stretch>
                <a:fillRect/>
              </a:stretch>
            </p:blipFill>
            <p:spPr>
              <a:xfrm>
                <a:off x="5066112" y="5199225"/>
                <a:ext cx="1084320" cy="336240"/>
              </a:xfrm>
              <a:prstGeom prst="rect">
                <a:avLst/>
              </a:prstGeom>
            </p:spPr>
          </p:pic>
        </mc:Fallback>
      </mc:AlternateContent>
      <p:grpSp>
        <p:nvGrpSpPr>
          <p:cNvPr id="10" name="Group 9">
            <a:extLst>
              <a:ext uri="{FF2B5EF4-FFF2-40B4-BE49-F238E27FC236}">
                <a16:creationId xmlns:a16="http://schemas.microsoft.com/office/drawing/2014/main" id="{F7CD88AC-26CE-5AA6-3259-2876049B4F93}"/>
              </a:ext>
            </a:extLst>
          </p:cNvPr>
          <p:cNvGrpSpPr/>
          <p:nvPr/>
        </p:nvGrpSpPr>
        <p:grpSpPr>
          <a:xfrm>
            <a:off x="2589312" y="4761105"/>
            <a:ext cx="2421000" cy="590400"/>
            <a:chOff x="7216971" y="1124833"/>
            <a:chExt cx="2421000" cy="590400"/>
          </a:xfrm>
        </p:grpSpPr>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98B063C0-0DA1-C54E-F2C2-A726746D2141}"/>
                    </a:ext>
                  </a:extLst>
                </p14:cNvPr>
                <p14:cNvContentPartPr/>
                <p14:nvPr/>
              </p14:nvContentPartPr>
              <p14:xfrm>
                <a:off x="7216971" y="1124833"/>
                <a:ext cx="2376000" cy="562680"/>
              </p14:xfrm>
            </p:contentPart>
          </mc:Choice>
          <mc:Fallback xmlns="">
            <p:pic>
              <p:nvPicPr>
                <p:cNvPr id="11" name="Ink 10">
                  <a:extLst>
                    <a:ext uri="{FF2B5EF4-FFF2-40B4-BE49-F238E27FC236}">
                      <a16:creationId xmlns:a16="http://schemas.microsoft.com/office/drawing/2014/main" id="{98B063C0-0DA1-C54E-F2C2-A726746D2141}"/>
                    </a:ext>
                  </a:extLst>
                </p:cNvPr>
                <p:cNvPicPr/>
                <p:nvPr/>
              </p:nvPicPr>
              <p:blipFill>
                <a:blip r:embed="rId8"/>
                <a:stretch>
                  <a:fillRect/>
                </a:stretch>
              </p:blipFill>
              <p:spPr>
                <a:xfrm>
                  <a:off x="7207971" y="1116193"/>
                  <a:ext cx="239364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AE0B51E5-DDEB-32F7-E197-F15D649A137B}"/>
                    </a:ext>
                  </a:extLst>
                </p14:cNvPr>
                <p14:cNvContentPartPr/>
                <p14:nvPr/>
              </p14:nvContentPartPr>
              <p14:xfrm>
                <a:off x="9422331" y="1594273"/>
                <a:ext cx="215640" cy="120960"/>
              </p14:xfrm>
            </p:contentPart>
          </mc:Choice>
          <mc:Fallback xmlns="">
            <p:pic>
              <p:nvPicPr>
                <p:cNvPr id="12" name="Ink 11">
                  <a:extLst>
                    <a:ext uri="{FF2B5EF4-FFF2-40B4-BE49-F238E27FC236}">
                      <a16:creationId xmlns:a16="http://schemas.microsoft.com/office/drawing/2014/main" id="{AE0B51E5-DDEB-32F7-E197-F15D649A137B}"/>
                    </a:ext>
                  </a:extLst>
                </p:cNvPr>
                <p:cNvPicPr/>
                <p:nvPr/>
              </p:nvPicPr>
              <p:blipFill>
                <a:blip r:embed="rId10"/>
                <a:stretch>
                  <a:fillRect/>
                </a:stretch>
              </p:blipFill>
              <p:spPr>
                <a:xfrm>
                  <a:off x="9413691" y="1585633"/>
                  <a:ext cx="23328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C54045A-B213-67D0-6D71-286908D09526}"/>
                  </a:ext>
                </a:extLst>
              </p14:cNvPr>
              <p14:cNvContentPartPr/>
              <p14:nvPr/>
            </p14:nvContentPartPr>
            <p14:xfrm>
              <a:off x="2534232" y="4701705"/>
              <a:ext cx="105480" cy="176040"/>
            </p14:xfrm>
          </p:contentPart>
        </mc:Choice>
        <mc:Fallback xmlns="">
          <p:pic>
            <p:nvPicPr>
              <p:cNvPr id="13" name="Ink 12">
                <a:extLst>
                  <a:ext uri="{FF2B5EF4-FFF2-40B4-BE49-F238E27FC236}">
                    <a16:creationId xmlns:a16="http://schemas.microsoft.com/office/drawing/2014/main" id="{0C54045A-B213-67D0-6D71-286908D09526}"/>
                  </a:ext>
                </a:extLst>
              </p:cNvPr>
              <p:cNvPicPr/>
              <p:nvPr/>
            </p:nvPicPr>
            <p:blipFill>
              <a:blip r:embed="rId12"/>
              <a:stretch>
                <a:fillRect/>
              </a:stretch>
            </p:blipFill>
            <p:spPr>
              <a:xfrm>
                <a:off x="2525232" y="4692705"/>
                <a:ext cx="123120" cy="193680"/>
              </a:xfrm>
              <a:prstGeom prst="rect">
                <a:avLst/>
              </a:prstGeom>
            </p:spPr>
          </p:pic>
        </mc:Fallback>
      </mc:AlternateContent>
      <p:graphicFrame>
        <p:nvGraphicFramePr>
          <p:cNvPr id="14" name="Table 13">
            <a:extLst>
              <a:ext uri="{FF2B5EF4-FFF2-40B4-BE49-F238E27FC236}">
                <a16:creationId xmlns:a16="http://schemas.microsoft.com/office/drawing/2014/main" id="{E9F7F9AB-4462-2F4E-F6DD-0F4BA26D1CEC}"/>
              </a:ext>
            </a:extLst>
          </p:cNvPr>
          <p:cNvGraphicFramePr>
            <a:graphicFrameLocks noGrp="1"/>
          </p:cNvGraphicFramePr>
          <p:nvPr>
            <p:extLst>
              <p:ext uri="{D42A27DB-BD31-4B8C-83A1-F6EECF244321}">
                <p14:modId xmlns:p14="http://schemas.microsoft.com/office/powerpoint/2010/main" val="2260639733"/>
              </p:ext>
            </p:extLst>
          </p:nvPr>
        </p:nvGraphicFramePr>
        <p:xfrm>
          <a:off x="8085907" y="4254645"/>
          <a:ext cx="1571861" cy="1112520"/>
        </p:xfrm>
        <a:graphic>
          <a:graphicData uri="http://schemas.openxmlformats.org/drawingml/2006/table">
            <a:tbl>
              <a:tblPr firstRow="1" bandRow="1">
                <a:tableStyleId>{5940675A-B579-460E-94D1-54222C63F5DA}</a:tableStyleId>
              </a:tblPr>
              <a:tblGrid>
                <a:gridCol w="1571861">
                  <a:extLst>
                    <a:ext uri="{9D8B030D-6E8A-4147-A177-3AD203B41FA5}">
                      <a16:colId xmlns:a16="http://schemas.microsoft.com/office/drawing/2014/main" val="2987630721"/>
                    </a:ext>
                  </a:extLst>
                </a:gridCol>
              </a:tblGrid>
              <a:tr h="370840">
                <a:tc>
                  <a:txBody>
                    <a:bodyPr/>
                    <a:lstStyle/>
                    <a:p>
                      <a:r>
                        <a:rPr lang="en-US" sz="1600" dirty="0"/>
                        <a:t>accounts</a:t>
                      </a:r>
                    </a:p>
                  </a:txBody>
                  <a:tcPr>
                    <a:solidFill>
                      <a:schemeClr val="accent2"/>
                    </a:solidFill>
                  </a:tcPr>
                </a:tc>
                <a:extLst>
                  <a:ext uri="{0D108BD9-81ED-4DB2-BD59-A6C34878D82A}">
                    <a16:rowId xmlns:a16="http://schemas.microsoft.com/office/drawing/2014/main" val="2834256485"/>
                  </a:ext>
                </a:extLst>
              </a:tr>
              <a:tr h="370840">
                <a:tc>
                  <a:txBody>
                    <a:bodyPr/>
                    <a:lstStyle/>
                    <a:p>
                      <a:r>
                        <a:rPr lang="en-US" sz="1600" dirty="0"/>
                        <a:t>_id</a:t>
                      </a:r>
                    </a:p>
                  </a:txBody>
                  <a:tcPr/>
                </a:tc>
                <a:extLst>
                  <a:ext uri="{0D108BD9-81ED-4DB2-BD59-A6C34878D82A}">
                    <a16:rowId xmlns:a16="http://schemas.microsoft.com/office/drawing/2014/main" val="22686438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1271833299"/>
                  </a:ext>
                </a:extLst>
              </a:tr>
            </a:tbl>
          </a:graphicData>
        </a:graphic>
      </p:graphicFrame>
      <p:sp>
        <p:nvSpPr>
          <p:cNvPr id="21" name="TextBox 20">
            <a:extLst>
              <a:ext uri="{FF2B5EF4-FFF2-40B4-BE49-F238E27FC236}">
                <a16:creationId xmlns:a16="http://schemas.microsoft.com/office/drawing/2014/main" id="{7DAF6C27-14DF-066C-4B11-61CE0A68C673}"/>
              </a:ext>
            </a:extLst>
          </p:cNvPr>
          <p:cNvSpPr txBox="1"/>
          <p:nvPr/>
        </p:nvSpPr>
        <p:spPr>
          <a:xfrm>
            <a:off x="7035693" y="5139119"/>
            <a:ext cx="486030" cy="369332"/>
          </a:xfrm>
          <a:prstGeom prst="rect">
            <a:avLst/>
          </a:prstGeom>
          <a:noFill/>
        </p:spPr>
        <p:txBody>
          <a:bodyPr wrap="none" rtlCol="0">
            <a:spAutoFit/>
          </a:bodyPr>
          <a:lstStyle/>
          <a:p>
            <a:r>
              <a:rPr lang="en-US" dirty="0"/>
              <a:t>n:1</a:t>
            </a:r>
          </a:p>
        </p:txBody>
      </p:sp>
      <p:grpSp>
        <p:nvGrpSpPr>
          <p:cNvPr id="34" name="Group 33">
            <a:extLst>
              <a:ext uri="{FF2B5EF4-FFF2-40B4-BE49-F238E27FC236}">
                <a16:creationId xmlns:a16="http://schemas.microsoft.com/office/drawing/2014/main" id="{28760C67-F4A3-F6DD-2A5E-C49FF63743E0}"/>
              </a:ext>
            </a:extLst>
          </p:cNvPr>
          <p:cNvGrpSpPr/>
          <p:nvPr/>
        </p:nvGrpSpPr>
        <p:grpSpPr>
          <a:xfrm>
            <a:off x="5098643" y="4562789"/>
            <a:ext cx="3464640" cy="1696680"/>
            <a:chOff x="5098643" y="4562789"/>
            <a:chExt cx="3464640" cy="1696680"/>
          </a:xfrm>
        </p:grpSpPr>
        <mc:AlternateContent xmlns:mc="http://schemas.openxmlformats.org/markup-compatibility/2006" xmlns:p14="http://schemas.microsoft.com/office/powerpoint/2010/main">
          <mc:Choice Requires="p14">
            <p:contentPart p14:bwMode="auto" r:id="rId13">
              <p14:nvContentPartPr>
                <p14:cNvPr id="26" name="Ink 25">
                  <a:extLst>
                    <a:ext uri="{FF2B5EF4-FFF2-40B4-BE49-F238E27FC236}">
                      <a16:creationId xmlns:a16="http://schemas.microsoft.com/office/drawing/2014/main" id="{1FDF58F2-1336-FCE1-1D33-88FD9B1B4F21}"/>
                    </a:ext>
                  </a:extLst>
                </p14:cNvPr>
                <p14:cNvContentPartPr/>
                <p14:nvPr/>
              </p14:nvContentPartPr>
              <p14:xfrm>
                <a:off x="5098643" y="5934029"/>
                <a:ext cx="1058400" cy="325440"/>
              </p14:xfrm>
            </p:contentPart>
          </mc:Choice>
          <mc:Fallback xmlns="">
            <p:pic>
              <p:nvPicPr>
                <p:cNvPr id="26" name="Ink 25">
                  <a:extLst>
                    <a:ext uri="{FF2B5EF4-FFF2-40B4-BE49-F238E27FC236}">
                      <a16:creationId xmlns:a16="http://schemas.microsoft.com/office/drawing/2014/main" id="{1FDF58F2-1336-FCE1-1D33-88FD9B1B4F21}"/>
                    </a:ext>
                  </a:extLst>
                </p:cNvPr>
                <p:cNvPicPr/>
                <p:nvPr/>
              </p:nvPicPr>
              <p:blipFill>
                <a:blip r:embed="rId14"/>
                <a:stretch>
                  <a:fillRect/>
                </a:stretch>
              </p:blipFill>
              <p:spPr>
                <a:xfrm>
                  <a:off x="5094323" y="5929709"/>
                  <a:ext cx="10670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Ink 26">
                  <a:extLst>
                    <a:ext uri="{FF2B5EF4-FFF2-40B4-BE49-F238E27FC236}">
                      <a16:creationId xmlns:a16="http://schemas.microsoft.com/office/drawing/2014/main" id="{AF0DE1EA-FBFA-BBD2-CD63-8AA2DA1D2A30}"/>
                    </a:ext>
                  </a:extLst>
                </p14:cNvPr>
                <p14:cNvContentPartPr/>
                <p14:nvPr/>
              </p14:nvContentPartPr>
              <p14:xfrm>
                <a:off x="6203483" y="4959509"/>
                <a:ext cx="1837800" cy="1173600"/>
              </p14:xfrm>
            </p:contentPart>
          </mc:Choice>
          <mc:Fallback xmlns="">
            <p:pic>
              <p:nvPicPr>
                <p:cNvPr id="27" name="Ink 26">
                  <a:extLst>
                    <a:ext uri="{FF2B5EF4-FFF2-40B4-BE49-F238E27FC236}">
                      <a16:creationId xmlns:a16="http://schemas.microsoft.com/office/drawing/2014/main" id="{AF0DE1EA-FBFA-BBD2-CD63-8AA2DA1D2A30}"/>
                    </a:ext>
                  </a:extLst>
                </p:cNvPr>
                <p:cNvPicPr/>
                <p:nvPr/>
              </p:nvPicPr>
              <p:blipFill>
                <a:blip r:embed="rId16"/>
                <a:stretch>
                  <a:fillRect/>
                </a:stretch>
              </p:blipFill>
              <p:spPr>
                <a:xfrm>
                  <a:off x="6199163" y="4955189"/>
                  <a:ext cx="1846440" cy="118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Ink 27">
                  <a:extLst>
                    <a:ext uri="{FF2B5EF4-FFF2-40B4-BE49-F238E27FC236}">
                      <a16:creationId xmlns:a16="http://schemas.microsoft.com/office/drawing/2014/main" id="{311F5CCE-4939-F301-3672-D60E5C6546DC}"/>
                    </a:ext>
                  </a:extLst>
                </p14:cNvPr>
                <p14:cNvContentPartPr/>
                <p14:nvPr/>
              </p14:nvContentPartPr>
              <p14:xfrm>
                <a:off x="8039843" y="4562789"/>
                <a:ext cx="523440" cy="452880"/>
              </p14:xfrm>
            </p:contentPart>
          </mc:Choice>
          <mc:Fallback xmlns="">
            <p:pic>
              <p:nvPicPr>
                <p:cNvPr id="28" name="Ink 27">
                  <a:extLst>
                    <a:ext uri="{FF2B5EF4-FFF2-40B4-BE49-F238E27FC236}">
                      <a16:creationId xmlns:a16="http://schemas.microsoft.com/office/drawing/2014/main" id="{311F5CCE-4939-F301-3672-D60E5C6546DC}"/>
                    </a:ext>
                  </a:extLst>
                </p:cNvPr>
                <p:cNvPicPr/>
                <p:nvPr/>
              </p:nvPicPr>
              <p:blipFill>
                <a:blip r:embed="rId18"/>
                <a:stretch>
                  <a:fillRect/>
                </a:stretch>
              </p:blipFill>
              <p:spPr>
                <a:xfrm>
                  <a:off x="8035523" y="4558469"/>
                  <a:ext cx="53208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0" name="Ink 29">
                  <a:extLst>
                    <a:ext uri="{FF2B5EF4-FFF2-40B4-BE49-F238E27FC236}">
                      <a16:creationId xmlns:a16="http://schemas.microsoft.com/office/drawing/2014/main" id="{8C4C839B-32AD-4EFC-CFCC-38C884DC39CE}"/>
                    </a:ext>
                  </a:extLst>
                </p14:cNvPr>
                <p14:cNvContentPartPr/>
                <p14:nvPr/>
              </p14:nvContentPartPr>
              <p14:xfrm>
                <a:off x="6187643" y="6140669"/>
                <a:ext cx="3600" cy="360"/>
              </p14:xfrm>
            </p:contentPart>
          </mc:Choice>
          <mc:Fallback xmlns="">
            <p:pic>
              <p:nvPicPr>
                <p:cNvPr id="30" name="Ink 29">
                  <a:extLst>
                    <a:ext uri="{FF2B5EF4-FFF2-40B4-BE49-F238E27FC236}">
                      <a16:creationId xmlns:a16="http://schemas.microsoft.com/office/drawing/2014/main" id="{8C4C839B-32AD-4EFC-CFCC-38C884DC39CE}"/>
                    </a:ext>
                  </a:extLst>
                </p:cNvPr>
                <p:cNvPicPr/>
                <p:nvPr/>
              </p:nvPicPr>
              <p:blipFill>
                <a:blip r:embed="rId20"/>
                <a:stretch>
                  <a:fillRect/>
                </a:stretch>
              </p:blipFill>
              <p:spPr>
                <a:xfrm>
                  <a:off x="6183323" y="6136349"/>
                  <a:ext cx="122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B56E91E8-0783-EC0D-6202-4F88D3FA45D6}"/>
                    </a:ext>
                  </a:extLst>
                </p14:cNvPr>
                <p14:cNvContentPartPr/>
                <p14:nvPr/>
              </p14:nvContentPartPr>
              <p14:xfrm>
                <a:off x="6127883" y="6045989"/>
                <a:ext cx="154080" cy="135720"/>
              </p14:xfrm>
            </p:contentPart>
          </mc:Choice>
          <mc:Fallback xmlns="">
            <p:pic>
              <p:nvPicPr>
                <p:cNvPr id="31" name="Ink 30">
                  <a:extLst>
                    <a:ext uri="{FF2B5EF4-FFF2-40B4-BE49-F238E27FC236}">
                      <a16:creationId xmlns:a16="http://schemas.microsoft.com/office/drawing/2014/main" id="{B56E91E8-0783-EC0D-6202-4F88D3FA45D6}"/>
                    </a:ext>
                  </a:extLst>
                </p:cNvPr>
                <p:cNvPicPr/>
                <p:nvPr/>
              </p:nvPicPr>
              <p:blipFill>
                <a:blip r:embed="rId22"/>
                <a:stretch>
                  <a:fillRect/>
                </a:stretch>
              </p:blipFill>
              <p:spPr>
                <a:xfrm>
                  <a:off x="6123563" y="6041669"/>
                  <a:ext cx="162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621BC37A-2399-0A31-923B-36E9E5F966B1}"/>
                    </a:ext>
                  </a:extLst>
                </p14:cNvPr>
                <p14:cNvContentPartPr/>
                <p14:nvPr/>
              </p14:nvContentPartPr>
              <p14:xfrm>
                <a:off x="7795763" y="4973909"/>
                <a:ext cx="276480" cy="248400"/>
              </p14:xfrm>
            </p:contentPart>
          </mc:Choice>
          <mc:Fallback xmlns="">
            <p:pic>
              <p:nvPicPr>
                <p:cNvPr id="33" name="Ink 32">
                  <a:extLst>
                    <a:ext uri="{FF2B5EF4-FFF2-40B4-BE49-F238E27FC236}">
                      <a16:creationId xmlns:a16="http://schemas.microsoft.com/office/drawing/2014/main" id="{621BC37A-2399-0A31-923B-36E9E5F966B1}"/>
                    </a:ext>
                  </a:extLst>
                </p:cNvPr>
                <p:cNvPicPr/>
                <p:nvPr/>
              </p:nvPicPr>
              <p:blipFill>
                <a:blip r:embed="rId24"/>
                <a:stretch>
                  <a:fillRect/>
                </a:stretch>
              </p:blipFill>
              <p:spPr>
                <a:xfrm>
                  <a:off x="7791443" y="4969589"/>
                  <a:ext cx="285120" cy="257040"/>
                </a:xfrm>
                <a:prstGeom prst="rect">
                  <a:avLst/>
                </a:prstGeom>
              </p:spPr>
            </p:pic>
          </mc:Fallback>
        </mc:AlternateContent>
      </p:grpSp>
      <p:sp>
        <p:nvSpPr>
          <p:cNvPr id="36" name="TextBox 35">
            <a:extLst>
              <a:ext uri="{FF2B5EF4-FFF2-40B4-BE49-F238E27FC236}">
                <a16:creationId xmlns:a16="http://schemas.microsoft.com/office/drawing/2014/main" id="{38C6CAB3-EB26-18F1-665A-C20C4FB39020}"/>
              </a:ext>
            </a:extLst>
          </p:cNvPr>
          <p:cNvSpPr txBox="1"/>
          <p:nvPr/>
        </p:nvSpPr>
        <p:spPr>
          <a:xfrm>
            <a:off x="3893502" y="4573595"/>
            <a:ext cx="486030" cy="369332"/>
          </a:xfrm>
          <a:prstGeom prst="rect">
            <a:avLst/>
          </a:prstGeom>
          <a:noFill/>
        </p:spPr>
        <p:txBody>
          <a:bodyPr wrap="none" rtlCol="0">
            <a:spAutoFit/>
          </a:bodyPr>
          <a:lstStyle/>
          <a:p>
            <a:r>
              <a:rPr lang="en-US" dirty="0">
                <a:solidFill>
                  <a:srgbClr val="FF0000"/>
                </a:solidFill>
              </a:rPr>
              <a:t>1:n</a:t>
            </a:r>
          </a:p>
        </p:txBody>
      </p:sp>
    </p:spTree>
    <p:extLst>
      <p:ext uri="{BB962C8B-B14F-4D97-AF65-F5344CB8AC3E}">
        <p14:creationId xmlns:p14="http://schemas.microsoft.com/office/powerpoint/2010/main" val="76627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AFA1-7AC4-4706-9080-2FD2F76AD7EA}"/>
              </a:ext>
            </a:extLst>
          </p:cNvPr>
          <p:cNvSpPr>
            <a:spLocks noGrp="1"/>
          </p:cNvSpPr>
          <p:nvPr>
            <p:ph type="title"/>
          </p:nvPr>
        </p:nvSpPr>
        <p:spPr/>
        <p:txBody>
          <a:bodyPr/>
          <a:lstStyle/>
          <a:p>
            <a:r>
              <a:rPr lang="en-US" dirty="0"/>
              <a:t>(Alternative)  Using </a:t>
            </a:r>
            <a:r>
              <a:rPr lang="en-US" dirty="0" err="1"/>
              <a:t>sqlitebrowser</a:t>
            </a:r>
            <a:endParaRPr lang="en-US" dirty="0"/>
          </a:p>
        </p:txBody>
      </p:sp>
      <p:pic>
        <p:nvPicPr>
          <p:cNvPr id="4" name="Picture 16">
            <a:extLst>
              <a:ext uri="{FF2B5EF4-FFF2-40B4-BE49-F238E27FC236}">
                <a16:creationId xmlns:a16="http://schemas.microsoft.com/office/drawing/2014/main" id="{F5F9D753-479A-4789-A49C-96E18FA7378B}"/>
              </a:ext>
            </a:extLst>
          </p:cNvPr>
          <p:cNvPicPr>
            <a:picLocks noChangeAspect="1"/>
          </p:cNvPicPr>
          <p:nvPr/>
        </p:nvPicPr>
        <p:blipFill>
          <a:blip r:embed="rId2"/>
          <a:stretch>
            <a:fillRect/>
          </a:stretch>
        </p:blipFill>
        <p:spPr>
          <a:xfrm>
            <a:off x="4604374" y="1432543"/>
            <a:ext cx="5428067" cy="5060332"/>
          </a:xfrm>
          <a:prstGeom prst="rect">
            <a:avLst/>
          </a:prstGeom>
        </p:spPr>
      </p:pic>
      <p:sp>
        <p:nvSpPr>
          <p:cNvPr id="5" name="Rectangle 4">
            <a:extLst>
              <a:ext uri="{FF2B5EF4-FFF2-40B4-BE49-F238E27FC236}">
                <a16:creationId xmlns:a16="http://schemas.microsoft.com/office/drawing/2014/main" id="{68CC52F0-63B3-42E3-8253-F767AC940F8E}"/>
              </a:ext>
            </a:extLst>
          </p:cNvPr>
          <p:cNvSpPr/>
          <p:nvPr/>
        </p:nvSpPr>
        <p:spPr>
          <a:xfrm>
            <a:off x="5333651" y="2972296"/>
            <a:ext cx="604390" cy="1769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D08EE21-6A1C-4DB5-B8BB-7C6D8F64661F}"/>
              </a:ext>
            </a:extLst>
          </p:cNvPr>
          <p:cNvCxnSpPr/>
          <p:nvPr/>
        </p:nvCxnSpPr>
        <p:spPr>
          <a:xfrm>
            <a:off x="2872409" y="2832652"/>
            <a:ext cx="2461242" cy="22810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4B65CF10-7051-4D3B-8971-20656A410E58}"/>
              </a:ext>
            </a:extLst>
          </p:cNvPr>
          <p:cNvSpPr txBox="1"/>
          <p:nvPr/>
        </p:nvSpPr>
        <p:spPr>
          <a:xfrm>
            <a:off x="954505" y="2739782"/>
            <a:ext cx="2054345" cy="369332"/>
          </a:xfrm>
          <a:prstGeom prst="rect">
            <a:avLst/>
          </a:prstGeom>
          <a:solidFill>
            <a:schemeClr val="accent4"/>
          </a:solidFill>
        </p:spPr>
        <p:txBody>
          <a:bodyPr wrap="none" rtlCol="0">
            <a:spAutoFit/>
          </a:bodyPr>
          <a:lstStyle/>
          <a:p>
            <a:r>
              <a:rPr lang="en-US" dirty="0"/>
              <a:t>Exam </a:t>
            </a:r>
            <a:r>
              <a:rPr lang="en-US" i="1" dirty="0">
                <a:solidFill>
                  <a:srgbClr val="7030A0"/>
                </a:solidFill>
              </a:rPr>
              <a:t>contacts</a:t>
            </a:r>
            <a:r>
              <a:rPr lang="en-US" dirty="0"/>
              <a:t> table</a:t>
            </a:r>
          </a:p>
        </p:txBody>
      </p:sp>
    </p:spTree>
    <p:extLst>
      <p:ext uri="{BB962C8B-B14F-4D97-AF65-F5344CB8AC3E}">
        <p14:creationId xmlns:p14="http://schemas.microsoft.com/office/powerpoint/2010/main" val="207426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BCB5C-72BD-C77D-CFE5-5C2B137DB645}"/>
              </a:ext>
            </a:extLst>
          </p:cNvPr>
          <p:cNvSpPr>
            <a:spLocks noGrp="1"/>
          </p:cNvSpPr>
          <p:nvPr>
            <p:ph type="title"/>
          </p:nvPr>
        </p:nvSpPr>
        <p:spPr/>
        <p:txBody>
          <a:bodyPr/>
          <a:lstStyle/>
          <a:p>
            <a:r>
              <a:rPr lang="en-US" dirty="0"/>
              <a:t>Issues of managing contact (people) data</a:t>
            </a:r>
          </a:p>
        </p:txBody>
      </p:sp>
      <p:sp>
        <p:nvSpPr>
          <p:cNvPr id="3" name="Content Placeholder 2">
            <a:extLst>
              <a:ext uri="{FF2B5EF4-FFF2-40B4-BE49-F238E27FC236}">
                <a16:creationId xmlns:a16="http://schemas.microsoft.com/office/drawing/2014/main" id="{4E46BF93-1941-CA7F-3DBF-7BD5D352778A}"/>
              </a:ext>
            </a:extLst>
          </p:cNvPr>
          <p:cNvSpPr>
            <a:spLocks noGrp="1"/>
          </p:cNvSpPr>
          <p:nvPr>
            <p:ph idx="1"/>
          </p:nvPr>
        </p:nvSpPr>
        <p:spPr/>
        <p:txBody>
          <a:bodyPr>
            <a:normAutofit fontScale="92500" lnSpcReduction="10000"/>
          </a:bodyPr>
          <a:lstStyle/>
          <a:p>
            <a:r>
              <a:rPr lang="en-GB" dirty="0"/>
              <a:t>Duplicate contact data</a:t>
            </a:r>
          </a:p>
          <a:p>
            <a:pPr lvl="1"/>
            <a:r>
              <a:rPr lang="en-GB" dirty="0"/>
              <a:t>Each app (Phone, SMS, WhatsApp, etc.) used to keep its own copy of contacts.</a:t>
            </a:r>
          </a:p>
          <a:p>
            <a:pPr lvl="1"/>
            <a:r>
              <a:rPr lang="en-GB" dirty="0"/>
              <a:t>This caused inconsistency and storage duplication.</a:t>
            </a:r>
          </a:p>
          <a:p>
            <a:r>
              <a:rPr lang="en-GB" dirty="0"/>
              <a:t>No unified access</a:t>
            </a:r>
          </a:p>
          <a:p>
            <a:pPr lvl="1"/>
            <a:r>
              <a:rPr lang="en-GB" dirty="0"/>
              <a:t>Apps couldn’t easily access or update a user’s contact list.</a:t>
            </a:r>
          </a:p>
          <a:p>
            <a:pPr lvl="1"/>
            <a:r>
              <a:rPr lang="en-GB" dirty="0"/>
              <a:t>Developers had to manually manage phonebook databases.</a:t>
            </a:r>
          </a:p>
          <a:p>
            <a:r>
              <a:rPr lang="en-GB" dirty="0"/>
              <a:t>Poor synchronization</a:t>
            </a:r>
          </a:p>
          <a:p>
            <a:pPr lvl="1"/>
            <a:r>
              <a:rPr lang="en-GB" dirty="0"/>
              <a:t>Contacts from Google, SIM cards, and third-party apps couldn’t be merged or synced properly.</a:t>
            </a:r>
          </a:p>
          <a:p>
            <a:r>
              <a:rPr lang="en-GB" dirty="0"/>
              <a:t>Permission and privacy management</a:t>
            </a:r>
          </a:p>
          <a:p>
            <a:pPr lvl="1"/>
            <a:r>
              <a:rPr lang="en-GB" dirty="0"/>
              <a:t>Without a central provider, every app might store or expose contacts differently — a privacy risk.</a:t>
            </a:r>
            <a:endParaRPr lang="en-US" dirty="0"/>
          </a:p>
        </p:txBody>
      </p:sp>
    </p:spTree>
    <p:extLst>
      <p:ext uri="{BB962C8B-B14F-4D97-AF65-F5344CB8AC3E}">
        <p14:creationId xmlns:p14="http://schemas.microsoft.com/office/powerpoint/2010/main" val="986056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0F42EA-4D46-49A8-A64E-27DBBBCC930B}"/>
              </a:ext>
            </a:extLst>
          </p:cNvPr>
          <p:cNvPicPr>
            <a:picLocks noChangeAspect="1"/>
          </p:cNvPicPr>
          <p:nvPr/>
        </p:nvPicPr>
        <p:blipFill>
          <a:blip r:embed="rId2"/>
          <a:stretch>
            <a:fillRect/>
          </a:stretch>
        </p:blipFill>
        <p:spPr>
          <a:xfrm>
            <a:off x="847380" y="1937310"/>
            <a:ext cx="9785591" cy="4227547"/>
          </a:xfrm>
          <a:prstGeom prst="rect">
            <a:avLst/>
          </a:prstGeom>
        </p:spPr>
      </p:pic>
      <p:sp>
        <p:nvSpPr>
          <p:cNvPr id="3" name="TextBox 2">
            <a:extLst>
              <a:ext uri="{FF2B5EF4-FFF2-40B4-BE49-F238E27FC236}">
                <a16:creationId xmlns:a16="http://schemas.microsoft.com/office/drawing/2014/main" id="{02EB02DC-885D-44B0-9A20-487C8C035FCB}"/>
              </a:ext>
            </a:extLst>
          </p:cNvPr>
          <p:cNvSpPr txBox="1"/>
          <p:nvPr/>
        </p:nvSpPr>
        <p:spPr>
          <a:xfrm>
            <a:off x="3474418" y="1354035"/>
            <a:ext cx="1137681" cy="338554"/>
          </a:xfrm>
          <a:prstGeom prst="rect">
            <a:avLst/>
          </a:prstGeom>
          <a:solidFill>
            <a:schemeClr val="accent4">
              <a:lumMod val="20000"/>
              <a:lumOff val="80000"/>
            </a:schemeClr>
          </a:solidFill>
        </p:spPr>
        <p:txBody>
          <a:bodyPr wrap="square">
            <a:spAutoFit/>
          </a:bodyPr>
          <a:lstStyle/>
          <a:p>
            <a:r>
              <a:rPr lang="en-US" sz="1600" b="0" i="0" dirty="0">
                <a:solidFill>
                  <a:srgbClr val="3A3A3A"/>
                </a:solidFill>
                <a:effectLst/>
                <a:latin typeface="-apple-system"/>
              </a:rPr>
              <a:t>contact id</a:t>
            </a:r>
            <a:endParaRPr lang="en-US" sz="1600" dirty="0"/>
          </a:p>
        </p:txBody>
      </p:sp>
      <p:cxnSp>
        <p:nvCxnSpPr>
          <p:cNvPr id="4" name="Straight Arrow Connector 3">
            <a:extLst>
              <a:ext uri="{FF2B5EF4-FFF2-40B4-BE49-F238E27FC236}">
                <a16:creationId xmlns:a16="http://schemas.microsoft.com/office/drawing/2014/main" id="{D24176FD-477B-4F0C-A43F-B49C52DF9FAB}"/>
              </a:ext>
            </a:extLst>
          </p:cNvPr>
          <p:cNvCxnSpPr>
            <a:cxnSpLocks/>
            <a:stCxn id="3" idx="2"/>
          </p:cNvCxnSpPr>
          <p:nvPr/>
        </p:nvCxnSpPr>
        <p:spPr>
          <a:xfrm flipH="1">
            <a:off x="2227575" y="1692589"/>
            <a:ext cx="1815684" cy="64955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FEBDFDA-761B-436D-8A8A-49D7D373EE0E}"/>
              </a:ext>
            </a:extLst>
          </p:cNvPr>
          <p:cNvSpPr txBox="1"/>
          <p:nvPr/>
        </p:nvSpPr>
        <p:spPr>
          <a:xfrm>
            <a:off x="5153371" y="383132"/>
            <a:ext cx="2661028" cy="830997"/>
          </a:xfrm>
          <a:prstGeom prst="rect">
            <a:avLst/>
          </a:prstGeom>
          <a:solidFill>
            <a:schemeClr val="accent4">
              <a:lumMod val="20000"/>
              <a:lumOff val="80000"/>
            </a:schemeClr>
          </a:solidFill>
        </p:spPr>
        <p:txBody>
          <a:bodyPr wrap="square">
            <a:spAutoFit/>
          </a:bodyPr>
          <a:lstStyle/>
          <a:p>
            <a:r>
              <a:rPr lang="en-GB" sz="1600" b="0" i="0" dirty="0">
                <a:solidFill>
                  <a:srgbClr val="3A3A3A"/>
                </a:solidFill>
                <a:effectLst/>
                <a:latin typeface="-apple-system"/>
              </a:rPr>
              <a:t>The last time this contact is contacted. The format is in milliseconds.</a:t>
            </a:r>
            <a:endParaRPr lang="en-US" sz="1600" dirty="0"/>
          </a:p>
        </p:txBody>
      </p:sp>
      <p:cxnSp>
        <p:nvCxnSpPr>
          <p:cNvPr id="7" name="Straight Arrow Connector 6">
            <a:extLst>
              <a:ext uri="{FF2B5EF4-FFF2-40B4-BE49-F238E27FC236}">
                <a16:creationId xmlns:a16="http://schemas.microsoft.com/office/drawing/2014/main" id="{02BBC5B3-B009-4818-8C9C-58781C699143}"/>
              </a:ext>
            </a:extLst>
          </p:cNvPr>
          <p:cNvCxnSpPr>
            <a:cxnSpLocks/>
          </p:cNvCxnSpPr>
          <p:nvPr/>
        </p:nvCxnSpPr>
        <p:spPr>
          <a:xfrm flipH="1">
            <a:off x="3360821" y="1211129"/>
            <a:ext cx="2735179" cy="326461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2C346DB-F829-4FEB-B735-3B59B9713F5A}"/>
              </a:ext>
            </a:extLst>
          </p:cNvPr>
          <p:cNvSpPr txBox="1"/>
          <p:nvPr/>
        </p:nvSpPr>
        <p:spPr>
          <a:xfrm>
            <a:off x="8169211" y="809462"/>
            <a:ext cx="2661028" cy="584775"/>
          </a:xfrm>
          <a:prstGeom prst="rect">
            <a:avLst/>
          </a:prstGeom>
          <a:solidFill>
            <a:schemeClr val="accent4">
              <a:lumMod val="20000"/>
              <a:lumOff val="80000"/>
            </a:schemeClr>
          </a:solidFill>
        </p:spPr>
        <p:txBody>
          <a:bodyPr wrap="square">
            <a:spAutoFit/>
          </a:bodyPr>
          <a:lstStyle/>
          <a:p>
            <a:r>
              <a:rPr lang="en-GB" sz="1600" b="0" i="0" dirty="0">
                <a:solidFill>
                  <a:srgbClr val="3A3A3A"/>
                </a:solidFill>
                <a:effectLst/>
                <a:latin typeface="-apple-system"/>
              </a:rPr>
              <a:t>The timestamp this contact is updated for the last time.</a:t>
            </a:r>
            <a:endParaRPr lang="en-US" sz="1600" dirty="0"/>
          </a:p>
        </p:txBody>
      </p:sp>
      <p:cxnSp>
        <p:nvCxnSpPr>
          <p:cNvPr id="11" name="Straight Arrow Connector 10">
            <a:extLst>
              <a:ext uri="{FF2B5EF4-FFF2-40B4-BE49-F238E27FC236}">
                <a16:creationId xmlns:a16="http://schemas.microsoft.com/office/drawing/2014/main" id="{188C44F4-8AC3-40C9-9D80-7E7B9A043400}"/>
              </a:ext>
            </a:extLst>
          </p:cNvPr>
          <p:cNvCxnSpPr>
            <a:cxnSpLocks/>
            <a:stCxn id="10" idx="2"/>
          </p:cNvCxnSpPr>
          <p:nvPr/>
        </p:nvCxnSpPr>
        <p:spPr>
          <a:xfrm flipH="1">
            <a:off x="4612099" y="1394237"/>
            <a:ext cx="4887626" cy="44370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A108A489-7B01-4224-9612-49439D96F16A}"/>
              </a:ext>
            </a:extLst>
          </p:cNvPr>
          <p:cNvSpPr/>
          <p:nvPr/>
        </p:nvSpPr>
        <p:spPr>
          <a:xfrm>
            <a:off x="1352756" y="4453200"/>
            <a:ext cx="2037347" cy="22459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53D5C3E-AEDF-4AA3-9B8E-F736E6FBBA8B}"/>
              </a:ext>
            </a:extLst>
          </p:cNvPr>
          <p:cNvSpPr/>
          <p:nvPr/>
        </p:nvSpPr>
        <p:spPr>
          <a:xfrm>
            <a:off x="1360778" y="5910832"/>
            <a:ext cx="2689854" cy="19469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7BBAD77C-7772-9029-D9CA-F462E2E2C687}"/>
              </a:ext>
            </a:extLst>
          </p:cNvPr>
          <p:cNvSpPr>
            <a:spLocks noGrp="1"/>
          </p:cNvSpPr>
          <p:nvPr>
            <p:ph type="title"/>
          </p:nvPr>
        </p:nvSpPr>
        <p:spPr/>
        <p:txBody>
          <a:bodyPr/>
          <a:lstStyle/>
          <a:p>
            <a:r>
              <a:rPr lang="en-US" dirty="0"/>
              <a:t>(Alternative)</a:t>
            </a:r>
          </a:p>
        </p:txBody>
      </p:sp>
    </p:spTree>
    <p:extLst>
      <p:ext uri="{BB962C8B-B14F-4D97-AF65-F5344CB8AC3E}">
        <p14:creationId xmlns:p14="http://schemas.microsoft.com/office/powerpoint/2010/main" val="702882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FC16D4-C535-47BC-9AFE-70F32EC91B16}"/>
              </a:ext>
            </a:extLst>
          </p:cNvPr>
          <p:cNvPicPr>
            <a:picLocks noChangeAspect="1"/>
          </p:cNvPicPr>
          <p:nvPr/>
        </p:nvPicPr>
        <p:blipFill rotWithShape="1">
          <a:blip r:embed="rId3"/>
          <a:srcRect l="22597"/>
          <a:stretch/>
        </p:blipFill>
        <p:spPr>
          <a:xfrm>
            <a:off x="1013948" y="3890148"/>
            <a:ext cx="10340466" cy="1510748"/>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81FC4861-FE64-4A43-A229-446B4E99EE91}"/>
              </a:ext>
            </a:extLst>
          </p:cNvPr>
          <p:cNvPicPr>
            <a:picLocks noChangeAspect="1"/>
          </p:cNvPicPr>
          <p:nvPr/>
        </p:nvPicPr>
        <p:blipFill>
          <a:blip r:embed="rId4"/>
          <a:stretch>
            <a:fillRect/>
          </a:stretch>
        </p:blipFill>
        <p:spPr>
          <a:xfrm>
            <a:off x="1013948" y="2125990"/>
            <a:ext cx="5802872" cy="1510748"/>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E2F68F52-0928-4CD0-9979-44B2222F9130}"/>
              </a:ext>
            </a:extLst>
          </p:cNvPr>
          <p:cNvPicPr>
            <a:picLocks noChangeAspect="1"/>
          </p:cNvPicPr>
          <p:nvPr/>
        </p:nvPicPr>
        <p:blipFill>
          <a:blip r:embed="rId5"/>
          <a:stretch>
            <a:fillRect/>
          </a:stretch>
        </p:blipFill>
        <p:spPr>
          <a:xfrm>
            <a:off x="8595735" y="5783752"/>
            <a:ext cx="2758679" cy="632515"/>
          </a:xfrm>
          <a:prstGeom prst="rect">
            <a:avLst/>
          </a:prstGeom>
        </p:spPr>
      </p:pic>
      <p:sp>
        <p:nvSpPr>
          <p:cNvPr id="2" name="Title 1">
            <a:extLst>
              <a:ext uri="{FF2B5EF4-FFF2-40B4-BE49-F238E27FC236}">
                <a16:creationId xmlns:a16="http://schemas.microsoft.com/office/drawing/2014/main" id="{1E4C6D54-09AC-A2C4-78F5-54ADA3D05949}"/>
              </a:ext>
            </a:extLst>
          </p:cNvPr>
          <p:cNvSpPr>
            <a:spLocks noGrp="1"/>
          </p:cNvSpPr>
          <p:nvPr>
            <p:ph type="title"/>
          </p:nvPr>
        </p:nvSpPr>
        <p:spPr/>
        <p:txBody>
          <a:bodyPr/>
          <a:lstStyle/>
          <a:p>
            <a:r>
              <a:rPr lang="en-US" dirty="0"/>
              <a:t>(Alternative) Show rows in </a:t>
            </a:r>
            <a:r>
              <a:rPr lang="en-US" dirty="0">
                <a:solidFill>
                  <a:schemeClr val="accent2"/>
                </a:solidFill>
              </a:rPr>
              <a:t>contacts</a:t>
            </a:r>
            <a:r>
              <a:rPr lang="en-US" dirty="0"/>
              <a:t> table</a:t>
            </a:r>
          </a:p>
        </p:txBody>
      </p:sp>
    </p:spTree>
    <p:extLst>
      <p:ext uri="{BB962C8B-B14F-4D97-AF65-F5344CB8AC3E}">
        <p14:creationId xmlns:p14="http://schemas.microsoft.com/office/powerpoint/2010/main" val="2794388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B5B5-1E6D-4885-2A2F-AFF714A80752}"/>
              </a:ext>
            </a:extLst>
          </p:cNvPr>
          <p:cNvSpPr>
            <a:spLocks noGrp="1"/>
          </p:cNvSpPr>
          <p:nvPr>
            <p:ph type="title"/>
          </p:nvPr>
        </p:nvSpPr>
        <p:spPr/>
        <p:txBody>
          <a:bodyPr/>
          <a:lstStyle/>
          <a:p>
            <a:r>
              <a:rPr lang="en-US" dirty="0"/>
              <a:t>When a new </a:t>
            </a:r>
            <a:r>
              <a:rPr lang="en-US" dirty="0">
                <a:solidFill>
                  <a:schemeClr val="accent2"/>
                </a:solidFill>
              </a:rPr>
              <a:t>raw contact entry </a:t>
            </a:r>
            <a:r>
              <a:rPr lang="en-US" dirty="0"/>
              <a:t>is added to </a:t>
            </a:r>
            <a:r>
              <a:rPr lang="en-US" dirty="0" err="1">
                <a:solidFill>
                  <a:srgbClr val="7030A0"/>
                </a:solidFill>
              </a:rPr>
              <a:t>raw_contacts</a:t>
            </a:r>
            <a:r>
              <a:rPr lang="en-US" dirty="0">
                <a:solidFill>
                  <a:srgbClr val="7030A0"/>
                </a:solidFill>
              </a:rPr>
              <a:t> </a:t>
            </a:r>
            <a:r>
              <a:rPr lang="en-US" dirty="0"/>
              <a:t>table</a:t>
            </a:r>
          </a:p>
        </p:txBody>
      </p:sp>
      <p:sp>
        <p:nvSpPr>
          <p:cNvPr id="3" name="Text Placeholder 2">
            <a:extLst>
              <a:ext uri="{FF2B5EF4-FFF2-40B4-BE49-F238E27FC236}">
                <a16:creationId xmlns:a16="http://schemas.microsoft.com/office/drawing/2014/main" id="{E1EB7B39-B70C-2140-F198-7BF9FF178B0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9358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D01E32-49EA-42FA-ABDE-B0249BF84335}"/>
              </a:ext>
            </a:extLst>
          </p:cNvPr>
          <p:cNvPicPr>
            <a:picLocks noChangeAspect="1"/>
          </p:cNvPicPr>
          <p:nvPr/>
        </p:nvPicPr>
        <p:blipFill>
          <a:blip r:embed="rId2"/>
          <a:stretch>
            <a:fillRect/>
          </a:stretch>
        </p:blipFill>
        <p:spPr>
          <a:xfrm>
            <a:off x="1420624" y="1382852"/>
            <a:ext cx="8890024" cy="4202415"/>
          </a:xfrm>
          <a:prstGeom prst="rect">
            <a:avLst/>
          </a:prstGeom>
        </p:spPr>
      </p:pic>
    </p:spTree>
    <p:extLst>
      <p:ext uri="{BB962C8B-B14F-4D97-AF65-F5344CB8AC3E}">
        <p14:creationId xmlns:p14="http://schemas.microsoft.com/office/powerpoint/2010/main" val="398994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B64CB0-A719-EB35-2176-ECF20A7F96CE}"/>
              </a:ext>
            </a:extLst>
          </p:cNvPr>
          <p:cNvPicPr>
            <a:picLocks noChangeAspect="1"/>
          </p:cNvPicPr>
          <p:nvPr/>
        </p:nvPicPr>
        <p:blipFill>
          <a:blip r:embed="rId2"/>
          <a:stretch>
            <a:fillRect/>
          </a:stretch>
        </p:blipFill>
        <p:spPr>
          <a:xfrm>
            <a:off x="1333628" y="303746"/>
            <a:ext cx="8126678" cy="4737352"/>
          </a:xfrm>
          <a:prstGeom prst="rect">
            <a:avLst/>
          </a:prstGeom>
        </p:spPr>
      </p:pic>
      <p:pic>
        <p:nvPicPr>
          <p:cNvPr id="6" name="Picture 5">
            <a:extLst>
              <a:ext uri="{FF2B5EF4-FFF2-40B4-BE49-F238E27FC236}">
                <a16:creationId xmlns:a16="http://schemas.microsoft.com/office/drawing/2014/main" id="{B03CC534-F117-8CF9-846C-82C1539C32BD}"/>
              </a:ext>
            </a:extLst>
          </p:cNvPr>
          <p:cNvPicPr>
            <a:picLocks noChangeAspect="1"/>
          </p:cNvPicPr>
          <p:nvPr/>
        </p:nvPicPr>
        <p:blipFill>
          <a:blip r:embed="rId3"/>
          <a:stretch>
            <a:fillRect/>
          </a:stretch>
        </p:blipFill>
        <p:spPr>
          <a:xfrm>
            <a:off x="1333628" y="5252736"/>
            <a:ext cx="8085521" cy="1181202"/>
          </a:xfrm>
          <a:prstGeom prst="rect">
            <a:avLst/>
          </a:prstGeom>
        </p:spPr>
      </p:pic>
      <p:grpSp>
        <p:nvGrpSpPr>
          <p:cNvPr id="10" name="Group 9">
            <a:extLst>
              <a:ext uri="{FF2B5EF4-FFF2-40B4-BE49-F238E27FC236}">
                <a16:creationId xmlns:a16="http://schemas.microsoft.com/office/drawing/2014/main" id="{CE3A5BA5-5A93-D98C-3322-43FEECDE1A0B}"/>
              </a:ext>
            </a:extLst>
          </p:cNvPr>
          <p:cNvGrpSpPr/>
          <p:nvPr/>
        </p:nvGrpSpPr>
        <p:grpSpPr>
          <a:xfrm>
            <a:off x="6375063" y="1819269"/>
            <a:ext cx="1694880" cy="1742760"/>
            <a:chOff x="6375063" y="1819269"/>
            <a:chExt cx="1694880" cy="174276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5A72CA5B-4D67-5DF1-3334-E54951BCCDAF}"/>
                    </a:ext>
                  </a:extLst>
                </p14:cNvPr>
                <p14:cNvContentPartPr/>
                <p14:nvPr/>
              </p14:nvContentPartPr>
              <p14:xfrm>
                <a:off x="6375063" y="1819269"/>
                <a:ext cx="1262520" cy="396720"/>
              </p14:xfrm>
            </p:contentPart>
          </mc:Choice>
          <mc:Fallback xmlns="">
            <p:pic>
              <p:nvPicPr>
                <p:cNvPr id="7" name="Ink 6">
                  <a:extLst>
                    <a:ext uri="{FF2B5EF4-FFF2-40B4-BE49-F238E27FC236}">
                      <a16:creationId xmlns:a16="http://schemas.microsoft.com/office/drawing/2014/main" id="{5A72CA5B-4D67-5DF1-3334-E54951BCCDAF}"/>
                    </a:ext>
                  </a:extLst>
                </p:cNvPr>
                <p:cNvPicPr/>
                <p:nvPr/>
              </p:nvPicPr>
              <p:blipFill>
                <a:blip r:embed="rId5"/>
                <a:stretch>
                  <a:fillRect/>
                </a:stretch>
              </p:blipFill>
              <p:spPr>
                <a:xfrm>
                  <a:off x="6366063" y="1810269"/>
                  <a:ext cx="128016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32830CB-8388-6757-E6CE-9A3B9F1867BC}"/>
                    </a:ext>
                  </a:extLst>
                </p14:cNvPr>
                <p14:cNvContentPartPr/>
                <p14:nvPr/>
              </p14:nvContentPartPr>
              <p14:xfrm>
                <a:off x="6391983" y="3031389"/>
                <a:ext cx="1172520" cy="530640"/>
              </p14:xfrm>
            </p:contentPart>
          </mc:Choice>
          <mc:Fallback xmlns="">
            <p:pic>
              <p:nvPicPr>
                <p:cNvPr id="8" name="Ink 7">
                  <a:extLst>
                    <a:ext uri="{FF2B5EF4-FFF2-40B4-BE49-F238E27FC236}">
                      <a16:creationId xmlns:a16="http://schemas.microsoft.com/office/drawing/2014/main" id="{332830CB-8388-6757-E6CE-9A3B9F1867BC}"/>
                    </a:ext>
                  </a:extLst>
                </p:cNvPr>
                <p:cNvPicPr/>
                <p:nvPr/>
              </p:nvPicPr>
              <p:blipFill>
                <a:blip r:embed="rId7"/>
                <a:stretch>
                  <a:fillRect/>
                </a:stretch>
              </p:blipFill>
              <p:spPr>
                <a:xfrm>
                  <a:off x="6383343" y="3022749"/>
                  <a:ext cx="119016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626F82FB-988A-CA78-79A3-5547779AAB33}"/>
                    </a:ext>
                  </a:extLst>
                </p14:cNvPr>
                <p14:cNvContentPartPr/>
                <p14:nvPr/>
              </p14:nvContentPartPr>
              <p14:xfrm>
                <a:off x="7651983" y="2157309"/>
                <a:ext cx="417960" cy="1010160"/>
              </p14:xfrm>
            </p:contentPart>
          </mc:Choice>
          <mc:Fallback xmlns="">
            <p:pic>
              <p:nvPicPr>
                <p:cNvPr id="9" name="Ink 8">
                  <a:extLst>
                    <a:ext uri="{FF2B5EF4-FFF2-40B4-BE49-F238E27FC236}">
                      <a16:creationId xmlns:a16="http://schemas.microsoft.com/office/drawing/2014/main" id="{626F82FB-988A-CA78-79A3-5547779AAB33}"/>
                    </a:ext>
                  </a:extLst>
                </p:cNvPr>
                <p:cNvPicPr/>
                <p:nvPr/>
              </p:nvPicPr>
              <p:blipFill>
                <a:blip r:embed="rId9"/>
                <a:stretch>
                  <a:fillRect/>
                </a:stretch>
              </p:blipFill>
              <p:spPr>
                <a:xfrm>
                  <a:off x="7643343" y="2148309"/>
                  <a:ext cx="435600" cy="1027800"/>
                </a:xfrm>
                <a:prstGeom prst="rect">
                  <a:avLst/>
                </a:prstGeom>
              </p:spPr>
            </p:pic>
          </mc:Fallback>
        </mc:AlternateContent>
      </p:grpSp>
      <p:grpSp>
        <p:nvGrpSpPr>
          <p:cNvPr id="19" name="Group 18">
            <a:extLst>
              <a:ext uri="{FF2B5EF4-FFF2-40B4-BE49-F238E27FC236}">
                <a16:creationId xmlns:a16="http://schemas.microsoft.com/office/drawing/2014/main" id="{F45D3D60-4C20-568B-E9CB-EEB6C7230799}"/>
              </a:ext>
            </a:extLst>
          </p:cNvPr>
          <p:cNvGrpSpPr/>
          <p:nvPr/>
        </p:nvGrpSpPr>
        <p:grpSpPr>
          <a:xfrm>
            <a:off x="7708143" y="1555749"/>
            <a:ext cx="842760" cy="337680"/>
            <a:chOff x="7708143" y="1555749"/>
            <a:chExt cx="842760" cy="337680"/>
          </a:xfrm>
        </p:grpSpPr>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247628DF-31AA-96DA-510C-5F9DD8B27226}"/>
                    </a:ext>
                  </a:extLst>
                </p14:cNvPr>
                <p14:cNvContentPartPr/>
                <p14:nvPr/>
              </p14:nvContentPartPr>
              <p14:xfrm>
                <a:off x="7708143" y="1714869"/>
                <a:ext cx="239400" cy="151560"/>
              </p14:xfrm>
            </p:contentPart>
          </mc:Choice>
          <mc:Fallback xmlns="">
            <p:pic>
              <p:nvPicPr>
                <p:cNvPr id="11" name="Ink 10">
                  <a:extLst>
                    <a:ext uri="{FF2B5EF4-FFF2-40B4-BE49-F238E27FC236}">
                      <a16:creationId xmlns:a16="http://schemas.microsoft.com/office/drawing/2014/main" id="{247628DF-31AA-96DA-510C-5F9DD8B27226}"/>
                    </a:ext>
                  </a:extLst>
                </p:cNvPr>
                <p:cNvPicPr/>
                <p:nvPr/>
              </p:nvPicPr>
              <p:blipFill>
                <a:blip r:embed="rId11"/>
                <a:stretch>
                  <a:fillRect/>
                </a:stretch>
              </p:blipFill>
              <p:spPr>
                <a:xfrm>
                  <a:off x="7699503" y="1705869"/>
                  <a:ext cx="257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3083D0B3-C61E-4F36-7C0F-EF6EA1E814C5}"/>
                    </a:ext>
                  </a:extLst>
                </p14:cNvPr>
                <p14:cNvContentPartPr/>
                <p14:nvPr/>
              </p14:nvContentPartPr>
              <p14:xfrm>
                <a:off x="7986423" y="1694709"/>
                <a:ext cx="99000" cy="149400"/>
              </p14:xfrm>
            </p:contentPart>
          </mc:Choice>
          <mc:Fallback xmlns="">
            <p:pic>
              <p:nvPicPr>
                <p:cNvPr id="12" name="Ink 11">
                  <a:extLst>
                    <a:ext uri="{FF2B5EF4-FFF2-40B4-BE49-F238E27FC236}">
                      <a16:creationId xmlns:a16="http://schemas.microsoft.com/office/drawing/2014/main" id="{3083D0B3-C61E-4F36-7C0F-EF6EA1E814C5}"/>
                    </a:ext>
                  </a:extLst>
                </p:cNvPr>
                <p:cNvPicPr/>
                <p:nvPr/>
              </p:nvPicPr>
              <p:blipFill>
                <a:blip r:embed="rId13"/>
                <a:stretch>
                  <a:fillRect/>
                </a:stretch>
              </p:blipFill>
              <p:spPr>
                <a:xfrm>
                  <a:off x="7977783" y="1686069"/>
                  <a:ext cx="116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D09C2B45-97EC-394E-13C0-D04B5F79D722}"/>
                    </a:ext>
                  </a:extLst>
                </p14:cNvPr>
                <p14:cNvContentPartPr/>
                <p14:nvPr/>
              </p14:nvContentPartPr>
              <p14:xfrm>
                <a:off x="8101263" y="1700469"/>
                <a:ext cx="95760" cy="24480"/>
              </p14:xfrm>
            </p:contentPart>
          </mc:Choice>
          <mc:Fallback xmlns="">
            <p:pic>
              <p:nvPicPr>
                <p:cNvPr id="14" name="Ink 13">
                  <a:extLst>
                    <a:ext uri="{FF2B5EF4-FFF2-40B4-BE49-F238E27FC236}">
                      <a16:creationId xmlns:a16="http://schemas.microsoft.com/office/drawing/2014/main" id="{D09C2B45-97EC-394E-13C0-D04B5F79D722}"/>
                    </a:ext>
                  </a:extLst>
                </p:cNvPr>
                <p:cNvPicPr/>
                <p:nvPr/>
              </p:nvPicPr>
              <p:blipFill>
                <a:blip r:embed="rId15"/>
                <a:stretch>
                  <a:fillRect/>
                </a:stretch>
              </p:blipFill>
              <p:spPr>
                <a:xfrm>
                  <a:off x="8092263" y="1691469"/>
                  <a:ext cx="113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F060C111-48B8-68C4-CF3C-8EE1D353D134}"/>
                    </a:ext>
                  </a:extLst>
                </p14:cNvPr>
                <p14:cNvContentPartPr/>
                <p14:nvPr/>
              </p14:nvContentPartPr>
              <p14:xfrm>
                <a:off x="8132943" y="1611909"/>
                <a:ext cx="49320" cy="255600"/>
              </p14:xfrm>
            </p:contentPart>
          </mc:Choice>
          <mc:Fallback xmlns="">
            <p:pic>
              <p:nvPicPr>
                <p:cNvPr id="15" name="Ink 14">
                  <a:extLst>
                    <a:ext uri="{FF2B5EF4-FFF2-40B4-BE49-F238E27FC236}">
                      <a16:creationId xmlns:a16="http://schemas.microsoft.com/office/drawing/2014/main" id="{F060C111-48B8-68C4-CF3C-8EE1D353D134}"/>
                    </a:ext>
                  </a:extLst>
                </p:cNvPr>
                <p:cNvPicPr/>
                <p:nvPr/>
              </p:nvPicPr>
              <p:blipFill>
                <a:blip r:embed="rId17"/>
                <a:stretch>
                  <a:fillRect/>
                </a:stretch>
              </p:blipFill>
              <p:spPr>
                <a:xfrm>
                  <a:off x="8123943" y="1603269"/>
                  <a:ext cx="669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210CA226-44C6-8853-0D4D-E90F718A4C66}"/>
                    </a:ext>
                  </a:extLst>
                </p14:cNvPr>
                <p14:cNvContentPartPr/>
                <p14:nvPr/>
              </p14:nvContentPartPr>
              <p14:xfrm>
                <a:off x="8301423" y="1743669"/>
                <a:ext cx="55080" cy="104040"/>
              </p14:xfrm>
            </p:contentPart>
          </mc:Choice>
          <mc:Fallback xmlns="">
            <p:pic>
              <p:nvPicPr>
                <p:cNvPr id="16" name="Ink 15">
                  <a:extLst>
                    <a:ext uri="{FF2B5EF4-FFF2-40B4-BE49-F238E27FC236}">
                      <a16:creationId xmlns:a16="http://schemas.microsoft.com/office/drawing/2014/main" id="{210CA226-44C6-8853-0D4D-E90F718A4C66}"/>
                    </a:ext>
                  </a:extLst>
                </p:cNvPr>
                <p:cNvPicPr/>
                <p:nvPr/>
              </p:nvPicPr>
              <p:blipFill>
                <a:blip r:embed="rId19"/>
                <a:stretch>
                  <a:fillRect/>
                </a:stretch>
              </p:blipFill>
              <p:spPr>
                <a:xfrm>
                  <a:off x="8292423" y="1735029"/>
                  <a:ext cx="72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B6172EC1-39BA-60C5-2209-E161E57A058A}"/>
                    </a:ext>
                  </a:extLst>
                </p14:cNvPr>
                <p14:cNvContentPartPr/>
                <p14:nvPr/>
              </p14:nvContentPartPr>
              <p14:xfrm>
                <a:off x="8405823" y="1555749"/>
                <a:ext cx="145080" cy="337680"/>
              </p14:xfrm>
            </p:contentPart>
          </mc:Choice>
          <mc:Fallback xmlns="">
            <p:pic>
              <p:nvPicPr>
                <p:cNvPr id="18" name="Ink 17">
                  <a:extLst>
                    <a:ext uri="{FF2B5EF4-FFF2-40B4-BE49-F238E27FC236}">
                      <a16:creationId xmlns:a16="http://schemas.microsoft.com/office/drawing/2014/main" id="{B6172EC1-39BA-60C5-2209-E161E57A058A}"/>
                    </a:ext>
                  </a:extLst>
                </p:cNvPr>
                <p:cNvPicPr/>
                <p:nvPr/>
              </p:nvPicPr>
              <p:blipFill>
                <a:blip r:embed="rId21"/>
                <a:stretch>
                  <a:fillRect/>
                </a:stretch>
              </p:blipFill>
              <p:spPr>
                <a:xfrm>
                  <a:off x="8396823" y="1547109"/>
                  <a:ext cx="162720" cy="355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9D088B27-6BFD-2600-AC5A-EBA484D8A378}"/>
                  </a:ext>
                </a:extLst>
              </p14:cNvPr>
              <p14:cNvContentPartPr/>
              <p14:nvPr/>
            </p14:nvContentPartPr>
            <p14:xfrm>
              <a:off x="10482115" y="2762755"/>
              <a:ext cx="360" cy="360"/>
            </p14:xfrm>
          </p:contentPart>
        </mc:Choice>
        <mc:Fallback xmlns="">
          <p:pic>
            <p:nvPicPr>
              <p:cNvPr id="20" name="Ink 19">
                <a:extLst>
                  <a:ext uri="{FF2B5EF4-FFF2-40B4-BE49-F238E27FC236}">
                    <a16:creationId xmlns:a16="http://schemas.microsoft.com/office/drawing/2014/main" id="{9D088B27-6BFD-2600-AC5A-EBA484D8A378}"/>
                  </a:ext>
                </a:extLst>
              </p:cNvPr>
              <p:cNvPicPr/>
              <p:nvPr/>
            </p:nvPicPr>
            <p:blipFill>
              <a:blip r:embed="rId23"/>
              <a:stretch>
                <a:fillRect/>
              </a:stretch>
            </p:blipFill>
            <p:spPr>
              <a:xfrm>
                <a:off x="10473475" y="2754115"/>
                <a:ext cx="18000" cy="18000"/>
              </a:xfrm>
              <a:prstGeom prst="rect">
                <a:avLst/>
              </a:prstGeom>
            </p:spPr>
          </p:pic>
        </mc:Fallback>
      </mc:AlternateContent>
      <p:sp>
        <p:nvSpPr>
          <p:cNvPr id="21" name="Rectangle 20">
            <a:extLst>
              <a:ext uri="{FF2B5EF4-FFF2-40B4-BE49-F238E27FC236}">
                <a16:creationId xmlns:a16="http://schemas.microsoft.com/office/drawing/2014/main" id="{DDF17EB1-5933-7697-D10B-C93D412B3F21}"/>
              </a:ext>
            </a:extLst>
          </p:cNvPr>
          <p:cNvSpPr/>
          <p:nvPr/>
        </p:nvSpPr>
        <p:spPr>
          <a:xfrm>
            <a:off x="1333628" y="6069496"/>
            <a:ext cx="534929" cy="278295"/>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9A13EE2-B703-9323-3F90-CBC8FCA4DAFA}"/>
              </a:ext>
            </a:extLst>
          </p:cNvPr>
          <p:cNvSpPr/>
          <p:nvPr/>
        </p:nvSpPr>
        <p:spPr>
          <a:xfrm>
            <a:off x="1426777" y="3129451"/>
            <a:ext cx="8284781" cy="9156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40963D3-82D3-9F46-ADDE-7054E71B726A}"/>
              </a:ext>
            </a:extLst>
          </p:cNvPr>
          <p:cNvSpPr txBox="1"/>
          <p:nvPr/>
        </p:nvSpPr>
        <p:spPr>
          <a:xfrm>
            <a:off x="9989048" y="3377363"/>
            <a:ext cx="776175" cy="369332"/>
          </a:xfrm>
          <a:prstGeom prst="rect">
            <a:avLst/>
          </a:prstGeom>
          <a:noFill/>
        </p:spPr>
        <p:txBody>
          <a:bodyPr wrap="none" rtlCol="0">
            <a:spAutoFit/>
          </a:bodyPr>
          <a:lstStyle/>
          <a:p>
            <a:r>
              <a:rPr lang="en-US" dirty="0">
                <a:solidFill>
                  <a:srgbClr val="FF0000"/>
                </a:solidFill>
              </a:rPr>
              <a:t>added</a:t>
            </a:r>
          </a:p>
        </p:txBody>
      </p:sp>
      <p:cxnSp>
        <p:nvCxnSpPr>
          <p:cNvPr id="13" name="Straight Arrow Connector 12">
            <a:extLst>
              <a:ext uri="{FF2B5EF4-FFF2-40B4-BE49-F238E27FC236}">
                <a16:creationId xmlns:a16="http://schemas.microsoft.com/office/drawing/2014/main" id="{7FDBC72C-8660-A797-BF12-EE82EADDC205}"/>
              </a:ext>
            </a:extLst>
          </p:cNvPr>
          <p:cNvCxnSpPr>
            <a:stCxn id="3" idx="1"/>
          </p:cNvCxnSpPr>
          <p:nvPr/>
        </p:nvCxnSpPr>
        <p:spPr>
          <a:xfrm flipH="1">
            <a:off x="9711558" y="3562029"/>
            <a:ext cx="27749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663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C7656-7585-06EC-9C8D-1F579C1B637F}"/>
              </a:ext>
            </a:extLst>
          </p:cNvPr>
          <p:cNvSpPr>
            <a:spLocks noGrp="1"/>
          </p:cNvSpPr>
          <p:nvPr>
            <p:ph type="title"/>
          </p:nvPr>
        </p:nvSpPr>
        <p:spPr/>
        <p:txBody>
          <a:bodyPr/>
          <a:lstStyle/>
          <a:p>
            <a:r>
              <a:rPr lang="en-US" dirty="0">
                <a:solidFill>
                  <a:srgbClr val="7030A0"/>
                </a:solidFill>
              </a:rPr>
              <a:t>groups</a:t>
            </a:r>
            <a:r>
              <a:rPr lang="en-US" dirty="0"/>
              <a:t> table</a:t>
            </a:r>
          </a:p>
        </p:txBody>
      </p:sp>
      <p:sp>
        <p:nvSpPr>
          <p:cNvPr id="5" name="Text Placeholder 4">
            <a:extLst>
              <a:ext uri="{FF2B5EF4-FFF2-40B4-BE49-F238E27FC236}">
                <a16:creationId xmlns:a16="http://schemas.microsoft.com/office/drawing/2014/main" id="{D1EECCCF-3C3E-ABDB-545B-856CAC7DFA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592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07BCE4-E811-4AF3-B1A2-CE1E4CAFEF0B}"/>
              </a:ext>
            </a:extLst>
          </p:cNvPr>
          <p:cNvSpPr>
            <a:spLocks noGrp="1"/>
          </p:cNvSpPr>
          <p:nvPr>
            <p:ph type="title"/>
          </p:nvPr>
        </p:nvSpPr>
        <p:spPr/>
        <p:txBody>
          <a:bodyPr/>
          <a:lstStyle/>
          <a:p>
            <a:r>
              <a:rPr lang="en-GB" dirty="0"/>
              <a:t>How many groups have the device owner create?</a:t>
            </a:r>
            <a:endParaRPr lang="en-US" dirty="0"/>
          </a:p>
        </p:txBody>
      </p:sp>
      <p:sp>
        <p:nvSpPr>
          <p:cNvPr id="12" name="Content Placeholder 11">
            <a:extLst>
              <a:ext uri="{FF2B5EF4-FFF2-40B4-BE49-F238E27FC236}">
                <a16:creationId xmlns:a16="http://schemas.microsoft.com/office/drawing/2014/main" id="{1A2D28D3-04E3-4638-B985-158FCF103C97}"/>
              </a:ext>
            </a:extLst>
          </p:cNvPr>
          <p:cNvSpPr>
            <a:spLocks noGrp="1"/>
          </p:cNvSpPr>
          <p:nvPr>
            <p:ph idx="1"/>
          </p:nvPr>
        </p:nvSpPr>
        <p:spPr>
          <a:xfrm>
            <a:off x="838200" y="1825625"/>
            <a:ext cx="4379843" cy="4351338"/>
          </a:xfrm>
        </p:spPr>
        <p:txBody>
          <a:bodyPr/>
          <a:lstStyle/>
          <a:p>
            <a:r>
              <a:rPr lang="en-GB" dirty="0"/>
              <a:t>Before adding any contact in android, you can create a new group or select an existing contact group.</a:t>
            </a:r>
            <a:endParaRPr lang="en-US" dirty="0"/>
          </a:p>
        </p:txBody>
      </p:sp>
      <p:pic>
        <p:nvPicPr>
          <p:cNvPr id="5" name="Picture 16">
            <a:extLst>
              <a:ext uri="{FF2B5EF4-FFF2-40B4-BE49-F238E27FC236}">
                <a16:creationId xmlns:a16="http://schemas.microsoft.com/office/drawing/2014/main" id="{02CC0FCB-E7DE-4570-BC16-D100F46F7863}"/>
              </a:ext>
            </a:extLst>
          </p:cNvPr>
          <p:cNvPicPr>
            <a:picLocks noChangeAspect="1"/>
          </p:cNvPicPr>
          <p:nvPr/>
        </p:nvPicPr>
        <p:blipFill>
          <a:blip r:embed="rId2"/>
          <a:stretch>
            <a:fillRect/>
          </a:stretch>
        </p:blipFill>
        <p:spPr>
          <a:xfrm>
            <a:off x="5636471" y="1411710"/>
            <a:ext cx="5450415" cy="5081166"/>
          </a:xfrm>
          <a:prstGeom prst="rect">
            <a:avLst/>
          </a:prstGeom>
        </p:spPr>
      </p:pic>
      <p:sp>
        <p:nvSpPr>
          <p:cNvPr id="6" name="TextBox 5">
            <a:extLst>
              <a:ext uri="{FF2B5EF4-FFF2-40B4-BE49-F238E27FC236}">
                <a16:creationId xmlns:a16="http://schemas.microsoft.com/office/drawing/2014/main" id="{CCDC2B7B-FDAD-49F7-B167-680B0AD9E5B6}"/>
              </a:ext>
            </a:extLst>
          </p:cNvPr>
          <p:cNvSpPr txBox="1"/>
          <p:nvPr/>
        </p:nvSpPr>
        <p:spPr>
          <a:xfrm>
            <a:off x="7656443" y="2587268"/>
            <a:ext cx="2246396" cy="830997"/>
          </a:xfrm>
          <a:prstGeom prst="rect">
            <a:avLst/>
          </a:prstGeom>
          <a:solidFill>
            <a:schemeClr val="accent4"/>
          </a:solidFill>
        </p:spPr>
        <p:txBody>
          <a:bodyPr wrap="square">
            <a:spAutoFit/>
          </a:bodyPr>
          <a:lstStyle/>
          <a:p>
            <a:r>
              <a:rPr lang="en-US" sz="1600" dirty="0"/>
              <a:t>Exam contact group information, e.g., family, friends</a:t>
            </a:r>
          </a:p>
        </p:txBody>
      </p:sp>
      <p:cxnSp>
        <p:nvCxnSpPr>
          <p:cNvPr id="7" name="Straight Arrow Connector 6">
            <a:extLst>
              <a:ext uri="{FF2B5EF4-FFF2-40B4-BE49-F238E27FC236}">
                <a16:creationId xmlns:a16="http://schemas.microsoft.com/office/drawing/2014/main" id="{9C5AF29D-266A-479D-8BA8-C4CF3D692E7F}"/>
              </a:ext>
            </a:extLst>
          </p:cNvPr>
          <p:cNvCxnSpPr>
            <a:cxnSpLocks/>
          </p:cNvCxnSpPr>
          <p:nvPr/>
        </p:nvCxnSpPr>
        <p:spPr>
          <a:xfrm flipH="1">
            <a:off x="6769768" y="3439736"/>
            <a:ext cx="1907094" cy="8423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F08CBBAB-F842-4A4D-8BA0-B54581147F12}"/>
              </a:ext>
            </a:extLst>
          </p:cNvPr>
          <p:cNvSpPr/>
          <p:nvPr/>
        </p:nvSpPr>
        <p:spPr>
          <a:xfrm>
            <a:off x="6288156" y="4081140"/>
            <a:ext cx="604390" cy="1769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760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4AD52C-AB02-4BEC-9A39-99B1003D15EB}"/>
              </a:ext>
            </a:extLst>
          </p:cNvPr>
          <p:cNvPicPr>
            <a:picLocks noChangeAspect="1"/>
          </p:cNvPicPr>
          <p:nvPr/>
        </p:nvPicPr>
        <p:blipFill>
          <a:blip r:embed="rId2"/>
          <a:stretch>
            <a:fillRect/>
          </a:stretch>
        </p:blipFill>
        <p:spPr>
          <a:xfrm>
            <a:off x="669122" y="924341"/>
            <a:ext cx="10853755" cy="5257799"/>
          </a:xfrm>
          <a:prstGeom prst="rect">
            <a:avLst/>
          </a:prstGeom>
        </p:spPr>
      </p:pic>
      <p:sp>
        <p:nvSpPr>
          <p:cNvPr id="4" name="TextBox 3">
            <a:extLst>
              <a:ext uri="{FF2B5EF4-FFF2-40B4-BE49-F238E27FC236}">
                <a16:creationId xmlns:a16="http://schemas.microsoft.com/office/drawing/2014/main" id="{2DA14151-DD8B-4376-9EFD-E0E79462659C}"/>
              </a:ext>
            </a:extLst>
          </p:cNvPr>
          <p:cNvSpPr txBox="1"/>
          <p:nvPr/>
        </p:nvSpPr>
        <p:spPr>
          <a:xfrm>
            <a:off x="669122" y="585787"/>
            <a:ext cx="5056642" cy="338554"/>
          </a:xfrm>
          <a:prstGeom prst="rect">
            <a:avLst/>
          </a:prstGeom>
          <a:solidFill>
            <a:schemeClr val="accent4"/>
          </a:solidFill>
        </p:spPr>
        <p:txBody>
          <a:bodyPr wrap="square">
            <a:spAutoFit/>
          </a:bodyPr>
          <a:lstStyle/>
          <a:p>
            <a:r>
              <a:rPr lang="en-US" sz="1600" dirty="0"/>
              <a:t>Show group table schema </a:t>
            </a:r>
          </a:p>
        </p:txBody>
      </p:sp>
      <p:sp>
        <p:nvSpPr>
          <p:cNvPr id="5" name="Rectangle 4">
            <a:extLst>
              <a:ext uri="{FF2B5EF4-FFF2-40B4-BE49-F238E27FC236}">
                <a16:creationId xmlns:a16="http://schemas.microsoft.com/office/drawing/2014/main" id="{4A34C5F4-6EB9-4545-A8A4-8C2C65DF4793}"/>
              </a:ext>
            </a:extLst>
          </p:cNvPr>
          <p:cNvSpPr/>
          <p:nvPr/>
        </p:nvSpPr>
        <p:spPr>
          <a:xfrm>
            <a:off x="1435070" y="2725582"/>
            <a:ext cx="604390" cy="1769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A47155F-8C27-4858-892F-FEF2C4F89B0F}"/>
              </a:ext>
            </a:extLst>
          </p:cNvPr>
          <p:cNvSpPr/>
          <p:nvPr/>
        </p:nvSpPr>
        <p:spPr>
          <a:xfrm>
            <a:off x="1403335" y="3241059"/>
            <a:ext cx="636125" cy="1598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C42C0D4-1FAC-4EDD-B374-54FC02F9C8F5}"/>
              </a:ext>
            </a:extLst>
          </p:cNvPr>
          <p:cNvSpPr txBox="1"/>
          <p:nvPr/>
        </p:nvSpPr>
        <p:spPr>
          <a:xfrm>
            <a:off x="3048370" y="3267644"/>
            <a:ext cx="2488532" cy="369332"/>
          </a:xfrm>
          <a:prstGeom prst="rect">
            <a:avLst/>
          </a:prstGeom>
          <a:solidFill>
            <a:schemeClr val="accent4">
              <a:lumMod val="20000"/>
              <a:lumOff val="80000"/>
            </a:schemeClr>
          </a:solidFill>
        </p:spPr>
        <p:txBody>
          <a:bodyPr wrap="square">
            <a:spAutoFit/>
          </a:bodyPr>
          <a:lstStyle/>
          <a:p>
            <a:r>
              <a:rPr lang="en-US" dirty="0"/>
              <a:t>group description info.</a:t>
            </a:r>
          </a:p>
        </p:txBody>
      </p:sp>
      <p:cxnSp>
        <p:nvCxnSpPr>
          <p:cNvPr id="10" name="Straight Arrow Connector 9">
            <a:extLst>
              <a:ext uri="{FF2B5EF4-FFF2-40B4-BE49-F238E27FC236}">
                <a16:creationId xmlns:a16="http://schemas.microsoft.com/office/drawing/2014/main" id="{8B2D6B02-95C7-4590-B391-976632A6795B}"/>
              </a:ext>
            </a:extLst>
          </p:cNvPr>
          <p:cNvCxnSpPr>
            <a:stCxn id="6" idx="3"/>
            <a:endCxn id="8" idx="1"/>
          </p:cNvCxnSpPr>
          <p:nvPr/>
        </p:nvCxnSpPr>
        <p:spPr>
          <a:xfrm>
            <a:off x="2039460" y="3320993"/>
            <a:ext cx="1008910" cy="13131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53845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0948D-84CB-4A19-B439-6E7435508920}"/>
              </a:ext>
            </a:extLst>
          </p:cNvPr>
          <p:cNvPicPr>
            <a:picLocks noChangeAspect="1"/>
          </p:cNvPicPr>
          <p:nvPr/>
        </p:nvPicPr>
        <p:blipFill>
          <a:blip r:embed="rId2"/>
          <a:stretch>
            <a:fillRect/>
          </a:stretch>
        </p:blipFill>
        <p:spPr>
          <a:xfrm>
            <a:off x="960521" y="1255477"/>
            <a:ext cx="9323387" cy="3669754"/>
          </a:xfrm>
          <a:prstGeom prst="rect">
            <a:avLst/>
          </a:prstGeom>
        </p:spPr>
      </p:pic>
      <p:sp>
        <p:nvSpPr>
          <p:cNvPr id="6" name="Rectangle 5">
            <a:extLst>
              <a:ext uri="{FF2B5EF4-FFF2-40B4-BE49-F238E27FC236}">
                <a16:creationId xmlns:a16="http://schemas.microsoft.com/office/drawing/2014/main" id="{DF6EAD48-490F-4076-96B0-3B261CC69031}"/>
              </a:ext>
            </a:extLst>
          </p:cNvPr>
          <p:cNvSpPr/>
          <p:nvPr/>
        </p:nvSpPr>
        <p:spPr>
          <a:xfrm>
            <a:off x="6466764" y="2494395"/>
            <a:ext cx="2381249" cy="2428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B52195-970F-4B41-BCF7-FD939CC3E6F5}"/>
              </a:ext>
            </a:extLst>
          </p:cNvPr>
          <p:cNvSpPr txBox="1"/>
          <p:nvPr/>
        </p:nvSpPr>
        <p:spPr>
          <a:xfrm>
            <a:off x="960521" y="886145"/>
            <a:ext cx="6172200" cy="369332"/>
          </a:xfrm>
          <a:prstGeom prst="rect">
            <a:avLst/>
          </a:prstGeom>
          <a:solidFill>
            <a:schemeClr val="accent4"/>
          </a:solidFill>
        </p:spPr>
        <p:txBody>
          <a:bodyPr wrap="square">
            <a:spAutoFit/>
          </a:bodyPr>
          <a:lstStyle/>
          <a:p>
            <a:r>
              <a:rPr lang="en-GB" dirty="0"/>
              <a:t>Show 6 groups and the names of the groups</a:t>
            </a:r>
            <a:endParaRPr lang="en-US" dirty="0"/>
          </a:p>
        </p:txBody>
      </p:sp>
      <p:sp>
        <p:nvSpPr>
          <p:cNvPr id="9" name="TextBox 8">
            <a:extLst>
              <a:ext uri="{FF2B5EF4-FFF2-40B4-BE49-F238E27FC236}">
                <a16:creationId xmlns:a16="http://schemas.microsoft.com/office/drawing/2014/main" id="{473C3319-45F7-4C4B-BB65-080B7275EAA5}"/>
              </a:ext>
            </a:extLst>
          </p:cNvPr>
          <p:cNvSpPr txBox="1"/>
          <p:nvPr/>
        </p:nvSpPr>
        <p:spPr>
          <a:xfrm>
            <a:off x="882316" y="5417857"/>
            <a:ext cx="3929474" cy="369332"/>
          </a:xfrm>
          <a:prstGeom prst="rect">
            <a:avLst/>
          </a:prstGeom>
          <a:noFill/>
        </p:spPr>
        <p:txBody>
          <a:bodyPr wrap="none" rtlCol="0">
            <a:spAutoFit/>
          </a:bodyPr>
          <a:lstStyle/>
          <a:p>
            <a:r>
              <a:rPr lang="en-US" dirty="0"/>
              <a:t>Can you list all contacts in each group?</a:t>
            </a:r>
          </a:p>
        </p:txBody>
      </p:sp>
    </p:spTree>
    <p:extLst>
      <p:ext uri="{BB962C8B-B14F-4D97-AF65-F5344CB8AC3E}">
        <p14:creationId xmlns:p14="http://schemas.microsoft.com/office/powerpoint/2010/main" val="1031330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D00397-C94B-4826-BE2C-F2786E278D22}"/>
              </a:ext>
            </a:extLst>
          </p:cNvPr>
          <p:cNvSpPr>
            <a:spLocks noGrp="1"/>
          </p:cNvSpPr>
          <p:nvPr>
            <p:ph type="title"/>
          </p:nvPr>
        </p:nvSpPr>
        <p:spPr/>
        <p:txBody>
          <a:bodyPr/>
          <a:lstStyle/>
          <a:p>
            <a:r>
              <a:rPr lang="en-US" dirty="0"/>
              <a:t>Investigating </a:t>
            </a:r>
            <a:r>
              <a:rPr lang="en-US" dirty="0" err="1">
                <a:solidFill>
                  <a:schemeClr val="accent2"/>
                </a:solidFill>
              </a:rPr>
              <a:t>calllog.db</a:t>
            </a:r>
            <a:endParaRPr lang="en-US" dirty="0">
              <a:solidFill>
                <a:schemeClr val="accent2"/>
              </a:solidFill>
            </a:endParaRPr>
          </a:p>
        </p:txBody>
      </p:sp>
      <p:sp>
        <p:nvSpPr>
          <p:cNvPr id="5" name="Text Placeholder 4">
            <a:extLst>
              <a:ext uri="{FF2B5EF4-FFF2-40B4-BE49-F238E27FC236}">
                <a16:creationId xmlns:a16="http://schemas.microsoft.com/office/drawing/2014/main" id="{7DFFAD04-FB65-4D37-9435-C0588B78AE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32375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A348CE-F902-858F-1115-FEA91C011959}"/>
              </a:ext>
            </a:extLst>
          </p:cNvPr>
          <p:cNvSpPr>
            <a:spLocks noGrp="1"/>
          </p:cNvSpPr>
          <p:nvPr>
            <p:ph type="title"/>
          </p:nvPr>
        </p:nvSpPr>
        <p:spPr/>
        <p:txBody>
          <a:bodyPr>
            <a:normAutofit/>
          </a:bodyPr>
          <a:lstStyle/>
          <a:p>
            <a:r>
              <a:rPr lang="en-GB" dirty="0"/>
              <a:t>Solution: Unify contacts</a:t>
            </a:r>
            <a:endParaRPr lang="en-US" dirty="0"/>
          </a:p>
        </p:txBody>
      </p:sp>
      <p:sp>
        <p:nvSpPr>
          <p:cNvPr id="5" name="Content Placeholder 4">
            <a:extLst>
              <a:ext uri="{FF2B5EF4-FFF2-40B4-BE49-F238E27FC236}">
                <a16:creationId xmlns:a16="http://schemas.microsoft.com/office/drawing/2014/main" id="{567409DB-2A6A-4075-281A-E5EC4037B977}"/>
              </a:ext>
            </a:extLst>
          </p:cNvPr>
          <p:cNvSpPr>
            <a:spLocks noGrp="1"/>
          </p:cNvSpPr>
          <p:nvPr>
            <p:ph idx="1"/>
          </p:nvPr>
        </p:nvSpPr>
        <p:spPr>
          <a:xfrm>
            <a:off x="838200" y="1825625"/>
            <a:ext cx="6530266" cy="4351338"/>
          </a:xfrm>
        </p:spPr>
        <p:txBody>
          <a:bodyPr>
            <a:normAutofit fontScale="92500" lnSpcReduction="10000"/>
          </a:bodyPr>
          <a:lstStyle/>
          <a:p>
            <a:r>
              <a:rPr lang="en-GB" dirty="0"/>
              <a:t>User can see all contacts in the Contacts app</a:t>
            </a:r>
          </a:p>
          <a:p>
            <a:pPr lvl="1"/>
            <a:r>
              <a:rPr lang="en-GB" dirty="0"/>
              <a:t>implemented by contact service </a:t>
            </a:r>
            <a:r>
              <a:rPr lang="en-GB" dirty="0" err="1">
                <a:solidFill>
                  <a:schemeClr val="accent2"/>
                </a:solidFill>
              </a:rPr>
              <a:t>com.android.providers.contacts</a:t>
            </a:r>
            <a:endParaRPr lang="en-GB" dirty="0">
              <a:solidFill>
                <a:schemeClr val="accent2"/>
              </a:solidFill>
            </a:endParaRPr>
          </a:p>
          <a:p>
            <a:r>
              <a:rPr lang="en-GB" dirty="0"/>
              <a:t>Contact service </a:t>
            </a:r>
            <a:r>
              <a:rPr lang="en-GB" dirty="0">
                <a:solidFill>
                  <a:srgbClr val="FF0000"/>
                </a:solidFill>
              </a:rPr>
              <a:t>centralizes the storage</a:t>
            </a:r>
            <a:r>
              <a:rPr lang="en-GB" dirty="0"/>
              <a:t>, synchronization, and organization of contacts in different apps (</a:t>
            </a:r>
            <a:r>
              <a:rPr lang="en-GB" dirty="0">
                <a:solidFill>
                  <a:schemeClr val="accent2"/>
                </a:solidFill>
              </a:rPr>
              <a:t>raw contacts</a:t>
            </a:r>
            <a:r>
              <a:rPr lang="en-GB" dirty="0"/>
              <a:t>)</a:t>
            </a:r>
          </a:p>
          <a:p>
            <a:pPr lvl="1"/>
            <a:r>
              <a:rPr lang="en-GB" dirty="0"/>
              <a:t>linking contacts to various app accounts (e.g., Google, WhatsApp)</a:t>
            </a:r>
          </a:p>
          <a:p>
            <a:pPr lvl="1"/>
            <a:r>
              <a:rPr lang="en-GB" dirty="0"/>
              <a:t>aggregating details like phone numbers and emails</a:t>
            </a:r>
          </a:p>
          <a:p>
            <a:pPr lvl="1"/>
            <a:r>
              <a:rPr lang="en-GB" dirty="0"/>
              <a:t>grouping contacts (e.g., "Family")</a:t>
            </a:r>
          </a:p>
          <a:p>
            <a:pPr lvl="1"/>
            <a:r>
              <a:rPr lang="en-GB" dirty="0"/>
              <a:t>tracking usage, enabling searches, storing profile photos</a:t>
            </a:r>
          </a:p>
          <a:p>
            <a:endParaRPr lang="en-US" dirty="0"/>
          </a:p>
        </p:txBody>
      </p:sp>
      <p:pic>
        <p:nvPicPr>
          <p:cNvPr id="1026" name="Picture 2">
            <a:extLst>
              <a:ext uri="{FF2B5EF4-FFF2-40B4-BE49-F238E27FC236}">
                <a16:creationId xmlns:a16="http://schemas.microsoft.com/office/drawing/2014/main" id="{FB726631-03C4-8D81-DD0F-C5E147A66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132" y="1938271"/>
            <a:ext cx="4260928" cy="3773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E018A99-49B8-CA4B-BAC3-C0CE16DF451D}"/>
              </a:ext>
            </a:extLst>
          </p:cNvPr>
          <p:cNvSpPr txBox="1"/>
          <p:nvPr/>
        </p:nvSpPr>
        <p:spPr>
          <a:xfrm>
            <a:off x="7601260" y="5751047"/>
            <a:ext cx="4114800" cy="646331"/>
          </a:xfrm>
          <a:prstGeom prst="rect">
            <a:avLst/>
          </a:prstGeom>
          <a:noFill/>
        </p:spPr>
        <p:txBody>
          <a:bodyPr wrap="square">
            <a:spAutoFit/>
          </a:bodyPr>
          <a:lstStyle/>
          <a:p>
            <a:pPr algn="ctr"/>
            <a:r>
              <a:rPr lang="en-US" sz="1400" b="1" i="0" dirty="0">
                <a:solidFill>
                  <a:srgbClr val="222222"/>
                </a:solidFill>
                <a:effectLst/>
                <a:latin typeface="Roboto" panose="02000000000000000000" pitchFamily="2" charset="0"/>
              </a:rPr>
              <a:t>The basic provider structure</a:t>
            </a:r>
          </a:p>
          <a:p>
            <a:pPr algn="ctr"/>
            <a:r>
              <a:rPr lang="en-US" sz="1100" dirty="0"/>
              <a:t>https://stuff.mit.edu/afs/sipb/project/android/docs/guide/topics/providers/contacts-provider.html</a:t>
            </a:r>
          </a:p>
        </p:txBody>
      </p:sp>
      <p:sp>
        <p:nvSpPr>
          <p:cNvPr id="7" name="TextBox 6">
            <a:extLst>
              <a:ext uri="{FF2B5EF4-FFF2-40B4-BE49-F238E27FC236}">
                <a16:creationId xmlns:a16="http://schemas.microsoft.com/office/drawing/2014/main" id="{127DDB8B-814C-8D39-3DF9-200C02EA76E4}"/>
              </a:ext>
            </a:extLst>
          </p:cNvPr>
          <p:cNvSpPr txBox="1"/>
          <p:nvPr/>
        </p:nvSpPr>
        <p:spPr>
          <a:xfrm>
            <a:off x="7368466" y="3172180"/>
            <a:ext cx="1161985" cy="369332"/>
          </a:xfrm>
          <a:prstGeom prst="rect">
            <a:avLst/>
          </a:prstGeom>
          <a:noFill/>
        </p:spPr>
        <p:txBody>
          <a:bodyPr wrap="none" rtlCol="0">
            <a:spAutoFit/>
          </a:bodyPr>
          <a:lstStyle/>
          <a:p>
            <a:r>
              <a:rPr lang="en-US" dirty="0"/>
              <a:t>from app1</a:t>
            </a:r>
          </a:p>
        </p:txBody>
      </p:sp>
      <p:sp>
        <p:nvSpPr>
          <p:cNvPr id="8" name="TextBox 7">
            <a:extLst>
              <a:ext uri="{FF2B5EF4-FFF2-40B4-BE49-F238E27FC236}">
                <a16:creationId xmlns:a16="http://schemas.microsoft.com/office/drawing/2014/main" id="{F3E84834-B6A8-D501-C741-447AD1ED8FCB}"/>
              </a:ext>
            </a:extLst>
          </p:cNvPr>
          <p:cNvSpPr txBox="1"/>
          <p:nvPr/>
        </p:nvSpPr>
        <p:spPr>
          <a:xfrm>
            <a:off x="8734811" y="3172180"/>
            <a:ext cx="1161985" cy="369332"/>
          </a:xfrm>
          <a:prstGeom prst="rect">
            <a:avLst/>
          </a:prstGeom>
          <a:noFill/>
        </p:spPr>
        <p:txBody>
          <a:bodyPr wrap="none" rtlCol="0">
            <a:spAutoFit/>
          </a:bodyPr>
          <a:lstStyle/>
          <a:p>
            <a:r>
              <a:rPr lang="en-US" dirty="0"/>
              <a:t>from app2</a:t>
            </a:r>
          </a:p>
        </p:txBody>
      </p:sp>
      <p:sp>
        <p:nvSpPr>
          <p:cNvPr id="9" name="TextBox 8">
            <a:extLst>
              <a:ext uri="{FF2B5EF4-FFF2-40B4-BE49-F238E27FC236}">
                <a16:creationId xmlns:a16="http://schemas.microsoft.com/office/drawing/2014/main" id="{DD47F64F-F142-698E-2BDB-9F850DB1AF8F}"/>
              </a:ext>
            </a:extLst>
          </p:cNvPr>
          <p:cNvSpPr txBox="1"/>
          <p:nvPr/>
        </p:nvSpPr>
        <p:spPr>
          <a:xfrm>
            <a:off x="10350777" y="3172180"/>
            <a:ext cx="1161985" cy="369332"/>
          </a:xfrm>
          <a:prstGeom prst="rect">
            <a:avLst/>
          </a:prstGeom>
          <a:noFill/>
        </p:spPr>
        <p:txBody>
          <a:bodyPr wrap="none" rtlCol="0">
            <a:spAutoFit/>
          </a:bodyPr>
          <a:lstStyle/>
          <a:p>
            <a:r>
              <a:rPr lang="en-US" dirty="0"/>
              <a:t>from app3</a:t>
            </a:r>
          </a:p>
        </p:txBody>
      </p:sp>
    </p:spTree>
    <p:extLst>
      <p:ext uri="{BB962C8B-B14F-4D97-AF65-F5344CB8AC3E}">
        <p14:creationId xmlns:p14="http://schemas.microsoft.com/office/powerpoint/2010/main" val="2982391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94BE63-703D-3786-6CA6-0F713B4FAE31}"/>
              </a:ext>
            </a:extLst>
          </p:cNvPr>
          <p:cNvSpPr>
            <a:spLocks noGrp="1"/>
          </p:cNvSpPr>
          <p:nvPr>
            <p:ph type="title"/>
          </p:nvPr>
        </p:nvSpPr>
        <p:spPr/>
        <p:txBody>
          <a:bodyPr/>
          <a:lstStyle/>
          <a:p>
            <a:r>
              <a:rPr lang="en-GB" dirty="0"/>
              <a:t>Why is </a:t>
            </a:r>
            <a:r>
              <a:rPr lang="en-GB" dirty="0" err="1">
                <a:solidFill>
                  <a:schemeClr val="accent2"/>
                </a:solidFill>
              </a:rPr>
              <a:t>calllog.db</a:t>
            </a:r>
            <a:r>
              <a:rPr lang="en-GB" dirty="0">
                <a:solidFill>
                  <a:schemeClr val="accent2"/>
                </a:solidFill>
              </a:rPr>
              <a:t> </a:t>
            </a:r>
            <a:r>
              <a:rPr lang="en-GB" dirty="0"/>
              <a:t>in the contacts service?</a:t>
            </a:r>
            <a:endParaRPr lang="en-US" dirty="0"/>
          </a:p>
        </p:txBody>
      </p:sp>
      <p:sp>
        <p:nvSpPr>
          <p:cNvPr id="5" name="Content Placeholder 4">
            <a:extLst>
              <a:ext uri="{FF2B5EF4-FFF2-40B4-BE49-F238E27FC236}">
                <a16:creationId xmlns:a16="http://schemas.microsoft.com/office/drawing/2014/main" id="{529B227E-3235-67AE-FB96-7E0D62692E85}"/>
              </a:ext>
            </a:extLst>
          </p:cNvPr>
          <p:cNvSpPr>
            <a:spLocks noGrp="1"/>
          </p:cNvSpPr>
          <p:nvPr>
            <p:ph idx="1"/>
          </p:nvPr>
        </p:nvSpPr>
        <p:spPr/>
        <p:txBody>
          <a:bodyPr>
            <a:normAutofit lnSpcReduction="10000"/>
          </a:bodyPr>
          <a:lstStyle/>
          <a:p>
            <a:r>
              <a:rPr lang="en-GB" dirty="0"/>
              <a:t>The Contacts Provider (</a:t>
            </a:r>
            <a:r>
              <a:rPr lang="en-GB" dirty="0" err="1">
                <a:solidFill>
                  <a:schemeClr val="accent2"/>
                </a:solidFill>
              </a:rPr>
              <a:t>com.android.providers.contacts</a:t>
            </a:r>
            <a:r>
              <a:rPr lang="en-GB" dirty="0"/>
              <a:t>) is not just for people and address books</a:t>
            </a:r>
          </a:p>
          <a:p>
            <a:pPr lvl="1"/>
            <a:r>
              <a:rPr lang="en-GB" dirty="0"/>
              <a:t>Conceptually, </a:t>
            </a:r>
            <a:r>
              <a:rPr lang="en-GB" dirty="0" err="1"/>
              <a:t>Dialer</a:t>
            </a:r>
            <a:r>
              <a:rPr lang="en-GB" dirty="0"/>
              <a:t>/Messaging apps use the same lookup and join APIs to display “calls from John Smith” or “messages from Jane Doe.”</a:t>
            </a:r>
          </a:p>
          <a:p>
            <a:pPr lvl="1"/>
            <a:r>
              <a:rPr lang="en-GB" dirty="0"/>
              <a:t>It’s the central authority for all person-related communication data on Android.</a:t>
            </a:r>
          </a:p>
          <a:p>
            <a:r>
              <a:rPr lang="en-US" dirty="0"/>
              <a:t>Historical and architectural reasons (Android 2.x → onward) to unify data </a:t>
            </a:r>
            <a:r>
              <a:rPr lang="en-GB" dirty="0"/>
              <a:t>into a single content provider, including</a:t>
            </a:r>
          </a:p>
          <a:p>
            <a:pPr lvl="1"/>
            <a:r>
              <a:rPr lang="en-GB" dirty="0"/>
              <a:t>Contacts (people)</a:t>
            </a:r>
          </a:p>
          <a:p>
            <a:pPr lvl="1"/>
            <a:r>
              <a:rPr lang="en-GB" dirty="0"/>
              <a:t>Phone numbers</a:t>
            </a:r>
          </a:p>
          <a:p>
            <a:pPr lvl="1"/>
            <a:r>
              <a:rPr lang="en-GB" dirty="0"/>
              <a:t>Call logs</a:t>
            </a:r>
          </a:p>
        </p:txBody>
      </p:sp>
    </p:spTree>
    <p:extLst>
      <p:ext uri="{BB962C8B-B14F-4D97-AF65-F5344CB8AC3E}">
        <p14:creationId xmlns:p14="http://schemas.microsoft.com/office/powerpoint/2010/main" val="1590029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214AD05-476C-EFD8-7396-B17A36369F3F}"/>
              </a:ext>
            </a:extLst>
          </p:cNvPr>
          <p:cNvGraphicFramePr>
            <a:graphicFrameLocks noGrp="1"/>
          </p:cNvGraphicFramePr>
          <p:nvPr>
            <p:extLst>
              <p:ext uri="{D42A27DB-BD31-4B8C-83A1-F6EECF244321}">
                <p14:modId xmlns:p14="http://schemas.microsoft.com/office/powerpoint/2010/main" val="4217803587"/>
              </p:ext>
            </p:extLst>
          </p:nvPr>
        </p:nvGraphicFramePr>
        <p:xfrm>
          <a:off x="666750" y="2707481"/>
          <a:ext cx="10515600" cy="2706274"/>
        </p:xfrm>
        <a:graphic>
          <a:graphicData uri="http://schemas.openxmlformats.org/drawingml/2006/table">
            <a:tbl>
              <a:tblPr>
                <a:tableStyleId>{5940675A-B579-460E-94D1-54222C63F5DA}</a:tableStyleId>
              </a:tblPr>
              <a:tblGrid>
                <a:gridCol w="2628900">
                  <a:extLst>
                    <a:ext uri="{9D8B030D-6E8A-4147-A177-3AD203B41FA5}">
                      <a16:colId xmlns:a16="http://schemas.microsoft.com/office/drawing/2014/main" val="2489362346"/>
                    </a:ext>
                  </a:extLst>
                </a:gridCol>
                <a:gridCol w="2628900">
                  <a:extLst>
                    <a:ext uri="{9D8B030D-6E8A-4147-A177-3AD203B41FA5}">
                      <a16:colId xmlns:a16="http://schemas.microsoft.com/office/drawing/2014/main" val="2790274088"/>
                    </a:ext>
                  </a:extLst>
                </a:gridCol>
                <a:gridCol w="2628900">
                  <a:extLst>
                    <a:ext uri="{9D8B030D-6E8A-4147-A177-3AD203B41FA5}">
                      <a16:colId xmlns:a16="http://schemas.microsoft.com/office/drawing/2014/main" val="3379819905"/>
                    </a:ext>
                  </a:extLst>
                </a:gridCol>
                <a:gridCol w="2628900">
                  <a:extLst>
                    <a:ext uri="{9D8B030D-6E8A-4147-A177-3AD203B41FA5}">
                      <a16:colId xmlns:a16="http://schemas.microsoft.com/office/drawing/2014/main" val="2468539627"/>
                    </a:ext>
                  </a:extLst>
                </a:gridCol>
              </a:tblGrid>
              <a:tr h="451046">
                <a:tc>
                  <a:txBody>
                    <a:bodyPr/>
                    <a:lstStyle/>
                    <a:p>
                      <a:pPr>
                        <a:buNone/>
                      </a:pPr>
                      <a:r>
                        <a:rPr lang="en-US"/>
                        <a:t>Category</a:t>
                      </a:r>
                    </a:p>
                  </a:txBody>
                  <a:tcPr anchor="ctr"/>
                </a:tc>
                <a:tc>
                  <a:txBody>
                    <a:bodyPr/>
                    <a:lstStyle/>
                    <a:p>
                      <a:pPr>
                        <a:buNone/>
                      </a:pPr>
                      <a:r>
                        <a:rPr lang="en-US"/>
                        <a:t>Examples</a:t>
                      </a:r>
                    </a:p>
                  </a:txBody>
                  <a:tcPr anchor="ctr"/>
                </a:tc>
                <a:tc>
                  <a:txBody>
                    <a:bodyPr/>
                    <a:lstStyle/>
                    <a:p>
                      <a:pPr>
                        <a:buNone/>
                      </a:pPr>
                      <a:r>
                        <a:rPr lang="en-US"/>
                        <a:t>Can Modify calllog.db?</a:t>
                      </a:r>
                    </a:p>
                  </a:txBody>
                  <a:tcPr anchor="ctr"/>
                </a:tc>
                <a:tc>
                  <a:txBody>
                    <a:bodyPr/>
                    <a:lstStyle/>
                    <a:p>
                      <a:pPr>
                        <a:buNone/>
                      </a:pPr>
                      <a:r>
                        <a:rPr lang="en-US" dirty="0"/>
                        <a:t>Typical Action</a:t>
                      </a:r>
                    </a:p>
                  </a:txBody>
                  <a:tcPr anchor="ctr"/>
                </a:tc>
                <a:extLst>
                  <a:ext uri="{0D108BD9-81ED-4DB2-BD59-A6C34878D82A}">
                    <a16:rowId xmlns:a16="http://schemas.microsoft.com/office/drawing/2014/main" val="2964470309"/>
                  </a:ext>
                </a:extLst>
              </a:tr>
              <a:tr h="1127614">
                <a:tc>
                  <a:txBody>
                    <a:bodyPr/>
                    <a:lstStyle/>
                    <a:p>
                      <a:pPr>
                        <a:buNone/>
                      </a:pPr>
                      <a:r>
                        <a:rPr lang="en-US" b="1" dirty="0"/>
                        <a:t>System Dialer </a:t>
                      </a:r>
                    </a:p>
                  </a:txBody>
                  <a:tcPr anchor="ctr"/>
                </a:tc>
                <a:tc>
                  <a:txBody>
                    <a:bodyPr/>
                    <a:lstStyle/>
                    <a:p>
                      <a:pPr>
                        <a:buNone/>
                      </a:pPr>
                      <a:endParaRPr lang="en-US" dirty="0"/>
                    </a:p>
                    <a:p>
                      <a:pPr>
                        <a:buNone/>
                      </a:pPr>
                      <a:endParaRPr lang="en-US" dirty="0"/>
                    </a:p>
                    <a:p>
                      <a:pPr>
                        <a:buNone/>
                      </a:pPr>
                      <a:endParaRPr lang="en-US" dirty="0"/>
                    </a:p>
                  </a:txBody>
                  <a:tcPr anchor="ctr"/>
                </a:tc>
                <a:tc>
                  <a:txBody>
                    <a:bodyPr/>
                    <a:lstStyle/>
                    <a:p>
                      <a:pPr>
                        <a:buNone/>
                      </a:pPr>
                      <a:r>
                        <a:rPr lang="en-US"/>
                        <a:t>✅ Full read/write</a:t>
                      </a:r>
                    </a:p>
                  </a:txBody>
                  <a:tcPr anchor="ctr"/>
                </a:tc>
                <a:tc>
                  <a:txBody>
                    <a:bodyPr/>
                    <a:lstStyle/>
                    <a:p>
                      <a:pPr>
                        <a:buNone/>
                      </a:pPr>
                      <a:r>
                        <a:rPr lang="en-US"/>
                        <a:t>Add, edit, delete calls</a:t>
                      </a:r>
                    </a:p>
                  </a:txBody>
                  <a:tcPr anchor="ctr"/>
                </a:tc>
                <a:extLst>
                  <a:ext uri="{0D108BD9-81ED-4DB2-BD59-A6C34878D82A}">
                    <a16:rowId xmlns:a16="http://schemas.microsoft.com/office/drawing/2014/main" val="634471224"/>
                  </a:ext>
                </a:extLst>
              </a:tr>
              <a:tr h="1127614">
                <a:tc>
                  <a:txBody>
                    <a:bodyPr/>
                    <a:lstStyle/>
                    <a:p>
                      <a:pPr>
                        <a:buNone/>
                      </a:pPr>
                      <a:r>
                        <a:rPr lang="en-US" b="1"/>
                        <a:t>VoIP / Communication Apps</a:t>
                      </a:r>
                      <a:endParaRPr lang="en-US"/>
                    </a:p>
                  </a:txBody>
                  <a:tcPr anchor="ctr"/>
                </a:tc>
                <a:tc>
                  <a:txBody>
                    <a:bodyPr/>
                    <a:lstStyle/>
                    <a:p>
                      <a:pPr>
                        <a:buNone/>
                      </a:pPr>
                      <a:r>
                        <a:rPr lang="nb-NO"/>
                        <a:t>Duo, WhatsApp, Skype, Telegram, Signal</a:t>
                      </a:r>
                    </a:p>
                  </a:txBody>
                  <a:tcPr anchor="ctr"/>
                </a:tc>
                <a:tc>
                  <a:txBody>
                    <a:bodyPr/>
                    <a:lstStyle/>
                    <a:p>
                      <a:pPr>
                        <a:buNone/>
                      </a:pPr>
                      <a:r>
                        <a:rPr lang="en-GB"/>
                        <a:t>⚙️ Partial (only pre-Android 10 or if default dialer)</a:t>
                      </a:r>
                    </a:p>
                  </a:txBody>
                  <a:tcPr anchor="ctr"/>
                </a:tc>
                <a:tc>
                  <a:txBody>
                    <a:bodyPr/>
                    <a:lstStyle/>
                    <a:p>
                      <a:pPr>
                        <a:buNone/>
                      </a:pPr>
                      <a:r>
                        <a:rPr lang="en-US" dirty="0"/>
                        <a:t>Add VoIP call entries</a:t>
                      </a:r>
                    </a:p>
                  </a:txBody>
                  <a:tcPr anchor="ctr"/>
                </a:tc>
                <a:extLst>
                  <a:ext uri="{0D108BD9-81ED-4DB2-BD59-A6C34878D82A}">
                    <a16:rowId xmlns:a16="http://schemas.microsoft.com/office/drawing/2014/main" val="1346168771"/>
                  </a:ext>
                </a:extLst>
              </a:tr>
            </a:tbl>
          </a:graphicData>
        </a:graphic>
      </p:graphicFrame>
      <p:sp>
        <p:nvSpPr>
          <p:cNvPr id="6" name="Title 5">
            <a:extLst>
              <a:ext uri="{FF2B5EF4-FFF2-40B4-BE49-F238E27FC236}">
                <a16:creationId xmlns:a16="http://schemas.microsoft.com/office/drawing/2014/main" id="{FB2E5128-364F-B5B6-6C21-A1A3BD1BAB8E}"/>
              </a:ext>
            </a:extLst>
          </p:cNvPr>
          <p:cNvSpPr>
            <a:spLocks noGrp="1"/>
          </p:cNvSpPr>
          <p:nvPr>
            <p:ph type="title"/>
          </p:nvPr>
        </p:nvSpPr>
        <p:spPr/>
        <p:txBody>
          <a:bodyPr/>
          <a:lstStyle/>
          <a:p>
            <a:r>
              <a:rPr lang="en-GB" dirty="0"/>
              <a:t>user-facing apps (with UI) can change or insert entries into </a:t>
            </a:r>
            <a:r>
              <a:rPr lang="en-GB" dirty="0" err="1">
                <a:solidFill>
                  <a:schemeClr val="accent2"/>
                </a:solidFill>
              </a:rPr>
              <a:t>calllog.db</a:t>
            </a:r>
            <a:endParaRPr lang="en-US" dirty="0">
              <a:solidFill>
                <a:schemeClr val="accent2"/>
              </a:solidFill>
            </a:endParaRPr>
          </a:p>
        </p:txBody>
      </p:sp>
      <p:pic>
        <p:nvPicPr>
          <p:cNvPr id="7" name="Picture 6">
            <a:extLst>
              <a:ext uri="{FF2B5EF4-FFF2-40B4-BE49-F238E27FC236}">
                <a16:creationId xmlns:a16="http://schemas.microsoft.com/office/drawing/2014/main" id="{C11C887C-A987-E6DF-E80D-76C116776247}"/>
              </a:ext>
            </a:extLst>
          </p:cNvPr>
          <p:cNvPicPr>
            <a:picLocks noChangeAspect="1"/>
          </p:cNvPicPr>
          <p:nvPr/>
        </p:nvPicPr>
        <p:blipFill>
          <a:blip r:embed="rId2"/>
          <a:stretch>
            <a:fillRect/>
          </a:stretch>
        </p:blipFill>
        <p:spPr>
          <a:xfrm>
            <a:off x="3404714" y="3290622"/>
            <a:ext cx="2519836" cy="855166"/>
          </a:xfrm>
          <a:prstGeom prst="rect">
            <a:avLst/>
          </a:prstGeom>
        </p:spPr>
      </p:pic>
    </p:spTree>
    <p:extLst>
      <p:ext uri="{BB962C8B-B14F-4D97-AF65-F5344CB8AC3E}">
        <p14:creationId xmlns:p14="http://schemas.microsoft.com/office/powerpoint/2010/main" val="1920529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AE66B9-CBA4-BCE6-3930-FD9B70823863}"/>
              </a:ext>
            </a:extLst>
          </p:cNvPr>
          <p:cNvPicPr>
            <a:picLocks noChangeAspect="1"/>
          </p:cNvPicPr>
          <p:nvPr/>
        </p:nvPicPr>
        <p:blipFill>
          <a:blip r:embed="rId3"/>
          <a:stretch>
            <a:fillRect/>
          </a:stretch>
        </p:blipFill>
        <p:spPr>
          <a:xfrm>
            <a:off x="1417320" y="1209391"/>
            <a:ext cx="9014460" cy="4736113"/>
          </a:xfrm>
          <a:prstGeom prst="rect">
            <a:avLst/>
          </a:prstGeom>
        </p:spPr>
      </p:pic>
    </p:spTree>
    <p:extLst>
      <p:ext uri="{BB962C8B-B14F-4D97-AF65-F5344CB8AC3E}">
        <p14:creationId xmlns:p14="http://schemas.microsoft.com/office/powerpoint/2010/main" val="1028293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44DD-6BE6-F05B-01A4-630AF67F727A}"/>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6C01DD80-540C-B3B7-BBFA-F6B152E1EA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9" y="2100095"/>
            <a:ext cx="12007515" cy="3786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3D17B7-43DA-F460-7B7C-02E5A1265D9E}"/>
              </a:ext>
            </a:extLst>
          </p:cNvPr>
          <p:cNvSpPr txBox="1"/>
          <p:nvPr/>
        </p:nvSpPr>
        <p:spPr>
          <a:xfrm>
            <a:off x="4584825" y="5413301"/>
            <a:ext cx="6768975" cy="923330"/>
          </a:xfrm>
          <a:prstGeom prst="rect">
            <a:avLst/>
          </a:prstGeom>
          <a:noFill/>
        </p:spPr>
        <p:txBody>
          <a:bodyPr wrap="square">
            <a:spAutoFit/>
          </a:bodyPr>
          <a:lstStyle/>
          <a:p>
            <a:r>
              <a:rPr lang="en-GB" dirty="0">
                <a:solidFill>
                  <a:srgbClr val="FF0000"/>
                </a:solidFill>
              </a:rPr>
              <a:t>call history data flows </a:t>
            </a:r>
            <a:r>
              <a:rPr lang="en-GB" dirty="0"/>
              <a:t>between the main Android components — Google </a:t>
            </a:r>
            <a:r>
              <a:rPr lang="en-GB" dirty="0" err="1"/>
              <a:t>Dialer</a:t>
            </a:r>
            <a:r>
              <a:rPr lang="en-GB" dirty="0"/>
              <a:t>, Contacts Provider (owning </a:t>
            </a:r>
            <a:r>
              <a:rPr lang="en-GB" dirty="0" err="1"/>
              <a:t>calllog.db</a:t>
            </a:r>
            <a:r>
              <a:rPr lang="en-GB" dirty="0"/>
              <a:t>), and the system Telephony and IMS services:</a:t>
            </a:r>
            <a:endParaRPr lang="en-US" dirty="0"/>
          </a:p>
        </p:txBody>
      </p:sp>
      <p:sp>
        <p:nvSpPr>
          <p:cNvPr id="6" name="Rectangle 5">
            <a:extLst>
              <a:ext uri="{FF2B5EF4-FFF2-40B4-BE49-F238E27FC236}">
                <a16:creationId xmlns:a16="http://schemas.microsoft.com/office/drawing/2014/main" id="{66D3A495-8C2D-8F1D-3542-0E2E119CB7CD}"/>
              </a:ext>
            </a:extLst>
          </p:cNvPr>
          <p:cNvSpPr/>
          <p:nvPr/>
        </p:nvSpPr>
        <p:spPr>
          <a:xfrm>
            <a:off x="64169" y="1860884"/>
            <a:ext cx="3593432" cy="447574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F5A196E1-33E1-1196-1A98-C84B07AA1926}"/>
              </a:ext>
            </a:extLst>
          </p:cNvPr>
          <p:cNvSpPr>
            <a:spLocks noGrp="1"/>
          </p:cNvSpPr>
          <p:nvPr>
            <p:ph type="title"/>
          </p:nvPr>
        </p:nvSpPr>
        <p:spPr/>
        <p:txBody>
          <a:bodyPr/>
          <a:lstStyle/>
          <a:p>
            <a:r>
              <a:rPr lang="en-US" dirty="0"/>
              <a:t>Detailed data flows between </a:t>
            </a:r>
            <a:r>
              <a:rPr lang="en-US" dirty="0">
                <a:solidFill>
                  <a:srgbClr val="FF0000"/>
                </a:solidFill>
              </a:rPr>
              <a:t>Dialer</a:t>
            </a:r>
            <a:r>
              <a:rPr lang="en-US" dirty="0"/>
              <a:t> and </a:t>
            </a:r>
            <a:r>
              <a:rPr lang="en-US" dirty="0" err="1">
                <a:solidFill>
                  <a:srgbClr val="FF0000"/>
                </a:solidFill>
              </a:rPr>
              <a:t>calllog.db</a:t>
            </a:r>
            <a:endParaRPr lang="en-US" dirty="0">
              <a:solidFill>
                <a:srgbClr val="FF0000"/>
              </a:solidFill>
            </a:endParaRPr>
          </a:p>
        </p:txBody>
      </p:sp>
    </p:spTree>
    <p:extLst>
      <p:ext uri="{BB962C8B-B14F-4D97-AF65-F5344CB8AC3E}">
        <p14:creationId xmlns:p14="http://schemas.microsoft.com/office/powerpoint/2010/main" val="3613170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DB22-5327-48DD-B912-5B0ECEDA3D70}"/>
              </a:ext>
            </a:extLst>
          </p:cNvPr>
          <p:cNvSpPr>
            <a:spLocks noGrp="1"/>
          </p:cNvSpPr>
          <p:nvPr>
            <p:ph type="title"/>
          </p:nvPr>
        </p:nvSpPr>
        <p:spPr/>
        <p:txBody>
          <a:bodyPr/>
          <a:lstStyle/>
          <a:p>
            <a:r>
              <a:rPr lang="en-US" dirty="0"/>
              <a:t>A simple calling scenario</a:t>
            </a:r>
          </a:p>
        </p:txBody>
      </p:sp>
      <p:sp>
        <p:nvSpPr>
          <p:cNvPr id="3" name="Content Placeholder 2">
            <a:extLst>
              <a:ext uri="{FF2B5EF4-FFF2-40B4-BE49-F238E27FC236}">
                <a16:creationId xmlns:a16="http://schemas.microsoft.com/office/drawing/2014/main" id="{3BC780B0-8F3F-400A-B242-6E566C59C7CA}"/>
              </a:ext>
            </a:extLst>
          </p:cNvPr>
          <p:cNvSpPr>
            <a:spLocks noGrp="1"/>
          </p:cNvSpPr>
          <p:nvPr>
            <p:ph idx="1"/>
          </p:nvPr>
        </p:nvSpPr>
        <p:spPr/>
        <p:txBody>
          <a:bodyPr vert="horz" lIns="91440" tIns="45720" rIns="91440" bIns="45720" rtlCol="0" anchor="t">
            <a:normAutofit/>
          </a:bodyPr>
          <a:lstStyle/>
          <a:p>
            <a:r>
              <a:rPr lang="en-US" dirty="0">
                <a:ea typeface="+mn-lt"/>
                <a:cs typeface="+mn-lt"/>
              </a:rPr>
              <a:t>A call from +19195121037 was made to the device owner on Feb 12, 2020</a:t>
            </a:r>
          </a:p>
          <a:p>
            <a:r>
              <a:rPr lang="en-US" dirty="0">
                <a:ea typeface="+mn-lt"/>
                <a:cs typeface="+mn-lt"/>
              </a:rPr>
              <a:t>Questions need to be answered during the investigation</a:t>
            </a:r>
            <a:endParaRPr lang="en-US" dirty="0"/>
          </a:p>
          <a:p>
            <a:pPr lvl="1"/>
            <a:r>
              <a:rPr lang="en-GB" dirty="0">
                <a:ea typeface="+mn-lt"/>
                <a:cs typeface="+mn-lt"/>
              </a:rPr>
              <a:t>What is the approximate time the call was made?</a:t>
            </a:r>
          </a:p>
          <a:p>
            <a:pPr lvl="1"/>
            <a:r>
              <a:rPr lang="en-GB" dirty="0">
                <a:ea typeface="+mn-lt"/>
                <a:cs typeface="+mn-lt"/>
              </a:rPr>
              <a:t>Did the receiver answer the call?</a:t>
            </a:r>
          </a:p>
          <a:p>
            <a:pPr lvl="1"/>
            <a:r>
              <a:rPr lang="en-GB" dirty="0">
                <a:ea typeface="+mn-lt"/>
                <a:cs typeface="+mn-lt"/>
              </a:rPr>
              <a:t>What was the duration of the call if answered?</a:t>
            </a:r>
          </a:p>
          <a:p>
            <a:pPr marL="0" indent="0">
              <a:buNone/>
            </a:pPr>
            <a:endParaRPr lang="en-US" dirty="0">
              <a:cs typeface="Calibri"/>
            </a:endParaRPr>
          </a:p>
          <a:p>
            <a:endParaRPr lang="en-US" dirty="0">
              <a:cs typeface="Calibri"/>
            </a:endParaRPr>
          </a:p>
          <a:p>
            <a:pPr marL="457200" lvl="1" indent="0">
              <a:buNone/>
            </a:pPr>
            <a:endParaRPr lang="en-US" dirty="0">
              <a:cs typeface="Calibri"/>
            </a:endParaRPr>
          </a:p>
        </p:txBody>
      </p:sp>
    </p:spTree>
    <p:extLst>
      <p:ext uri="{BB962C8B-B14F-4D97-AF65-F5344CB8AC3E}">
        <p14:creationId xmlns:p14="http://schemas.microsoft.com/office/powerpoint/2010/main" val="3905067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Graphical user interface, text&#10;&#10;Description automatically generated">
            <a:extLst>
              <a:ext uri="{FF2B5EF4-FFF2-40B4-BE49-F238E27FC236}">
                <a16:creationId xmlns:a16="http://schemas.microsoft.com/office/drawing/2014/main" id="{FF9EFEF3-3AAA-493B-A718-4BE0DF693F20}"/>
              </a:ext>
            </a:extLst>
          </p:cNvPr>
          <p:cNvPicPr>
            <a:picLocks noChangeAspect="1"/>
          </p:cNvPicPr>
          <p:nvPr/>
        </p:nvPicPr>
        <p:blipFill>
          <a:blip r:embed="rId3"/>
          <a:stretch>
            <a:fillRect/>
          </a:stretch>
        </p:blipFill>
        <p:spPr>
          <a:xfrm>
            <a:off x="717613" y="1901623"/>
            <a:ext cx="10756773" cy="2790823"/>
          </a:xfrm>
          <a:prstGeom prst="rect">
            <a:avLst/>
          </a:prstGeom>
        </p:spPr>
      </p:pic>
      <p:sp>
        <p:nvSpPr>
          <p:cNvPr id="6" name="Rectangle 5">
            <a:extLst>
              <a:ext uri="{FF2B5EF4-FFF2-40B4-BE49-F238E27FC236}">
                <a16:creationId xmlns:a16="http://schemas.microsoft.com/office/drawing/2014/main" id="{44F6FCDF-A1EC-4A8D-9C64-039E95008FC0}"/>
              </a:ext>
            </a:extLst>
          </p:cNvPr>
          <p:cNvSpPr/>
          <p:nvPr/>
        </p:nvSpPr>
        <p:spPr>
          <a:xfrm>
            <a:off x="1228217" y="2355521"/>
            <a:ext cx="10117666" cy="395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8639A8-BD3C-45A8-872F-BC3D29643840}"/>
              </a:ext>
            </a:extLst>
          </p:cNvPr>
          <p:cNvSpPr/>
          <p:nvPr/>
        </p:nvSpPr>
        <p:spPr>
          <a:xfrm>
            <a:off x="1370659" y="3093137"/>
            <a:ext cx="1679221" cy="338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F6F4FA0-D9C8-43AF-ADAF-87CE872E3C0F}"/>
              </a:ext>
            </a:extLst>
          </p:cNvPr>
          <p:cNvSpPr txBox="1"/>
          <p:nvPr/>
        </p:nvSpPr>
        <p:spPr>
          <a:xfrm>
            <a:off x="721859" y="1553424"/>
            <a:ext cx="2665153" cy="369332"/>
          </a:xfrm>
          <a:prstGeom prst="rect">
            <a:avLst/>
          </a:prstGeom>
          <a:solidFill>
            <a:schemeClr val="accent4"/>
          </a:solid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Find the database location</a:t>
            </a:r>
          </a:p>
        </p:txBody>
      </p:sp>
    </p:spTree>
    <p:extLst>
      <p:ext uri="{BB962C8B-B14F-4D97-AF65-F5344CB8AC3E}">
        <p14:creationId xmlns:p14="http://schemas.microsoft.com/office/powerpoint/2010/main" val="3040878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Background pattern&#10;&#10;Description automatically generated">
            <a:extLst>
              <a:ext uri="{FF2B5EF4-FFF2-40B4-BE49-F238E27FC236}">
                <a16:creationId xmlns:a16="http://schemas.microsoft.com/office/drawing/2014/main" id="{54928BE9-AA51-4119-B38F-CB666B16C13B}"/>
              </a:ext>
            </a:extLst>
          </p:cNvPr>
          <p:cNvPicPr>
            <a:picLocks noChangeAspect="1"/>
          </p:cNvPicPr>
          <p:nvPr/>
        </p:nvPicPr>
        <p:blipFill>
          <a:blip r:embed="rId2"/>
          <a:stretch>
            <a:fillRect/>
          </a:stretch>
        </p:blipFill>
        <p:spPr>
          <a:xfrm>
            <a:off x="596509" y="1736622"/>
            <a:ext cx="11010773" cy="815132"/>
          </a:xfrm>
          <a:prstGeom prst="rect">
            <a:avLst/>
          </a:prstGeom>
        </p:spPr>
      </p:pic>
      <p:pic>
        <p:nvPicPr>
          <p:cNvPr id="7" name="Picture 12" descr="Graphical user interface, text, application&#10;&#10;Description automatically generated">
            <a:extLst>
              <a:ext uri="{FF2B5EF4-FFF2-40B4-BE49-F238E27FC236}">
                <a16:creationId xmlns:a16="http://schemas.microsoft.com/office/drawing/2014/main" id="{50BCB4BD-3A2E-4F38-A06B-2D8BEA6F649D}"/>
              </a:ext>
            </a:extLst>
          </p:cNvPr>
          <p:cNvPicPr>
            <a:picLocks noChangeAspect="1"/>
          </p:cNvPicPr>
          <p:nvPr/>
        </p:nvPicPr>
        <p:blipFill>
          <a:blip r:embed="rId3"/>
          <a:stretch>
            <a:fillRect/>
          </a:stretch>
        </p:blipFill>
        <p:spPr>
          <a:xfrm>
            <a:off x="4383274" y="2708407"/>
            <a:ext cx="7311952" cy="2241032"/>
          </a:xfrm>
          <a:prstGeom prst="rect">
            <a:avLst/>
          </a:prstGeom>
        </p:spPr>
      </p:pic>
      <p:sp>
        <p:nvSpPr>
          <p:cNvPr id="8" name="TextBox 7">
            <a:extLst>
              <a:ext uri="{FF2B5EF4-FFF2-40B4-BE49-F238E27FC236}">
                <a16:creationId xmlns:a16="http://schemas.microsoft.com/office/drawing/2014/main" id="{DBE4E5D3-9AD2-4E56-8D4E-D72B99256625}"/>
              </a:ext>
            </a:extLst>
          </p:cNvPr>
          <p:cNvSpPr txBox="1"/>
          <p:nvPr/>
        </p:nvSpPr>
        <p:spPr>
          <a:xfrm>
            <a:off x="598745" y="2941406"/>
            <a:ext cx="368687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i="1">
                <a:solidFill>
                  <a:srgbClr val="7030A0"/>
                </a:solidFill>
                <a:cs typeface="Calibri"/>
              </a:rPr>
              <a:t>calls</a:t>
            </a:r>
            <a:r>
              <a:rPr lang="en-US" sz="2200">
                <a:cs typeface="Calibri"/>
              </a:rPr>
              <a:t>: call log</a:t>
            </a:r>
          </a:p>
          <a:p>
            <a:pPr marL="742950" lvl="1" indent="-285750">
              <a:buFont typeface="Arial"/>
              <a:buChar char="•"/>
            </a:pPr>
            <a:r>
              <a:rPr lang="en-US" sz="2200">
                <a:cs typeface="Calibri"/>
              </a:rPr>
              <a:t>Contains made/received calls along with timestamp and duration</a:t>
            </a:r>
          </a:p>
        </p:txBody>
      </p:sp>
      <p:sp>
        <p:nvSpPr>
          <p:cNvPr id="9" name="Rectangle 8">
            <a:extLst>
              <a:ext uri="{FF2B5EF4-FFF2-40B4-BE49-F238E27FC236}">
                <a16:creationId xmlns:a16="http://schemas.microsoft.com/office/drawing/2014/main" id="{1A18C9E0-22FA-465F-990C-3C900F664DF7}"/>
              </a:ext>
            </a:extLst>
          </p:cNvPr>
          <p:cNvSpPr/>
          <p:nvPr/>
        </p:nvSpPr>
        <p:spPr>
          <a:xfrm>
            <a:off x="5153812" y="4039252"/>
            <a:ext cx="522112" cy="26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D5B9BEB-C762-4CA7-A8E7-C65019261760}"/>
              </a:ext>
            </a:extLst>
          </p:cNvPr>
          <p:cNvSpPr/>
          <p:nvPr/>
        </p:nvSpPr>
        <p:spPr>
          <a:xfrm>
            <a:off x="1058719" y="2221787"/>
            <a:ext cx="10538847" cy="3357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3EEDA85-C5B8-4BFD-B15A-00C9F40DCE6F}"/>
              </a:ext>
            </a:extLst>
          </p:cNvPr>
          <p:cNvSpPr txBox="1"/>
          <p:nvPr/>
        </p:nvSpPr>
        <p:spPr>
          <a:xfrm>
            <a:off x="594222" y="1366819"/>
            <a:ext cx="3085460" cy="369332"/>
          </a:xfrm>
          <a:prstGeom prst="rect">
            <a:avLst/>
          </a:prstGeom>
          <a:solidFill>
            <a:schemeClr val="accent4"/>
          </a:solid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cs typeface="Calibri"/>
              </a:rPr>
              <a:t>Show all tables in the database</a:t>
            </a:r>
            <a:endParaRPr lang="en-US"/>
          </a:p>
        </p:txBody>
      </p:sp>
      <p:cxnSp>
        <p:nvCxnSpPr>
          <p:cNvPr id="15" name="Straight Arrow Connector 14">
            <a:extLst>
              <a:ext uri="{FF2B5EF4-FFF2-40B4-BE49-F238E27FC236}">
                <a16:creationId xmlns:a16="http://schemas.microsoft.com/office/drawing/2014/main" id="{3B86AA04-D7C4-41FB-A63C-ECB5055C7689}"/>
              </a:ext>
            </a:extLst>
          </p:cNvPr>
          <p:cNvCxnSpPr>
            <a:cxnSpLocks/>
          </p:cNvCxnSpPr>
          <p:nvPr/>
        </p:nvCxnSpPr>
        <p:spPr>
          <a:xfrm>
            <a:off x="2458191" y="3218538"/>
            <a:ext cx="2662446" cy="9756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041765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8B57751E-379D-4FA6-BA44-57047F9268AD}"/>
              </a:ext>
            </a:extLst>
          </p:cNvPr>
          <p:cNvPicPr>
            <a:picLocks noChangeAspect="1"/>
          </p:cNvPicPr>
          <p:nvPr/>
        </p:nvPicPr>
        <p:blipFill>
          <a:blip r:embed="rId2"/>
          <a:stretch>
            <a:fillRect/>
          </a:stretch>
        </p:blipFill>
        <p:spPr>
          <a:xfrm>
            <a:off x="2532103" y="546990"/>
            <a:ext cx="3312225" cy="5516925"/>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EDAE88A2-EED5-4768-A592-8147DA10C04D}"/>
              </a:ext>
            </a:extLst>
          </p:cNvPr>
          <p:cNvPicPr>
            <a:picLocks noChangeAspect="1"/>
          </p:cNvPicPr>
          <p:nvPr/>
        </p:nvPicPr>
        <p:blipFill>
          <a:blip r:embed="rId3"/>
          <a:stretch>
            <a:fillRect/>
          </a:stretch>
        </p:blipFill>
        <p:spPr>
          <a:xfrm>
            <a:off x="7627593" y="260735"/>
            <a:ext cx="2985480" cy="6336529"/>
          </a:xfrm>
          <a:prstGeom prst="rect">
            <a:avLst/>
          </a:prstGeom>
        </p:spPr>
      </p:pic>
      <p:sp>
        <p:nvSpPr>
          <p:cNvPr id="6" name="TextBox 5">
            <a:extLst>
              <a:ext uri="{FF2B5EF4-FFF2-40B4-BE49-F238E27FC236}">
                <a16:creationId xmlns:a16="http://schemas.microsoft.com/office/drawing/2014/main" id="{ED3222D4-3965-4A9F-A93F-0BA01E8F214B}"/>
              </a:ext>
            </a:extLst>
          </p:cNvPr>
          <p:cNvSpPr txBox="1"/>
          <p:nvPr/>
        </p:nvSpPr>
        <p:spPr>
          <a:xfrm>
            <a:off x="360040" y="457906"/>
            <a:ext cx="1974007" cy="64633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incoming/  outgoing number</a:t>
            </a:r>
          </a:p>
        </p:txBody>
      </p:sp>
      <p:cxnSp>
        <p:nvCxnSpPr>
          <p:cNvPr id="7" name="Straight Arrow Connector 6">
            <a:extLst>
              <a:ext uri="{FF2B5EF4-FFF2-40B4-BE49-F238E27FC236}">
                <a16:creationId xmlns:a16="http://schemas.microsoft.com/office/drawing/2014/main" id="{9B1B2811-9689-4CCB-9410-CC974102B16D}"/>
              </a:ext>
            </a:extLst>
          </p:cNvPr>
          <p:cNvCxnSpPr>
            <a:cxnSpLocks/>
            <a:endCxn id="6" idx="3"/>
          </p:cNvCxnSpPr>
          <p:nvPr/>
        </p:nvCxnSpPr>
        <p:spPr>
          <a:xfrm flipH="1" flipV="1">
            <a:off x="2334047" y="781072"/>
            <a:ext cx="818227" cy="4659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7852C94-495A-492D-A42D-DB2E0FE50D68}"/>
              </a:ext>
            </a:extLst>
          </p:cNvPr>
          <p:cNvSpPr txBox="1"/>
          <p:nvPr/>
        </p:nvSpPr>
        <p:spPr>
          <a:xfrm>
            <a:off x="284624" y="2073734"/>
            <a:ext cx="2124841" cy="64633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Date/time when call was made/received</a:t>
            </a:r>
          </a:p>
        </p:txBody>
      </p:sp>
      <p:cxnSp>
        <p:nvCxnSpPr>
          <p:cNvPr id="11" name="Straight Arrow Connector 10">
            <a:extLst>
              <a:ext uri="{FF2B5EF4-FFF2-40B4-BE49-F238E27FC236}">
                <a16:creationId xmlns:a16="http://schemas.microsoft.com/office/drawing/2014/main" id="{CBE97E3F-9445-466C-A115-E6FE12C04496}"/>
              </a:ext>
            </a:extLst>
          </p:cNvPr>
          <p:cNvCxnSpPr>
            <a:cxnSpLocks/>
            <a:endCxn id="10" idx="3"/>
          </p:cNvCxnSpPr>
          <p:nvPr/>
        </p:nvCxnSpPr>
        <p:spPr>
          <a:xfrm flipH="1">
            <a:off x="2409465" y="2141057"/>
            <a:ext cx="670620" cy="2558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20AB04C-1BD6-4C99-85F2-7817B7F73C82}"/>
              </a:ext>
            </a:extLst>
          </p:cNvPr>
          <p:cNvSpPr txBox="1"/>
          <p:nvPr/>
        </p:nvSpPr>
        <p:spPr>
          <a:xfrm>
            <a:off x="360040" y="1277258"/>
            <a:ext cx="1974007" cy="64633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if show phone number </a:t>
            </a:r>
          </a:p>
        </p:txBody>
      </p:sp>
      <p:cxnSp>
        <p:nvCxnSpPr>
          <p:cNvPr id="17" name="Straight Arrow Connector 16">
            <a:extLst>
              <a:ext uri="{FF2B5EF4-FFF2-40B4-BE49-F238E27FC236}">
                <a16:creationId xmlns:a16="http://schemas.microsoft.com/office/drawing/2014/main" id="{8A534D2A-9092-4647-BCE8-1D3EBF5C7EDD}"/>
              </a:ext>
            </a:extLst>
          </p:cNvPr>
          <p:cNvCxnSpPr>
            <a:cxnSpLocks/>
            <a:endCxn id="16" idx="3"/>
          </p:cNvCxnSpPr>
          <p:nvPr/>
        </p:nvCxnSpPr>
        <p:spPr>
          <a:xfrm flipH="1">
            <a:off x="2334047" y="1427403"/>
            <a:ext cx="681870" cy="1730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042E23B-D079-4765-9CCC-4E78AF5B8ACD}"/>
              </a:ext>
            </a:extLst>
          </p:cNvPr>
          <p:cNvCxnSpPr>
            <a:cxnSpLocks/>
          </p:cNvCxnSpPr>
          <p:nvPr/>
        </p:nvCxnSpPr>
        <p:spPr>
          <a:xfrm flipH="1">
            <a:off x="2334047" y="2850236"/>
            <a:ext cx="746038" cy="10179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E9B88BB-0F76-43CE-9C6D-86012F0BC4E1}"/>
              </a:ext>
            </a:extLst>
          </p:cNvPr>
          <p:cNvSpPr txBox="1"/>
          <p:nvPr/>
        </p:nvSpPr>
        <p:spPr>
          <a:xfrm>
            <a:off x="241096" y="2823412"/>
            <a:ext cx="2092951" cy="1446550"/>
          </a:xfrm>
          <a:prstGeom prst="rect">
            <a:avLst/>
          </a:prstGeom>
          <a:solidFill>
            <a:schemeClr val="accent4">
              <a:lumMod val="20000"/>
              <a:lumOff val="80000"/>
            </a:schemeClr>
          </a:solidFill>
        </p:spPr>
        <p:txBody>
          <a:bodyPr wrap="square">
            <a:spAutoFit/>
          </a:bodyPr>
          <a:lstStyle/>
          <a:p>
            <a:pPr marL="228600" indent="-228600">
              <a:buFont typeface="+mj-lt"/>
              <a:buAutoNum type="arabicPeriod"/>
            </a:pPr>
            <a:r>
              <a:rPr lang="en-GB" sz="1100" dirty="0"/>
              <a:t>INCOMING_TYPE</a:t>
            </a:r>
          </a:p>
          <a:p>
            <a:pPr marL="228600" indent="-228600">
              <a:buFont typeface="+mj-lt"/>
              <a:buAutoNum type="arabicPeriod"/>
            </a:pPr>
            <a:r>
              <a:rPr lang="en-GB" sz="1100" dirty="0"/>
              <a:t>OUTGOING_TYPE</a:t>
            </a:r>
          </a:p>
          <a:p>
            <a:pPr marL="228600" indent="-228600">
              <a:buFont typeface="+mj-lt"/>
              <a:buAutoNum type="arabicPeriod"/>
            </a:pPr>
            <a:r>
              <a:rPr lang="en-GB" sz="1100" dirty="0"/>
              <a:t>MISSED_TYPE</a:t>
            </a:r>
          </a:p>
          <a:p>
            <a:pPr marL="228600" indent="-228600">
              <a:buFont typeface="+mj-lt"/>
              <a:buAutoNum type="arabicPeriod"/>
            </a:pPr>
            <a:r>
              <a:rPr lang="en-GB" sz="1100" dirty="0">
                <a:solidFill>
                  <a:srgbClr val="FF0000"/>
                </a:solidFill>
              </a:rPr>
              <a:t>VOICEMAIL_TYPE</a:t>
            </a:r>
          </a:p>
          <a:p>
            <a:pPr marL="228600" indent="-228600">
              <a:buFont typeface="+mj-lt"/>
              <a:buAutoNum type="arabicPeriod"/>
            </a:pPr>
            <a:r>
              <a:rPr lang="en-GB" sz="1100" dirty="0"/>
              <a:t>REJECTED_TYPE</a:t>
            </a:r>
          </a:p>
          <a:p>
            <a:pPr marL="228600" indent="-228600">
              <a:buFont typeface="+mj-lt"/>
              <a:buAutoNum type="arabicPeriod"/>
            </a:pPr>
            <a:r>
              <a:rPr lang="en-GB" sz="1100" dirty="0"/>
              <a:t>BLOCKED_TYPE</a:t>
            </a:r>
          </a:p>
          <a:p>
            <a:pPr marL="228600" indent="-228600">
              <a:buFont typeface="+mj-lt"/>
              <a:buAutoNum type="arabicPeriod"/>
            </a:pPr>
            <a:r>
              <a:rPr lang="en-GB" sz="1100" dirty="0"/>
              <a:t>ANSWERED_EXTERNALLY_TYPE</a:t>
            </a:r>
            <a:endParaRPr lang="en-US" sz="1100" dirty="0"/>
          </a:p>
        </p:txBody>
      </p:sp>
      <p:sp>
        <p:nvSpPr>
          <p:cNvPr id="26" name="TextBox 25">
            <a:extLst>
              <a:ext uri="{FF2B5EF4-FFF2-40B4-BE49-F238E27FC236}">
                <a16:creationId xmlns:a16="http://schemas.microsoft.com/office/drawing/2014/main" id="{28E54791-4FB1-4093-9D31-92C351B38751}"/>
              </a:ext>
            </a:extLst>
          </p:cNvPr>
          <p:cNvSpPr txBox="1"/>
          <p:nvPr/>
        </p:nvSpPr>
        <p:spPr>
          <a:xfrm>
            <a:off x="284624" y="5222334"/>
            <a:ext cx="2124841" cy="64633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If it left voicemail, then </a:t>
            </a:r>
            <a:r>
              <a:rPr lang="en-US" dirty="0" err="1">
                <a:cs typeface="Calibri"/>
              </a:rPr>
              <a:t>url</a:t>
            </a:r>
            <a:r>
              <a:rPr lang="en-US" dirty="0">
                <a:cs typeface="Calibri"/>
              </a:rPr>
              <a:t> to the voice</a:t>
            </a:r>
          </a:p>
        </p:txBody>
      </p:sp>
      <p:cxnSp>
        <p:nvCxnSpPr>
          <p:cNvPr id="27" name="Straight Arrow Connector 26">
            <a:extLst>
              <a:ext uri="{FF2B5EF4-FFF2-40B4-BE49-F238E27FC236}">
                <a16:creationId xmlns:a16="http://schemas.microsoft.com/office/drawing/2014/main" id="{74ABB490-282F-40B4-85FA-4F67D6B91655}"/>
              </a:ext>
            </a:extLst>
          </p:cNvPr>
          <p:cNvCxnSpPr>
            <a:cxnSpLocks/>
            <a:endCxn id="26" idx="3"/>
          </p:cNvCxnSpPr>
          <p:nvPr/>
        </p:nvCxnSpPr>
        <p:spPr>
          <a:xfrm flipH="1" flipV="1">
            <a:off x="2409465" y="5545500"/>
            <a:ext cx="606452" cy="1334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915A4B2-2148-4ED8-BA65-F1063221FF11}"/>
              </a:ext>
            </a:extLst>
          </p:cNvPr>
          <p:cNvSpPr/>
          <p:nvPr/>
        </p:nvSpPr>
        <p:spPr>
          <a:xfrm>
            <a:off x="7864927" y="4472388"/>
            <a:ext cx="1182819" cy="26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952DF4-5CD0-4EED-9831-96450FF50224}"/>
              </a:ext>
            </a:extLst>
          </p:cNvPr>
          <p:cNvSpPr/>
          <p:nvPr/>
        </p:nvSpPr>
        <p:spPr>
          <a:xfrm>
            <a:off x="7864927" y="5400770"/>
            <a:ext cx="1182819" cy="26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748EBE5-A8DA-46E7-BD31-60825B7773CE}"/>
              </a:ext>
            </a:extLst>
          </p:cNvPr>
          <p:cNvSpPr/>
          <p:nvPr/>
        </p:nvSpPr>
        <p:spPr>
          <a:xfrm>
            <a:off x="7854410" y="525287"/>
            <a:ext cx="1626474" cy="26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4ED1864-7074-4846-82FF-CDD4D5DC783B}"/>
              </a:ext>
            </a:extLst>
          </p:cNvPr>
          <p:cNvSpPr/>
          <p:nvPr/>
        </p:nvSpPr>
        <p:spPr>
          <a:xfrm>
            <a:off x="7846389" y="3091102"/>
            <a:ext cx="1626474" cy="2681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C4E235A-AE5E-4DDE-BC5E-584F84DA89B1}"/>
              </a:ext>
            </a:extLst>
          </p:cNvPr>
          <p:cNvSpPr txBox="1"/>
          <p:nvPr/>
        </p:nvSpPr>
        <p:spPr>
          <a:xfrm>
            <a:off x="241096" y="4386243"/>
            <a:ext cx="1974007" cy="369332"/>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phone account id</a:t>
            </a:r>
          </a:p>
        </p:txBody>
      </p:sp>
      <p:cxnSp>
        <p:nvCxnSpPr>
          <p:cNvPr id="41" name="Straight Arrow Connector 40">
            <a:extLst>
              <a:ext uri="{FF2B5EF4-FFF2-40B4-BE49-F238E27FC236}">
                <a16:creationId xmlns:a16="http://schemas.microsoft.com/office/drawing/2014/main" id="{7BD4D61E-6C57-4786-8B6D-ED7D43F6C43F}"/>
              </a:ext>
            </a:extLst>
          </p:cNvPr>
          <p:cNvCxnSpPr>
            <a:cxnSpLocks/>
            <a:endCxn id="40" idx="3"/>
          </p:cNvCxnSpPr>
          <p:nvPr/>
        </p:nvCxnSpPr>
        <p:spPr>
          <a:xfrm flipH="1">
            <a:off x="2215103" y="3868192"/>
            <a:ext cx="800814" cy="7027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601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174D40C-F3C1-1D41-B6CE-881B8D7D495B}"/>
              </a:ext>
            </a:extLst>
          </p:cNvPr>
          <p:cNvGraphicFramePr>
            <a:graphicFrameLocks noGrp="1"/>
          </p:cNvGraphicFramePr>
          <p:nvPr>
            <p:extLst>
              <p:ext uri="{D42A27DB-BD31-4B8C-83A1-F6EECF244321}">
                <p14:modId xmlns:p14="http://schemas.microsoft.com/office/powerpoint/2010/main" val="3158166341"/>
              </p:ext>
            </p:extLst>
          </p:nvPr>
        </p:nvGraphicFramePr>
        <p:xfrm>
          <a:off x="282226" y="267854"/>
          <a:ext cx="11327883" cy="5934444"/>
        </p:xfrm>
        <a:graphic>
          <a:graphicData uri="http://schemas.openxmlformats.org/drawingml/2006/table">
            <a:tbl>
              <a:tblPr>
                <a:tableStyleId>{5940675A-B579-460E-94D1-54222C63F5DA}</a:tableStyleId>
              </a:tblPr>
              <a:tblGrid>
                <a:gridCol w="2479447">
                  <a:extLst>
                    <a:ext uri="{9D8B030D-6E8A-4147-A177-3AD203B41FA5}">
                      <a16:colId xmlns:a16="http://schemas.microsoft.com/office/drawing/2014/main" val="4226513124"/>
                    </a:ext>
                  </a:extLst>
                </a:gridCol>
                <a:gridCol w="988291">
                  <a:extLst>
                    <a:ext uri="{9D8B030D-6E8A-4147-A177-3AD203B41FA5}">
                      <a16:colId xmlns:a16="http://schemas.microsoft.com/office/drawing/2014/main" val="425920220"/>
                    </a:ext>
                  </a:extLst>
                </a:gridCol>
                <a:gridCol w="7860145">
                  <a:extLst>
                    <a:ext uri="{9D8B030D-6E8A-4147-A177-3AD203B41FA5}">
                      <a16:colId xmlns:a16="http://schemas.microsoft.com/office/drawing/2014/main" val="743430618"/>
                    </a:ext>
                  </a:extLst>
                </a:gridCol>
              </a:tblGrid>
              <a:tr h="87027">
                <a:tc>
                  <a:txBody>
                    <a:bodyPr/>
                    <a:lstStyle/>
                    <a:p>
                      <a:pPr>
                        <a:buNone/>
                      </a:pPr>
                      <a:r>
                        <a:rPr lang="en-US" sz="1200"/>
                        <a:t>Column Name</a:t>
                      </a:r>
                    </a:p>
                  </a:txBody>
                  <a:tcPr marL="21757" marR="21757" marT="10878" marB="10878" anchor="ctr"/>
                </a:tc>
                <a:tc>
                  <a:txBody>
                    <a:bodyPr/>
                    <a:lstStyle/>
                    <a:p>
                      <a:pPr>
                        <a:buNone/>
                      </a:pPr>
                      <a:r>
                        <a:rPr lang="en-US" sz="1200"/>
                        <a:t>Data Type</a:t>
                      </a:r>
                    </a:p>
                  </a:txBody>
                  <a:tcPr marL="21757" marR="21757" marT="10878" marB="10878" anchor="ctr"/>
                </a:tc>
                <a:tc>
                  <a:txBody>
                    <a:bodyPr/>
                    <a:lstStyle/>
                    <a:p>
                      <a:pPr>
                        <a:buNone/>
                      </a:pPr>
                      <a:r>
                        <a:rPr lang="en-US" sz="1200"/>
                        <a:t>Description</a:t>
                      </a:r>
                    </a:p>
                  </a:txBody>
                  <a:tcPr marL="21757" marR="21757" marT="10878" marB="10878" anchor="ctr"/>
                </a:tc>
                <a:extLst>
                  <a:ext uri="{0D108BD9-81ED-4DB2-BD59-A6C34878D82A}">
                    <a16:rowId xmlns:a16="http://schemas.microsoft.com/office/drawing/2014/main" val="2298102538"/>
                  </a:ext>
                </a:extLst>
              </a:tr>
              <a:tr h="152297">
                <a:tc>
                  <a:txBody>
                    <a:bodyPr/>
                    <a:lstStyle/>
                    <a:p>
                      <a:pPr>
                        <a:buNone/>
                      </a:pPr>
                      <a:r>
                        <a:rPr lang="en-US" sz="1200" b="1"/>
                        <a:t>_id</a:t>
                      </a:r>
                      <a:endParaRPr lang="en-US" sz="1200"/>
                    </a:p>
                  </a:txBody>
                  <a:tcPr marL="21757" marR="21757" marT="10878" marB="10878" anchor="ctr"/>
                </a:tc>
                <a:tc>
                  <a:txBody>
                    <a:bodyPr/>
                    <a:lstStyle/>
                    <a:p>
                      <a:pPr>
                        <a:buNone/>
                      </a:pPr>
                      <a:r>
                        <a:rPr lang="en-US" sz="1200"/>
                        <a:t>INTEGER</a:t>
                      </a:r>
                    </a:p>
                  </a:txBody>
                  <a:tcPr marL="21757" marR="21757" marT="10878" marB="10878" anchor="ctr"/>
                </a:tc>
                <a:tc>
                  <a:txBody>
                    <a:bodyPr/>
                    <a:lstStyle/>
                    <a:p>
                      <a:pPr>
                        <a:buNone/>
                      </a:pPr>
                      <a:r>
                        <a:rPr lang="en-GB" sz="1200"/>
                        <a:t>Primary key — unique ID for each call record.</a:t>
                      </a:r>
                    </a:p>
                  </a:txBody>
                  <a:tcPr marL="21757" marR="21757" marT="10878" marB="10878" anchor="ctr"/>
                </a:tc>
                <a:extLst>
                  <a:ext uri="{0D108BD9-81ED-4DB2-BD59-A6C34878D82A}">
                    <a16:rowId xmlns:a16="http://schemas.microsoft.com/office/drawing/2014/main" val="2449374355"/>
                  </a:ext>
                </a:extLst>
              </a:tr>
              <a:tr h="152297">
                <a:tc>
                  <a:txBody>
                    <a:bodyPr/>
                    <a:lstStyle/>
                    <a:p>
                      <a:pPr>
                        <a:buNone/>
                      </a:pPr>
                      <a:r>
                        <a:rPr lang="en-US" sz="1200" b="1">
                          <a:highlight>
                            <a:srgbClr val="FFFF00"/>
                          </a:highlight>
                        </a:rPr>
                        <a:t>number</a:t>
                      </a:r>
                      <a:endParaRPr lang="en-US" sz="1200">
                        <a:highlight>
                          <a:srgbClr val="FFFF00"/>
                        </a:highlight>
                      </a:endParaRPr>
                    </a:p>
                  </a:txBody>
                  <a:tcPr marL="21757" marR="21757" marT="10878" marB="10878" anchor="ctr"/>
                </a:tc>
                <a:tc>
                  <a:txBody>
                    <a:bodyPr/>
                    <a:lstStyle/>
                    <a:p>
                      <a:pPr>
                        <a:buNone/>
                      </a:pPr>
                      <a:r>
                        <a:rPr lang="en-US" sz="1200">
                          <a:highlight>
                            <a:srgbClr val="FFFF00"/>
                          </a:highlight>
                        </a:rPr>
                        <a:t>TEXT</a:t>
                      </a:r>
                    </a:p>
                  </a:txBody>
                  <a:tcPr marL="21757" marR="21757" marT="10878" marB="10878" anchor="ctr"/>
                </a:tc>
                <a:tc>
                  <a:txBody>
                    <a:bodyPr/>
                    <a:lstStyle/>
                    <a:p>
                      <a:pPr>
                        <a:buNone/>
                      </a:pPr>
                      <a:r>
                        <a:rPr lang="en-GB" sz="1200" dirty="0">
                          <a:highlight>
                            <a:srgbClr val="FFFF00"/>
                          </a:highlight>
                        </a:rPr>
                        <a:t>The phone number </a:t>
                      </a:r>
                      <a:r>
                        <a:rPr lang="en-GB" sz="1200" dirty="0" err="1">
                          <a:highlight>
                            <a:srgbClr val="FFFF00"/>
                          </a:highlight>
                        </a:rPr>
                        <a:t>dialed</a:t>
                      </a:r>
                      <a:r>
                        <a:rPr lang="en-GB" sz="1200" dirty="0">
                          <a:highlight>
                            <a:srgbClr val="FFFF00"/>
                          </a:highlight>
                        </a:rPr>
                        <a:t> or received.</a:t>
                      </a:r>
                    </a:p>
                  </a:txBody>
                  <a:tcPr marL="21757" marR="21757" marT="10878" marB="10878" anchor="ctr"/>
                </a:tc>
                <a:extLst>
                  <a:ext uri="{0D108BD9-81ED-4DB2-BD59-A6C34878D82A}">
                    <a16:rowId xmlns:a16="http://schemas.microsoft.com/office/drawing/2014/main" val="3237508766"/>
                  </a:ext>
                </a:extLst>
              </a:tr>
              <a:tr h="152297">
                <a:tc>
                  <a:txBody>
                    <a:bodyPr/>
                    <a:lstStyle/>
                    <a:p>
                      <a:pPr>
                        <a:buNone/>
                      </a:pPr>
                      <a:r>
                        <a:rPr lang="en-US" sz="1200" b="1"/>
                        <a:t>post_dial_digits</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a:t>Additional digits dialed after the main number (e.g., extensions).</a:t>
                      </a:r>
                    </a:p>
                  </a:txBody>
                  <a:tcPr marL="21757" marR="21757" marT="10878" marB="10878" anchor="ctr"/>
                </a:tc>
                <a:extLst>
                  <a:ext uri="{0D108BD9-81ED-4DB2-BD59-A6C34878D82A}">
                    <a16:rowId xmlns:a16="http://schemas.microsoft.com/office/drawing/2014/main" val="3134111587"/>
                  </a:ext>
                </a:extLst>
              </a:tr>
              <a:tr h="152297">
                <a:tc>
                  <a:txBody>
                    <a:bodyPr/>
                    <a:lstStyle/>
                    <a:p>
                      <a:pPr>
                        <a:buNone/>
                      </a:pPr>
                      <a:r>
                        <a:rPr lang="en-US" sz="1200" b="1"/>
                        <a:t>via_number</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a:t>The intermediate routing number used for the call (if any).</a:t>
                      </a:r>
                    </a:p>
                  </a:txBody>
                  <a:tcPr marL="21757" marR="21757" marT="10878" marB="10878" anchor="ctr"/>
                </a:tc>
                <a:extLst>
                  <a:ext uri="{0D108BD9-81ED-4DB2-BD59-A6C34878D82A}">
                    <a16:rowId xmlns:a16="http://schemas.microsoft.com/office/drawing/2014/main" val="686614712"/>
                  </a:ext>
                </a:extLst>
              </a:tr>
              <a:tr h="152297">
                <a:tc>
                  <a:txBody>
                    <a:bodyPr/>
                    <a:lstStyle/>
                    <a:p>
                      <a:pPr>
                        <a:buNone/>
                      </a:pPr>
                      <a:r>
                        <a:rPr lang="en-US" sz="1200" b="1">
                          <a:highlight>
                            <a:srgbClr val="FFFF00"/>
                          </a:highlight>
                        </a:rPr>
                        <a:t>presentation</a:t>
                      </a:r>
                      <a:endParaRPr lang="en-US" sz="1200">
                        <a:highlight>
                          <a:srgbClr val="FFFF00"/>
                        </a:highlight>
                      </a:endParaRPr>
                    </a:p>
                  </a:txBody>
                  <a:tcPr marL="21757" marR="21757" marT="10878" marB="10878" anchor="ctr"/>
                </a:tc>
                <a:tc>
                  <a:txBody>
                    <a:bodyPr/>
                    <a:lstStyle/>
                    <a:p>
                      <a:pPr>
                        <a:buNone/>
                      </a:pPr>
                      <a:r>
                        <a:rPr lang="en-US" sz="1200">
                          <a:highlight>
                            <a:srgbClr val="FFFF00"/>
                          </a:highlight>
                        </a:rPr>
                        <a:t>INTEGER</a:t>
                      </a:r>
                    </a:p>
                  </a:txBody>
                  <a:tcPr marL="21757" marR="21757" marT="10878" marB="10878" anchor="ctr"/>
                </a:tc>
                <a:tc>
                  <a:txBody>
                    <a:bodyPr/>
                    <a:lstStyle/>
                    <a:p>
                      <a:pPr>
                        <a:buNone/>
                      </a:pPr>
                      <a:r>
                        <a:rPr lang="en-GB" sz="1200" dirty="0">
                          <a:highlight>
                            <a:srgbClr val="FFFF00"/>
                          </a:highlight>
                        </a:rPr>
                        <a:t>How the number is presented (e.g., allowed, restricted, payphone).</a:t>
                      </a:r>
                    </a:p>
                  </a:txBody>
                  <a:tcPr marL="21757" marR="21757" marT="10878" marB="10878" anchor="ctr"/>
                </a:tc>
                <a:extLst>
                  <a:ext uri="{0D108BD9-81ED-4DB2-BD59-A6C34878D82A}">
                    <a16:rowId xmlns:a16="http://schemas.microsoft.com/office/drawing/2014/main" val="601103365"/>
                  </a:ext>
                </a:extLst>
              </a:tr>
              <a:tr h="191363">
                <a:tc>
                  <a:txBody>
                    <a:bodyPr/>
                    <a:lstStyle/>
                    <a:p>
                      <a:pPr>
                        <a:buNone/>
                      </a:pPr>
                      <a:r>
                        <a:rPr lang="en-US" sz="1200" b="1">
                          <a:highlight>
                            <a:srgbClr val="FFFF00"/>
                          </a:highlight>
                        </a:rPr>
                        <a:t>type</a:t>
                      </a:r>
                      <a:endParaRPr lang="en-US" sz="1200">
                        <a:highlight>
                          <a:srgbClr val="FFFF00"/>
                        </a:highlight>
                      </a:endParaRPr>
                    </a:p>
                  </a:txBody>
                  <a:tcPr marL="21757" marR="21757" marT="10878" marB="10878" anchor="ctr"/>
                </a:tc>
                <a:tc>
                  <a:txBody>
                    <a:bodyPr/>
                    <a:lstStyle/>
                    <a:p>
                      <a:pPr>
                        <a:buNone/>
                      </a:pPr>
                      <a:r>
                        <a:rPr lang="en-US" sz="1200">
                          <a:highlight>
                            <a:srgbClr val="FFFF00"/>
                          </a:highlight>
                        </a:rPr>
                        <a:t>INTEGER</a:t>
                      </a:r>
                    </a:p>
                  </a:txBody>
                  <a:tcPr marL="21757" marR="21757" marT="10878" marB="10878" anchor="ctr"/>
                </a:tc>
                <a:tc>
                  <a:txBody>
                    <a:bodyPr/>
                    <a:lstStyle/>
                    <a:p>
                      <a:pPr>
                        <a:buNone/>
                      </a:pPr>
                      <a:r>
                        <a:rPr lang="en-GB" sz="1200" dirty="0">
                          <a:highlight>
                            <a:srgbClr val="FFFF00"/>
                          </a:highlight>
                        </a:rPr>
                        <a:t>Type of call:1 = Incoming, 2 = Outgoing, 3 = Missed, 4 = Voicemail, 5 = Rejected, 6 = Blocked, 7 = Answered externally.</a:t>
                      </a:r>
                    </a:p>
                  </a:txBody>
                  <a:tcPr marL="21757" marR="21757" marT="10878" marB="10878" anchor="ctr"/>
                </a:tc>
                <a:extLst>
                  <a:ext uri="{0D108BD9-81ED-4DB2-BD59-A6C34878D82A}">
                    <a16:rowId xmlns:a16="http://schemas.microsoft.com/office/drawing/2014/main" val="2212699860"/>
                  </a:ext>
                </a:extLst>
              </a:tr>
              <a:tr h="152297">
                <a:tc>
                  <a:txBody>
                    <a:bodyPr/>
                    <a:lstStyle/>
                    <a:p>
                      <a:pPr>
                        <a:buNone/>
                      </a:pPr>
                      <a:r>
                        <a:rPr lang="en-US" sz="1200" b="1"/>
                        <a:t>features</a:t>
                      </a:r>
                      <a:endParaRPr lang="en-US" sz="1200"/>
                    </a:p>
                  </a:txBody>
                  <a:tcPr marL="21757" marR="21757" marT="10878" marB="10878" anchor="ctr"/>
                </a:tc>
                <a:tc>
                  <a:txBody>
                    <a:bodyPr/>
                    <a:lstStyle/>
                    <a:p>
                      <a:pPr>
                        <a:buNone/>
                      </a:pPr>
                      <a:r>
                        <a:rPr lang="en-US" sz="1200"/>
                        <a:t>INTEGER</a:t>
                      </a:r>
                    </a:p>
                  </a:txBody>
                  <a:tcPr marL="21757" marR="21757" marT="10878" marB="10878" anchor="ctr"/>
                </a:tc>
                <a:tc>
                  <a:txBody>
                    <a:bodyPr/>
                    <a:lstStyle/>
                    <a:p>
                      <a:pPr>
                        <a:buNone/>
                      </a:pPr>
                      <a:r>
                        <a:rPr lang="en-GB" sz="1200" dirty="0"/>
                        <a:t>Bitmask of call features (e.g., video, Wi-Fi, assisted </a:t>
                      </a:r>
                      <a:r>
                        <a:rPr lang="en-GB" sz="1200" dirty="0" err="1"/>
                        <a:t>dialing</a:t>
                      </a:r>
                      <a:r>
                        <a:rPr lang="en-GB" sz="1200" dirty="0"/>
                        <a:t>).</a:t>
                      </a:r>
                    </a:p>
                  </a:txBody>
                  <a:tcPr marL="21757" marR="21757" marT="10878" marB="10878" anchor="ctr"/>
                </a:tc>
                <a:extLst>
                  <a:ext uri="{0D108BD9-81ED-4DB2-BD59-A6C34878D82A}">
                    <a16:rowId xmlns:a16="http://schemas.microsoft.com/office/drawing/2014/main" val="3509312103"/>
                  </a:ext>
                </a:extLst>
              </a:tr>
              <a:tr h="152297">
                <a:tc>
                  <a:txBody>
                    <a:bodyPr/>
                    <a:lstStyle/>
                    <a:p>
                      <a:pPr>
                        <a:buNone/>
                      </a:pPr>
                      <a:r>
                        <a:rPr lang="en-US" sz="1200" b="1">
                          <a:highlight>
                            <a:srgbClr val="FFFF00"/>
                          </a:highlight>
                        </a:rPr>
                        <a:t>date</a:t>
                      </a:r>
                      <a:endParaRPr lang="en-US" sz="1200">
                        <a:highlight>
                          <a:srgbClr val="FFFF00"/>
                        </a:highlight>
                      </a:endParaRPr>
                    </a:p>
                  </a:txBody>
                  <a:tcPr marL="21757" marR="21757" marT="10878" marB="10878" anchor="ctr"/>
                </a:tc>
                <a:tc>
                  <a:txBody>
                    <a:bodyPr/>
                    <a:lstStyle/>
                    <a:p>
                      <a:pPr>
                        <a:buNone/>
                      </a:pPr>
                      <a:r>
                        <a:rPr lang="en-US" sz="1200">
                          <a:highlight>
                            <a:srgbClr val="FFFF00"/>
                          </a:highlight>
                        </a:rPr>
                        <a:t>INTEGER</a:t>
                      </a:r>
                    </a:p>
                  </a:txBody>
                  <a:tcPr marL="21757" marR="21757" marT="10878" marB="10878" anchor="ctr"/>
                </a:tc>
                <a:tc>
                  <a:txBody>
                    <a:bodyPr/>
                    <a:lstStyle/>
                    <a:p>
                      <a:pPr>
                        <a:buNone/>
                      </a:pPr>
                      <a:r>
                        <a:rPr lang="en-GB" sz="1200" dirty="0">
                          <a:highlight>
                            <a:srgbClr val="FFFF00"/>
                          </a:highlight>
                        </a:rPr>
                        <a:t>Timestamp (milliseconds since epoch) of when the call began.</a:t>
                      </a:r>
                    </a:p>
                  </a:txBody>
                  <a:tcPr marL="21757" marR="21757" marT="10878" marB="10878" anchor="ctr"/>
                </a:tc>
                <a:extLst>
                  <a:ext uri="{0D108BD9-81ED-4DB2-BD59-A6C34878D82A}">
                    <a16:rowId xmlns:a16="http://schemas.microsoft.com/office/drawing/2014/main" val="821418438"/>
                  </a:ext>
                </a:extLst>
              </a:tr>
              <a:tr h="87027">
                <a:tc>
                  <a:txBody>
                    <a:bodyPr/>
                    <a:lstStyle/>
                    <a:p>
                      <a:pPr>
                        <a:buNone/>
                      </a:pPr>
                      <a:r>
                        <a:rPr lang="en-US" sz="1200" b="1">
                          <a:highlight>
                            <a:srgbClr val="FFFF00"/>
                          </a:highlight>
                        </a:rPr>
                        <a:t>duration</a:t>
                      </a:r>
                      <a:endParaRPr lang="en-US" sz="1200">
                        <a:highlight>
                          <a:srgbClr val="FFFF00"/>
                        </a:highlight>
                      </a:endParaRPr>
                    </a:p>
                  </a:txBody>
                  <a:tcPr marL="21757" marR="21757" marT="10878" marB="10878" anchor="ctr"/>
                </a:tc>
                <a:tc>
                  <a:txBody>
                    <a:bodyPr/>
                    <a:lstStyle/>
                    <a:p>
                      <a:pPr>
                        <a:buNone/>
                      </a:pPr>
                      <a:r>
                        <a:rPr lang="en-US" sz="1200">
                          <a:highlight>
                            <a:srgbClr val="FFFF00"/>
                          </a:highlight>
                        </a:rPr>
                        <a:t>INTEGER</a:t>
                      </a:r>
                    </a:p>
                  </a:txBody>
                  <a:tcPr marL="21757" marR="21757" marT="10878" marB="10878" anchor="ctr"/>
                </a:tc>
                <a:tc>
                  <a:txBody>
                    <a:bodyPr/>
                    <a:lstStyle/>
                    <a:p>
                      <a:pPr>
                        <a:buNone/>
                      </a:pPr>
                      <a:r>
                        <a:rPr lang="en-GB" sz="1200" dirty="0">
                          <a:highlight>
                            <a:srgbClr val="FFFF00"/>
                          </a:highlight>
                        </a:rPr>
                        <a:t>Length of the call in seconds.</a:t>
                      </a:r>
                    </a:p>
                  </a:txBody>
                  <a:tcPr marL="21757" marR="21757" marT="10878" marB="10878" anchor="ctr"/>
                </a:tc>
                <a:extLst>
                  <a:ext uri="{0D108BD9-81ED-4DB2-BD59-A6C34878D82A}">
                    <a16:rowId xmlns:a16="http://schemas.microsoft.com/office/drawing/2014/main" val="3523356999"/>
                  </a:ext>
                </a:extLst>
              </a:tr>
              <a:tr h="152297">
                <a:tc>
                  <a:txBody>
                    <a:bodyPr/>
                    <a:lstStyle/>
                    <a:p>
                      <a:pPr>
                        <a:buNone/>
                      </a:pPr>
                      <a:r>
                        <a:rPr lang="en-US" sz="1200" b="1"/>
                        <a:t>subscription_id</a:t>
                      </a:r>
                      <a:endParaRPr lang="en-US" sz="1200"/>
                    </a:p>
                  </a:txBody>
                  <a:tcPr marL="21757" marR="21757" marT="10878" marB="10878" anchor="ctr"/>
                </a:tc>
                <a:tc>
                  <a:txBody>
                    <a:bodyPr/>
                    <a:lstStyle/>
                    <a:p>
                      <a:pPr>
                        <a:buNone/>
                      </a:pPr>
                      <a:r>
                        <a:rPr lang="en-US" sz="1200"/>
                        <a:t>INTEGER</a:t>
                      </a:r>
                    </a:p>
                  </a:txBody>
                  <a:tcPr marL="21757" marR="21757" marT="10878" marB="10878" anchor="ctr"/>
                </a:tc>
                <a:tc>
                  <a:txBody>
                    <a:bodyPr/>
                    <a:lstStyle/>
                    <a:p>
                      <a:pPr>
                        <a:buNone/>
                      </a:pPr>
                      <a:r>
                        <a:rPr lang="en-GB" sz="1200"/>
                        <a:t>SIM card slot ID or subscription used for the call.</a:t>
                      </a:r>
                    </a:p>
                  </a:txBody>
                  <a:tcPr marL="21757" marR="21757" marT="10878" marB="10878" anchor="ctr"/>
                </a:tc>
                <a:extLst>
                  <a:ext uri="{0D108BD9-81ED-4DB2-BD59-A6C34878D82A}">
                    <a16:rowId xmlns:a16="http://schemas.microsoft.com/office/drawing/2014/main" val="1413307404"/>
                  </a:ext>
                </a:extLst>
              </a:tr>
              <a:tr h="152297">
                <a:tc>
                  <a:txBody>
                    <a:bodyPr/>
                    <a:lstStyle/>
                    <a:p>
                      <a:pPr>
                        <a:buNone/>
                      </a:pPr>
                      <a:r>
                        <a:rPr lang="en-US" sz="1200" b="1"/>
                        <a:t>phone_account_id</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a:t>Identifier of the phone account (SIM, VoIP, etc.) used.</a:t>
                      </a:r>
                    </a:p>
                  </a:txBody>
                  <a:tcPr marL="21757" marR="21757" marT="10878" marB="10878" anchor="ctr"/>
                </a:tc>
                <a:extLst>
                  <a:ext uri="{0D108BD9-81ED-4DB2-BD59-A6C34878D82A}">
                    <a16:rowId xmlns:a16="http://schemas.microsoft.com/office/drawing/2014/main" val="1189964335"/>
                  </a:ext>
                </a:extLst>
              </a:tr>
              <a:tr h="152297">
                <a:tc>
                  <a:txBody>
                    <a:bodyPr/>
                    <a:lstStyle/>
                    <a:p>
                      <a:pPr>
                        <a:buNone/>
                      </a:pPr>
                      <a:r>
                        <a:rPr lang="en-US" sz="1200" b="1"/>
                        <a:t>phone_account_component_name</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a:t>Component name of the dialer or VoIP provider.</a:t>
                      </a:r>
                    </a:p>
                  </a:txBody>
                  <a:tcPr marL="21757" marR="21757" marT="10878" marB="10878" anchor="ctr"/>
                </a:tc>
                <a:extLst>
                  <a:ext uri="{0D108BD9-81ED-4DB2-BD59-A6C34878D82A}">
                    <a16:rowId xmlns:a16="http://schemas.microsoft.com/office/drawing/2014/main" val="4023773892"/>
                  </a:ext>
                </a:extLst>
              </a:tr>
              <a:tr h="152297">
                <a:tc>
                  <a:txBody>
                    <a:bodyPr/>
                    <a:lstStyle/>
                    <a:p>
                      <a:pPr>
                        <a:buNone/>
                      </a:pPr>
                      <a:r>
                        <a:rPr lang="en-US" sz="1200" b="1"/>
                        <a:t>new</a:t>
                      </a:r>
                      <a:endParaRPr lang="en-US" sz="1200"/>
                    </a:p>
                  </a:txBody>
                  <a:tcPr marL="21757" marR="21757" marT="10878" marB="10878" anchor="ctr"/>
                </a:tc>
                <a:tc>
                  <a:txBody>
                    <a:bodyPr/>
                    <a:lstStyle/>
                    <a:p>
                      <a:pPr>
                        <a:buNone/>
                      </a:pPr>
                      <a:r>
                        <a:rPr lang="en-US" sz="1200"/>
                        <a:t>INTEGER</a:t>
                      </a:r>
                    </a:p>
                  </a:txBody>
                  <a:tcPr marL="21757" marR="21757" marT="10878" marB="10878" anchor="ctr"/>
                </a:tc>
                <a:tc>
                  <a:txBody>
                    <a:bodyPr/>
                    <a:lstStyle/>
                    <a:p>
                      <a:pPr>
                        <a:buNone/>
                      </a:pPr>
                      <a:r>
                        <a:rPr lang="en-GB" sz="1200"/>
                        <a:t>1 if the call is new/unread, 0 if already viewed.</a:t>
                      </a:r>
                    </a:p>
                  </a:txBody>
                  <a:tcPr marL="21757" marR="21757" marT="10878" marB="10878" anchor="ctr"/>
                </a:tc>
                <a:extLst>
                  <a:ext uri="{0D108BD9-81ED-4DB2-BD59-A6C34878D82A}">
                    <a16:rowId xmlns:a16="http://schemas.microsoft.com/office/drawing/2014/main" val="2206910746"/>
                  </a:ext>
                </a:extLst>
              </a:tr>
              <a:tr h="152297">
                <a:tc>
                  <a:txBody>
                    <a:bodyPr/>
                    <a:lstStyle/>
                    <a:p>
                      <a:pPr>
                        <a:buNone/>
                      </a:pPr>
                      <a:r>
                        <a:rPr lang="en-US" sz="1200" b="1">
                          <a:highlight>
                            <a:srgbClr val="FFFF00"/>
                          </a:highlight>
                        </a:rPr>
                        <a:t>name</a:t>
                      </a:r>
                      <a:endParaRPr lang="en-US" sz="1200">
                        <a:highlight>
                          <a:srgbClr val="FFFF00"/>
                        </a:highlight>
                      </a:endParaRPr>
                    </a:p>
                  </a:txBody>
                  <a:tcPr marL="21757" marR="21757" marT="10878" marB="10878" anchor="ctr"/>
                </a:tc>
                <a:tc>
                  <a:txBody>
                    <a:bodyPr/>
                    <a:lstStyle/>
                    <a:p>
                      <a:pPr>
                        <a:buNone/>
                      </a:pPr>
                      <a:r>
                        <a:rPr lang="en-US" sz="1200">
                          <a:highlight>
                            <a:srgbClr val="FFFF00"/>
                          </a:highlight>
                        </a:rPr>
                        <a:t>TEXT</a:t>
                      </a:r>
                    </a:p>
                  </a:txBody>
                  <a:tcPr marL="21757" marR="21757" marT="10878" marB="10878" anchor="ctr"/>
                </a:tc>
                <a:tc>
                  <a:txBody>
                    <a:bodyPr/>
                    <a:lstStyle/>
                    <a:p>
                      <a:pPr>
                        <a:buNone/>
                      </a:pPr>
                      <a:r>
                        <a:rPr lang="en-GB" sz="1200" dirty="0">
                          <a:highlight>
                            <a:srgbClr val="FFFF00"/>
                          </a:highlight>
                        </a:rPr>
                        <a:t>Cached contact name at the time of the call (from contacts lookup).</a:t>
                      </a:r>
                    </a:p>
                  </a:txBody>
                  <a:tcPr marL="21757" marR="21757" marT="10878" marB="10878" anchor="ctr"/>
                </a:tc>
                <a:extLst>
                  <a:ext uri="{0D108BD9-81ED-4DB2-BD59-A6C34878D82A}">
                    <a16:rowId xmlns:a16="http://schemas.microsoft.com/office/drawing/2014/main" val="868146432"/>
                  </a:ext>
                </a:extLst>
              </a:tr>
              <a:tr h="152297">
                <a:tc>
                  <a:txBody>
                    <a:bodyPr/>
                    <a:lstStyle/>
                    <a:p>
                      <a:pPr>
                        <a:buNone/>
                      </a:pPr>
                      <a:r>
                        <a:rPr lang="en-US" sz="1200" b="1"/>
                        <a:t>numbertype</a:t>
                      </a:r>
                      <a:endParaRPr lang="en-US" sz="1200"/>
                    </a:p>
                  </a:txBody>
                  <a:tcPr marL="21757" marR="21757" marT="10878" marB="10878" anchor="ctr"/>
                </a:tc>
                <a:tc>
                  <a:txBody>
                    <a:bodyPr/>
                    <a:lstStyle/>
                    <a:p>
                      <a:pPr>
                        <a:buNone/>
                      </a:pPr>
                      <a:r>
                        <a:rPr lang="en-US" sz="1200"/>
                        <a:t>INTEGER</a:t>
                      </a:r>
                    </a:p>
                  </a:txBody>
                  <a:tcPr marL="21757" marR="21757" marT="10878" marB="10878" anchor="ctr"/>
                </a:tc>
                <a:tc>
                  <a:txBody>
                    <a:bodyPr/>
                    <a:lstStyle/>
                    <a:p>
                      <a:pPr>
                        <a:buNone/>
                      </a:pPr>
                      <a:r>
                        <a:rPr lang="en-GB" sz="1200"/>
                        <a:t>Type of number (home, mobile, work, etc.) if matched in contacts.</a:t>
                      </a:r>
                    </a:p>
                  </a:txBody>
                  <a:tcPr marL="21757" marR="21757" marT="10878" marB="10878" anchor="ctr"/>
                </a:tc>
                <a:extLst>
                  <a:ext uri="{0D108BD9-81ED-4DB2-BD59-A6C34878D82A}">
                    <a16:rowId xmlns:a16="http://schemas.microsoft.com/office/drawing/2014/main" val="1473069945"/>
                  </a:ext>
                </a:extLst>
              </a:tr>
              <a:tr h="152297">
                <a:tc>
                  <a:txBody>
                    <a:bodyPr/>
                    <a:lstStyle/>
                    <a:p>
                      <a:pPr>
                        <a:buNone/>
                      </a:pPr>
                      <a:r>
                        <a:rPr lang="en-US" sz="1200" b="1"/>
                        <a:t>numberlabel</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a:t>Custom label for the number if applicable.</a:t>
                      </a:r>
                    </a:p>
                  </a:txBody>
                  <a:tcPr marL="21757" marR="21757" marT="10878" marB="10878" anchor="ctr"/>
                </a:tc>
                <a:extLst>
                  <a:ext uri="{0D108BD9-81ED-4DB2-BD59-A6C34878D82A}">
                    <a16:rowId xmlns:a16="http://schemas.microsoft.com/office/drawing/2014/main" val="1824139947"/>
                  </a:ext>
                </a:extLst>
              </a:tr>
              <a:tr h="152297">
                <a:tc>
                  <a:txBody>
                    <a:bodyPr/>
                    <a:lstStyle/>
                    <a:p>
                      <a:pPr>
                        <a:buNone/>
                      </a:pPr>
                      <a:r>
                        <a:rPr lang="en-US" sz="1200" b="1"/>
                        <a:t>lookup_uri</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a:t>URI for the matching contact entry (if any).</a:t>
                      </a:r>
                    </a:p>
                  </a:txBody>
                  <a:tcPr marL="21757" marR="21757" marT="10878" marB="10878" anchor="ctr"/>
                </a:tc>
                <a:extLst>
                  <a:ext uri="{0D108BD9-81ED-4DB2-BD59-A6C34878D82A}">
                    <a16:rowId xmlns:a16="http://schemas.microsoft.com/office/drawing/2014/main" val="3293962334"/>
                  </a:ext>
                </a:extLst>
              </a:tr>
              <a:tr h="152297">
                <a:tc>
                  <a:txBody>
                    <a:bodyPr/>
                    <a:lstStyle/>
                    <a:p>
                      <a:pPr>
                        <a:buNone/>
                      </a:pPr>
                      <a:r>
                        <a:rPr lang="en-US" sz="1200" b="1"/>
                        <a:t>matched_number</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a:t>Normalized phone number matched from contacts.</a:t>
                      </a:r>
                    </a:p>
                  </a:txBody>
                  <a:tcPr marL="21757" marR="21757" marT="10878" marB="10878" anchor="ctr"/>
                </a:tc>
                <a:extLst>
                  <a:ext uri="{0D108BD9-81ED-4DB2-BD59-A6C34878D82A}">
                    <a16:rowId xmlns:a16="http://schemas.microsoft.com/office/drawing/2014/main" val="1987279636"/>
                  </a:ext>
                </a:extLst>
              </a:tr>
              <a:tr h="87027">
                <a:tc>
                  <a:txBody>
                    <a:bodyPr/>
                    <a:lstStyle/>
                    <a:p>
                      <a:pPr>
                        <a:buNone/>
                      </a:pPr>
                      <a:r>
                        <a:rPr lang="en-US" sz="1200" b="1"/>
                        <a:t>normalized_number</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a:t>Normalized E.164 format number.</a:t>
                      </a:r>
                    </a:p>
                  </a:txBody>
                  <a:tcPr marL="21757" marR="21757" marT="10878" marB="10878" anchor="ctr"/>
                </a:tc>
                <a:extLst>
                  <a:ext uri="{0D108BD9-81ED-4DB2-BD59-A6C34878D82A}">
                    <a16:rowId xmlns:a16="http://schemas.microsoft.com/office/drawing/2014/main" val="637211363"/>
                  </a:ext>
                </a:extLst>
              </a:tr>
              <a:tr h="152297">
                <a:tc>
                  <a:txBody>
                    <a:bodyPr/>
                    <a:lstStyle/>
                    <a:p>
                      <a:pPr>
                        <a:buNone/>
                      </a:pPr>
                      <a:r>
                        <a:rPr lang="en-US" sz="1200" b="1"/>
                        <a:t>countryiso</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a:t>Two-letter country code (ISO 3166-1 alpha-2).</a:t>
                      </a:r>
                    </a:p>
                  </a:txBody>
                  <a:tcPr marL="21757" marR="21757" marT="10878" marB="10878" anchor="ctr"/>
                </a:tc>
                <a:extLst>
                  <a:ext uri="{0D108BD9-81ED-4DB2-BD59-A6C34878D82A}">
                    <a16:rowId xmlns:a16="http://schemas.microsoft.com/office/drawing/2014/main" val="4118308704"/>
                  </a:ext>
                </a:extLst>
              </a:tr>
              <a:tr h="152297">
                <a:tc>
                  <a:txBody>
                    <a:bodyPr/>
                    <a:lstStyle/>
                    <a:p>
                      <a:pPr>
                        <a:buNone/>
                      </a:pPr>
                      <a:r>
                        <a:rPr lang="en-US" sz="1200" b="1" dirty="0" err="1">
                          <a:highlight>
                            <a:srgbClr val="FFFF00"/>
                          </a:highlight>
                        </a:rPr>
                        <a:t>geocoded_location</a:t>
                      </a:r>
                      <a:endParaRPr lang="en-US" sz="1200" dirty="0">
                        <a:highlight>
                          <a:srgbClr val="FFFF00"/>
                        </a:highlight>
                      </a:endParaRPr>
                    </a:p>
                  </a:txBody>
                  <a:tcPr marL="21757" marR="21757" marT="10878" marB="10878" anchor="ctr"/>
                </a:tc>
                <a:tc>
                  <a:txBody>
                    <a:bodyPr/>
                    <a:lstStyle/>
                    <a:p>
                      <a:pPr>
                        <a:buNone/>
                      </a:pPr>
                      <a:r>
                        <a:rPr lang="en-US" sz="1200">
                          <a:highlight>
                            <a:srgbClr val="FFFF00"/>
                          </a:highlight>
                        </a:rPr>
                        <a:t>TEXT</a:t>
                      </a:r>
                    </a:p>
                  </a:txBody>
                  <a:tcPr marL="21757" marR="21757" marT="10878" marB="10878" anchor="ctr"/>
                </a:tc>
                <a:tc>
                  <a:txBody>
                    <a:bodyPr/>
                    <a:lstStyle/>
                    <a:p>
                      <a:pPr>
                        <a:buNone/>
                      </a:pPr>
                      <a:r>
                        <a:rPr lang="en-GB" sz="1200" dirty="0">
                          <a:highlight>
                            <a:srgbClr val="FFFF00"/>
                          </a:highlight>
                        </a:rPr>
                        <a:t>Approximate region or city derived from number.</a:t>
                      </a:r>
                    </a:p>
                  </a:txBody>
                  <a:tcPr marL="21757" marR="21757" marT="10878" marB="10878" anchor="ctr"/>
                </a:tc>
                <a:extLst>
                  <a:ext uri="{0D108BD9-81ED-4DB2-BD59-A6C34878D82A}">
                    <a16:rowId xmlns:a16="http://schemas.microsoft.com/office/drawing/2014/main" val="3696748736"/>
                  </a:ext>
                </a:extLst>
              </a:tr>
              <a:tr h="152297">
                <a:tc>
                  <a:txBody>
                    <a:bodyPr/>
                    <a:lstStyle/>
                    <a:p>
                      <a:pPr>
                        <a:buNone/>
                      </a:pPr>
                      <a:r>
                        <a:rPr lang="en-US" sz="1200" b="1">
                          <a:highlight>
                            <a:srgbClr val="FFFF00"/>
                          </a:highlight>
                        </a:rPr>
                        <a:t>is_read</a:t>
                      </a:r>
                      <a:endParaRPr lang="en-US" sz="1200">
                        <a:highlight>
                          <a:srgbClr val="FFFF00"/>
                        </a:highlight>
                      </a:endParaRPr>
                    </a:p>
                  </a:txBody>
                  <a:tcPr marL="21757" marR="21757" marT="10878" marB="10878" anchor="ctr"/>
                </a:tc>
                <a:tc>
                  <a:txBody>
                    <a:bodyPr/>
                    <a:lstStyle/>
                    <a:p>
                      <a:pPr>
                        <a:buNone/>
                      </a:pPr>
                      <a:r>
                        <a:rPr lang="en-US" sz="1200">
                          <a:highlight>
                            <a:srgbClr val="FFFF00"/>
                          </a:highlight>
                        </a:rPr>
                        <a:t>INTEGER</a:t>
                      </a:r>
                    </a:p>
                  </a:txBody>
                  <a:tcPr marL="21757" marR="21757" marT="10878" marB="10878" anchor="ctr"/>
                </a:tc>
                <a:tc>
                  <a:txBody>
                    <a:bodyPr/>
                    <a:lstStyle/>
                    <a:p>
                      <a:pPr>
                        <a:buNone/>
                      </a:pPr>
                      <a:r>
                        <a:rPr lang="en-GB" sz="1200" dirty="0">
                          <a:highlight>
                            <a:srgbClr val="FFFF00"/>
                          </a:highlight>
                        </a:rPr>
                        <a:t>1 if the missed call notification has been read.</a:t>
                      </a:r>
                    </a:p>
                  </a:txBody>
                  <a:tcPr marL="21757" marR="21757" marT="10878" marB="10878" anchor="ctr"/>
                </a:tc>
                <a:extLst>
                  <a:ext uri="{0D108BD9-81ED-4DB2-BD59-A6C34878D82A}">
                    <a16:rowId xmlns:a16="http://schemas.microsoft.com/office/drawing/2014/main" val="2162114863"/>
                  </a:ext>
                </a:extLst>
              </a:tr>
              <a:tr h="152297">
                <a:tc>
                  <a:txBody>
                    <a:bodyPr/>
                    <a:lstStyle/>
                    <a:p>
                      <a:pPr>
                        <a:buNone/>
                      </a:pPr>
                      <a:r>
                        <a:rPr lang="en-US" sz="1200" b="1"/>
                        <a:t>voicemail_uri</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dirty="0"/>
                        <a:t>URI of the voicemail message (if applicable).</a:t>
                      </a:r>
                    </a:p>
                  </a:txBody>
                  <a:tcPr marL="21757" marR="21757" marT="10878" marB="10878" anchor="ctr"/>
                </a:tc>
                <a:extLst>
                  <a:ext uri="{0D108BD9-81ED-4DB2-BD59-A6C34878D82A}">
                    <a16:rowId xmlns:a16="http://schemas.microsoft.com/office/drawing/2014/main" val="2063890417"/>
                  </a:ext>
                </a:extLst>
              </a:tr>
              <a:tr h="152297">
                <a:tc>
                  <a:txBody>
                    <a:bodyPr/>
                    <a:lstStyle/>
                    <a:p>
                      <a:pPr>
                        <a:buNone/>
                      </a:pPr>
                      <a:r>
                        <a:rPr lang="en-US" sz="1200" b="1"/>
                        <a:t>transcription</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a:t>Transcribed voicemail text (if supported).</a:t>
                      </a:r>
                    </a:p>
                  </a:txBody>
                  <a:tcPr marL="21757" marR="21757" marT="10878" marB="10878" anchor="ctr"/>
                </a:tc>
                <a:extLst>
                  <a:ext uri="{0D108BD9-81ED-4DB2-BD59-A6C34878D82A}">
                    <a16:rowId xmlns:a16="http://schemas.microsoft.com/office/drawing/2014/main" val="623849514"/>
                  </a:ext>
                </a:extLst>
              </a:tr>
              <a:tr h="152297">
                <a:tc>
                  <a:txBody>
                    <a:bodyPr/>
                    <a:lstStyle/>
                    <a:p>
                      <a:pPr>
                        <a:buNone/>
                      </a:pPr>
                      <a:r>
                        <a:rPr lang="en-US" sz="1200" b="1"/>
                        <a:t>data_usage</a:t>
                      </a:r>
                      <a:endParaRPr lang="en-US" sz="1200"/>
                    </a:p>
                  </a:txBody>
                  <a:tcPr marL="21757" marR="21757" marT="10878" marB="10878" anchor="ctr"/>
                </a:tc>
                <a:tc>
                  <a:txBody>
                    <a:bodyPr/>
                    <a:lstStyle/>
                    <a:p>
                      <a:pPr>
                        <a:buNone/>
                      </a:pPr>
                      <a:r>
                        <a:rPr lang="en-US" sz="1200"/>
                        <a:t>INTEGER</a:t>
                      </a:r>
                    </a:p>
                  </a:txBody>
                  <a:tcPr marL="21757" marR="21757" marT="10878" marB="10878" anchor="ctr"/>
                </a:tc>
                <a:tc>
                  <a:txBody>
                    <a:bodyPr/>
                    <a:lstStyle/>
                    <a:p>
                      <a:pPr>
                        <a:buNone/>
                      </a:pPr>
                      <a:r>
                        <a:rPr lang="en-GB" sz="1200"/>
                        <a:t>Data usage in bytes for VoIP or Wi-Fi calls.</a:t>
                      </a:r>
                    </a:p>
                  </a:txBody>
                  <a:tcPr marL="21757" marR="21757" marT="10878" marB="10878" anchor="ctr"/>
                </a:tc>
                <a:extLst>
                  <a:ext uri="{0D108BD9-81ED-4DB2-BD59-A6C34878D82A}">
                    <a16:rowId xmlns:a16="http://schemas.microsoft.com/office/drawing/2014/main" val="94438911"/>
                  </a:ext>
                </a:extLst>
              </a:tr>
              <a:tr h="152297">
                <a:tc>
                  <a:txBody>
                    <a:bodyPr/>
                    <a:lstStyle/>
                    <a:p>
                      <a:pPr>
                        <a:buNone/>
                      </a:pPr>
                      <a:r>
                        <a:rPr lang="en-US" sz="1200" b="1"/>
                        <a:t>add_for_all_users</a:t>
                      </a:r>
                      <a:endParaRPr lang="en-US" sz="1200"/>
                    </a:p>
                  </a:txBody>
                  <a:tcPr marL="21757" marR="21757" marT="10878" marB="10878" anchor="ctr"/>
                </a:tc>
                <a:tc>
                  <a:txBody>
                    <a:bodyPr/>
                    <a:lstStyle/>
                    <a:p>
                      <a:pPr>
                        <a:buNone/>
                      </a:pPr>
                      <a:r>
                        <a:rPr lang="en-US" sz="1200"/>
                        <a:t>INTEGER</a:t>
                      </a:r>
                    </a:p>
                  </a:txBody>
                  <a:tcPr marL="21757" marR="21757" marT="10878" marB="10878" anchor="ctr"/>
                </a:tc>
                <a:tc>
                  <a:txBody>
                    <a:bodyPr/>
                    <a:lstStyle/>
                    <a:p>
                      <a:pPr>
                        <a:buNone/>
                      </a:pPr>
                      <a:r>
                        <a:rPr lang="en-GB" sz="1200"/>
                        <a:t>Indicates whether the call log entry should be visible to all users.</a:t>
                      </a:r>
                    </a:p>
                  </a:txBody>
                  <a:tcPr marL="21757" marR="21757" marT="10878" marB="10878" anchor="ctr"/>
                </a:tc>
                <a:extLst>
                  <a:ext uri="{0D108BD9-81ED-4DB2-BD59-A6C34878D82A}">
                    <a16:rowId xmlns:a16="http://schemas.microsoft.com/office/drawing/2014/main" val="4143416660"/>
                  </a:ext>
                </a:extLst>
              </a:tr>
              <a:tr h="152297">
                <a:tc>
                  <a:txBody>
                    <a:bodyPr/>
                    <a:lstStyle/>
                    <a:p>
                      <a:pPr>
                        <a:buNone/>
                      </a:pPr>
                      <a:r>
                        <a:rPr lang="en-US" sz="1200" b="1"/>
                        <a:t>block_reason</a:t>
                      </a:r>
                      <a:endParaRPr lang="en-US" sz="1200"/>
                    </a:p>
                  </a:txBody>
                  <a:tcPr marL="21757" marR="21757" marT="10878" marB="10878" anchor="ctr"/>
                </a:tc>
                <a:tc>
                  <a:txBody>
                    <a:bodyPr/>
                    <a:lstStyle/>
                    <a:p>
                      <a:pPr>
                        <a:buNone/>
                      </a:pPr>
                      <a:r>
                        <a:rPr lang="en-US" sz="1200"/>
                        <a:t>INTEGER</a:t>
                      </a:r>
                    </a:p>
                  </a:txBody>
                  <a:tcPr marL="21757" marR="21757" marT="10878" marB="10878" anchor="ctr"/>
                </a:tc>
                <a:tc>
                  <a:txBody>
                    <a:bodyPr/>
                    <a:lstStyle/>
                    <a:p>
                      <a:pPr>
                        <a:buNone/>
                      </a:pPr>
                      <a:r>
                        <a:rPr lang="en-GB" sz="1200"/>
                        <a:t>Reason for call block (e.g., spam, user block).</a:t>
                      </a:r>
                    </a:p>
                  </a:txBody>
                  <a:tcPr marL="21757" marR="21757" marT="10878" marB="10878" anchor="ctr"/>
                </a:tc>
                <a:extLst>
                  <a:ext uri="{0D108BD9-81ED-4DB2-BD59-A6C34878D82A}">
                    <a16:rowId xmlns:a16="http://schemas.microsoft.com/office/drawing/2014/main" val="4191041002"/>
                  </a:ext>
                </a:extLst>
              </a:tr>
              <a:tr h="152297">
                <a:tc>
                  <a:txBody>
                    <a:bodyPr/>
                    <a:lstStyle/>
                    <a:p>
                      <a:pPr>
                        <a:buNone/>
                      </a:pPr>
                      <a:r>
                        <a:rPr lang="en-US" sz="1200" b="1"/>
                        <a:t>call_screening_app_name</a:t>
                      </a:r>
                      <a:endParaRPr lang="en-US" sz="1200"/>
                    </a:p>
                  </a:txBody>
                  <a:tcPr marL="21757" marR="21757" marT="10878" marB="10878" anchor="ctr"/>
                </a:tc>
                <a:tc>
                  <a:txBody>
                    <a:bodyPr/>
                    <a:lstStyle/>
                    <a:p>
                      <a:pPr>
                        <a:buNone/>
                      </a:pPr>
                      <a:r>
                        <a:rPr lang="en-US" sz="1200"/>
                        <a:t>TEXT</a:t>
                      </a:r>
                    </a:p>
                  </a:txBody>
                  <a:tcPr marL="21757" marR="21757" marT="10878" marB="10878" anchor="ctr"/>
                </a:tc>
                <a:tc>
                  <a:txBody>
                    <a:bodyPr/>
                    <a:lstStyle/>
                    <a:p>
                      <a:pPr>
                        <a:buNone/>
                      </a:pPr>
                      <a:r>
                        <a:rPr lang="en-GB" sz="1200" dirty="0"/>
                        <a:t>Name of the app that screened the call.</a:t>
                      </a:r>
                    </a:p>
                  </a:txBody>
                  <a:tcPr marL="21757" marR="21757" marT="10878" marB="10878" anchor="ctr"/>
                </a:tc>
                <a:extLst>
                  <a:ext uri="{0D108BD9-81ED-4DB2-BD59-A6C34878D82A}">
                    <a16:rowId xmlns:a16="http://schemas.microsoft.com/office/drawing/2014/main" val="3620191985"/>
                  </a:ext>
                </a:extLst>
              </a:tr>
            </a:tbl>
          </a:graphicData>
        </a:graphic>
      </p:graphicFrame>
    </p:spTree>
    <p:extLst>
      <p:ext uri="{BB962C8B-B14F-4D97-AF65-F5344CB8AC3E}">
        <p14:creationId xmlns:p14="http://schemas.microsoft.com/office/powerpoint/2010/main" val="3259832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picture containing text, scoreboard, cabinet, screenshot&#10;&#10;Description automatically generated">
            <a:extLst>
              <a:ext uri="{FF2B5EF4-FFF2-40B4-BE49-F238E27FC236}">
                <a16:creationId xmlns:a16="http://schemas.microsoft.com/office/drawing/2014/main" id="{A1C742DC-0D62-45DF-8BC2-F4132F763331}"/>
              </a:ext>
            </a:extLst>
          </p:cNvPr>
          <p:cNvPicPr>
            <a:picLocks noChangeAspect="1"/>
          </p:cNvPicPr>
          <p:nvPr/>
        </p:nvPicPr>
        <p:blipFill>
          <a:blip r:embed="rId3"/>
          <a:stretch>
            <a:fillRect/>
          </a:stretch>
        </p:blipFill>
        <p:spPr>
          <a:xfrm>
            <a:off x="803885" y="1366940"/>
            <a:ext cx="10101262" cy="2823898"/>
          </a:xfrm>
          <a:prstGeom prst="rect">
            <a:avLst/>
          </a:prstGeom>
        </p:spPr>
      </p:pic>
      <p:sp>
        <p:nvSpPr>
          <p:cNvPr id="7" name="TextBox 6">
            <a:extLst>
              <a:ext uri="{FF2B5EF4-FFF2-40B4-BE49-F238E27FC236}">
                <a16:creationId xmlns:a16="http://schemas.microsoft.com/office/drawing/2014/main" id="{21A98917-3A2C-4A16-AFBA-671E1B63EB70}"/>
              </a:ext>
            </a:extLst>
          </p:cNvPr>
          <p:cNvSpPr txBox="1"/>
          <p:nvPr/>
        </p:nvSpPr>
        <p:spPr>
          <a:xfrm>
            <a:off x="611166" y="4533581"/>
            <a:ext cx="2124841" cy="64633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incoming/ outgoing number</a:t>
            </a:r>
          </a:p>
        </p:txBody>
      </p:sp>
      <p:sp>
        <p:nvSpPr>
          <p:cNvPr id="9" name="TextBox 8">
            <a:extLst>
              <a:ext uri="{FF2B5EF4-FFF2-40B4-BE49-F238E27FC236}">
                <a16:creationId xmlns:a16="http://schemas.microsoft.com/office/drawing/2014/main" id="{AD6D9ADC-99EB-4C2B-B976-FE6A04E084BC}"/>
              </a:ext>
            </a:extLst>
          </p:cNvPr>
          <p:cNvSpPr txBox="1"/>
          <p:nvPr/>
        </p:nvSpPr>
        <p:spPr>
          <a:xfrm>
            <a:off x="3083009" y="4560170"/>
            <a:ext cx="2124841" cy="64633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Date/time when call was made/received</a:t>
            </a:r>
          </a:p>
        </p:txBody>
      </p:sp>
      <p:sp>
        <p:nvSpPr>
          <p:cNvPr id="11" name="TextBox 10">
            <a:extLst>
              <a:ext uri="{FF2B5EF4-FFF2-40B4-BE49-F238E27FC236}">
                <a16:creationId xmlns:a16="http://schemas.microsoft.com/office/drawing/2014/main" id="{2E1ACB00-9719-4D90-B6AD-C2BEC54B6E92}"/>
              </a:ext>
            </a:extLst>
          </p:cNvPr>
          <p:cNvSpPr txBox="1"/>
          <p:nvPr/>
        </p:nvSpPr>
        <p:spPr>
          <a:xfrm>
            <a:off x="5554852" y="5547945"/>
            <a:ext cx="1739900" cy="646331"/>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Duration of the call</a:t>
            </a:r>
          </a:p>
        </p:txBody>
      </p:sp>
      <p:pic>
        <p:nvPicPr>
          <p:cNvPr id="13" name="Picture 13" descr="Text&#10;&#10;Description automatically generated">
            <a:extLst>
              <a:ext uri="{FF2B5EF4-FFF2-40B4-BE49-F238E27FC236}">
                <a16:creationId xmlns:a16="http://schemas.microsoft.com/office/drawing/2014/main" id="{5CBDB276-CC8B-49E1-8D18-C13103690080}"/>
              </a:ext>
            </a:extLst>
          </p:cNvPr>
          <p:cNvPicPr>
            <a:picLocks noChangeAspect="1"/>
          </p:cNvPicPr>
          <p:nvPr/>
        </p:nvPicPr>
        <p:blipFill>
          <a:blip r:embed="rId4"/>
          <a:stretch>
            <a:fillRect/>
          </a:stretch>
        </p:blipFill>
        <p:spPr>
          <a:xfrm>
            <a:off x="2736007" y="5547945"/>
            <a:ext cx="2743200" cy="765846"/>
          </a:xfrm>
          <a:prstGeom prst="rect">
            <a:avLst/>
          </a:prstGeom>
        </p:spPr>
      </p:pic>
      <p:cxnSp>
        <p:nvCxnSpPr>
          <p:cNvPr id="15" name="Straight Arrow Connector 14">
            <a:extLst>
              <a:ext uri="{FF2B5EF4-FFF2-40B4-BE49-F238E27FC236}">
                <a16:creationId xmlns:a16="http://schemas.microsoft.com/office/drawing/2014/main" id="{F78D2656-F1C7-437C-9D2F-BC257E719BD3}"/>
              </a:ext>
            </a:extLst>
          </p:cNvPr>
          <p:cNvCxnSpPr/>
          <p:nvPr/>
        </p:nvCxnSpPr>
        <p:spPr>
          <a:xfrm>
            <a:off x="1801630" y="3756391"/>
            <a:ext cx="9524" cy="7834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728B01-3EC8-42E6-800B-92893AA27ACE}"/>
              </a:ext>
            </a:extLst>
          </p:cNvPr>
          <p:cNvCxnSpPr>
            <a:cxnSpLocks/>
            <a:endCxn id="9" idx="0"/>
          </p:cNvCxnSpPr>
          <p:nvPr/>
        </p:nvCxnSpPr>
        <p:spPr>
          <a:xfrm flipH="1">
            <a:off x="4145430" y="3657600"/>
            <a:ext cx="322296" cy="9025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B7A40A-C463-46CC-A3BC-044D28DD77C8}"/>
              </a:ext>
            </a:extLst>
          </p:cNvPr>
          <p:cNvCxnSpPr>
            <a:cxnSpLocks/>
          </p:cNvCxnSpPr>
          <p:nvPr/>
        </p:nvCxnSpPr>
        <p:spPr>
          <a:xfrm>
            <a:off x="3948063" y="5199823"/>
            <a:ext cx="9524" cy="2833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F7E684A-317F-4D81-95EA-CA11BDE8CCD6}"/>
              </a:ext>
            </a:extLst>
          </p:cNvPr>
          <p:cNvCxnSpPr>
            <a:cxnSpLocks/>
            <a:endCxn id="11" idx="0"/>
          </p:cNvCxnSpPr>
          <p:nvPr/>
        </p:nvCxnSpPr>
        <p:spPr>
          <a:xfrm>
            <a:off x="5791264" y="3657600"/>
            <a:ext cx="633538" cy="18903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D0D72B9-B370-4395-877B-673873CD75C2}"/>
              </a:ext>
            </a:extLst>
          </p:cNvPr>
          <p:cNvSpPr txBox="1"/>
          <p:nvPr/>
        </p:nvSpPr>
        <p:spPr>
          <a:xfrm>
            <a:off x="803885" y="997608"/>
            <a:ext cx="1669752" cy="369332"/>
          </a:xfrm>
          <a:prstGeom prst="rect">
            <a:avLst/>
          </a:prstGeom>
          <a:solidFill>
            <a:schemeClr val="accent4"/>
          </a:solid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cs typeface="Calibri"/>
              </a:rPr>
              <a:t>Exam calls table</a:t>
            </a:r>
            <a:endParaRPr lang="en-US" dirty="0"/>
          </a:p>
        </p:txBody>
      </p:sp>
      <p:sp>
        <p:nvSpPr>
          <p:cNvPr id="19" name="TextBox 18">
            <a:extLst>
              <a:ext uri="{FF2B5EF4-FFF2-40B4-BE49-F238E27FC236}">
                <a16:creationId xmlns:a16="http://schemas.microsoft.com/office/drawing/2014/main" id="{B6E7E3DC-26DB-47FC-8D44-1D68F5981301}"/>
              </a:ext>
            </a:extLst>
          </p:cNvPr>
          <p:cNvSpPr txBox="1"/>
          <p:nvPr/>
        </p:nvSpPr>
        <p:spPr>
          <a:xfrm>
            <a:off x="6509601" y="4789473"/>
            <a:ext cx="1739900" cy="369332"/>
          </a:xfrm>
          <a:prstGeom prst="rect">
            <a:avLst/>
          </a:prstGeom>
          <a:solidFill>
            <a:schemeClr val="accent4">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missed call</a:t>
            </a:r>
          </a:p>
        </p:txBody>
      </p:sp>
      <p:cxnSp>
        <p:nvCxnSpPr>
          <p:cNvPr id="20" name="Straight Arrow Connector 19">
            <a:extLst>
              <a:ext uri="{FF2B5EF4-FFF2-40B4-BE49-F238E27FC236}">
                <a16:creationId xmlns:a16="http://schemas.microsoft.com/office/drawing/2014/main" id="{5625BF06-C0D3-4C4A-A543-BA4FADF34CBA}"/>
              </a:ext>
            </a:extLst>
          </p:cNvPr>
          <p:cNvCxnSpPr>
            <a:cxnSpLocks/>
            <a:endCxn id="19" idx="0"/>
          </p:cNvCxnSpPr>
          <p:nvPr/>
        </p:nvCxnSpPr>
        <p:spPr>
          <a:xfrm>
            <a:off x="6661214" y="3657600"/>
            <a:ext cx="718337" cy="11318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935A327-A03F-430A-A489-6B746B3638A7}"/>
              </a:ext>
            </a:extLst>
          </p:cNvPr>
          <p:cNvSpPr txBox="1"/>
          <p:nvPr/>
        </p:nvSpPr>
        <p:spPr>
          <a:xfrm>
            <a:off x="8076797" y="5295775"/>
            <a:ext cx="2235023" cy="1200329"/>
          </a:xfrm>
          <a:prstGeom prst="rect">
            <a:avLst/>
          </a:prstGeom>
          <a:solidFill>
            <a:schemeClr val="accent4">
              <a:lumMod val="20000"/>
              <a:lumOff val="80000"/>
            </a:schemeClr>
          </a:solidFill>
        </p:spPr>
        <p:txBody>
          <a:bodyPr wrap="square" rtlCol="0">
            <a:spAutoFit/>
          </a:bodyPr>
          <a:lstStyle/>
          <a:p>
            <a:r>
              <a:rPr lang="en-US" dirty="0"/>
              <a:t>record _id=10 are voicemail type after missed the call (record 9)</a:t>
            </a:r>
          </a:p>
        </p:txBody>
      </p:sp>
      <p:cxnSp>
        <p:nvCxnSpPr>
          <p:cNvPr id="28" name="Straight Arrow Connector 27">
            <a:extLst>
              <a:ext uri="{FF2B5EF4-FFF2-40B4-BE49-F238E27FC236}">
                <a16:creationId xmlns:a16="http://schemas.microsoft.com/office/drawing/2014/main" id="{B7DD95AA-5A61-402A-B58B-BBBC16B31760}"/>
              </a:ext>
            </a:extLst>
          </p:cNvPr>
          <p:cNvCxnSpPr>
            <a:cxnSpLocks/>
          </p:cNvCxnSpPr>
          <p:nvPr/>
        </p:nvCxnSpPr>
        <p:spPr>
          <a:xfrm>
            <a:off x="6661214" y="3879811"/>
            <a:ext cx="2381482" cy="146169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93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9D975-7456-4595-B1F8-E2A3C1366F1E}"/>
              </a:ext>
            </a:extLst>
          </p:cNvPr>
          <p:cNvSpPr>
            <a:spLocks noGrp="1"/>
          </p:cNvSpPr>
          <p:nvPr>
            <p:ph type="title"/>
          </p:nvPr>
        </p:nvSpPr>
        <p:spPr/>
        <p:txBody>
          <a:bodyPr/>
          <a:lstStyle/>
          <a:p>
            <a:r>
              <a:rPr lang="en-US" dirty="0">
                <a:cs typeface="Calibri Light"/>
              </a:rPr>
              <a:t>Features</a:t>
            </a:r>
            <a:endParaRPr lang="en-US" dirty="0"/>
          </a:p>
        </p:txBody>
      </p:sp>
      <p:sp>
        <p:nvSpPr>
          <p:cNvPr id="3" name="Content Placeholder 2">
            <a:extLst>
              <a:ext uri="{FF2B5EF4-FFF2-40B4-BE49-F238E27FC236}">
                <a16:creationId xmlns:a16="http://schemas.microsoft.com/office/drawing/2014/main" id="{6297DEE8-5EE2-40FC-A721-E542FC1E3A2C}"/>
              </a:ext>
            </a:extLst>
          </p:cNvPr>
          <p:cNvSpPr>
            <a:spLocks noGrp="1"/>
          </p:cNvSpPr>
          <p:nvPr>
            <p:ph idx="1"/>
          </p:nvPr>
        </p:nvSpPr>
        <p:spPr>
          <a:xfrm>
            <a:off x="838200" y="1825625"/>
            <a:ext cx="10015330" cy="4040893"/>
          </a:xfrm>
        </p:spPr>
        <p:txBody>
          <a:bodyPr vert="horz" lIns="91440" tIns="45720" rIns="91440" bIns="45720" rtlCol="0" anchor="t">
            <a:normAutofit fontScale="85000" lnSpcReduction="20000"/>
          </a:bodyPr>
          <a:lstStyle/>
          <a:p>
            <a:r>
              <a:rPr lang="en-GB" b="1" dirty="0">
                <a:cs typeface="Calibri"/>
              </a:rPr>
              <a:t>Account Linking and Identification</a:t>
            </a:r>
            <a:r>
              <a:rPr lang="en-GB" dirty="0">
                <a:cs typeface="Calibri"/>
              </a:rPr>
              <a:t>: Reveals linked accounts (e.g., Google, WhatsApp), identifying the user and their communication platforms. Critical for user profiling and tracing identities.</a:t>
            </a:r>
          </a:p>
          <a:p>
            <a:r>
              <a:rPr lang="en-GB" b="1" dirty="0">
                <a:cs typeface="Calibri"/>
              </a:rPr>
              <a:t>Contact Details and Relationships: </a:t>
            </a:r>
            <a:r>
              <a:rPr lang="en-GB" dirty="0">
                <a:cs typeface="Calibri"/>
              </a:rPr>
              <a:t>Stores detailed contact info (phone numbers, emails) and links contacts to accounts, enabling investigators to map relationships and communication networks.</a:t>
            </a:r>
          </a:p>
          <a:p>
            <a:r>
              <a:rPr lang="en-GB" b="1" dirty="0">
                <a:cs typeface="Calibri"/>
              </a:rPr>
              <a:t>Group Associations: </a:t>
            </a:r>
            <a:r>
              <a:rPr lang="en-GB" dirty="0">
                <a:cs typeface="Calibri"/>
              </a:rPr>
              <a:t>Shows how contacts are organized (e.g., "Family," "Work"), providing insights into social or professional circles.</a:t>
            </a:r>
          </a:p>
          <a:p>
            <a:r>
              <a:rPr lang="en-GB" b="1" dirty="0">
                <a:cs typeface="Calibri"/>
              </a:rPr>
              <a:t>Sync and Activity Tracking: </a:t>
            </a:r>
            <a:r>
              <a:rPr lang="en-GB" dirty="0">
                <a:cs typeface="Calibri"/>
              </a:rPr>
              <a:t>Tracks synchronization and contact usage (e.g., call frequency), helping establish timelines and user activity patterns</a:t>
            </a:r>
          </a:p>
          <a:p>
            <a:r>
              <a:rPr lang="en-GB" b="1" dirty="0">
                <a:cs typeface="Calibri"/>
              </a:rPr>
              <a:t>Search and Lookup Data: </a:t>
            </a:r>
            <a:r>
              <a:rPr lang="en-GB" dirty="0">
                <a:cs typeface="Calibri"/>
              </a:rPr>
              <a:t>Enables quick searches by name or number, useful for identifying specific contacts or reconstructing user searches.</a:t>
            </a:r>
            <a:endParaRPr lang="en-US" dirty="0">
              <a:cs typeface="Calibri"/>
            </a:endParaRPr>
          </a:p>
        </p:txBody>
      </p:sp>
    </p:spTree>
    <p:extLst>
      <p:ext uri="{BB962C8B-B14F-4D97-AF65-F5344CB8AC3E}">
        <p14:creationId xmlns:p14="http://schemas.microsoft.com/office/powerpoint/2010/main" val="1915093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5DD2F-975D-41DB-8FF2-BF434FE7B612}"/>
              </a:ext>
            </a:extLst>
          </p:cNvPr>
          <p:cNvPicPr>
            <a:picLocks noChangeAspect="1"/>
          </p:cNvPicPr>
          <p:nvPr/>
        </p:nvPicPr>
        <p:blipFill>
          <a:blip r:embed="rId2"/>
          <a:stretch>
            <a:fillRect/>
          </a:stretch>
        </p:blipFill>
        <p:spPr>
          <a:xfrm>
            <a:off x="563005" y="1494442"/>
            <a:ext cx="11065990" cy="3869116"/>
          </a:xfrm>
          <a:prstGeom prst="rect">
            <a:avLst/>
          </a:prstGeom>
        </p:spPr>
      </p:pic>
    </p:spTree>
    <p:extLst>
      <p:ext uri="{BB962C8B-B14F-4D97-AF65-F5344CB8AC3E}">
        <p14:creationId xmlns:p14="http://schemas.microsoft.com/office/powerpoint/2010/main" val="1591779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131B-96CF-4343-9105-B200ED0ADE96}"/>
              </a:ext>
            </a:extLst>
          </p:cNvPr>
          <p:cNvSpPr>
            <a:spLocks noGrp="1"/>
          </p:cNvSpPr>
          <p:nvPr>
            <p:ph type="title"/>
          </p:nvPr>
        </p:nvSpPr>
        <p:spPr/>
        <p:txBody>
          <a:bodyPr/>
          <a:lstStyle/>
          <a:p>
            <a:r>
              <a:rPr lang="en-US" dirty="0">
                <a:cs typeface="Calibri Light"/>
              </a:rPr>
              <a:t>Calling logs investigation solutions</a:t>
            </a:r>
            <a:endParaRPr lang="en-US" dirty="0"/>
          </a:p>
        </p:txBody>
      </p:sp>
      <p:sp>
        <p:nvSpPr>
          <p:cNvPr id="3" name="Content Placeholder 2">
            <a:extLst>
              <a:ext uri="{FF2B5EF4-FFF2-40B4-BE49-F238E27FC236}">
                <a16:creationId xmlns:a16="http://schemas.microsoft.com/office/drawing/2014/main" id="{77AA526D-CA9E-43DD-AB40-93809BB9862C}"/>
              </a:ext>
            </a:extLst>
          </p:cNvPr>
          <p:cNvSpPr>
            <a:spLocks noGrp="1"/>
          </p:cNvSpPr>
          <p:nvPr>
            <p:ph idx="1"/>
          </p:nvPr>
        </p:nvSpPr>
        <p:spPr/>
        <p:txBody>
          <a:bodyPr vert="horz" lIns="91440" tIns="45720" rIns="91440" bIns="45720" rtlCol="0" anchor="t">
            <a:normAutofit/>
          </a:bodyPr>
          <a:lstStyle/>
          <a:p>
            <a:r>
              <a:rPr lang="en-GB" dirty="0">
                <a:cs typeface="Calibri"/>
              </a:rPr>
              <a:t>What is the exact time the call was made?</a:t>
            </a:r>
            <a:endParaRPr lang="en-US" dirty="0">
              <a:ea typeface="+mn-lt"/>
              <a:cs typeface="+mn-lt"/>
            </a:endParaRPr>
          </a:p>
          <a:p>
            <a:pPr lvl="1"/>
            <a:r>
              <a:rPr lang="en-GB" dirty="0">
                <a:highlight>
                  <a:srgbClr val="FFFF00"/>
                </a:highlight>
                <a:cs typeface="Calibri"/>
              </a:rPr>
              <a:t>The call was made on Feb 12, 2020 around 04:00:00 pm</a:t>
            </a:r>
            <a:endParaRPr lang="en-US" dirty="0">
              <a:highlight>
                <a:srgbClr val="FFFF00"/>
              </a:highlight>
              <a:ea typeface="+mn-lt"/>
              <a:cs typeface="+mn-lt"/>
            </a:endParaRPr>
          </a:p>
          <a:p>
            <a:r>
              <a:rPr lang="en-GB" dirty="0">
                <a:cs typeface="Calibri"/>
              </a:rPr>
              <a:t>Did the receiver answer the call?</a:t>
            </a:r>
            <a:endParaRPr lang="en-US" dirty="0">
              <a:ea typeface="+mn-lt"/>
              <a:cs typeface="+mn-lt"/>
            </a:endParaRPr>
          </a:p>
          <a:p>
            <a:pPr lvl="1"/>
            <a:r>
              <a:rPr lang="en-GB" dirty="0">
                <a:highlight>
                  <a:srgbClr val="FFFF00"/>
                </a:highlight>
                <a:cs typeface="Calibri"/>
              </a:rPr>
              <a:t>No, because it is a missed call.</a:t>
            </a:r>
            <a:endParaRPr lang="en-US" dirty="0">
              <a:highlight>
                <a:srgbClr val="FFFF00"/>
              </a:highlight>
              <a:ea typeface="+mn-lt"/>
              <a:cs typeface="+mn-lt"/>
            </a:endParaRPr>
          </a:p>
          <a:p>
            <a:r>
              <a:rPr lang="en-GB" dirty="0">
                <a:cs typeface="Calibri"/>
              </a:rPr>
              <a:t>If the call was answered, how long the conversation last?</a:t>
            </a:r>
          </a:p>
          <a:p>
            <a:pPr lvl="1"/>
            <a:r>
              <a:rPr lang="en-GB" dirty="0">
                <a:highlight>
                  <a:srgbClr val="FFFF00"/>
                </a:highlight>
                <a:ea typeface="+mn-lt"/>
                <a:cs typeface="Calibri"/>
              </a:rPr>
              <a:t>A missed call, 0 second</a:t>
            </a:r>
          </a:p>
          <a:p>
            <a:r>
              <a:rPr lang="en-GB" dirty="0">
                <a:highlight>
                  <a:srgbClr val="FFFF00"/>
                </a:highlight>
                <a:ea typeface="+mn-lt"/>
                <a:cs typeface="Calibri"/>
              </a:rPr>
              <a:t>Where is the caller located?</a:t>
            </a:r>
          </a:p>
          <a:p>
            <a:pPr lvl="1"/>
            <a:r>
              <a:rPr lang="en-GB" dirty="0">
                <a:highlight>
                  <a:srgbClr val="FFFF00"/>
                </a:highlight>
                <a:ea typeface="+mn-lt"/>
                <a:cs typeface="Calibri"/>
              </a:rPr>
              <a:t>Questa, MN</a:t>
            </a:r>
          </a:p>
          <a:p>
            <a:pPr lvl="1"/>
            <a:endParaRPr lang="en-US" dirty="0">
              <a:highlight>
                <a:srgbClr val="FFFF00"/>
              </a:highlight>
              <a:ea typeface="+mn-lt"/>
              <a:cs typeface="+mn-lt"/>
            </a:endParaRPr>
          </a:p>
          <a:p>
            <a:pPr marL="914400" lvl="1" indent="-457200"/>
            <a:endParaRPr lang="en-GB" dirty="0">
              <a:ea typeface="+mn-lt"/>
              <a:cs typeface="+mn-lt"/>
            </a:endParaRPr>
          </a:p>
          <a:p>
            <a:pPr marL="914400" lvl="1" indent="-457200"/>
            <a:endParaRPr lang="en-GB" dirty="0">
              <a:ea typeface="+mn-lt"/>
              <a:cs typeface="+mn-lt"/>
            </a:endParaRPr>
          </a:p>
          <a:p>
            <a:pPr marL="685800"/>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66603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B99161-BB50-4C2B-8471-1B8E932CE7E4}"/>
              </a:ext>
            </a:extLst>
          </p:cNvPr>
          <p:cNvSpPr>
            <a:spLocks noGrp="1"/>
          </p:cNvSpPr>
          <p:nvPr>
            <p:ph type="title"/>
          </p:nvPr>
        </p:nvSpPr>
        <p:spPr/>
        <p:txBody>
          <a:bodyPr/>
          <a:lstStyle/>
          <a:p>
            <a:r>
              <a:rPr lang="en-US" dirty="0"/>
              <a:t>What is the saved voicemail </a:t>
            </a:r>
            <a:r>
              <a:rPr lang="en-US" dirty="0" err="1"/>
              <a:t>url</a:t>
            </a:r>
            <a:r>
              <a:rPr lang="en-US" dirty="0"/>
              <a:t>?</a:t>
            </a:r>
          </a:p>
        </p:txBody>
      </p:sp>
      <p:pic>
        <p:nvPicPr>
          <p:cNvPr id="8" name="Picture 7">
            <a:extLst>
              <a:ext uri="{FF2B5EF4-FFF2-40B4-BE49-F238E27FC236}">
                <a16:creationId xmlns:a16="http://schemas.microsoft.com/office/drawing/2014/main" id="{771F74B3-1FCB-4574-B4F1-697556F51AEC}"/>
              </a:ext>
            </a:extLst>
          </p:cNvPr>
          <p:cNvPicPr>
            <a:picLocks noChangeAspect="1"/>
          </p:cNvPicPr>
          <p:nvPr/>
        </p:nvPicPr>
        <p:blipFill>
          <a:blip r:embed="rId2"/>
          <a:stretch>
            <a:fillRect/>
          </a:stretch>
        </p:blipFill>
        <p:spPr>
          <a:xfrm>
            <a:off x="838200" y="2406305"/>
            <a:ext cx="9830652" cy="3810330"/>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374D0FA1-FF52-49DF-BDA0-87FFED3AFB7C}"/>
              </a:ext>
            </a:extLst>
          </p:cNvPr>
          <p:cNvPicPr>
            <a:picLocks noChangeAspect="1"/>
          </p:cNvPicPr>
          <p:nvPr/>
        </p:nvPicPr>
        <p:blipFill>
          <a:blip r:embed="rId3"/>
          <a:stretch>
            <a:fillRect/>
          </a:stretch>
        </p:blipFill>
        <p:spPr>
          <a:xfrm>
            <a:off x="7632400" y="1401417"/>
            <a:ext cx="4185808" cy="2318364"/>
          </a:xfrm>
          <a:prstGeom prst="rect">
            <a:avLst/>
          </a:prstGeom>
        </p:spPr>
      </p:pic>
      <p:cxnSp>
        <p:nvCxnSpPr>
          <p:cNvPr id="12" name="Straight Arrow Connector 11">
            <a:extLst>
              <a:ext uri="{FF2B5EF4-FFF2-40B4-BE49-F238E27FC236}">
                <a16:creationId xmlns:a16="http://schemas.microsoft.com/office/drawing/2014/main" id="{DA76C2E1-5941-4F5B-A00D-726B4289F690}"/>
              </a:ext>
            </a:extLst>
          </p:cNvPr>
          <p:cNvCxnSpPr>
            <a:cxnSpLocks/>
          </p:cNvCxnSpPr>
          <p:nvPr/>
        </p:nvCxnSpPr>
        <p:spPr>
          <a:xfrm flipV="1">
            <a:off x="8614611" y="2892288"/>
            <a:ext cx="1652511" cy="22091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A53C02DC-ED52-40B7-8DAE-F7F0E4507C3E}"/>
              </a:ext>
            </a:extLst>
          </p:cNvPr>
          <p:cNvSpPr txBox="1"/>
          <p:nvPr/>
        </p:nvSpPr>
        <p:spPr>
          <a:xfrm>
            <a:off x="8510337" y="789094"/>
            <a:ext cx="2553903" cy="646331"/>
          </a:xfrm>
          <a:prstGeom prst="rect">
            <a:avLst/>
          </a:prstGeom>
          <a:noFill/>
        </p:spPr>
        <p:txBody>
          <a:bodyPr wrap="square" rtlCol="0">
            <a:spAutoFit/>
          </a:bodyPr>
          <a:lstStyle/>
          <a:p>
            <a:r>
              <a:rPr lang="en-US" dirty="0"/>
              <a:t>the owner use Google FI and it provides voicemail </a:t>
            </a:r>
          </a:p>
        </p:txBody>
      </p:sp>
      <p:sp>
        <p:nvSpPr>
          <p:cNvPr id="15" name="TextBox 14">
            <a:extLst>
              <a:ext uri="{FF2B5EF4-FFF2-40B4-BE49-F238E27FC236}">
                <a16:creationId xmlns:a16="http://schemas.microsoft.com/office/drawing/2014/main" id="{E7850CA9-D1DC-456D-95B1-37CE71B43534}"/>
              </a:ext>
            </a:extLst>
          </p:cNvPr>
          <p:cNvSpPr txBox="1"/>
          <p:nvPr/>
        </p:nvSpPr>
        <p:spPr>
          <a:xfrm>
            <a:off x="838200" y="2032000"/>
            <a:ext cx="3762633" cy="369332"/>
          </a:xfrm>
          <a:prstGeom prst="rect">
            <a:avLst/>
          </a:prstGeom>
          <a:solidFill>
            <a:schemeClr val="accent4"/>
          </a:solidFill>
        </p:spPr>
        <p:txBody>
          <a:bodyPr wrap="none" rtlCol="0">
            <a:spAutoFit/>
          </a:bodyPr>
          <a:lstStyle/>
          <a:p>
            <a:r>
              <a:rPr lang="en-US" dirty="0"/>
              <a:t>Find which service provides voicemail </a:t>
            </a:r>
          </a:p>
        </p:txBody>
      </p:sp>
    </p:spTree>
    <p:extLst>
      <p:ext uri="{BB962C8B-B14F-4D97-AF65-F5344CB8AC3E}">
        <p14:creationId xmlns:p14="http://schemas.microsoft.com/office/powerpoint/2010/main" val="20478542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ABC74-3FCB-44B6-9CCF-FE10C5094AB7}"/>
              </a:ext>
            </a:extLst>
          </p:cNvPr>
          <p:cNvSpPr>
            <a:spLocks noGrp="1"/>
          </p:cNvSpPr>
          <p:nvPr>
            <p:ph type="title"/>
          </p:nvPr>
        </p:nvSpPr>
        <p:spPr/>
        <p:txBody>
          <a:bodyPr/>
          <a:lstStyle/>
          <a:p>
            <a:r>
              <a:rPr lang="en-US" dirty="0"/>
              <a:t>How to access voicemail? </a:t>
            </a:r>
          </a:p>
        </p:txBody>
      </p:sp>
      <p:pic>
        <p:nvPicPr>
          <p:cNvPr id="4" name="Picture 3" descr="A screenshot of a computer&#10;&#10;Description automatically generated with medium confidence">
            <a:extLst>
              <a:ext uri="{FF2B5EF4-FFF2-40B4-BE49-F238E27FC236}">
                <a16:creationId xmlns:a16="http://schemas.microsoft.com/office/drawing/2014/main" id="{93BBDE4C-CB98-4FC5-B53D-3C71A1B5FEE6}"/>
              </a:ext>
            </a:extLst>
          </p:cNvPr>
          <p:cNvPicPr>
            <a:picLocks noChangeAspect="1"/>
          </p:cNvPicPr>
          <p:nvPr/>
        </p:nvPicPr>
        <p:blipFill>
          <a:blip r:embed="rId3"/>
          <a:stretch>
            <a:fillRect/>
          </a:stretch>
        </p:blipFill>
        <p:spPr>
          <a:xfrm>
            <a:off x="342899" y="1570485"/>
            <a:ext cx="3764038" cy="4479795"/>
          </a:xfrm>
          <a:prstGeom prst="rect">
            <a:avLst/>
          </a:prstGeom>
        </p:spPr>
      </p:pic>
      <p:graphicFrame>
        <p:nvGraphicFramePr>
          <p:cNvPr id="5" name="Table 4">
            <a:extLst>
              <a:ext uri="{FF2B5EF4-FFF2-40B4-BE49-F238E27FC236}">
                <a16:creationId xmlns:a16="http://schemas.microsoft.com/office/drawing/2014/main" id="{AC75EC41-7E09-9EAE-856B-2776EE1308E6}"/>
              </a:ext>
            </a:extLst>
          </p:cNvPr>
          <p:cNvGraphicFramePr>
            <a:graphicFrameLocks noGrp="1"/>
          </p:cNvGraphicFramePr>
          <p:nvPr>
            <p:extLst>
              <p:ext uri="{D42A27DB-BD31-4B8C-83A1-F6EECF244321}">
                <p14:modId xmlns:p14="http://schemas.microsoft.com/office/powerpoint/2010/main" val="140042926"/>
              </p:ext>
            </p:extLst>
          </p:nvPr>
        </p:nvGraphicFramePr>
        <p:xfrm>
          <a:off x="4267200" y="1371202"/>
          <a:ext cx="7665720" cy="5183101"/>
        </p:xfrm>
        <a:graphic>
          <a:graphicData uri="http://schemas.openxmlformats.org/drawingml/2006/table">
            <a:tbl>
              <a:tblPr>
                <a:tableStyleId>{5940675A-B579-460E-94D1-54222C63F5DA}</a:tableStyleId>
              </a:tblPr>
              <a:tblGrid>
                <a:gridCol w="1940259">
                  <a:extLst>
                    <a:ext uri="{9D8B030D-6E8A-4147-A177-3AD203B41FA5}">
                      <a16:colId xmlns:a16="http://schemas.microsoft.com/office/drawing/2014/main" val="1210390179"/>
                    </a:ext>
                  </a:extLst>
                </a:gridCol>
                <a:gridCol w="956426">
                  <a:extLst>
                    <a:ext uri="{9D8B030D-6E8A-4147-A177-3AD203B41FA5}">
                      <a16:colId xmlns:a16="http://schemas.microsoft.com/office/drawing/2014/main" val="2123706687"/>
                    </a:ext>
                  </a:extLst>
                </a:gridCol>
                <a:gridCol w="4769035">
                  <a:extLst>
                    <a:ext uri="{9D8B030D-6E8A-4147-A177-3AD203B41FA5}">
                      <a16:colId xmlns:a16="http://schemas.microsoft.com/office/drawing/2014/main" val="3858784485"/>
                    </a:ext>
                  </a:extLst>
                </a:gridCol>
              </a:tblGrid>
              <a:tr h="143846">
                <a:tc>
                  <a:txBody>
                    <a:bodyPr/>
                    <a:lstStyle/>
                    <a:p>
                      <a:pPr>
                        <a:buNone/>
                      </a:pPr>
                      <a:r>
                        <a:rPr lang="en-US" sz="1400" b="1"/>
                        <a:t>Column Name</a:t>
                      </a:r>
                    </a:p>
                  </a:txBody>
                  <a:tcPr marL="35961" marR="35961" marT="17981" marB="17981" anchor="ctr"/>
                </a:tc>
                <a:tc>
                  <a:txBody>
                    <a:bodyPr/>
                    <a:lstStyle/>
                    <a:p>
                      <a:pPr>
                        <a:buNone/>
                      </a:pPr>
                      <a:r>
                        <a:rPr lang="en-US" sz="1400" b="1"/>
                        <a:t>Data Type</a:t>
                      </a:r>
                    </a:p>
                  </a:txBody>
                  <a:tcPr marL="35961" marR="35961" marT="17981" marB="17981" anchor="ctr"/>
                </a:tc>
                <a:tc>
                  <a:txBody>
                    <a:bodyPr/>
                    <a:lstStyle/>
                    <a:p>
                      <a:pPr>
                        <a:buNone/>
                      </a:pPr>
                      <a:r>
                        <a:rPr lang="en-US" sz="1400" b="1" dirty="0"/>
                        <a:t>Description</a:t>
                      </a:r>
                    </a:p>
                  </a:txBody>
                  <a:tcPr marL="35961" marR="35961" marT="17981" marB="17981" anchor="ctr"/>
                </a:tc>
                <a:extLst>
                  <a:ext uri="{0D108BD9-81ED-4DB2-BD59-A6C34878D82A}">
                    <a16:rowId xmlns:a16="http://schemas.microsoft.com/office/drawing/2014/main" val="2728228146"/>
                  </a:ext>
                </a:extLst>
              </a:tr>
              <a:tr h="251730">
                <a:tc>
                  <a:txBody>
                    <a:bodyPr/>
                    <a:lstStyle/>
                    <a:p>
                      <a:pPr>
                        <a:buNone/>
                      </a:pPr>
                      <a:r>
                        <a:rPr lang="en-US" sz="1400" b="1"/>
                        <a:t>_id</a:t>
                      </a:r>
                      <a:endParaRPr lang="en-US" sz="1400"/>
                    </a:p>
                  </a:txBody>
                  <a:tcPr marL="35961" marR="35961" marT="17981" marB="17981" anchor="ctr"/>
                </a:tc>
                <a:tc>
                  <a:txBody>
                    <a:bodyPr/>
                    <a:lstStyle/>
                    <a:p>
                      <a:pPr>
                        <a:buNone/>
                      </a:pPr>
                      <a:r>
                        <a:rPr lang="en-US" sz="1400" dirty="0"/>
                        <a:t>INTEGER</a:t>
                      </a:r>
                    </a:p>
                  </a:txBody>
                  <a:tcPr marL="35961" marR="35961" marT="17981" marB="17981" anchor="ctr"/>
                </a:tc>
                <a:tc>
                  <a:txBody>
                    <a:bodyPr/>
                    <a:lstStyle/>
                    <a:p>
                      <a:pPr>
                        <a:buNone/>
                      </a:pPr>
                      <a:r>
                        <a:rPr lang="en-GB" sz="1400"/>
                        <a:t>Primary key — unique identifier for each voicemail status record.</a:t>
                      </a:r>
                    </a:p>
                  </a:txBody>
                  <a:tcPr marL="35961" marR="35961" marT="17981" marB="17981" anchor="ctr"/>
                </a:tc>
                <a:extLst>
                  <a:ext uri="{0D108BD9-81ED-4DB2-BD59-A6C34878D82A}">
                    <a16:rowId xmlns:a16="http://schemas.microsoft.com/office/drawing/2014/main" val="1132527157"/>
                  </a:ext>
                </a:extLst>
              </a:tr>
              <a:tr h="467499">
                <a:tc>
                  <a:txBody>
                    <a:bodyPr/>
                    <a:lstStyle/>
                    <a:p>
                      <a:pPr>
                        <a:buNone/>
                      </a:pPr>
                      <a:r>
                        <a:rPr lang="en-US" sz="1400" b="1"/>
                        <a:t>source_package</a:t>
                      </a:r>
                      <a:endParaRPr lang="en-US" sz="1400"/>
                    </a:p>
                  </a:txBody>
                  <a:tcPr marL="35961" marR="35961" marT="17981" marB="17981" anchor="ctr"/>
                </a:tc>
                <a:tc>
                  <a:txBody>
                    <a:bodyPr/>
                    <a:lstStyle/>
                    <a:p>
                      <a:pPr>
                        <a:buNone/>
                      </a:pPr>
                      <a:r>
                        <a:rPr lang="en-US" sz="1400"/>
                        <a:t>TEXT</a:t>
                      </a:r>
                    </a:p>
                  </a:txBody>
                  <a:tcPr marL="35961" marR="35961" marT="17981" marB="17981" anchor="ctr"/>
                </a:tc>
                <a:tc>
                  <a:txBody>
                    <a:bodyPr/>
                    <a:lstStyle/>
                    <a:p>
                      <a:pPr>
                        <a:buNone/>
                      </a:pPr>
                      <a:r>
                        <a:rPr lang="en-GB" sz="1400"/>
                        <a:t>The package name of the app providing voicemail service (e.g., com.google.android.dialer).</a:t>
                      </a:r>
                    </a:p>
                  </a:txBody>
                  <a:tcPr marL="35961" marR="35961" marT="17981" marB="17981" anchor="ctr"/>
                </a:tc>
                <a:extLst>
                  <a:ext uri="{0D108BD9-81ED-4DB2-BD59-A6C34878D82A}">
                    <a16:rowId xmlns:a16="http://schemas.microsoft.com/office/drawing/2014/main" val="3252966341"/>
                  </a:ext>
                </a:extLst>
              </a:tr>
              <a:tr h="467499">
                <a:tc>
                  <a:txBody>
                    <a:bodyPr/>
                    <a:lstStyle/>
                    <a:p>
                      <a:pPr>
                        <a:buNone/>
                      </a:pPr>
                      <a:r>
                        <a:rPr lang="en-US" sz="1400" b="1"/>
                        <a:t>phone_account_component_name</a:t>
                      </a:r>
                      <a:endParaRPr lang="en-US" sz="1400"/>
                    </a:p>
                  </a:txBody>
                  <a:tcPr marL="35961" marR="35961" marT="17981" marB="17981" anchor="ctr"/>
                </a:tc>
                <a:tc>
                  <a:txBody>
                    <a:bodyPr/>
                    <a:lstStyle/>
                    <a:p>
                      <a:pPr>
                        <a:buNone/>
                      </a:pPr>
                      <a:r>
                        <a:rPr lang="en-US" sz="1400"/>
                        <a:t>TEXT</a:t>
                      </a:r>
                    </a:p>
                  </a:txBody>
                  <a:tcPr marL="35961" marR="35961" marT="17981" marB="17981" anchor="ctr"/>
                </a:tc>
                <a:tc>
                  <a:txBody>
                    <a:bodyPr/>
                    <a:lstStyle/>
                    <a:p>
                      <a:pPr>
                        <a:buNone/>
                      </a:pPr>
                      <a:r>
                        <a:rPr lang="en-GB" sz="1400"/>
                        <a:t>The component name of the phone account responsible for handling voicemail (e.g., SIM carrier or VoIP provider).</a:t>
                      </a:r>
                    </a:p>
                  </a:txBody>
                  <a:tcPr marL="35961" marR="35961" marT="17981" marB="17981" anchor="ctr"/>
                </a:tc>
                <a:extLst>
                  <a:ext uri="{0D108BD9-81ED-4DB2-BD59-A6C34878D82A}">
                    <a16:rowId xmlns:a16="http://schemas.microsoft.com/office/drawing/2014/main" val="147007179"/>
                  </a:ext>
                </a:extLst>
              </a:tr>
              <a:tr h="359615">
                <a:tc>
                  <a:txBody>
                    <a:bodyPr/>
                    <a:lstStyle/>
                    <a:p>
                      <a:pPr>
                        <a:buNone/>
                      </a:pPr>
                      <a:r>
                        <a:rPr lang="en-US" sz="1400" b="1" dirty="0" err="1">
                          <a:highlight>
                            <a:srgbClr val="FFFF00"/>
                          </a:highlight>
                        </a:rPr>
                        <a:t>phone_account_id</a:t>
                      </a:r>
                      <a:endParaRPr lang="en-US" sz="1400" dirty="0">
                        <a:highlight>
                          <a:srgbClr val="FFFF00"/>
                        </a:highlight>
                      </a:endParaRPr>
                    </a:p>
                  </a:txBody>
                  <a:tcPr marL="35961" marR="35961" marT="17981" marB="17981" anchor="ctr"/>
                </a:tc>
                <a:tc>
                  <a:txBody>
                    <a:bodyPr/>
                    <a:lstStyle/>
                    <a:p>
                      <a:pPr>
                        <a:buNone/>
                      </a:pPr>
                      <a:r>
                        <a:rPr lang="en-US" sz="1400">
                          <a:highlight>
                            <a:srgbClr val="FFFF00"/>
                          </a:highlight>
                        </a:rPr>
                        <a:t>TEXT</a:t>
                      </a:r>
                    </a:p>
                  </a:txBody>
                  <a:tcPr marL="35961" marR="35961" marT="17981" marB="17981" anchor="ctr"/>
                </a:tc>
                <a:tc>
                  <a:txBody>
                    <a:bodyPr/>
                    <a:lstStyle/>
                    <a:p>
                      <a:pPr>
                        <a:buNone/>
                      </a:pPr>
                      <a:r>
                        <a:rPr lang="en-GB" sz="1400" dirty="0">
                          <a:highlight>
                            <a:srgbClr val="FFFF00"/>
                          </a:highlight>
                        </a:rPr>
                        <a:t>Unique identifier of the specific phone or SIM account associated with this voicemail service.</a:t>
                      </a:r>
                    </a:p>
                  </a:txBody>
                  <a:tcPr marL="35961" marR="35961" marT="17981" marB="17981" anchor="ctr"/>
                </a:tc>
                <a:extLst>
                  <a:ext uri="{0D108BD9-81ED-4DB2-BD59-A6C34878D82A}">
                    <a16:rowId xmlns:a16="http://schemas.microsoft.com/office/drawing/2014/main" val="3613090949"/>
                  </a:ext>
                </a:extLst>
              </a:tr>
              <a:tr h="359615">
                <a:tc>
                  <a:txBody>
                    <a:bodyPr/>
                    <a:lstStyle/>
                    <a:p>
                      <a:pPr>
                        <a:buNone/>
                      </a:pPr>
                      <a:r>
                        <a:rPr lang="en-US" sz="1400" b="1"/>
                        <a:t>settings_uri</a:t>
                      </a:r>
                      <a:endParaRPr lang="en-US" sz="1400"/>
                    </a:p>
                  </a:txBody>
                  <a:tcPr marL="35961" marR="35961" marT="17981" marB="17981" anchor="ctr"/>
                </a:tc>
                <a:tc>
                  <a:txBody>
                    <a:bodyPr/>
                    <a:lstStyle/>
                    <a:p>
                      <a:pPr>
                        <a:buNone/>
                      </a:pPr>
                      <a:r>
                        <a:rPr lang="en-US" sz="1400"/>
                        <a:t>TEXT</a:t>
                      </a:r>
                    </a:p>
                  </a:txBody>
                  <a:tcPr marL="35961" marR="35961" marT="17981" marB="17981" anchor="ctr"/>
                </a:tc>
                <a:tc>
                  <a:txBody>
                    <a:bodyPr/>
                    <a:lstStyle/>
                    <a:p>
                      <a:pPr>
                        <a:buNone/>
                      </a:pPr>
                      <a:r>
                        <a:rPr lang="en-GB" sz="1400"/>
                        <a:t>URI pointing to voicemail settings (used to open the voicemail setup screen).</a:t>
                      </a:r>
                    </a:p>
                  </a:txBody>
                  <a:tcPr marL="35961" marR="35961" marT="17981" marB="17981" anchor="ctr"/>
                </a:tc>
                <a:extLst>
                  <a:ext uri="{0D108BD9-81ED-4DB2-BD59-A6C34878D82A}">
                    <a16:rowId xmlns:a16="http://schemas.microsoft.com/office/drawing/2014/main" val="528437021"/>
                  </a:ext>
                </a:extLst>
              </a:tr>
              <a:tr h="251730">
                <a:tc>
                  <a:txBody>
                    <a:bodyPr/>
                    <a:lstStyle/>
                    <a:p>
                      <a:pPr>
                        <a:buNone/>
                      </a:pPr>
                      <a:r>
                        <a:rPr lang="en-US" sz="1400" b="1">
                          <a:highlight>
                            <a:srgbClr val="FFFF00"/>
                          </a:highlight>
                        </a:rPr>
                        <a:t>voicemail_access_uri</a:t>
                      </a:r>
                      <a:endParaRPr lang="en-US" sz="1400">
                        <a:highlight>
                          <a:srgbClr val="FFFF00"/>
                        </a:highlight>
                      </a:endParaRPr>
                    </a:p>
                  </a:txBody>
                  <a:tcPr marL="35961" marR="35961" marT="17981" marB="17981" anchor="ctr"/>
                </a:tc>
                <a:tc>
                  <a:txBody>
                    <a:bodyPr/>
                    <a:lstStyle/>
                    <a:p>
                      <a:pPr>
                        <a:buNone/>
                      </a:pPr>
                      <a:r>
                        <a:rPr lang="en-US" sz="1400">
                          <a:highlight>
                            <a:srgbClr val="FFFF00"/>
                          </a:highlight>
                        </a:rPr>
                        <a:t>TEXT</a:t>
                      </a:r>
                    </a:p>
                  </a:txBody>
                  <a:tcPr marL="35961" marR="35961" marT="17981" marB="17981" anchor="ctr"/>
                </a:tc>
                <a:tc>
                  <a:txBody>
                    <a:bodyPr/>
                    <a:lstStyle/>
                    <a:p>
                      <a:pPr>
                        <a:buNone/>
                      </a:pPr>
                      <a:r>
                        <a:rPr lang="en-GB" sz="1400" dirty="0">
                          <a:highlight>
                            <a:srgbClr val="FFFF00"/>
                          </a:highlight>
                        </a:rPr>
                        <a:t>URI or dial string used to access or call the voicemail service directly.</a:t>
                      </a:r>
                    </a:p>
                  </a:txBody>
                  <a:tcPr marL="35961" marR="35961" marT="17981" marB="17981" anchor="ctr"/>
                </a:tc>
                <a:extLst>
                  <a:ext uri="{0D108BD9-81ED-4DB2-BD59-A6C34878D82A}">
                    <a16:rowId xmlns:a16="http://schemas.microsoft.com/office/drawing/2014/main" val="2227133710"/>
                  </a:ext>
                </a:extLst>
              </a:tr>
              <a:tr h="467499">
                <a:tc>
                  <a:txBody>
                    <a:bodyPr/>
                    <a:lstStyle/>
                    <a:p>
                      <a:pPr>
                        <a:buNone/>
                      </a:pPr>
                      <a:r>
                        <a:rPr lang="en-US" sz="1400" b="1"/>
                        <a:t>configuration_state</a:t>
                      </a:r>
                      <a:endParaRPr lang="en-US" sz="1400"/>
                    </a:p>
                  </a:txBody>
                  <a:tcPr marL="35961" marR="35961" marT="17981" marB="17981" anchor="ctr"/>
                </a:tc>
                <a:tc>
                  <a:txBody>
                    <a:bodyPr/>
                    <a:lstStyle/>
                    <a:p>
                      <a:pPr>
                        <a:buNone/>
                      </a:pPr>
                      <a:r>
                        <a:rPr lang="en-US" sz="1400"/>
                        <a:t>INTEGER</a:t>
                      </a:r>
                    </a:p>
                  </a:txBody>
                  <a:tcPr marL="35961" marR="35961" marT="17981" marB="17981" anchor="ctr"/>
                </a:tc>
                <a:tc>
                  <a:txBody>
                    <a:bodyPr/>
                    <a:lstStyle/>
                    <a:p>
                      <a:pPr>
                        <a:buNone/>
                      </a:pPr>
                      <a:r>
                        <a:rPr lang="en-GB" sz="1400"/>
                        <a:t>Indicates whether voicemail is properly configured:0 = Not configured, 1 = OK, 2 = Error, 3 = Disabled.</a:t>
                      </a:r>
                    </a:p>
                  </a:txBody>
                  <a:tcPr marL="35961" marR="35961" marT="17981" marB="17981" anchor="ctr"/>
                </a:tc>
                <a:extLst>
                  <a:ext uri="{0D108BD9-81ED-4DB2-BD59-A6C34878D82A}">
                    <a16:rowId xmlns:a16="http://schemas.microsoft.com/office/drawing/2014/main" val="2719440865"/>
                  </a:ext>
                </a:extLst>
              </a:tr>
              <a:tr h="359615">
                <a:tc>
                  <a:txBody>
                    <a:bodyPr/>
                    <a:lstStyle/>
                    <a:p>
                      <a:pPr>
                        <a:buNone/>
                      </a:pPr>
                      <a:r>
                        <a:rPr lang="en-US" sz="1400" b="1"/>
                        <a:t>data_channel_state</a:t>
                      </a:r>
                      <a:endParaRPr lang="en-US" sz="1400"/>
                    </a:p>
                  </a:txBody>
                  <a:tcPr marL="35961" marR="35961" marT="17981" marB="17981" anchor="ctr"/>
                </a:tc>
                <a:tc>
                  <a:txBody>
                    <a:bodyPr/>
                    <a:lstStyle/>
                    <a:p>
                      <a:pPr>
                        <a:buNone/>
                      </a:pPr>
                      <a:r>
                        <a:rPr lang="en-US" sz="1400"/>
                        <a:t>INTEGER</a:t>
                      </a:r>
                    </a:p>
                  </a:txBody>
                  <a:tcPr marL="35961" marR="35961" marT="17981" marB="17981" anchor="ctr"/>
                </a:tc>
                <a:tc>
                  <a:txBody>
                    <a:bodyPr/>
                    <a:lstStyle/>
                    <a:p>
                      <a:pPr>
                        <a:buNone/>
                      </a:pPr>
                      <a:r>
                        <a:rPr lang="en-GB" sz="1400"/>
                        <a:t>Status of the data channel used for voicemail retrieval:0 = OK, 1 = No connection, 2 = Server error.</a:t>
                      </a:r>
                    </a:p>
                  </a:txBody>
                  <a:tcPr marL="35961" marR="35961" marT="17981" marB="17981" anchor="ctr"/>
                </a:tc>
                <a:extLst>
                  <a:ext uri="{0D108BD9-81ED-4DB2-BD59-A6C34878D82A}">
                    <a16:rowId xmlns:a16="http://schemas.microsoft.com/office/drawing/2014/main" val="2995395475"/>
                  </a:ext>
                </a:extLst>
              </a:tr>
              <a:tr h="359615">
                <a:tc>
                  <a:txBody>
                    <a:bodyPr/>
                    <a:lstStyle/>
                    <a:p>
                      <a:pPr>
                        <a:buNone/>
                      </a:pPr>
                      <a:r>
                        <a:rPr lang="en-US" sz="1400" b="1"/>
                        <a:t>notification_channel_state</a:t>
                      </a:r>
                      <a:endParaRPr lang="en-US" sz="1400"/>
                    </a:p>
                  </a:txBody>
                  <a:tcPr marL="35961" marR="35961" marT="17981" marB="17981" anchor="ctr"/>
                </a:tc>
                <a:tc>
                  <a:txBody>
                    <a:bodyPr/>
                    <a:lstStyle/>
                    <a:p>
                      <a:pPr>
                        <a:buNone/>
                      </a:pPr>
                      <a:r>
                        <a:rPr lang="en-US" sz="1400"/>
                        <a:t>INTEGER</a:t>
                      </a:r>
                    </a:p>
                  </a:txBody>
                  <a:tcPr marL="35961" marR="35961" marT="17981" marB="17981" anchor="ctr"/>
                </a:tc>
                <a:tc>
                  <a:txBody>
                    <a:bodyPr/>
                    <a:lstStyle/>
                    <a:p>
                      <a:pPr>
                        <a:buNone/>
                      </a:pPr>
                      <a:r>
                        <a:rPr lang="en-GB" sz="1400"/>
                        <a:t>Status of the voicemail notification channel:0 = OK, 1 = Blocked or disabled.</a:t>
                      </a:r>
                    </a:p>
                  </a:txBody>
                  <a:tcPr marL="35961" marR="35961" marT="17981" marB="17981" anchor="ctr"/>
                </a:tc>
                <a:extLst>
                  <a:ext uri="{0D108BD9-81ED-4DB2-BD59-A6C34878D82A}">
                    <a16:rowId xmlns:a16="http://schemas.microsoft.com/office/drawing/2014/main" val="1466792735"/>
                  </a:ext>
                </a:extLst>
              </a:tr>
              <a:tr h="251730">
                <a:tc>
                  <a:txBody>
                    <a:bodyPr/>
                    <a:lstStyle/>
                    <a:p>
                      <a:pPr>
                        <a:buNone/>
                      </a:pPr>
                      <a:r>
                        <a:rPr lang="en-US" sz="1400" b="1"/>
                        <a:t>quota_occupied</a:t>
                      </a:r>
                      <a:endParaRPr lang="en-US" sz="1400"/>
                    </a:p>
                  </a:txBody>
                  <a:tcPr marL="35961" marR="35961" marT="17981" marB="17981" anchor="ctr"/>
                </a:tc>
                <a:tc>
                  <a:txBody>
                    <a:bodyPr/>
                    <a:lstStyle/>
                    <a:p>
                      <a:pPr>
                        <a:buNone/>
                      </a:pPr>
                      <a:r>
                        <a:rPr lang="en-US" sz="1400"/>
                        <a:t>INTEGER</a:t>
                      </a:r>
                    </a:p>
                  </a:txBody>
                  <a:tcPr marL="35961" marR="35961" marT="17981" marB="17981" anchor="ctr"/>
                </a:tc>
                <a:tc>
                  <a:txBody>
                    <a:bodyPr/>
                    <a:lstStyle/>
                    <a:p>
                      <a:pPr>
                        <a:buNone/>
                      </a:pPr>
                      <a:r>
                        <a:rPr lang="en-GB" sz="1400"/>
                        <a:t>Current space used by stored voicemails (in bytes).</a:t>
                      </a:r>
                    </a:p>
                  </a:txBody>
                  <a:tcPr marL="35961" marR="35961" marT="17981" marB="17981" anchor="ctr"/>
                </a:tc>
                <a:extLst>
                  <a:ext uri="{0D108BD9-81ED-4DB2-BD59-A6C34878D82A}">
                    <a16:rowId xmlns:a16="http://schemas.microsoft.com/office/drawing/2014/main" val="1169574017"/>
                  </a:ext>
                </a:extLst>
              </a:tr>
              <a:tr h="251730">
                <a:tc>
                  <a:txBody>
                    <a:bodyPr/>
                    <a:lstStyle/>
                    <a:p>
                      <a:pPr>
                        <a:buNone/>
                      </a:pPr>
                      <a:r>
                        <a:rPr lang="en-US" sz="1400" b="1"/>
                        <a:t>quota_total</a:t>
                      </a:r>
                      <a:endParaRPr lang="en-US" sz="1400"/>
                    </a:p>
                  </a:txBody>
                  <a:tcPr marL="35961" marR="35961" marT="17981" marB="17981" anchor="ctr"/>
                </a:tc>
                <a:tc>
                  <a:txBody>
                    <a:bodyPr/>
                    <a:lstStyle/>
                    <a:p>
                      <a:pPr>
                        <a:buNone/>
                      </a:pPr>
                      <a:r>
                        <a:rPr lang="en-US" sz="1400"/>
                        <a:t>INTEGER</a:t>
                      </a:r>
                    </a:p>
                  </a:txBody>
                  <a:tcPr marL="35961" marR="35961" marT="17981" marB="17981" anchor="ctr"/>
                </a:tc>
                <a:tc>
                  <a:txBody>
                    <a:bodyPr/>
                    <a:lstStyle/>
                    <a:p>
                      <a:pPr>
                        <a:buNone/>
                      </a:pPr>
                      <a:r>
                        <a:rPr lang="en-US" sz="1400"/>
                        <a:t>Total available voicemail storage quota (in bytes).</a:t>
                      </a:r>
                    </a:p>
                  </a:txBody>
                  <a:tcPr marL="35961" marR="35961" marT="17981" marB="17981" anchor="ctr"/>
                </a:tc>
                <a:extLst>
                  <a:ext uri="{0D108BD9-81ED-4DB2-BD59-A6C34878D82A}">
                    <a16:rowId xmlns:a16="http://schemas.microsoft.com/office/drawing/2014/main" val="336983147"/>
                  </a:ext>
                </a:extLst>
              </a:tr>
              <a:tr h="359615">
                <a:tc>
                  <a:txBody>
                    <a:bodyPr/>
                    <a:lstStyle/>
                    <a:p>
                      <a:pPr>
                        <a:buNone/>
                      </a:pPr>
                      <a:r>
                        <a:rPr lang="en-US" sz="1400" b="1"/>
                        <a:t>source_type</a:t>
                      </a:r>
                      <a:endParaRPr lang="en-US" sz="1400"/>
                    </a:p>
                  </a:txBody>
                  <a:tcPr marL="35961" marR="35961" marT="17981" marB="17981" anchor="ctr"/>
                </a:tc>
                <a:tc>
                  <a:txBody>
                    <a:bodyPr/>
                    <a:lstStyle/>
                    <a:p>
                      <a:pPr>
                        <a:buNone/>
                      </a:pPr>
                      <a:r>
                        <a:rPr lang="en-US" sz="1400"/>
                        <a:t>TEXT</a:t>
                      </a:r>
                    </a:p>
                  </a:txBody>
                  <a:tcPr marL="35961" marR="35961" marT="17981" marB="17981" anchor="ctr"/>
                </a:tc>
                <a:tc>
                  <a:txBody>
                    <a:bodyPr/>
                    <a:lstStyle/>
                    <a:p>
                      <a:pPr>
                        <a:buNone/>
                      </a:pPr>
                      <a:r>
                        <a:rPr lang="en-GB" sz="1400" dirty="0"/>
                        <a:t>Type of voicemail source (e.g., </a:t>
                      </a:r>
                      <a:r>
                        <a:rPr lang="en-GB" sz="1400" dirty="0" err="1"/>
                        <a:t>vvm</a:t>
                      </a:r>
                      <a:r>
                        <a:rPr lang="en-GB" sz="1400" dirty="0"/>
                        <a:t> for visual voicemail, carrier for SIM voicemail).</a:t>
                      </a:r>
                    </a:p>
                  </a:txBody>
                  <a:tcPr marL="35961" marR="35961" marT="17981" marB="17981" anchor="ctr"/>
                </a:tc>
                <a:extLst>
                  <a:ext uri="{0D108BD9-81ED-4DB2-BD59-A6C34878D82A}">
                    <a16:rowId xmlns:a16="http://schemas.microsoft.com/office/drawing/2014/main" val="4293901069"/>
                  </a:ext>
                </a:extLst>
              </a:tr>
            </a:tbl>
          </a:graphicData>
        </a:graphic>
      </p:graphicFrame>
    </p:spTree>
    <p:extLst>
      <p:ext uri="{BB962C8B-B14F-4D97-AF65-F5344CB8AC3E}">
        <p14:creationId xmlns:p14="http://schemas.microsoft.com/office/powerpoint/2010/main" val="40105558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24F9343F-CADE-4AB4-9B9D-E467226670FC}"/>
              </a:ext>
            </a:extLst>
          </p:cNvPr>
          <p:cNvPicPr>
            <a:picLocks noChangeAspect="1"/>
          </p:cNvPicPr>
          <p:nvPr/>
        </p:nvPicPr>
        <p:blipFill>
          <a:blip r:embed="rId2"/>
          <a:stretch>
            <a:fillRect/>
          </a:stretch>
        </p:blipFill>
        <p:spPr>
          <a:xfrm>
            <a:off x="670069" y="2453552"/>
            <a:ext cx="11004258" cy="2839808"/>
          </a:xfrm>
          <a:prstGeom prst="rect">
            <a:avLst/>
          </a:prstGeom>
        </p:spPr>
      </p:pic>
      <p:sp>
        <p:nvSpPr>
          <p:cNvPr id="6" name="TextBox 5">
            <a:extLst>
              <a:ext uri="{FF2B5EF4-FFF2-40B4-BE49-F238E27FC236}">
                <a16:creationId xmlns:a16="http://schemas.microsoft.com/office/drawing/2014/main" id="{06F216B5-2A2B-46F6-83B9-F2470FB45589}"/>
              </a:ext>
            </a:extLst>
          </p:cNvPr>
          <p:cNvSpPr txBox="1"/>
          <p:nvPr/>
        </p:nvSpPr>
        <p:spPr>
          <a:xfrm>
            <a:off x="670069" y="2084220"/>
            <a:ext cx="2492477" cy="369332"/>
          </a:xfrm>
          <a:prstGeom prst="rect">
            <a:avLst/>
          </a:prstGeom>
          <a:solidFill>
            <a:schemeClr val="accent4"/>
          </a:solidFill>
        </p:spPr>
        <p:txBody>
          <a:bodyPr wrap="none" rtlCol="0">
            <a:spAutoFit/>
          </a:bodyPr>
          <a:lstStyle/>
          <a:p>
            <a:r>
              <a:rPr lang="en-US" dirty="0"/>
              <a:t>Find voicemail access </a:t>
            </a:r>
            <a:r>
              <a:rPr lang="en-US" dirty="0" err="1"/>
              <a:t>url</a:t>
            </a:r>
            <a:endParaRPr lang="en-US" dirty="0"/>
          </a:p>
        </p:txBody>
      </p:sp>
    </p:spTree>
    <p:extLst>
      <p:ext uri="{BB962C8B-B14F-4D97-AF65-F5344CB8AC3E}">
        <p14:creationId xmlns:p14="http://schemas.microsoft.com/office/powerpoint/2010/main" val="2173463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56063-2D89-820A-8CA3-A479AF77FB7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A342C5-BDAF-C950-1B5D-EB694E0BD342}"/>
              </a:ext>
            </a:extLst>
          </p:cNvPr>
          <p:cNvSpPr>
            <a:spLocks noGrp="1"/>
          </p:cNvSpPr>
          <p:nvPr>
            <p:ph type="title"/>
          </p:nvPr>
        </p:nvSpPr>
        <p:spPr/>
        <p:txBody>
          <a:bodyPr/>
          <a:lstStyle/>
          <a:p>
            <a:r>
              <a:rPr lang="en-US" dirty="0"/>
              <a:t>Investigating </a:t>
            </a:r>
            <a:r>
              <a:rPr lang="en-US" dirty="0" err="1">
                <a:solidFill>
                  <a:schemeClr val="accent2"/>
                </a:solidFill>
              </a:rPr>
              <a:t>profile.db</a:t>
            </a:r>
            <a:endParaRPr lang="en-US" dirty="0">
              <a:solidFill>
                <a:schemeClr val="accent2"/>
              </a:solidFill>
            </a:endParaRPr>
          </a:p>
        </p:txBody>
      </p:sp>
      <p:sp>
        <p:nvSpPr>
          <p:cNvPr id="5" name="Text Placeholder 4">
            <a:extLst>
              <a:ext uri="{FF2B5EF4-FFF2-40B4-BE49-F238E27FC236}">
                <a16:creationId xmlns:a16="http://schemas.microsoft.com/office/drawing/2014/main" id="{047224BD-84ED-275B-85B3-59D3CA9E61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4354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FAC5EE-8705-6450-B136-9EA209562913}"/>
              </a:ext>
            </a:extLst>
          </p:cNvPr>
          <p:cNvSpPr>
            <a:spLocks noGrp="1"/>
          </p:cNvSpPr>
          <p:nvPr>
            <p:ph type="title"/>
          </p:nvPr>
        </p:nvSpPr>
        <p:spPr/>
        <p:txBody>
          <a:bodyPr/>
          <a:lstStyle/>
          <a:p>
            <a:r>
              <a:rPr lang="en-US" dirty="0"/>
              <a:t>Purposes</a:t>
            </a:r>
          </a:p>
        </p:txBody>
      </p:sp>
      <p:sp>
        <p:nvSpPr>
          <p:cNvPr id="5" name="Content Placeholder 4">
            <a:extLst>
              <a:ext uri="{FF2B5EF4-FFF2-40B4-BE49-F238E27FC236}">
                <a16:creationId xmlns:a16="http://schemas.microsoft.com/office/drawing/2014/main" id="{F7C2D76C-6364-FE95-F1DF-E9DA4D1C937F}"/>
              </a:ext>
            </a:extLst>
          </p:cNvPr>
          <p:cNvSpPr>
            <a:spLocks noGrp="1"/>
          </p:cNvSpPr>
          <p:nvPr>
            <p:ph idx="1"/>
          </p:nvPr>
        </p:nvSpPr>
        <p:spPr/>
        <p:txBody>
          <a:bodyPr>
            <a:normAutofit fontScale="92500" lnSpcReduction="20000"/>
          </a:bodyPr>
          <a:lstStyle/>
          <a:p>
            <a:r>
              <a:rPr lang="en-GB" dirty="0"/>
              <a:t>It stores the device owner's personal information, such as their name, email, phone number, and other details</a:t>
            </a:r>
          </a:p>
          <a:p>
            <a:pPr lvl="1"/>
            <a:r>
              <a:rPr lang="en-GB" dirty="0"/>
              <a:t>are part of the "My Profile" or "Me" contact entry in the Contacts app. </a:t>
            </a:r>
          </a:p>
          <a:p>
            <a:r>
              <a:rPr lang="en-GB" dirty="0"/>
              <a:t>This separation allows the system to manage the user's profile distinctly from other contacts while maintaining a similar structure for easier integration with the Contacts Provider.</a:t>
            </a:r>
          </a:p>
          <a:p>
            <a:r>
              <a:rPr lang="en-GB" dirty="0"/>
              <a:t>Why separation : </a:t>
            </a:r>
          </a:p>
          <a:p>
            <a:pPr lvl="1"/>
            <a:r>
              <a:rPr lang="en-GB" dirty="0"/>
              <a:t>Enhance Security and Privacy: The user's profile data can be isolated, potentially with stricter access controls, since it often contains sensitive personal information.</a:t>
            </a:r>
          </a:p>
          <a:p>
            <a:pPr lvl="1"/>
            <a:r>
              <a:rPr lang="en-GB" dirty="0"/>
              <a:t>Simplify Syncing: The profile can be synced separately with services like Google Contacts, ensuring that the "Me" contact is consistently updated across devices without affecting other contacts.</a:t>
            </a:r>
          </a:p>
          <a:p>
            <a:r>
              <a:rPr lang="en-GB" dirty="0"/>
              <a:t>The structure of </a:t>
            </a:r>
            <a:r>
              <a:rPr lang="en-GB" dirty="0" err="1">
                <a:solidFill>
                  <a:schemeClr val="accent2"/>
                </a:solidFill>
              </a:rPr>
              <a:t>profile.db</a:t>
            </a:r>
            <a:r>
              <a:rPr lang="en-GB" dirty="0">
                <a:solidFill>
                  <a:schemeClr val="accent2"/>
                </a:solidFill>
              </a:rPr>
              <a:t> </a:t>
            </a:r>
            <a:r>
              <a:rPr lang="en-GB" dirty="0"/>
              <a:t>mirrors that of </a:t>
            </a:r>
            <a:r>
              <a:rPr lang="en-GB" dirty="0">
                <a:solidFill>
                  <a:schemeClr val="accent2"/>
                </a:solidFill>
              </a:rPr>
              <a:t>contacts2.db</a:t>
            </a:r>
            <a:endParaRPr lang="en-US" dirty="0"/>
          </a:p>
        </p:txBody>
      </p:sp>
    </p:spTree>
    <p:extLst>
      <p:ext uri="{BB962C8B-B14F-4D97-AF65-F5344CB8AC3E}">
        <p14:creationId xmlns:p14="http://schemas.microsoft.com/office/powerpoint/2010/main" val="19548281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D56F9-7BF5-B472-EC95-7EAF414617BA}"/>
              </a:ext>
            </a:extLst>
          </p:cNvPr>
          <p:cNvSpPr>
            <a:spLocks noGrp="1"/>
          </p:cNvSpPr>
          <p:nvPr>
            <p:ph type="title"/>
          </p:nvPr>
        </p:nvSpPr>
        <p:spPr/>
        <p:txBody>
          <a:bodyPr/>
          <a:lstStyle/>
          <a:p>
            <a:r>
              <a:rPr lang="en-US" dirty="0"/>
              <a:t>Assignment</a:t>
            </a:r>
          </a:p>
        </p:txBody>
      </p:sp>
      <p:sp>
        <p:nvSpPr>
          <p:cNvPr id="5" name="Content Placeholder 4">
            <a:extLst>
              <a:ext uri="{FF2B5EF4-FFF2-40B4-BE49-F238E27FC236}">
                <a16:creationId xmlns:a16="http://schemas.microsoft.com/office/drawing/2014/main" id="{1F4544D5-919F-9259-EE15-D5036EDB789C}"/>
              </a:ext>
            </a:extLst>
          </p:cNvPr>
          <p:cNvSpPr>
            <a:spLocks noGrp="1"/>
          </p:cNvSpPr>
          <p:nvPr>
            <p:ph idx="1"/>
          </p:nvPr>
        </p:nvSpPr>
        <p:spPr/>
        <p:txBody>
          <a:bodyPr/>
          <a:lstStyle/>
          <a:p>
            <a:r>
              <a:rPr lang="en-US" dirty="0"/>
              <a:t>Investigate </a:t>
            </a:r>
            <a:r>
              <a:rPr lang="en-US" dirty="0" err="1">
                <a:solidFill>
                  <a:schemeClr val="accent2"/>
                </a:solidFill>
              </a:rPr>
              <a:t>profile.db</a:t>
            </a:r>
            <a:r>
              <a:rPr lang="en-US" dirty="0">
                <a:solidFill>
                  <a:schemeClr val="accent2"/>
                </a:solidFill>
              </a:rPr>
              <a:t> </a:t>
            </a:r>
            <a:r>
              <a:rPr lang="en-US" dirty="0"/>
              <a:t>and write a report</a:t>
            </a:r>
          </a:p>
          <a:p>
            <a:r>
              <a:rPr lang="en-US" dirty="0"/>
              <a:t>Report answers the following questions</a:t>
            </a:r>
          </a:p>
          <a:p>
            <a:pPr lvl="1"/>
            <a:r>
              <a:rPr lang="en-US" dirty="0"/>
              <a:t>How many tables does the database have?</a:t>
            </a:r>
          </a:p>
          <a:p>
            <a:pPr lvl="1"/>
            <a:r>
              <a:rPr lang="en-US" dirty="0"/>
              <a:t>How many records are in each table?</a:t>
            </a:r>
          </a:p>
          <a:p>
            <a:pPr lvl="1"/>
            <a:r>
              <a:rPr lang="en-US" dirty="0"/>
              <a:t>Summarize any personal information you have found.</a:t>
            </a:r>
          </a:p>
          <a:p>
            <a:pPr lvl="2"/>
            <a:r>
              <a:rPr lang="en-US" dirty="0"/>
              <a:t>explain why, if no personal information is found</a:t>
            </a:r>
          </a:p>
          <a:p>
            <a:pPr lvl="1"/>
            <a:endParaRPr lang="en-US" dirty="0"/>
          </a:p>
        </p:txBody>
      </p:sp>
    </p:spTree>
    <p:extLst>
      <p:ext uri="{BB962C8B-B14F-4D97-AF65-F5344CB8AC3E}">
        <p14:creationId xmlns:p14="http://schemas.microsoft.com/office/powerpoint/2010/main" val="378201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2D26-C76B-40C2-8C25-7A62A98E56E5}"/>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81D7C072-6EBA-4325-9637-2FB7FBBE1357}"/>
              </a:ext>
            </a:extLst>
          </p:cNvPr>
          <p:cNvSpPr>
            <a:spLocks noGrp="1"/>
          </p:cNvSpPr>
          <p:nvPr>
            <p:ph idx="1"/>
          </p:nvPr>
        </p:nvSpPr>
        <p:spPr>
          <a:xfrm>
            <a:off x="838200" y="1825625"/>
            <a:ext cx="7345680" cy="4351338"/>
          </a:xfrm>
        </p:spPr>
        <p:txBody>
          <a:bodyPr vert="horz" lIns="91440" tIns="45720" rIns="91440" bIns="45720" rtlCol="0" anchor="t">
            <a:normAutofit/>
          </a:bodyPr>
          <a:lstStyle/>
          <a:p>
            <a:r>
              <a:rPr lang="en-GB" dirty="0"/>
              <a:t>Owner contacts</a:t>
            </a:r>
          </a:p>
          <a:p>
            <a:pPr lvl="1"/>
            <a:r>
              <a:rPr lang="en-GB" dirty="0"/>
              <a:t>How many contacts does the owner save?</a:t>
            </a:r>
          </a:p>
          <a:p>
            <a:pPr lvl="1"/>
            <a:r>
              <a:rPr lang="en-GB" dirty="0"/>
              <a:t>What are the names of the groups?</a:t>
            </a:r>
          </a:p>
          <a:p>
            <a:pPr lvl="1"/>
            <a:r>
              <a:rPr lang="en-GB" dirty="0"/>
              <a:t>Are there any groups marked as favourite?</a:t>
            </a:r>
          </a:p>
          <a:p>
            <a:pPr lvl="1"/>
            <a:r>
              <a:rPr lang="en-GB" dirty="0"/>
              <a:t>Is there any description of any group?</a:t>
            </a:r>
          </a:p>
          <a:p>
            <a:r>
              <a:rPr lang="en-GB" dirty="0"/>
              <a:t>Deleted contact</a:t>
            </a:r>
          </a:p>
          <a:p>
            <a:pPr lvl="1"/>
            <a:r>
              <a:rPr lang="en-GB" dirty="0"/>
              <a:t>If the owner deleted some contacts, can we retrieve them?</a:t>
            </a:r>
          </a:p>
          <a:p>
            <a:r>
              <a:rPr lang="en-GB" dirty="0"/>
              <a:t>Call logs</a:t>
            </a:r>
          </a:p>
          <a:p>
            <a:pPr lvl="1"/>
            <a:r>
              <a:rPr lang="en-GB" dirty="0"/>
              <a:t>calling history</a:t>
            </a:r>
          </a:p>
        </p:txBody>
      </p:sp>
    </p:spTree>
    <p:extLst>
      <p:ext uri="{BB962C8B-B14F-4D97-AF65-F5344CB8AC3E}">
        <p14:creationId xmlns:p14="http://schemas.microsoft.com/office/powerpoint/2010/main" val="2236577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A0F105-76D5-4295-8E5D-B93F1BA2EFC3}"/>
              </a:ext>
            </a:extLst>
          </p:cNvPr>
          <p:cNvSpPr>
            <a:spLocks noGrp="1"/>
          </p:cNvSpPr>
          <p:nvPr>
            <p:ph type="title"/>
          </p:nvPr>
        </p:nvSpPr>
        <p:spPr/>
        <p:txBody>
          <a:bodyPr/>
          <a:lstStyle/>
          <a:p>
            <a:r>
              <a:rPr lang="en-US" dirty="0"/>
              <a:t>Contacts Service Files Overview</a:t>
            </a:r>
          </a:p>
        </p:txBody>
      </p:sp>
      <p:sp>
        <p:nvSpPr>
          <p:cNvPr id="5" name="Text Placeholder 4">
            <a:extLst>
              <a:ext uri="{FF2B5EF4-FFF2-40B4-BE49-F238E27FC236}">
                <a16:creationId xmlns:a16="http://schemas.microsoft.com/office/drawing/2014/main" id="{CADC7DFC-45AE-42EB-8200-CE7BA05406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61772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6115-D091-423E-AE4E-04BCA058EA6F}"/>
              </a:ext>
            </a:extLst>
          </p:cNvPr>
          <p:cNvSpPr>
            <a:spLocks noGrp="1"/>
          </p:cNvSpPr>
          <p:nvPr>
            <p:ph type="title"/>
          </p:nvPr>
        </p:nvSpPr>
        <p:spPr/>
        <p:txBody>
          <a:bodyPr/>
          <a:lstStyle/>
          <a:p>
            <a:r>
              <a:rPr lang="en-US" dirty="0"/>
              <a:t>Contact management services files</a:t>
            </a:r>
            <a:endParaRPr lang="en-US" dirty="0">
              <a:cs typeface="Calibri Light"/>
            </a:endParaRPr>
          </a:p>
        </p:txBody>
      </p:sp>
      <p:pic>
        <p:nvPicPr>
          <p:cNvPr id="4" name="Picture 3">
            <a:extLst>
              <a:ext uri="{FF2B5EF4-FFF2-40B4-BE49-F238E27FC236}">
                <a16:creationId xmlns:a16="http://schemas.microsoft.com/office/drawing/2014/main" id="{9EF36B8E-EE71-B834-DD02-EE3B4D39B411}"/>
              </a:ext>
            </a:extLst>
          </p:cNvPr>
          <p:cNvPicPr>
            <a:picLocks noChangeAspect="1"/>
          </p:cNvPicPr>
          <p:nvPr/>
        </p:nvPicPr>
        <p:blipFill>
          <a:blip r:embed="rId3"/>
          <a:stretch>
            <a:fillRect/>
          </a:stretch>
        </p:blipFill>
        <p:spPr>
          <a:xfrm>
            <a:off x="838199" y="2022987"/>
            <a:ext cx="6337109" cy="3177165"/>
          </a:xfrm>
          <a:prstGeom prst="rect">
            <a:avLst/>
          </a:prstGeom>
        </p:spPr>
      </p:pic>
    </p:spTree>
    <p:extLst>
      <p:ext uri="{BB962C8B-B14F-4D97-AF65-F5344CB8AC3E}">
        <p14:creationId xmlns:p14="http://schemas.microsoft.com/office/powerpoint/2010/main" val="906975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7957</TotalTime>
  <Words>9580</Words>
  <Application>Microsoft Office PowerPoint</Application>
  <PresentationFormat>Widescreen</PresentationFormat>
  <Paragraphs>834</Paragraphs>
  <Slides>67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-apple-system</vt:lpstr>
      <vt:lpstr>Arial</vt:lpstr>
      <vt:lpstr>Calibri</vt:lpstr>
      <vt:lpstr>Calibri Light</vt:lpstr>
      <vt:lpstr>OCRB</vt:lpstr>
      <vt:lpstr>Roboto</vt:lpstr>
      <vt:lpstr>Office Theme</vt:lpstr>
      <vt:lpstr>AOSP Apps Investigations</vt:lpstr>
      <vt:lpstr>Contact Management Services</vt:lpstr>
      <vt:lpstr>Each app manages a separate contact list</vt:lpstr>
      <vt:lpstr>Issues of managing contact (people) data</vt:lpstr>
      <vt:lpstr>Solution: Unify contacts</vt:lpstr>
      <vt:lpstr>Features</vt:lpstr>
      <vt:lpstr>Sample questions</vt:lpstr>
      <vt:lpstr>Contacts Service Files Overview</vt:lpstr>
      <vt:lpstr>Contact management services files</vt:lpstr>
      <vt:lpstr>Tables in contacts.db</vt:lpstr>
      <vt:lpstr>Summary of key tables</vt:lpstr>
      <vt:lpstr>accounts table</vt:lpstr>
      <vt:lpstr>raw_contacts table</vt:lpstr>
      <vt:lpstr>contacts table</vt:lpstr>
      <vt:lpstr>data table</vt:lpstr>
      <vt:lpstr>groups table</vt:lpstr>
      <vt:lpstr>phone_lookup table</vt:lpstr>
      <vt:lpstr>status_updates table</vt:lpstr>
      <vt:lpstr>raw_contacts vs. contacts tables</vt:lpstr>
      <vt:lpstr>accounts table</vt:lpstr>
      <vt:lpstr>PowerPoint Presentation</vt:lpstr>
      <vt:lpstr>accounts table structure</vt:lpstr>
      <vt:lpstr>raw_contacts table</vt:lpstr>
      <vt:lpstr>PowerPoint Presentation</vt:lpstr>
      <vt:lpstr>Join contacts with accounts tables</vt:lpstr>
      <vt:lpstr>PowerPoint Presentation</vt:lpstr>
      <vt:lpstr>Results of joining raw_contacts with accounts</vt:lpstr>
      <vt:lpstr>PowerPoint Presentation</vt:lpstr>
      <vt:lpstr>data table</vt:lpstr>
      <vt:lpstr>Link data to raw_contacts table</vt:lpstr>
      <vt:lpstr>What are the details of the contact with ID 10?</vt:lpstr>
      <vt:lpstr>PowerPoint Presentation</vt:lpstr>
      <vt:lpstr>PowerPoint Presentation</vt:lpstr>
      <vt:lpstr>contacts table</vt:lpstr>
      <vt:lpstr>n raw_contacts will be united to one contact (one personal) in the device</vt:lpstr>
      <vt:lpstr>PowerPoint Presentation</vt:lpstr>
      <vt:lpstr>PowerPoint Presentation</vt:lpstr>
      <vt:lpstr>Show rows in contacts table</vt:lpstr>
      <vt:lpstr>(Alternative)  Using sqlitebrowser</vt:lpstr>
      <vt:lpstr>(Alternative)</vt:lpstr>
      <vt:lpstr>(Alternative) Show rows in contacts table</vt:lpstr>
      <vt:lpstr>When a new raw contact entry is added to raw_contacts table</vt:lpstr>
      <vt:lpstr>PowerPoint Presentation</vt:lpstr>
      <vt:lpstr>PowerPoint Presentation</vt:lpstr>
      <vt:lpstr>groups table</vt:lpstr>
      <vt:lpstr>How many groups have the device owner create?</vt:lpstr>
      <vt:lpstr>PowerPoint Presentation</vt:lpstr>
      <vt:lpstr>PowerPoint Presentation</vt:lpstr>
      <vt:lpstr>Investigating calllog.db</vt:lpstr>
      <vt:lpstr>Why is calllog.db in the contacts service?</vt:lpstr>
      <vt:lpstr>user-facing apps (with UI) can change or insert entries into calllog.db</vt:lpstr>
      <vt:lpstr>PowerPoint Presentation</vt:lpstr>
      <vt:lpstr>Detailed data flows between Dialer and calllog.db</vt:lpstr>
      <vt:lpstr>A simple calling scenario</vt:lpstr>
      <vt:lpstr>PowerPoint Presentation</vt:lpstr>
      <vt:lpstr>PowerPoint Presentation</vt:lpstr>
      <vt:lpstr>PowerPoint Presentation</vt:lpstr>
      <vt:lpstr>PowerPoint Presentation</vt:lpstr>
      <vt:lpstr>PowerPoint Presentation</vt:lpstr>
      <vt:lpstr>PowerPoint Presentation</vt:lpstr>
      <vt:lpstr>Calling logs investigation solutions</vt:lpstr>
      <vt:lpstr>What is the saved voicemail url?</vt:lpstr>
      <vt:lpstr>How to access voicemail? </vt:lpstr>
      <vt:lpstr>PowerPoint Presentation</vt:lpstr>
      <vt:lpstr>Investigating profile.db</vt:lpstr>
      <vt:lpstr>Purposes</vt:lpstr>
      <vt:lpstr>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Weifeng Xu</cp:lastModifiedBy>
  <cp:revision>421</cp:revision>
  <dcterms:created xsi:type="dcterms:W3CDTF">2021-01-18T02:02:41Z</dcterms:created>
  <dcterms:modified xsi:type="dcterms:W3CDTF">2026-03-09T16:40:57Z</dcterms:modified>
</cp:coreProperties>
</file>