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547" r:id="rId3"/>
    <p:sldId id="548" r:id="rId4"/>
    <p:sldId id="521" r:id="rId5"/>
    <p:sldId id="522" r:id="rId6"/>
    <p:sldId id="560" r:id="rId7"/>
    <p:sldId id="561" r:id="rId8"/>
    <p:sldId id="528" r:id="rId9"/>
    <p:sldId id="549" r:id="rId10"/>
    <p:sldId id="523" r:id="rId11"/>
    <p:sldId id="540" r:id="rId12"/>
    <p:sldId id="546" r:id="rId13"/>
    <p:sldId id="541" r:id="rId14"/>
    <p:sldId id="542" r:id="rId15"/>
    <p:sldId id="550" r:id="rId16"/>
    <p:sldId id="563" r:id="rId17"/>
    <p:sldId id="564" r:id="rId18"/>
    <p:sldId id="552" r:id="rId19"/>
    <p:sldId id="524" r:id="rId20"/>
    <p:sldId id="525" r:id="rId21"/>
    <p:sldId id="527" r:id="rId22"/>
    <p:sldId id="530" r:id="rId23"/>
    <p:sldId id="556" r:id="rId24"/>
    <p:sldId id="557" r:id="rId25"/>
    <p:sldId id="562" r:id="rId26"/>
    <p:sldId id="551" r:id="rId27"/>
    <p:sldId id="543" r:id="rId28"/>
    <p:sldId id="544" r:id="rId29"/>
    <p:sldId id="553" r:id="rId30"/>
    <p:sldId id="545" r:id="rId31"/>
    <p:sldId id="533" r:id="rId32"/>
    <p:sldId id="566" r:id="rId33"/>
    <p:sldId id="554" r:id="rId34"/>
    <p:sldId id="538" r:id="rId35"/>
    <p:sldId id="539" r:id="rId36"/>
    <p:sldId id="558" r:id="rId37"/>
    <p:sldId id="559" r:id="rId38"/>
    <p:sldId id="555" r:id="rId39"/>
    <p:sldId id="535" r:id="rId40"/>
    <p:sldId id="536" r:id="rId41"/>
    <p:sldId id="526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eifeng Xu" initials="WX" lastIdx="3" clrIdx="0">
    <p:extLst>
      <p:ext uri="{19B8F6BF-5375-455C-9EA6-DF929625EA0E}">
        <p15:presenceInfo xmlns:p15="http://schemas.microsoft.com/office/powerpoint/2012/main" userId="Weifeng Xu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AEAE"/>
    <a:srgbClr val="AB51D6"/>
    <a:srgbClr val="FF9A00"/>
    <a:srgbClr val="D81E00"/>
    <a:srgbClr val="00AAD6"/>
    <a:srgbClr val="318EFD"/>
    <a:srgbClr val="007DB5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3986A8-D257-46D5-A932-87F105AEF0C6}" v="99" dt="2025-11-10T14:26:58.141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07" autoAdjust="0"/>
  </p:normalViewPr>
  <p:slideViewPr>
    <p:cSldViewPr snapToGrid="0">
      <p:cViewPr varScale="1">
        <p:scale>
          <a:sx n="110" d="100"/>
          <a:sy n="110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ifeng Xu" userId="e7aed605-a3dd-4d5a-a692-a87037af107b" providerId="ADAL" clId="{F99F8FFF-BA20-43EA-924B-4DF5D2A785F3}"/>
    <pc:docChg chg="undo custSel addSld delSld modSld">
      <pc:chgData name="Weifeng Xu" userId="e7aed605-a3dd-4d5a-a692-a87037af107b" providerId="ADAL" clId="{F99F8FFF-BA20-43EA-924B-4DF5D2A785F3}" dt="2025-11-10T15:51:49.366" v="715" actId="47"/>
      <pc:docMkLst>
        <pc:docMk/>
      </pc:docMkLst>
      <pc:sldChg chg="addSp modSp mod">
        <pc:chgData name="Weifeng Xu" userId="e7aed605-a3dd-4d5a-a692-a87037af107b" providerId="ADAL" clId="{F99F8FFF-BA20-43EA-924B-4DF5D2A785F3}" dt="2025-11-08T16:55:42.751" v="445" actId="1076"/>
        <pc:sldMkLst>
          <pc:docMk/>
          <pc:sldMk cId="76325081" sldId="533"/>
        </pc:sldMkLst>
        <pc:graphicFrameChg chg="add mod modGraphic">
          <ac:chgData name="Weifeng Xu" userId="e7aed605-a3dd-4d5a-a692-a87037af107b" providerId="ADAL" clId="{F99F8FFF-BA20-43EA-924B-4DF5D2A785F3}" dt="2025-11-08T16:55:42.751" v="445" actId="1076"/>
          <ac:graphicFrameMkLst>
            <pc:docMk/>
            <pc:sldMk cId="76325081" sldId="533"/>
            <ac:graphicFrameMk id="2" creationId="{943ED3CF-04DA-01D9-5070-FD80BA9A231B}"/>
          </ac:graphicFrameMkLst>
        </pc:graphicFrameChg>
        <pc:picChg chg="mod">
          <ac:chgData name="Weifeng Xu" userId="e7aed605-a3dd-4d5a-a692-a87037af107b" providerId="ADAL" clId="{F99F8FFF-BA20-43EA-924B-4DF5D2A785F3}" dt="2025-11-08T16:54:56.600" v="432" actId="1076"/>
          <ac:picMkLst>
            <pc:docMk/>
            <pc:sldMk cId="76325081" sldId="533"/>
            <ac:picMk id="7" creationId="{81948891-9473-453B-9BA1-3E792311A3A6}"/>
          </ac:picMkLst>
        </pc:picChg>
        <pc:picChg chg="mod">
          <ac:chgData name="Weifeng Xu" userId="e7aed605-a3dd-4d5a-a692-a87037af107b" providerId="ADAL" clId="{F99F8FFF-BA20-43EA-924B-4DF5D2A785F3}" dt="2025-11-08T16:55:24.764" v="441" actId="14100"/>
          <ac:picMkLst>
            <pc:docMk/>
            <pc:sldMk cId="76325081" sldId="533"/>
            <ac:picMk id="9" creationId="{6DD4813B-5125-4D6A-A084-E6DA8E69E478}"/>
          </ac:picMkLst>
        </pc:picChg>
      </pc:sldChg>
      <pc:sldChg chg="modSp mod">
        <pc:chgData name="Weifeng Xu" userId="e7aed605-a3dd-4d5a-a692-a87037af107b" providerId="ADAL" clId="{F99F8FFF-BA20-43EA-924B-4DF5D2A785F3}" dt="2025-11-10T13:31:38.626" v="623" actId="20577"/>
        <pc:sldMkLst>
          <pc:docMk/>
          <pc:sldMk cId="1733187922" sldId="548"/>
        </pc:sldMkLst>
        <pc:spChg chg="mod">
          <ac:chgData name="Weifeng Xu" userId="e7aed605-a3dd-4d5a-a692-a87037af107b" providerId="ADAL" clId="{F99F8FFF-BA20-43EA-924B-4DF5D2A785F3}" dt="2025-11-10T13:31:38.626" v="623" actId="20577"/>
          <ac:spMkLst>
            <pc:docMk/>
            <pc:sldMk cId="1733187922" sldId="548"/>
            <ac:spMk id="5" creationId="{20DDCBC4-14FB-923A-366B-E476346C9C41}"/>
          </ac:spMkLst>
        </pc:spChg>
      </pc:sldChg>
      <pc:sldChg chg="modSp mod">
        <pc:chgData name="Weifeng Xu" userId="e7aed605-a3dd-4d5a-a692-a87037af107b" providerId="ADAL" clId="{F99F8FFF-BA20-43EA-924B-4DF5D2A785F3}" dt="2025-11-10T15:45:47.946" v="714" actId="6549"/>
        <pc:sldMkLst>
          <pc:docMk/>
          <pc:sldMk cId="2185650768" sldId="549"/>
        </pc:sldMkLst>
        <pc:spChg chg="mod">
          <ac:chgData name="Weifeng Xu" userId="e7aed605-a3dd-4d5a-a692-a87037af107b" providerId="ADAL" clId="{F99F8FFF-BA20-43EA-924B-4DF5D2A785F3}" dt="2025-11-10T15:45:47.946" v="714" actId="6549"/>
          <ac:spMkLst>
            <pc:docMk/>
            <pc:sldMk cId="2185650768" sldId="549"/>
            <ac:spMk id="4" creationId="{7E995024-C1B7-6FA8-4151-B87FFD958D19}"/>
          </ac:spMkLst>
        </pc:spChg>
      </pc:sldChg>
      <pc:sldChg chg="addSp delSp modSp mod modClrScheme chgLayout">
        <pc:chgData name="Weifeng Xu" userId="e7aed605-a3dd-4d5a-a692-a87037af107b" providerId="ADAL" clId="{F99F8FFF-BA20-43EA-924B-4DF5D2A785F3}" dt="2025-11-08T16:52:30.841" v="429" actId="13926"/>
        <pc:sldMkLst>
          <pc:docMk/>
          <pc:sldMk cId="2135567668" sldId="552"/>
        </pc:sldMkLst>
        <pc:graphicFrameChg chg="add mod modGraphic">
          <ac:chgData name="Weifeng Xu" userId="e7aed605-a3dd-4d5a-a692-a87037af107b" providerId="ADAL" clId="{F99F8FFF-BA20-43EA-924B-4DF5D2A785F3}" dt="2025-11-08T16:52:30.841" v="429" actId="13926"/>
          <ac:graphicFrameMkLst>
            <pc:docMk/>
            <pc:sldMk cId="2135567668" sldId="552"/>
            <ac:graphicFrameMk id="7" creationId="{7CDFFFE1-D793-6554-7DB4-AE53792F54DC}"/>
          </ac:graphicFrameMkLst>
        </pc:graphicFrameChg>
      </pc:sldChg>
      <pc:sldChg chg="modSp mod">
        <pc:chgData name="Weifeng Xu" userId="e7aed605-a3dd-4d5a-a692-a87037af107b" providerId="ADAL" clId="{F99F8FFF-BA20-43EA-924B-4DF5D2A785F3}" dt="2025-11-08T16:01:05.910" v="199" actId="20577"/>
        <pc:sldMkLst>
          <pc:docMk/>
          <pc:sldMk cId="792115356" sldId="557"/>
        </pc:sldMkLst>
        <pc:spChg chg="mod">
          <ac:chgData name="Weifeng Xu" userId="e7aed605-a3dd-4d5a-a692-a87037af107b" providerId="ADAL" clId="{F99F8FFF-BA20-43EA-924B-4DF5D2A785F3}" dt="2025-11-08T16:01:05.910" v="199" actId="20577"/>
          <ac:spMkLst>
            <pc:docMk/>
            <pc:sldMk cId="792115356" sldId="557"/>
            <ac:spMk id="3" creationId="{68FDF470-BF87-92FD-26B4-CF9CE27F9631}"/>
          </ac:spMkLst>
        </pc:spChg>
      </pc:sldChg>
      <pc:sldChg chg="addSp delSp modSp new mod">
        <pc:chgData name="Weifeng Xu" userId="e7aed605-a3dd-4d5a-a692-a87037af107b" providerId="ADAL" clId="{F99F8FFF-BA20-43EA-924B-4DF5D2A785F3}" dt="2025-11-10T14:26:58.141" v="712"/>
        <pc:sldMkLst>
          <pc:docMk/>
          <pc:sldMk cId="1305747800" sldId="560"/>
        </pc:sldMkLst>
        <pc:spChg chg="add mod">
          <ac:chgData name="Weifeng Xu" userId="e7aed605-a3dd-4d5a-a692-a87037af107b" providerId="ADAL" clId="{F99F8FFF-BA20-43EA-924B-4DF5D2A785F3}" dt="2025-11-10T13:49:19.667" v="655" actId="14100"/>
          <ac:spMkLst>
            <pc:docMk/>
            <pc:sldMk cId="1305747800" sldId="560"/>
            <ac:spMk id="2" creationId="{84335AD4-C0E7-9784-A7D5-1BD55437193F}"/>
          </ac:spMkLst>
        </pc:spChg>
        <pc:spChg chg="add mod">
          <ac:chgData name="Weifeng Xu" userId="e7aed605-a3dd-4d5a-a692-a87037af107b" providerId="ADAL" clId="{F99F8FFF-BA20-43EA-924B-4DF5D2A785F3}" dt="2025-11-10T13:50:02.575" v="697" actId="1076"/>
          <ac:spMkLst>
            <pc:docMk/>
            <pc:sldMk cId="1305747800" sldId="560"/>
            <ac:spMk id="3" creationId="{B70C3E57-1262-D78B-B89C-B47AE3A00859}"/>
          </ac:spMkLst>
        </pc:spChg>
        <pc:spChg chg="add">
          <ac:chgData name="Weifeng Xu" userId="e7aed605-a3dd-4d5a-a692-a87037af107b" providerId="ADAL" clId="{F99F8FFF-BA20-43EA-924B-4DF5D2A785F3}" dt="2025-11-10T14:23:12.130" v="699"/>
          <ac:spMkLst>
            <pc:docMk/>
            <pc:sldMk cId="1305747800" sldId="560"/>
            <ac:spMk id="4" creationId="{C92FC6DB-966E-756B-A4B6-33614507277B}"/>
          </ac:spMkLst>
        </pc:spChg>
        <pc:spChg chg="add mod">
          <ac:chgData name="Weifeng Xu" userId="e7aed605-a3dd-4d5a-a692-a87037af107b" providerId="ADAL" clId="{F99F8FFF-BA20-43EA-924B-4DF5D2A785F3}" dt="2025-11-08T15:51:54.065" v="164" actId="208"/>
          <ac:spMkLst>
            <pc:docMk/>
            <pc:sldMk cId="1305747800" sldId="560"/>
            <ac:spMk id="12" creationId="{840A719E-2858-6150-D65C-04867F687A87}"/>
          </ac:spMkLst>
        </pc:spChg>
        <pc:spChg chg="add mod">
          <ac:chgData name="Weifeng Xu" userId="e7aed605-a3dd-4d5a-a692-a87037af107b" providerId="ADAL" clId="{F99F8FFF-BA20-43EA-924B-4DF5D2A785F3}" dt="2025-11-08T15:55:54.702" v="195" actId="14100"/>
          <ac:spMkLst>
            <pc:docMk/>
            <pc:sldMk cId="1305747800" sldId="560"/>
            <ac:spMk id="13" creationId="{3F637FF7-F9FD-D358-2771-F2E0B498E68F}"/>
          </ac:spMkLst>
        </pc:spChg>
        <pc:spChg chg="add mod">
          <ac:chgData name="Weifeng Xu" userId="e7aed605-a3dd-4d5a-a692-a87037af107b" providerId="ADAL" clId="{F99F8FFF-BA20-43EA-924B-4DF5D2A785F3}" dt="2025-11-08T15:55:47.560" v="192" actId="14100"/>
          <ac:spMkLst>
            <pc:docMk/>
            <pc:sldMk cId="1305747800" sldId="560"/>
            <ac:spMk id="14" creationId="{433B3167-8DAF-7223-DA10-C14F955C2B1E}"/>
          </ac:spMkLst>
        </pc:spChg>
        <pc:grpChg chg="mod">
          <ac:chgData name="Weifeng Xu" userId="e7aed605-a3dd-4d5a-a692-a87037af107b" providerId="ADAL" clId="{F99F8FFF-BA20-43EA-924B-4DF5D2A785F3}" dt="2025-11-10T14:26:58.141" v="712"/>
          <ac:grpSpMkLst>
            <pc:docMk/>
            <pc:sldMk cId="1305747800" sldId="560"/>
            <ac:grpSpMk id="17" creationId="{8A4D109C-395B-B5E6-62CC-9BB24D413ECD}"/>
          </ac:grpSpMkLst>
        </pc:grpChg>
        <pc:graphicFrameChg chg="add mod modGraphic">
          <ac:chgData name="Weifeng Xu" userId="e7aed605-a3dd-4d5a-a692-a87037af107b" providerId="ADAL" clId="{F99F8FFF-BA20-43EA-924B-4DF5D2A785F3}" dt="2025-11-10T13:39:05.036" v="651" actId="20577"/>
          <ac:graphicFrameMkLst>
            <pc:docMk/>
            <pc:sldMk cId="1305747800" sldId="560"/>
            <ac:graphicFrameMk id="7" creationId="{7269E31B-54C2-FAE9-868F-4B63013243BF}"/>
          </ac:graphicFrameMkLst>
        </pc:graphicFrameChg>
        <pc:picChg chg="add del mod">
          <ac:chgData name="Weifeng Xu" userId="e7aed605-a3dd-4d5a-a692-a87037af107b" providerId="ADAL" clId="{F99F8FFF-BA20-43EA-924B-4DF5D2A785F3}" dt="2025-11-10T14:23:31.331" v="703" actId="478"/>
          <ac:picMkLst>
            <pc:docMk/>
            <pc:sldMk cId="1305747800" sldId="560"/>
            <ac:picMk id="5" creationId="{B77CD0F9-706E-A4D9-7A37-9C0C9B56BE1B}"/>
          </ac:picMkLst>
        </pc:picChg>
        <pc:picChg chg="add mod">
          <ac:chgData name="Weifeng Xu" userId="e7aed605-a3dd-4d5a-a692-a87037af107b" providerId="ADAL" clId="{F99F8FFF-BA20-43EA-924B-4DF5D2A785F3}" dt="2025-11-08T15:50:15.444" v="136" actId="1076"/>
          <ac:picMkLst>
            <pc:docMk/>
            <pc:sldMk cId="1305747800" sldId="560"/>
            <ac:picMk id="8" creationId="{321B2A6E-BBA4-B5F7-EF60-D296B5CE9572}"/>
          </ac:picMkLst>
        </pc:picChg>
        <pc:picChg chg="add mod">
          <ac:chgData name="Weifeng Xu" userId="e7aed605-a3dd-4d5a-a692-a87037af107b" providerId="ADAL" clId="{F99F8FFF-BA20-43EA-924B-4DF5D2A785F3}" dt="2025-11-10T14:26:39.961" v="709" actId="1076"/>
          <ac:picMkLst>
            <pc:docMk/>
            <pc:sldMk cId="1305747800" sldId="560"/>
            <ac:picMk id="9" creationId="{B3E7D9B2-363D-E9FB-3DB0-51A27A8A8938}"/>
          </ac:picMkLst>
        </pc:picChg>
        <pc:inkChg chg="add mod">
          <ac:chgData name="Weifeng Xu" userId="e7aed605-a3dd-4d5a-a692-a87037af107b" providerId="ADAL" clId="{F99F8FFF-BA20-43EA-924B-4DF5D2A785F3}" dt="2025-11-10T14:26:58.141" v="712"/>
          <ac:inkMkLst>
            <pc:docMk/>
            <pc:sldMk cId="1305747800" sldId="560"/>
            <ac:inkMk id="10" creationId="{414A73BC-16AD-37EE-C6D3-9A47F5818FC4}"/>
          </ac:inkMkLst>
        </pc:inkChg>
        <pc:inkChg chg="add mod">
          <ac:chgData name="Weifeng Xu" userId="e7aed605-a3dd-4d5a-a692-a87037af107b" providerId="ADAL" clId="{F99F8FFF-BA20-43EA-924B-4DF5D2A785F3}" dt="2025-11-10T14:26:58.141" v="712"/>
          <ac:inkMkLst>
            <pc:docMk/>
            <pc:sldMk cId="1305747800" sldId="560"/>
            <ac:inkMk id="11" creationId="{7732EC9B-12F3-B2D6-4808-5A3EC929C889}"/>
          </ac:inkMkLst>
        </pc:inkChg>
        <pc:inkChg chg="add">
          <ac:chgData name="Weifeng Xu" userId="e7aed605-a3dd-4d5a-a692-a87037af107b" providerId="ADAL" clId="{F99F8FFF-BA20-43EA-924B-4DF5D2A785F3}" dt="2025-11-08T16:03:18.411" v="200" actId="9405"/>
          <ac:inkMkLst>
            <pc:docMk/>
            <pc:sldMk cId="1305747800" sldId="560"/>
            <ac:inkMk id="15" creationId="{271EEC37-2A52-EA73-431E-722C91965FE8}"/>
          </ac:inkMkLst>
        </pc:inkChg>
        <pc:inkChg chg="add">
          <ac:chgData name="Weifeng Xu" userId="e7aed605-a3dd-4d5a-a692-a87037af107b" providerId="ADAL" clId="{F99F8FFF-BA20-43EA-924B-4DF5D2A785F3}" dt="2025-11-08T16:03:25.353" v="201" actId="9405"/>
          <ac:inkMkLst>
            <pc:docMk/>
            <pc:sldMk cId="1305747800" sldId="560"/>
            <ac:inkMk id="16" creationId="{77B8B280-CAB0-F06B-DFF4-8D1DE987FD3C}"/>
          </ac:inkMkLst>
        </pc:inkChg>
      </pc:sldChg>
      <pc:sldChg chg="addSp delSp modSp new mod">
        <pc:chgData name="Weifeng Xu" userId="e7aed605-a3dd-4d5a-a692-a87037af107b" providerId="ADAL" clId="{F99F8FFF-BA20-43EA-924B-4DF5D2A785F3}" dt="2025-11-10T13:51:41.141" v="698" actId="20577"/>
        <pc:sldMkLst>
          <pc:docMk/>
          <pc:sldMk cId="3691765158" sldId="561"/>
        </pc:sldMkLst>
        <pc:graphicFrameChg chg="add mod modGraphic">
          <ac:chgData name="Weifeng Xu" userId="e7aed605-a3dd-4d5a-a692-a87037af107b" providerId="ADAL" clId="{F99F8FFF-BA20-43EA-924B-4DF5D2A785F3}" dt="2025-11-10T13:51:41.141" v="698" actId="20577"/>
          <ac:graphicFrameMkLst>
            <pc:docMk/>
            <pc:sldMk cId="3691765158" sldId="561"/>
            <ac:graphicFrameMk id="3" creationId="{9923AA65-F61F-16D4-1E21-E8BA59F365F0}"/>
          </ac:graphicFrameMkLst>
        </pc:graphicFrameChg>
      </pc:sldChg>
      <pc:sldChg chg="addSp modSp new mod">
        <pc:chgData name="Weifeng Xu" userId="e7aed605-a3dd-4d5a-a692-a87037af107b" providerId="ADAL" clId="{F99F8FFF-BA20-43EA-924B-4DF5D2A785F3}" dt="2025-11-08T16:27:41.071" v="312" actId="20577"/>
        <pc:sldMkLst>
          <pc:docMk/>
          <pc:sldMk cId="2266040173" sldId="562"/>
        </pc:sldMkLst>
        <pc:spChg chg="mod">
          <ac:chgData name="Weifeng Xu" userId="e7aed605-a3dd-4d5a-a692-a87037af107b" providerId="ADAL" clId="{F99F8FFF-BA20-43EA-924B-4DF5D2A785F3}" dt="2025-11-08T16:14:15.838" v="214" actId="20577"/>
          <ac:spMkLst>
            <pc:docMk/>
            <pc:sldMk cId="2266040173" sldId="562"/>
            <ac:spMk id="2" creationId="{DC080299-8B00-3C39-26E1-74F8B629A042}"/>
          </ac:spMkLst>
        </pc:spChg>
        <pc:spChg chg="mod">
          <ac:chgData name="Weifeng Xu" userId="e7aed605-a3dd-4d5a-a692-a87037af107b" providerId="ADAL" clId="{F99F8FFF-BA20-43EA-924B-4DF5D2A785F3}" dt="2025-11-08T16:27:41.071" v="312" actId="20577"/>
          <ac:spMkLst>
            <pc:docMk/>
            <pc:sldMk cId="2266040173" sldId="562"/>
            <ac:spMk id="3" creationId="{725F1913-78BE-C322-810F-DCFB5350F9C0}"/>
          </ac:spMkLst>
        </pc:spChg>
        <pc:graphicFrameChg chg="add mod modGraphic">
          <ac:chgData name="Weifeng Xu" userId="e7aed605-a3dd-4d5a-a692-a87037af107b" providerId="ADAL" clId="{F99F8FFF-BA20-43EA-924B-4DF5D2A785F3}" dt="2025-11-08T16:26:58.793" v="302" actId="1076"/>
          <ac:graphicFrameMkLst>
            <pc:docMk/>
            <pc:sldMk cId="2266040173" sldId="562"/>
            <ac:graphicFrameMk id="4" creationId="{8792EA6A-F6FD-C87F-2D79-E38024D746A0}"/>
          </ac:graphicFrameMkLst>
        </pc:graphicFrameChg>
      </pc:sldChg>
      <pc:sldChg chg="addSp delSp modSp new mod modClrScheme chgLayout">
        <pc:chgData name="Weifeng Xu" userId="e7aed605-a3dd-4d5a-a692-a87037af107b" providerId="ADAL" clId="{F99F8FFF-BA20-43EA-924B-4DF5D2A785F3}" dt="2025-11-08T16:50:43.008" v="428" actId="1076"/>
        <pc:sldMkLst>
          <pc:docMk/>
          <pc:sldMk cId="3352020335" sldId="563"/>
        </pc:sldMkLst>
        <pc:picChg chg="add mod">
          <ac:chgData name="Weifeng Xu" userId="e7aed605-a3dd-4d5a-a692-a87037af107b" providerId="ADAL" clId="{F99F8FFF-BA20-43EA-924B-4DF5D2A785F3}" dt="2025-11-08T16:50:43.008" v="428" actId="1076"/>
          <ac:picMkLst>
            <pc:docMk/>
            <pc:sldMk cId="3352020335" sldId="563"/>
            <ac:picMk id="6" creationId="{39914C1E-078D-0607-9DC7-DF03AB17AA3E}"/>
          </ac:picMkLst>
        </pc:picChg>
      </pc:sldChg>
      <pc:sldChg chg="addSp modSp new mod">
        <pc:chgData name="Weifeng Xu" userId="e7aed605-a3dd-4d5a-a692-a87037af107b" providerId="ADAL" clId="{F99F8FFF-BA20-43EA-924B-4DF5D2A785F3}" dt="2025-11-08T16:50:36.817" v="427" actId="1076"/>
        <pc:sldMkLst>
          <pc:docMk/>
          <pc:sldMk cId="4053790065" sldId="564"/>
        </pc:sldMkLst>
        <pc:picChg chg="add mod">
          <ac:chgData name="Weifeng Xu" userId="e7aed605-a3dd-4d5a-a692-a87037af107b" providerId="ADAL" clId="{F99F8FFF-BA20-43EA-924B-4DF5D2A785F3}" dt="2025-11-08T16:50:36.817" v="427" actId="1076"/>
          <ac:picMkLst>
            <pc:docMk/>
            <pc:sldMk cId="4053790065" sldId="564"/>
            <ac:picMk id="8" creationId="{6DC86807-F942-D476-B36E-D8A18153055B}"/>
          </ac:picMkLst>
        </pc:picChg>
      </pc:sldChg>
      <pc:sldChg chg="new del">
        <pc:chgData name="Weifeng Xu" userId="e7aed605-a3dd-4d5a-a692-a87037af107b" providerId="ADAL" clId="{F99F8FFF-BA20-43EA-924B-4DF5D2A785F3}" dt="2025-11-10T15:51:49.366" v="715" actId="47"/>
        <pc:sldMkLst>
          <pc:docMk/>
          <pc:sldMk cId="1489374902" sldId="565"/>
        </pc:sldMkLst>
      </pc:sldChg>
      <pc:sldChg chg="addSp modSp new mod modClrScheme chgLayout">
        <pc:chgData name="Weifeng Xu" userId="e7aed605-a3dd-4d5a-a692-a87037af107b" providerId="ADAL" clId="{F99F8FFF-BA20-43EA-924B-4DF5D2A785F3}" dt="2025-11-08T17:03:29.774" v="599" actId="207"/>
        <pc:sldMkLst>
          <pc:docMk/>
          <pc:sldMk cId="3653455229" sldId="566"/>
        </pc:sldMkLst>
        <pc:spChg chg="add mod">
          <ac:chgData name="Weifeng Xu" userId="e7aed605-a3dd-4d5a-a692-a87037af107b" providerId="ADAL" clId="{F99F8FFF-BA20-43EA-924B-4DF5D2A785F3}" dt="2025-11-08T17:03:29.774" v="599" actId="207"/>
          <ac:spMkLst>
            <pc:docMk/>
            <pc:sldMk cId="3653455229" sldId="566"/>
            <ac:spMk id="2" creationId="{9CFCA92A-C2E3-A5CF-9CA2-AEEA80D760FA}"/>
          </ac:spMkLst>
        </pc:spChg>
        <pc:spChg chg="add mod">
          <ac:chgData name="Weifeng Xu" userId="e7aed605-a3dd-4d5a-a692-a87037af107b" providerId="ADAL" clId="{F99F8FFF-BA20-43EA-924B-4DF5D2A785F3}" dt="2025-11-08T17:02:34.968" v="566" actId="207"/>
          <ac:spMkLst>
            <pc:docMk/>
            <pc:sldMk cId="3653455229" sldId="566"/>
            <ac:spMk id="3" creationId="{529BC1CC-DBC8-1117-EFFF-85BE2B2DE832}"/>
          </ac:spMkLst>
        </pc:spChg>
        <pc:graphicFrameChg chg="add mod modGraphic">
          <ac:chgData name="Weifeng Xu" userId="e7aed605-a3dd-4d5a-a692-a87037af107b" providerId="ADAL" clId="{F99F8FFF-BA20-43EA-924B-4DF5D2A785F3}" dt="2025-11-08T17:00:21.015" v="542" actId="113"/>
          <ac:graphicFrameMkLst>
            <pc:docMk/>
            <pc:sldMk cId="3653455229" sldId="566"/>
            <ac:graphicFrameMk id="4" creationId="{897B08F6-5ACC-F457-4B14-D4B00C4C8022}"/>
          </ac:graphicFrameMkLst>
        </pc:graphicFrame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8T16:03:18.40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291 68 24575,'-33'-1'0,"23"0"0,0 0 0,0 1 0,0 0 0,-1 1 0,1 0 0,-16 4 0,22-3 0,1 0 0,0 0 0,1 0 0,-1 1 0,0-1 0,1 1 0,-1-1 0,1 1 0,0 0 0,0 0 0,0 0 0,0 0 0,0 0 0,1 0 0,-1 0 0,-1 7 0,1-4 0,0-1 0,-1 0 0,0 1 0,0-2 0,-5 8 0,-3 1 0,0 1 0,1 0 0,1 1 0,0 0 0,1 0 0,0 1 0,1 0 0,-7 28 0,7-15 0,2-9 0,-4 36 0,9-54 0,-1-1 0,2 1 0,-1 0 0,0-1 0,0 1 0,0-1 0,1 1 0,-1-1 0,1 1 0,-1-1 0,1 0 0,0 1 0,-1-1 0,1 0 0,0 1 0,0-1 0,0 0 0,0 0 0,0 0 0,0 0 0,0 0 0,0 0 0,1 0 0,-1 0 0,0 0 0,1 0 0,-1-1 0,0 1 0,1-1 0,-1 1 0,1-1 0,-1 1 0,4-1 0,5 2 0,1-1 0,-1 0 0,1-1 0,11-1 0,2 1 0,17 4 0,54 11 0,-61-8 0,1-1 0,57 1 0,-62-8 0,0-3 0,55-12 0,-56 9 0,1 1 0,59-3 0,2347 10 0,-2420 0 0,-1 0 0,29 7 0,-27-4 0,0-1 0,20 1 0,378-3 0,-200-2 0,-211 1 0,1 0 0,-1 0 0,0-1 0,0 1 0,0-1 0,0 0 0,0 0 0,0 0 0,0-1 0,0 0 0,0 1 0,-1-1 0,1 0 0,-1-1 0,1 1 0,-1-1 0,0 1 0,0-1 0,0 0 0,3-4 0,-2 1 0,-1 1 0,0-1 0,0 0 0,-1 0 0,0 0 0,0 0 0,0 0 0,-1 0 0,0-1 0,0 1 0,0 0 0,-1-10 0,1-15 0,0 9 0,-1 0 0,-3-26 0,2 43 0,1 0 0,-1 1 0,0-1 0,0 0 0,-1 1 0,1 0 0,-1-1 0,0 1 0,0 0 0,-1 0 0,1 0 0,-1 0 0,0 0 0,0 1 0,0-1 0,-4-2 0,-2 0 0,0 1 0,0 1 0,0 0 0,0 0 0,-17-4 0,13 5 0,1-1 0,-21-10 0,23 7 0,-1 1 0,-1 0 0,1 1 0,-1 0 0,0 1 0,0 0 0,0 1 0,0 0 0,-14-1 0,-60-6 0,55 5 0,-41 0 0,54 4 0,-19 2 0,0-3 0,-60-9 0,-11-2 0,23 5 0,8 0 0,-1 4 0,-82 6 0,38 0 0,-319-2 0,423 1 0,0 0 0,-25 7 0,-25 2 0,-1 1 0,52-7 0,-1 0 0,-24 0 0,-581-3 0,301-3 0,213 1 0,-118 3 0,157 8 0,44-6 0,-46 3 0,43-8-50,18 1-213,0-1 0,0 1 0,1 1 0,-18 3 0,14 1-6563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8T16:03:25.3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317 106 24575,'-16'0'0,"1"-1"0,-1 2 0,1 0 0,0 1 0,-1 1 0,1 0 0,0 1 0,-25 10 0,16-4 0,19-9 0,1 1 0,-1-1 0,0 1 0,1 0 0,0 0 0,0 1 0,-1 0 0,1-1 0,1 1 0,-1 0 0,0 1 0,-3 3 0,-16 21 0,18-23 0,1 0 0,-1 0 0,1 0 0,0 0 0,0 1 0,1 0 0,0 0 0,0 0 0,0 0 0,1 0 0,0 0 0,0 1 0,-2 9 0,4-9 0,-1 0 0,1 0 0,1 1 0,-1-2 0,1 1 0,0 0 0,1 0 0,4 13 0,0-6 0,1-1 0,0 1 0,10 13 0,-2-2 0,-13-21 0,1 1 0,-1-1 0,1 1 0,0-1 0,0 0 0,0 0 0,1 0 0,-1-1 0,1 1 0,0-1 0,0 0 0,9 5 0,14 12 0,-23-16 0,1 0 0,-1-1 0,1 1 0,0-1 0,7 3 0,27 9 0,1-2 0,1-2 0,0-2 0,0-1 0,1-3 0,0-1 0,66-2 0,753-2 0,-850-1 0,0 1 0,0-2 0,0 0 0,0 0 0,0-1 0,0 0 0,-1-1 0,1 0 0,-1 0 0,0-2 0,15-9 0,57-28 0,-38 23 0,-35 17 0,-1-1 0,0 0 0,0 0 0,13-9 0,-18 11 0,-1-1 0,1 1 0,0-1 0,-1 0 0,0 0 0,1 0 0,-1 0 0,0-1 0,-1 1 0,1 0 0,-1-1 0,1 0 0,-1 1 0,0-1 0,0-4 0,2-10 0,-1 0 0,0 0 0,-2-1 0,0 1 0,-1 0 0,-7-35 0,-12 10 0,5 15 0,10 18 0,-1 1 0,-1 0 0,0 0 0,0 1 0,0 0 0,-11-8 0,8 5 0,3 5 0,-1 0 0,0 0 0,0 1 0,0 0 0,0 0 0,-1 1 0,-12-5 0,-68-17 0,79 23 0,-10-1 0,-36-3 0,-16-3 0,37 1 0,0 2 0,0 1 0,-61-2 0,75 9 0,1 0 0,-1 1 0,-31 8 0,30-6 0,-1-1 0,1-1 0,-25-1 0,24-1 0,1 1 0,-1 1 0,-26 6 0,30-3 0,-7 2 0,-1-1 0,-1-1 0,-52 3 0,68-7 10,0 0-1,0 1 0,-14 3 1,-1 1-1413,12-3-5423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0T14:26:55.5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24575,'1'4'0,"0"0"0,1 0 0,0 0 0,0 0 0,0 0 0,0-1 0,1 1 0,0-1 0,4 5 0,3 6 0,-4-3 0,0 2 0,0-1 0,-2 1 0,1 0 0,-2 0 0,0 0 0,0 0 0,-1 1 0,-1-1 0,0 23 0,1-8 0,6 43 0,-3-41 0,0 42 0,-4-50 0,8 43 0,-5-42 0,2 39 0,-5-34 0,10 53 0,-9-71 0,1 19 0,-1 0 0,-3 49 0,2 29 0,8-50 0,-6-39 0,0-1 0,1 25 0,-3-13 0,10 52 0,-9-72 0,4 71 0,-6-60 0,2 1 0,6 33 0,-4-29 0,-3-19 0,0 0 0,0 0 0,1-1 0,-1 1 0,1 0 0,1-1 0,-1 0 0,1 1 0,4 6 0,-4-7 0,0 0 0,-1 0 0,1 0 0,-1 1 0,-1-1 0,3 10 0,-4-12 0,1 0 0,-1 0 0,1 1 0,0-1 0,0 0 0,0 0 0,0 0 0,1 0 0,-1 0 0,1 0 0,0-1 0,0 1 0,0 0 0,0-1 0,0 1 0,0-1 0,1 0 0,-1 0 0,1 0 0,0 0 0,-1 0 0,7 2 0,153 68 0,-88-36 0,-65-33 0,-1 0 0,1-1 0,0 0 0,0-1 0,0 0 0,0 0 0,15-1 0,-12 0 0,1 1 0,-1 0 0,17 4 0,-12-1 0,7 2 0,-1 1 0,29 12 0,37 14 0,-71-25 0,0-1 0,1-1 0,0-1 0,0-1 0,31 4 0,18 3 0,114 17 0,-85-11 0,75 23 0,-133-34 0,-13-1 0,1-1 0,33 0 0,-23-5 0,-9 0 0,-1 1 0,0 1 0,53 10 0,130 28 0,-189-35 0,-1-2 0,23 1 0,-23-2 0,1 0 0,26 7 0,67 12 0,-93-17 0,0 0 0,32 0 0,-33-3 0,1 1 0,35 7 0,113 18 0,-155-24 0,4 1 0,0 0 0,22 9 0,-25-7 0,-1-1 0,0-1 0,1 0 0,22 1 0,-7-2 0,0 1 0,0 1 0,-1 2 0,33 10 0,-49-13 0,1-1 0,0 0 0,17 0 0,-23-3 0,0 1 0,0 1 0,-1-1 0,1 1 0,0 1 0,0-1 0,-1 1 0,1 1 0,-1-1 0,1 1 0,-1 1 0,0-1 0,9 8 0,-4-4 0,-1 1 0,1-1 0,15 6 0,10 6 0,-22-11 0,0-2 0,1 1 0,21 5 0,-20-7 0,-1 0 0,1 2 0,15 8 0,62 27 0,-42-20 0,-41-18 0,1 0 0,-1-1 0,1 0 0,13 1 0,-12-2 0,1 0 0,-1 1 0,14 5 0,1 1 0,0-1 0,55 8 0,-34-12 0,1-1 0,62-5 0,-21 0 0,-69 2 0,-1 1 0,1 0 0,35 9 0,-1-6 0,-48-4 0,0 0 0,1 0 0,-1 1 0,0 0 0,0 1 0,9 2 0,-16-4 0,0 0 0,-1 1 0,1-1 0,0 0 0,0 1 0,0-1 0,0 1 0,-1-1 0,1 1 0,0-1 0,-1 1 0,1-1 0,0 1 0,-1 0 0,1-1 0,-1 1 0,1 0 0,-1 0 0,1 0 0,-1-1 0,1 1 0,-1 0 0,0 0 0,0 0 0,1 0 0,-1 0 0,0-1 0,0 1 0,0 2 0,0-1 0,-1 1 0,0-1 0,1 1 0,-1-1 0,0 0 0,0 0 0,-1 1 0,1-1 0,0 0 0,-4 4 0,-4 4 0,-1 0 0,-21 16 0,16-14 0,7-5 0,0 0 0,0-1 0,-1-1 0,0 0 0,-18 9 0,-16 3 0,17-6 0,-1-2 0,-29 7 0,41-11-1365,2 0-5461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0T14:26:57.2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24575,'1'4'0,"1"-1"0,0 1 0,0-1 0,0 0 0,0 1 0,0-1 0,0 0 0,1 0 0,0 0 0,-1-1 0,1 1 0,4 2 0,2 4 0,69 50 0,-43-32 0,-28-23 0,0 1 0,-1 0 0,0 0 0,0 1 0,0-1 0,-1 1 0,8 11 0,63 105 0,-75-122-3,-1 1 0,1-1-1,-1 1 1,1-1-1,-1 1 1,0 0 0,1-1-1,-1 1 1,0-1 0,1 1-1,-1 0 1,0-1 0,0 1-1,0 0 1,0-1 0,1 1-1,-1 0 1,0-1 0,0 1-1,0 0 1,-1 0 0,1-1-1,0 2 1,-13-8 203,-18-22-1685,22 18-5341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1F6E3-57F9-402E-BDBA-5B2DE11C8530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F98C7-164A-4723-84F0-B1E4B080D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27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455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digraph </a:t>
            </a:r>
            <a:r>
              <a:rPr lang="en-US" dirty="0" err="1"/>
              <a:t>GoogleDialerArchitecture</a:t>
            </a:r>
            <a:r>
              <a:rPr lang="en-US" dirty="0"/>
              <a:t> {</a:t>
            </a:r>
          </a:p>
          <a:p>
            <a:r>
              <a:rPr lang="en-US" dirty="0"/>
              <a:t>  </a:t>
            </a:r>
            <a:r>
              <a:rPr lang="en-US" dirty="0" err="1"/>
              <a:t>rankdir</a:t>
            </a:r>
            <a:r>
              <a:rPr lang="en-US" dirty="0"/>
              <a:t>=TB;</a:t>
            </a:r>
          </a:p>
          <a:p>
            <a:r>
              <a:rPr lang="en-US" dirty="0"/>
              <a:t>  node [shape=box, style=filled, </a:t>
            </a:r>
            <a:r>
              <a:rPr lang="en-US" dirty="0" err="1"/>
              <a:t>fillcolor</a:t>
            </a:r>
            <a:r>
              <a:rPr lang="en-US" dirty="0"/>
              <a:t>=white];</a:t>
            </a:r>
          </a:p>
          <a:p>
            <a:endParaRPr lang="en-US" dirty="0"/>
          </a:p>
          <a:p>
            <a:r>
              <a:rPr lang="en-US" dirty="0"/>
              <a:t>  subgraph </a:t>
            </a:r>
            <a:r>
              <a:rPr lang="en-US" dirty="0" err="1"/>
              <a:t>cluster_app</a:t>
            </a:r>
            <a:r>
              <a:rPr lang="en-US" dirty="0"/>
              <a:t> {</a:t>
            </a:r>
          </a:p>
          <a:p>
            <a:r>
              <a:rPr lang="en-US" dirty="0"/>
              <a:t>    label="App Layer (User-Facing)";</a:t>
            </a:r>
          </a:p>
          <a:p>
            <a:r>
              <a:rPr lang="en-US" dirty="0"/>
              <a:t>    color=</a:t>
            </a:r>
            <a:r>
              <a:rPr lang="en-US" dirty="0" err="1"/>
              <a:t>lightblue</a:t>
            </a:r>
            <a:r>
              <a:rPr lang="en-US" dirty="0"/>
              <a:t>;</a:t>
            </a:r>
          </a:p>
          <a:p>
            <a:r>
              <a:rPr lang="en-US" dirty="0"/>
              <a:t>    </a:t>
            </a:r>
            <a:r>
              <a:rPr lang="en-US" dirty="0" err="1"/>
              <a:t>GoogleDialer</a:t>
            </a:r>
            <a:r>
              <a:rPr lang="en-US" dirty="0"/>
              <a:t> [label="Google Dialer\n(</a:t>
            </a:r>
            <a:r>
              <a:rPr lang="en-US" dirty="0" err="1"/>
              <a:t>com.google.android.dialer</a:t>
            </a:r>
            <a:r>
              <a:rPr lang="en-US" dirty="0"/>
              <a:t>)\n- </a:t>
            </a:r>
            <a:r>
              <a:rPr lang="en-US" dirty="0" err="1"/>
              <a:t>dialer.db</a:t>
            </a:r>
            <a:r>
              <a:rPr lang="en-US" dirty="0"/>
              <a:t>\n- </a:t>
            </a:r>
            <a:r>
              <a:rPr lang="en-US" dirty="0" err="1"/>
              <a:t>annotated_call_log.db</a:t>
            </a:r>
            <a:r>
              <a:rPr lang="en-US" dirty="0"/>
              <a:t>\n- Spam, Caller ID, Screening"];</a:t>
            </a:r>
          </a:p>
          <a:p>
            <a:r>
              <a:rPr lang="en-US" dirty="0"/>
              <a:t>    </a:t>
            </a:r>
            <a:r>
              <a:rPr lang="en-US" dirty="0" err="1"/>
              <a:t>ContactsApp</a:t>
            </a:r>
            <a:r>
              <a:rPr lang="en-US" dirty="0"/>
              <a:t> [label="Google Contacts\n(</a:t>
            </a:r>
            <a:r>
              <a:rPr lang="en-US" dirty="0" err="1"/>
              <a:t>com.google.android.contacts</a:t>
            </a:r>
            <a:r>
              <a:rPr lang="en-US" dirty="0"/>
              <a:t>)\n- contacts2.db"];</a:t>
            </a:r>
          </a:p>
          <a:p>
            <a:r>
              <a:rPr lang="en-US" dirty="0"/>
              <a:t>    Messaging [label="Google Messages\n(</a:t>
            </a:r>
            <a:r>
              <a:rPr lang="en-US" dirty="0" err="1"/>
              <a:t>com.google.android.apps.messaging</a:t>
            </a:r>
            <a:r>
              <a:rPr lang="en-US" dirty="0"/>
              <a:t>)\n- </a:t>
            </a:r>
            <a:r>
              <a:rPr lang="en-US" dirty="0" err="1"/>
              <a:t>bugle_db</a:t>
            </a:r>
            <a:r>
              <a:rPr lang="en-US" dirty="0"/>
              <a:t>"];</a:t>
            </a:r>
          </a:p>
          <a:p>
            <a:r>
              <a:rPr lang="en-US" dirty="0"/>
              <a:t>  }</a:t>
            </a:r>
          </a:p>
          <a:p>
            <a:endParaRPr lang="en-US" dirty="0"/>
          </a:p>
          <a:p>
            <a:r>
              <a:rPr lang="en-US" dirty="0"/>
              <a:t>  subgraph </a:t>
            </a:r>
            <a:r>
              <a:rPr lang="en-US" dirty="0" err="1"/>
              <a:t>cluster_provider</a:t>
            </a:r>
            <a:r>
              <a:rPr lang="en-US" dirty="0"/>
              <a:t> {</a:t>
            </a:r>
          </a:p>
          <a:p>
            <a:r>
              <a:rPr lang="en-US" dirty="0"/>
              <a:t>    label="Content Provider Layer";</a:t>
            </a:r>
          </a:p>
          <a:p>
            <a:r>
              <a:rPr lang="en-US" dirty="0"/>
              <a:t>    color=</a:t>
            </a:r>
            <a:r>
              <a:rPr lang="en-US" dirty="0" err="1"/>
              <a:t>lightyellow</a:t>
            </a:r>
            <a:r>
              <a:rPr lang="en-US" dirty="0"/>
              <a:t>;</a:t>
            </a:r>
          </a:p>
          <a:p>
            <a:r>
              <a:rPr lang="en-US" dirty="0"/>
              <a:t>    </a:t>
            </a:r>
            <a:r>
              <a:rPr lang="en-US" dirty="0" err="1"/>
              <a:t>ContactsProvider</a:t>
            </a:r>
            <a:r>
              <a:rPr lang="en-US" dirty="0"/>
              <a:t> [label="Contacts Provider\n(</a:t>
            </a:r>
            <a:r>
              <a:rPr lang="en-US" dirty="0" err="1"/>
              <a:t>com.android.providers.contacts</a:t>
            </a:r>
            <a:r>
              <a:rPr lang="en-US" dirty="0"/>
              <a:t>)\n- contacts2.db, </a:t>
            </a:r>
            <a:r>
              <a:rPr lang="en-US" dirty="0" err="1"/>
              <a:t>calllog.db</a:t>
            </a:r>
            <a:r>
              <a:rPr lang="en-US" dirty="0"/>
              <a:t>\n- exposes contacts &amp; call log URIs"];</a:t>
            </a:r>
          </a:p>
          <a:p>
            <a:r>
              <a:rPr lang="en-US" dirty="0"/>
              <a:t>    </a:t>
            </a:r>
            <a:r>
              <a:rPr lang="en-US" dirty="0" err="1"/>
              <a:t>CallLogProvider</a:t>
            </a:r>
            <a:r>
              <a:rPr lang="en-US" dirty="0"/>
              <a:t> [label="</a:t>
            </a:r>
            <a:r>
              <a:rPr lang="en-US" dirty="0" err="1"/>
              <a:t>CallLog</a:t>
            </a:r>
            <a:r>
              <a:rPr lang="en-US" dirty="0"/>
              <a:t> Provider\n(content://call_log/calls)\n(sub-provider of </a:t>
            </a:r>
            <a:r>
              <a:rPr lang="en-US" dirty="0" err="1"/>
              <a:t>ContactsProvider</a:t>
            </a:r>
            <a:r>
              <a:rPr lang="en-US" dirty="0"/>
              <a:t>)"];</a:t>
            </a:r>
          </a:p>
          <a:p>
            <a:r>
              <a:rPr lang="en-US" dirty="0"/>
              <a:t>    </a:t>
            </a:r>
            <a:r>
              <a:rPr lang="en-US" dirty="0" err="1"/>
              <a:t>TelephonyProvider</a:t>
            </a:r>
            <a:r>
              <a:rPr lang="en-US" dirty="0"/>
              <a:t> [label="Telephony Provider\n(</a:t>
            </a:r>
            <a:r>
              <a:rPr lang="en-US" dirty="0" err="1"/>
              <a:t>com.android.providers.telephony</a:t>
            </a:r>
            <a:r>
              <a:rPr lang="en-US" dirty="0"/>
              <a:t>)\n- content://sms, content://mms"];</a:t>
            </a:r>
          </a:p>
          <a:p>
            <a:r>
              <a:rPr lang="en-US" dirty="0"/>
              <a:t>  }</a:t>
            </a:r>
          </a:p>
          <a:p>
            <a:endParaRPr lang="en-US" dirty="0"/>
          </a:p>
          <a:p>
            <a:r>
              <a:rPr lang="en-US" dirty="0"/>
              <a:t>  subgraph </a:t>
            </a:r>
            <a:r>
              <a:rPr lang="en-US" dirty="0" err="1"/>
              <a:t>cluster_system</a:t>
            </a:r>
            <a:r>
              <a:rPr lang="en-US" dirty="0"/>
              <a:t> {</a:t>
            </a:r>
          </a:p>
          <a:p>
            <a:r>
              <a:rPr lang="en-US" dirty="0"/>
              <a:t>    label="System Service Layer";</a:t>
            </a:r>
          </a:p>
          <a:p>
            <a:r>
              <a:rPr lang="en-US" dirty="0"/>
              <a:t>    color=</a:t>
            </a:r>
            <a:r>
              <a:rPr lang="en-US" dirty="0" err="1"/>
              <a:t>lightgray</a:t>
            </a:r>
            <a:r>
              <a:rPr lang="en-US" dirty="0"/>
              <a:t>;</a:t>
            </a:r>
          </a:p>
          <a:p>
            <a:r>
              <a:rPr lang="en-US" dirty="0"/>
              <a:t>    </a:t>
            </a:r>
            <a:r>
              <a:rPr lang="en-US" dirty="0" err="1"/>
              <a:t>TelephonyService</a:t>
            </a:r>
            <a:r>
              <a:rPr lang="en-US" dirty="0"/>
              <a:t> [label="Telephony Service\n(</a:t>
            </a:r>
            <a:r>
              <a:rPr lang="en-US" dirty="0" err="1"/>
              <a:t>android.telephony</a:t>
            </a:r>
            <a:r>
              <a:rPr lang="en-US" dirty="0"/>
              <a:t>)\n- SIM, radio, call &amp; SMS routing"];</a:t>
            </a:r>
          </a:p>
          <a:p>
            <a:r>
              <a:rPr lang="en-US" dirty="0"/>
              <a:t>    </a:t>
            </a:r>
            <a:r>
              <a:rPr lang="en-US" dirty="0" err="1"/>
              <a:t>IMSService</a:t>
            </a:r>
            <a:r>
              <a:rPr lang="en-US" dirty="0"/>
              <a:t> [label="IMS / Carrier Service\n(</a:t>
            </a:r>
            <a:r>
              <a:rPr lang="en-US" dirty="0" err="1"/>
              <a:t>com.google.android.ims</a:t>
            </a:r>
            <a:r>
              <a:rPr lang="en-US" dirty="0"/>
              <a:t>)\n- VoLTE, VoWiFi, RCS\n- </a:t>
            </a:r>
            <a:r>
              <a:rPr lang="en-US" dirty="0" err="1"/>
              <a:t>rcs.db</a:t>
            </a:r>
            <a:r>
              <a:rPr lang="en-US" dirty="0"/>
              <a:t>"];</a:t>
            </a:r>
          </a:p>
          <a:p>
            <a:r>
              <a:rPr lang="en-US" dirty="0"/>
              <a:t>  }</a:t>
            </a:r>
          </a:p>
          <a:p>
            <a:endParaRPr lang="en-US" dirty="0"/>
          </a:p>
          <a:p>
            <a:r>
              <a:rPr lang="en-US" dirty="0"/>
              <a:t>  // App → Provider relationships</a:t>
            </a:r>
          </a:p>
          <a:p>
            <a:r>
              <a:rPr lang="en-US" dirty="0"/>
              <a:t>  </a:t>
            </a:r>
            <a:r>
              <a:rPr lang="en-US" dirty="0" err="1"/>
              <a:t>GoogleDialer</a:t>
            </a:r>
            <a:r>
              <a:rPr lang="en-US" dirty="0"/>
              <a:t> -&gt; </a:t>
            </a:r>
            <a:r>
              <a:rPr lang="en-US" dirty="0" err="1"/>
              <a:t>CallLogProvider</a:t>
            </a:r>
            <a:r>
              <a:rPr lang="en-US" dirty="0"/>
              <a:t> [label="Query / Insert Calls", color=blue];</a:t>
            </a:r>
          </a:p>
          <a:p>
            <a:r>
              <a:rPr lang="en-US" dirty="0"/>
              <a:t>  </a:t>
            </a:r>
            <a:r>
              <a:rPr lang="en-US" dirty="0" err="1"/>
              <a:t>GoogleDialer</a:t>
            </a:r>
            <a:r>
              <a:rPr lang="en-US" dirty="0"/>
              <a:t> -&gt; </a:t>
            </a:r>
            <a:r>
              <a:rPr lang="en-US" dirty="0" err="1"/>
              <a:t>ContactsProvider</a:t>
            </a:r>
            <a:r>
              <a:rPr lang="en-US" dirty="0"/>
              <a:t> [label="Lookup / Update Contacts", color=blue];</a:t>
            </a:r>
          </a:p>
          <a:p>
            <a:r>
              <a:rPr lang="en-US" dirty="0"/>
              <a:t>  </a:t>
            </a:r>
            <a:r>
              <a:rPr lang="en-US" dirty="0" err="1"/>
              <a:t>ContactsApp</a:t>
            </a:r>
            <a:r>
              <a:rPr lang="en-US" dirty="0"/>
              <a:t> -&gt; </a:t>
            </a:r>
            <a:r>
              <a:rPr lang="en-US" dirty="0" err="1"/>
              <a:t>ContactsProvider</a:t>
            </a:r>
            <a:r>
              <a:rPr lang="en-US" dirty="0"/>
              <a:t> [label="CRUD via </a:t>
            </a:r>
            <a:r>
              <a:rPr lang="en-US" dirty="0" err="1"/>
              <a:t>ContentResolver</a:t>
            </a:r>
            <a:r>
              <a:rPr lang="en-US" dirty="0"/>
              <a:t>", color=blue];</a:t>
            </a:r>
          </a:p>
          <a:p>
            <a:r>
              <a:rPr lang="en-US" dirty="0"/>
              <a:t>  Messaging -&gt; </a:t>
            </a:r>
            <a:r>
              <a:rPr lang="en-US" dirty="0" err="1"/>
              <a:t>TelephonyProvider</a:t>
            </a:r>
            <a:r>
              <a:rPr lang="en-US" dirty="0"/>
              <a:t> [label="Read / Write SMS &amp; MMS", color=blue];</a:t>
            </a:r>
          </a:p>
          <a:p>
            <a:endParaRPr lang="en-US" dirty="0"/>
          </a:p>
          <a:p>
            <a:r>
              <a:rPr lang="en-US" dirty="0"/>
              <a:t>  // Provider → System Services</a:t>
            </a:r>
          </a:p>
          <a:p>
            <a:r>
              <a:rPr lang="en-US" dirty="0"/>
              <a:t>  </a:t>
            </a:r>
            <a:r>
              <a:rPr lang="en-US" dirty="0" err="1"/>
              <a:t>CallLogProvider</a:t>
            </a:r>
            <a:r>
              <a:rPr lang="en-US" dirty="0"/>
              <a:t> -&gt; </a:t>
            </a:r>
            <a:r>
              <a:rPr lang="en-US" dirty="0" err="1"/>
              <a:t>TelephonyService</a:t>
            </a:r>
            <a:r>
              <a:rPr lang="en-US" dirty="0"/>
              <a:t> [label="Retrieve call state", color=gray];</a:t>
            </a:r>
          </a:p>
          <a:p>
            <a:r>
              <a:rPr lang="en-US" dirty="0"/>
              <a:t>  </a:t>
            </a:r>
            <a:r>
              <a:rPr lang="en-US" dirty="0" err="1"/>
              <a:t>TelephonyService</a:t>
            </a:r>
            <a:r>
              <a:rPr lang="en-US" dirty="0"/>
              <a:t> -&gt; </a:t>
            </a:r>
            <a:r>
              <a:rPr lang="en-US" dirty="0" err="1"/>
              <a:t>IMSService</a:t>
            </a:r>
            <a:r>
              <a:rPr lang="en-US" dirty="0"/>
              <a:t> [label="Forward to IMS (VoLTE/RCS)", color=gray, style=dashed];</a:t>
            </a:r>
          </a:p>
          <a:p>
            <a:endParaRPr lang="en-US" dirty="0"/>
          </a:p>
          <a:p>
            <a:r>
              <a:rPr lang="en-US" dirty="0"/>
              <a:t>  // Provider hierarchy</a:t>
            </a:r>
          </a:p>
          <a:p>
            <a:r>
              <a:rPr lang="en-US" dirty="0"/>
              <a:t>  </a:t>
            </a:r>
            <a:r>
              <a:rPr lang="en-US" dirty="0" err="1"/>
              <a:t>ContactsProvider</a:t>
            </a:r>
            <a:r>
              <a:rPr lang="en-US" dirty="0"/>
              <a:t> -&gt; </a:t>
            </a:r>
            <a:r>
              <a:rPr lang="en-US" dirty="0" err="1"/>
              <a:t>CallLogProvider</a:t>
            </a:r>
            <a:r>
              <a:rPr lang="en-US" dirty="0"/>
              <a:t> [label="same package\n(</a:t>
            </a:r>
            <a:r>
              <a:rPr lang="en-US" dirty="0" err="1"/>
              <a:t>com.android.providers.contacts</a:t>
            </a:r>
            <a:r>
              <a:rPr lang="en-US" dirty="0"/>
              <a:t>)", style=dotted, color=gray];</a:t>
            </a:r>
          </a:p>
          <a:p>
            <a:endParaRPr lang="en-US" dirty="0"/>
          </a:p>
          <a:p>
            <a:r>
              <a:rPr lang="en-US" dirty="0"/>
              <a:t>  // Shared RCS linkage</a:t>
            </a:r>
          </a:p>
          <a:p>
            <a:r>
              <a:rPr lang="en-US" dirty="0"/>
              <a:t>  </a:t>
            </a:r>
            <a:r>
              <a:rPr lang="en-US" dirty="0" err="1"/>
              <a:t>IMSService</a:t>
            </a:r>
            <a:r>
              <a:rPr lang="en-US" dirty="0"/>
              <a:t> -&gt; Messaging [label="</a:t>
            </a:r>
            <a:r>
              <a:rPr lang="en-US" dirty="0" err="1"/>
              <a:t>rcs.db</a:t>
            </a:r>
            <a:r>
              <a:rPr lang="en-US" dirty="0"/>
              <a:t> ↔ </a:t>
            </a:r>
            <a:r>
              <a:rPr lang="en-US" dirty="0" err="1"/>
              <a:t>bugle_db</a:t>
            </a:r>
            <a:r>
              <a:rPr lang="en-US" dirty="0"/>
              <a:t> (RCS transport)", color=</a:t>
            </a:r>
            <a:r>
              <a:rPr lang="en-US" dirty="0" err="1"/>
              <a:t>darkgreen</a:t>
            </a:r>
            <a:r>
              <a:rPr lang="en-US" dirty="0"/>
              <a:t>, style=dotted];</a:t>
            </a:r>
          </a:p>
          <a:p>
            <a:r>
              <a:rPr lang="en-US" dirty="0"/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596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tree 'Pixel 3/data/data/</a:t>
            </a:r>
            <a:r>
              <a:rPr lang="en-US" dirty="0" err="1"/>
              <a:t>com.google.android.dialer</a:t>
            </a:r>
            <a:r>
              <a:rPr lang="en-US" dirty="0"/>
              <a:t>/databases/'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954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sqlitebrowser</a:t>
            </a:r>
            <a:r>
              <a:rPr lang="en-US" dirty="0"/>
              <a:t> 'Pixel 3/data/data/</a:t>
            </a:r>
            <a:r>
              <a:rPr lang="en-US" dirty="0" err="1"/>
              <a:t>com.google.android.dialer</a:t>
            </a:r>
            <a:r>
              <a:rPr lang="en-US" dirty="0"/>
              <a:t>/databases/</a:t>
            </a:r>
            <a:r>
              <a:rPr lang="en-US" dirty="0" err="1"/>
              <a:t>annotated_call_log.db</a:t>
            </a:r>
            <a:r>
              <a:rPr lang="en-US" dirty="0"/>
              <a:t>'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662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date -d '@1581691278’ –u</a:t>
            </a:r>
          </a:p>
          <a:p>
            <a:r>
              <a:rPr lang="en-US" dirty="0"/>
              <a:t>https://developer.android.com/reference/android/provider/CallLog.Calls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1463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https://developer.android.com/reference/android/provider/CallLog.Calls.html#TYPE</a:t>
            </a:r>
          </a:p>
          <a:p>
            <a:r>
              <a:rPr lang="en-US" dirty="0"/>
              <a:t>https://android.googlesource.com/platform/packages/apps/Dialer/+/5d01ebb84a25c097a58ea8a3e1b4a521456e6f17/java/com/android/dialer/calllogutils/PhoneCallDetails.java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716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import sqlite3</a:t>
            </a:r>
          </a:p>
          <a:p>
            <a:endParaRPr lang="en-US" dirty="0"/>
          </a:p>
          <a:p>
            <a:r>
              <a:rPr lang="en-US" dirty="0"/>
              <a:t># Connect to the database</a:t>
            </a:r>
          </a:p>
          <a:p>
            <a:r>
              <a:rPr lang="en-US" dirty="0"/>
              <a:t>conn = sqlite3.connect('</a:t>
            </a:r>
            <a:r>
              <a:rPr lang="en-US" dirty="0" err="1"/>
              <a:t>phone_lookup_history.db</a:t>
            </a:r>
            <a:r>
              <a:rPr lang="en-US" dirty="0"/>
              <a:t>')</a:t>
            </a:r>
          </a:p>
          <a:p>
            <a:r>
              <a:rPr lang="en-US" dirty="0"/>
              <a:t>cursor = </a:t>
            </a:r>
            <a:r>
              <a:rPr lang="en-US" dirty="0" err="1"/>
              <a:t>conn.cursor</a:t>
            </a:r>
            <a:r>
              <a:rPr lang="en-US" dirty="0"/>
              <a:t>()</a:t>
            </a:r>
          </a:p>
          <a:p>
            <a:endParaRPr lang="en-US" dirty="0"/>
          </a:p>
          <a:p>
            <a:r>
              <a:rPr lang="en-US" dirty="0"/>
              <a:t># Query the BLOB data</a:t>
            </a:r>
          </a:p>
          <a:p>
            <a:r>
              <a:rPr lang="en-US" dirty="0" err="1"/>
              <a:t>cursor.execute</a:t>
            </a:r>
            <a:r>
              <a:rPr lang="en-US" dirty="0"/>
              <a:t>("SELECT </a:t>
            </a:r>
            <a:r>
              <a:rPr lang="en-US" dirty="0" err="1"/>
              <a:t>normalized_number</a:t>
            </a:r>
            <a:r>
              <a:rPr lang="en-US" dirty="0"/>
              <a:t>, </a:t>
            </a:r>
            <a:r>
              <a:rPr lang="en-US" dirty="0" err="1"/>
              <a:t>phone_lookup_info</a:t>
            </a:r>
            <a:r>
              <a:rPr lang="en-US" dirty="0"/>
              <a:t> FROM </a:t>
            </a:r>
            <a:r>
              <a:rPr lang="en-US" dirty="0" err="1"/>
              <a:t>PhoneLookupHistory</a:t>
            </a:r>
            <a:r>
              <a:rPr lang="en-US" dirty="0"/>
              <a:t> WHERE </a:t>
            </a:r>
            <a:r>
              <a:rPr lang="en-US" dirty="0" err="1"/>
              <a:t>normalized_number</a:t>
            </a:r>
            <a:r>
              <a:rPr lang="en-US" dirty="0"/>
              <a:t> = '+13269243087'")</a:t>
            </a:r>
          </a:p>
          <a:p>
            <a:r>
              <a:rPr lang="en-US" dirty="0"/>
              <a:t>row = </a:t>
            </a:r>
            <a:r>
              <a:rPr lang="en-US" dirty="0" err="1"/>
              <a:t>cursor.fetchone</a:t>
            </a:r>
            <a:r>
              <a:rPr lang="en-US" dirty="0"/>
              <a:t>()</a:t>
            </a:r>
          </a:p>
          <a:p>
            <a:endParaRPr lang="en-US" dirty="0"/>
          </a:p>
          <a:p>
            <a:r>
              <a:rPr lang="en-US" dirty="0"/>
              <a:t>if row:</a:t>
            </a:r>
          </a:p>
          <a:p>
            <a:r>
              <a:rPr lang="en-US" dirty="0"/>
              <a:t>    </a:t>
            </a:r>
            <a:r>
              <a:rPr lang="en-US" dirty="0" err="1"/>
              <a:t>normalized_number</a:t>
            </a:r>
            <a:r>
              <a:rPr lang="en-US" dirty="0"/>
              <a:t>, </a:t>
            </a:r>
            <a:r>
              <a:rPr lang="en-US" dirty="0" err="1"/>
              <a:t>blob_data</a:t>
            </a:r>
            <a:r>
              <a:rPr lang="en-US" dirty="0"/>
              <a:t> = row</a:t>
            </a:r>
          </a:p>
          <a:p>
            <a:r>
              <a:rPr lang="en-US" dirty="0"/>
              <a:t>    print(</a:t>
            </a:r>
            <a:r>
              <a:rPr lang="en-US" dirty="0" err="1"/>
              <a:t>f"Phone</a:t>
            </a:r>
            <a:r>
              <a:rPr lang="en-US" dirty="0"/>
              <a:t> Number: {</a:t>
            </a:r>
            <a:r>
              <a:rPr lang="en-US" dirty="0" err="1"/>
              <a:t>normalized_number</a:t>
            </a:r>
            <a:r>
              <a:rPr lang="en-US" dirty="0"/>
              <a:t>}")</a:t>
            </a:r>
          </a:p>
          <a:p>
            <a:r>
              <a:rPr lang="en-US" dirty="0"/>
              <a:t>    </a:t>
            </a:r>
          </a:p>
          <a:p>
            <a:r>
              <a:rPr lang="en-US" dirty="0"/>
              <a:t>    # Save the BLOB to a file for further processing</a:t>
            </a:r>
          </a:p>
          <a:p>
            <a:r>
              <a:rPr lang="en-US" dirty="0"/>
              <a:t>    with open('</a:t>
            </a:r>
            <a:r>
              <a:rPr lang="en-US" dirty="0" err="1"/>
              <a:t>phone_lookup_info.blob</a:t>
            </a:r>
            <a:r>
              <a:rPr lang="en-US" dirty="0"/>
              <a:t>', '</a:t>
            </a:r>
            <a:r>
              <a:rPr lang="en-US" dirty="0" err="1"/>
              <a:t>wb</a:t>
            </a:r>
            <a:r>
              <a:rPr lang="en-US" dirty="0"/>
              <a:t>') as f:</a:t>
            </a:r>
          </a:p>
          <a:p>
            <a:r>
              <a:rPr lang="en-US" dirty="0"/>
              <a:t>        </a:t>
            </a:r>
            <a:r>
              <a:rPr lang="en-US" dirty="0" err="1"/>
              <a:t>f.write</a:t>
            </a:r>
            <a:r>
              <a:rPr lang="en-US" dirty="0"/>
              <a:t>(</a:t>
            </a:r>
            <a:r>
              <a:rPr lang="en-US" dirty="0" err="1"/>
              <a:t>blob_data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# Close the connection</a:t>
            </a:r>
          </a:p>
          <a:p>
            <a:r>
              <a:rPr lang="en-US" dirty="0" err="1"/>
              <a:t>conn.close</a:t>
            </a:r>
            <a:r>
              <a:rPr lang="en-US" dirty="0"/>
              <a:t>()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357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66646" cy="365125"/>
          </a:xfrm>
        </p:spPr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171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965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00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622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569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11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692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089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400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900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37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3717A-E3C1-4BED-ABE0-B7069385E023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United States Department of Justice - Wikipedia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4663" y="6429241"/>
            <a:ext cx="379628" cy="37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JP PMP Login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291" y="6519834"/>
            <a:ext cx="420444" cy="20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niversity of Baltimore Issues Marketing RFP - PR News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993" y="6286831"/>
            <a:ext cx="1571896" cy="66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ile:Towson University logo horiz 2019.png - Wikimedia Commons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985" y="6456351"/>
            <a:ext cx="1202235" cy="41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574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.xml"/><Relationship Id="rId11" Type="http://schemas.openxmlformats.org/officeDocument/2006/relationships/customXml" Target="../ink/ink4.xml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openxmlformats.org/officeDocument/2006/relationships/customXml" Target="../ink/ink1.xml"/><Relationship Id="rId9" Type="http://schemas.openxmlformats.org/officeDocument/2006/relationships/customXml" Target="../ink/ink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6BAF9-88AC-4600-B511-347782B9C8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GMS Apps Investigations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CD3106-2EE0-40F4-8C0B-042135FF9F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Part 2: GMS Google Phone Dialer App</a:t>
            </a:r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262B5C9-4EF0-4D9F-8C90-13FFFFC621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8064" y="4649693"/>
            <a:ext cx="6713802" cy="217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245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3A87F37-BAB2-178C-EBDF-EEB48956F9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5438" y="1333013"/>
            <a:ext cx="7574936" cy="447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585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D4EDD-C7BC-95D0-61BC-C933AEC05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Most Valuable Tables for Investigation (1)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DD39F-AA11-B44D-9E18-32778265BD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err="1">
                <a:solidFill>
                  <a:srgbClr val="7030A0"/>
                </a:solidFill>
              </a:rPr>
              <a:t>annotated_call_log.db</a:t>
            </a:r>
            <a:endParaRPr lang="en-GB" dirty="0">
              <a:solidFill>
                <a:srgbClr val="7030A0"/>
              </a:solidFill>
            </a:endParaRPr>
          </a:p>
          <a:p>
            <a:pPr lvl="1"/>
            <a:r>
              <a:rPr lang="en-GB" b="1" dirty="0"/>
              <a:t>Why? </a:t>
            </a:r>
            <a:r>
              <a:rPr lang="en-GB" dirty="0"/>
              <a:t>includes enriched call log data, such as whether a call was flagged as spam, marked as a </a:t>
            </a:r>
            <a:r>
              <a:rPr lang="en-GB" dirty="0" err="1"/>
              <a:t>favorite</a:t>
            </a:r>
            <a:r>
              <a:rPr lang="en-GB" dirty="0"/>
              <a:t>, or associated with a specific contact. It might also include user annotations or app-generated labels.</a:t>
            </a:r>
          </a:p>
          <a:p>
            <a:pPr lvl="1"/>
            <a:r>
              <a:rPr lang="en-GB" b="1" dirty="0"/>
              <a:t>Use Case: </a:t>
            </a:r>
            <a:r>
              <a:rPr lang="en-GB" dirty="0"/>
              <a:t>Identifying suspicious calls (e.g., flagged as spam) or understanding user interactions with specific numbers.</a:t>
            </a:r>
          </a:p>
          <a:p>
            <a:r>
              <a:rPr lang="en-GB" dirty="0" err="1">
                <a:solidFill>
                  <a:srgbClr val="7030A0"/>
                </a:solidFill>
              </a:rPr>
              <a:t>dialer.db</a:t>
            </a:r>
            <a:r>
              <a:rPr lang="en-GB" dirty="0">
                <a:solidFill>
                  <a:srgbClr val="7030A0"/>
                </a:solidFill>
              </a:rPr>
              <a:t> </a:t>
            </a:r>
          </a:p>
          <a:p>
            <a:pPr lvl="1"/>
            <a:r>
              <a:rPr lang="en-GB" b="1" dirty="0"/>
              <a:t>Why? </a:t>
            </a:r>
            <a:r>
              <a:rPr lang="en-GB" dirty="0"/>
              <a:t>containing contact information, smart dial data, and filtered number data. It’s a primary source for understanding contact associations and some usage patterns but </a:t>
            </a:r>
            <a:r>
              <a:rPr lang="en-GB" dirty="0">
                <a:solidFill>
                  <a:srgbClr val="FF0000"/>
                </a:solidFill>
              </a:rPr>
              <a:t>does not </a:t>
            </a:r>
            <a:r>
              <a:rPr lang="en-GB" dirty="0"/>
              <a:t>contain detailed call logs.</a:t>
            </a:r>
          </a:p>
          <a:p>
            <a:pPr lvl="1"/>
            <a:r>
              <a:rPr lang="en-GB" b="1" dirty="0"/>
              <a:t>Use Case: </a:t>
            </a:r>
            <a:r>
              <a:rPr lang="en-GB" dirty="0"/>
              <a:t>Investigating frequently contacted numbers, mapping phone numbers to contacts, and identifying blocked or filtered numbers.</a:t>
            </a:r>
          </a:p>
        </p:txBody>
      </p:sp>
    </p:spTree>
    <p:extLst>
      <p:ext uri="{BB962C8B-B14F-4D97-AF65-F5344CB8AC3E}">
        <p14:creationId xmlns:p14="http://schemas.microsoft.com/office/powerpoint/2010/main" val="1777753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87F9E7-A606-7D97-8149-62A5BC88CD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C0554-88CC-7991-D77C-A6992D81C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Most Valuable Tables for Investigation (2)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0B6B3-8143-0661-9D01-6424C7CD1A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solidFill>
                  <a:srgbClr val="7030A0"/>
                </a:solidFill>
              </a:rPr>
              <a:t>suggest_contact_database</a:t>
            </a:r>
            <a:endParaRPr lang="en-US" dirty="0">
              <a:solidFill>
                <a:srgbClr val="7030A0"/>
              </a:solidFill>
            </a:endParaRPr>
          </a:p>
          <a:p>
            <a:pPr lvl="1"/>
            <a:r>
              <a:rPr lang="en-GB" b="1" dirty="0"/>
              <a:t>Why? </a:t>
            </a:r>
            <a:r>
              <a:rPr lang="en-GB" dirty="0"/>
              <a:t>store data for suggesting contacts, likely across a broader range of interactions beyond just </a:t>
            </a:r>
            <a:r>
              <a:rPr lang="en-GB" dirty="0" err="1"/>
              <a:t>dialing</a:t>
            </a:r>
            <a:r>
              <a:rPr lang="en-GB" dirty="0"/>
              <a:t>.</a:t>
            </a:r>
          </a:p>
          <a:p>
            <a:pPr lvl="2"/>
            <a:r>
              <a:rPr lang="en-GB" dirty="0"/>
              <a:t>Suggesting contacts to call based on recent interactions (calls, messages, emails).</a:t>
            </a:r>
          </a:p>
          <a:p>
            <a:pPr lvl="2"/>
            <a:r>
              <a:rPr lang="en-GB" dirty="0"/>
              <a:t>Suggesting contacts for sharing content (e.g., via the share sheet).</a:t>
            </a:r>
          </a:p>
          <a:p>
            <a:pPr lvl="2"/>
            <a:r>
              <a:rPr lang="en-GB" dirty="0"/>
              <a:t>Suggesting contacts in other contexts, like when composing a message or email.</a:t>
            </a:r>
          </a:p>
          <a:p>
            <a:pPr lvl="1"/>
            <a:r>
              <a:rPr lang="en-GB" b="1" dirty="0"/>
              <a:t>Use Case: </a:t>
            </a:r>
          </a:p>
          <a:p>
            <a:pPr lvl="2"/>
            <a:r>
              <a:rPr lang="en-GB" dirty="0"/>
              <a:t>Useful for understanding a broader range of the user’s interactions with contacts, not just </a:t>
            </a:r>
            <a:r>
              <a:rPr lang="en-GB" dirty="0" err="1"/>
              <a:t>dialing</a:t>
            </a:r>
            <a:r>
              <a:rPr lang="en-GB" dirty="0"/>
              <a:t>. </a:t>
            </a:r>
          </a:p>
          <a:p>
            <a:pPr lvl="2"/>
            <a:r>
              <a:rPr lang="en-GB" dirty="0"/>
              <a:t>Could reveal contacts the user frequently interacts with across different apps or contexts (e.g., messaging, email), which might not show up in </a:t>
            </a:r>
            <a:r>
              <a:rPr lang="en-GB" dirty="0" err="1">
                <a:solidFill>
                  <a:srgbClr val="7030A0"/>
                </a:solidFill>
              </a:rPr>
              <a:t>smartdial_table</a:t>
            </a:r>
            <a:r>
              <a:rPr lang="en-GB" dirty="0">
                <a:solidFill>
                  <a:srgbClr val="7030A0"/>
                </a:solidFill>
              </a:rPr>
              <a:t> </a:t>
            </a:r>
            <a:r>
              <a:rPr lang="en-GB" dirty="0"/>
              <a:t>if they weren’t </a:t>
            </a:r>
            <a:r>
              <a:rPr lang="en-GB" dirty="0" err="1"/>
              <a:t>dialed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79553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5431C3-1814-0B6F-B2B7-16B7ECBF38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743EB-F407-1D19-C005-E1425EFA3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Most Valuable Tables for Investigation (3)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390EF-709E-BFDF-FD22-0C2C0F3AEB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>
                <a:solidFill>
                  <a:srgbClr val="7030A0"/>
                </a:solidFill>
              </a:rPr>
              <a:t>voicemail.db</a:t>
            </a:r>
            <a:endParaRPr lang="en-GB" dirty="0">
              <a:solidFill>
                <a:srgbClr val="7030A0"/>
              </a:solidFill>
            </a:endParaRPr>
          </a:p>
          <a:p>
            <a:pPr lvl="1"/>
            <a:r>
              <a:rPr lang="en-GB" b="1" dirty="0"/>
              <a:t>Why? </a:t>
            </a:r>
            <a:r>
              <a:rPr lang="en-GB" dirty="0"/>
              <a:t>Voicemails can contain critical information, such as audio recordings, transcriptions, and metadata about the caller. This could reveal important conversations or evidence.</a:t>
            </a:r>
          </a:p>
          <a:p>
            <a:pPr lvl="1"/>
            <a:r>
              <a:rPr lang="en-GB" b="1" dirty="0"/>
              <a:t>Use Case: </a:t>
            </a:r>
            <a:r>
              <a:rPr lang="en-GB" dirty="0"/>
              <a:t>Extracting voicemail content for evidence of threats, plans, or other relevant communications.</a:t>
            </a:r>
          </a:p>
          <a:p>
            <a:r>
              <a:rPr lang="en-US" dirty="0" err="1">
                <a:solidFill>
                  <a:srgbClr val="7030A0"/>
                </a:solidFill>
              </a:rPr>
              <a:t>phone_lookup_history.db</a:t>
            </a:r>
            <a:endParaRPr lang="en-US" dirty="0">
              <a:solidFill>
                <a:srgbClr val="7030A0"/>
              </a:solidFill>
            </a:endParaRPr>
          </a:p>
          <a:p>
            <a:pPr lvl="1"/>
            <a:r>
              <a:rPr lang="en-GB" b="1" dirty="0"/>
              <a:t>Why? </a:t>
            </a:r>
            <a:r>
              <a:rPr lang="en-GB" dirty="0"/>
              <a:t>This database tracks phone number lookups, which could reveal attempts to identify unknown callers, reverse lookups, or spam detection queries. It might also show if the user or app queried a number against a known database.</a:t>
            </a:r>
          </a:p>
          <a:p>
            <a:pPr lvl="1"/>
            <a:r>
              <a:rPr lang="en-GB" b="1" dirty="0"/>
              <a:t>Use Case: </a:t>
            </a:r>
            <a:r>
              <a:rPr lang="en-GB" dirty="0"/>
              <a:t>Investigating whether the user was dealing with unknown or suspicious numbers.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8763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A0DEEC-B1A5-DA79-AA6D-923ADCB421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B2C99-33FF-6666-DF71-1CD1BA2B7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Most Valuable Tables for Investigation (4)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73B7E-4B8F-4067-4420-1D17DC2FB6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solidFill>
                  <a:srgbClr val="7030A0"/>
                </a:solidFill>
              </a:rPr>
              <a:t>rtt_transcript.db</a:t>
            </a:r>
            <a:endParaRPr lang="en-US" dirty="0">
              <a:solidFill>
                <a:srgbClr val="7030A0"/>
              </a:solidFill>
            </a:endParaRPr>
          </a:p>
          <a:p>
            <a:pPr lvl="1"/>
            <a:r>
              <a:rPr lang="en-GB" b="1" dirty="0"/>
              <a:t>Why</a:t>
            </a:r>
            <a:r>
              <a:rPr lang="en-GB" dirty="0"/>
              <a:t>? If the user used RTT (Real-Time Text) for communication, this database could contain transcripts of text-based conversations during calls, which might be relevant for accessibility users or specific investigations.</a:t>
            </a:r>
          </a:p>
          <a:p>
            <a:pPr lvl="1"/>
            <a:r>
              <a:rPr lang="en-GB" b="1" dirty="0"/>
              <a:t>Use Case: </a:t>
            </a:r>
            <a:r>
              <a:rPr lang="en-GB" dirty="0"/>
              <a:t>Extracting text communications that occurred during calls.</a:t>
            </a:r>
          </a:p>
          <a:p>
            <a:r>
              <a:rPr lang="en-US" dirty="0" err="1">
                <a:solidFill>
                  <a:srgbClr val="7030A0"/>
                </a:solidFill>
              </a:rPr>
              <a:t>callscreen_transcripts</a:t>
            </a:r>
            <a:endParaRPr lang="en-US" dirty="0">
              <a:solidFill>
                <a:srgbClr val="7030A0"/>
              </a:solidFill>
            </a:endParaRPr>
          </a:p>
          <a:p>
            <a:pPr lvl="1"/>
            <a:r>
              <a:rPr lang="en-GB" b="1" dirty="0"/>
              <a:t>Why? </a:t>
            </a:r>
            <a:r>
              <a:rPr lang="en-GB" dirty="0"/>
              <a:t>contains transcriptions of call screening interactions (e.g., Google’s Call Screen feature, which answers calls and transcribes responses). It could reveal interactions with unknown callers.</a:t>
            </a:r>
          </a:p>
          <a:p>
            <a:pPr lvl="1"/>
            <a:r>
              <a:rPr lang="en-GB" b="1" dirty="0"/>
              <a:t>Use Case: </a:t>
            </a:r>
            <a:r>
              <a:rPr lang="en-GB" dirty="0"/>
              <a:t>Investigating interactions with unknown or suspicious callers through call screening.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8757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3C801A6-5F07-875A-CA9A-2DFE984CC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accent2"/>
                </a:solidFill>
              </a:rPr>
              <a:t>annotated_call_log.db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CB9AB2-945C-4648-DAAC-B68EFB6397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2981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9914C1E-078D-0607-9DC7-DF03AB17AA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665" y="2213541"/>
            <a:ext cx="10033458" cy="1505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0203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DC86807-F942-D476-B36E-D8A181530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4020" y="887468"/>
            <a:ext cx="4049875" cy="540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7900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CDFFFE1-D793-6554-7DB4-AE53792F54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5175129"/>
              </p:ext>
            </p:extLst>
          </p:nvPr>
        </p:nvGraphicFramePr>
        <p:xfrm>
          <a:off x="198121" y="502002"/>
          <a:ext cx="11612879" cy="567111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263139">
                  <a:extLst>
                    <a:ext uri="{9D8B030D-6E8A-4147-A177-3AD203B41FA5}">
                      <a16:colId xmlns:a16="http://schemas.microsoft.com/office/drawing/2014/main" val="2652576918"/>
                    </a:ext>
                  </a:extLst>
                </a:gridCol>
                <a:gridCol w="1168441">
                  <a:extLst>
                    <a:ext uri="{9D8B030D-6E8A-4147-A177-3AD203B41FA5}">
                      <a16:colId xmlns:a16="http://schemas.microsoft.com/office/drawing/2014/main" val="2367620707"/>
                    </a:ext>
                  </a:extLst>
                </a:gridCol>
                <a:gridCol w="8181299">
                  <a:extLst>
                    <a:ext uri="{9D8B030D-6E8A-4147-A177-3AD203B41FA5}">
                      <a16:colId xmlns:a16="http://schemas.microsoft.com/office/drawing/2014/main" val="1908267608"/>
                    </a:ext>
                  </a:extLst>
                </a:gridCol>
              </a:tblGrid>
              <a:tr h="6022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dirty="0"/>
                        <a:t>Column (</a:t>
                      </a:r>
                      <a:r>
                        <a:rPr lang="en-US" sz="1200" dirty="0" err="1">
                          <a:solidFill>
                            <a:srgbClr val="FF0000"/>
                          </a:solidFill>
                        </a:rPr>
                        <a:t>AnnotatedCallLog</a:t>
                      </a:r>
                      <a:r>
                        <a:rPr lang="en-US" sz="1200" dirty="0"/>
                        <a:t>)</a:t>
                      </a:r>
                    </a:p>
                  </a:txBody>
                  <a:tcPr marL="15057" marR="15057" marT="7528" marB="752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/>
                        <a:t>Type</a:t>
                      </a:r>
                    </a:p>
                  </a:txBody>
                  <a:tcPr marL="15057" marR="15057" marT="7528" marB="752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/>
                        <a:t>Description</a:t>
                      </a:r>
                    </a:p>
                  </a:txBody>
                  <a:tcPr marL="15057" marR="15057" marT="7528" marB="7528" anchor="ctr"/>
                </a:tc>
                <a:extLst>
                  <a:ext uri="{0D108BD9-81ED-4DB2-BD59-A6C34878D82A}">
                    <a16:rowId xmlns:a16="http://schemas.microsoft.com/office/drawing/2014/main" val="2590372091"/>
                  </a:ext>
                </a:extLst>
              </a:tr>
              <a:tr h="19573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b="1">
                          <a:highlight>
                            <a:srgbClr val="FFFF00"/>
                          </a:highlight>
                        </a:rPr>
                        <a:t>_id</a:t>
                      </a:r>
                      <a:endParaRPr lang="en-US" sz="1200">
                        <a:highlight>
                          <a:srgbClr val="FFFF00"/>
                        </a:highlight>
                      </a:endParaRPr>
                    </a:p>
                  </a:txBody>
                  <a:tcPr marL="15057" marR="15057" marT="7528" marB="752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dirty="0">
                          <a:highlight>
                            <a:srgbClr val="FFFF00"/>
                          </a:highlight>
                        </a:rPr>
                        <a:t>PRIMARY KEY</a:t>
                      </a:r>
                    </a:p>
                  </a:txBody>
                  <a:tcPr marL="15057" marR="15057" marT="7528" marB="752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 dirty="0">
                          <a:highlight>
                            <a:srgbClr val="FFFF00"/>
                          </a:highlight>
                        </a:rPr>
                        <a:t>Local unique identifier for the cached call entry in this table (not necessarily equal to _id in </a:t>
                      </a:r>
                      <a:r>
                        <a:rPr lang="en-GB" sz="1200" dirty="0" err="1">
                          <a:highlight>
                            <a:srgbClr val="FFFF00"/>
                          </a:highlight>
                        </a:rPr>
                        <a:t>calllog.db</a:t>
                      </a:r>
                      <a:r>
                        <a:rPr lang="en-GB" sz="1200" dirty="0">
                          <a:highlight>
                            <a:srgbClr val="FFFF00"/>
                          </a:highlight>
                        </a:rPr>
                        <a:t>).</a:t>
                      </a:r>
                    </a:p>
                  </a:txBody>
                  <a:tcPr marL="15057" marR="15057" marT="7528" marB="7528" anchor="ctr"/>
                </a:tc>
                <a:extLst>
                  <a:ext uri="{0D108BD9-81ED-4DB2-BD59-A6C34878D82A}">
                    <a16:rowId xmlns:a16="http://schemas.microsoft.com/office/drawing/2014/main" val="1752297758"/>
                  </a:ext>
                </a:extLst>
              </a:tr>
              <a:tr h="15056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b="1">
                          <a:highlight>
                            <a:srgbClr val="FFFF00"/>
                          </a:highlight>
                        </a:rPr>
                        <a:t>timestamp</a:t>
                      </a:r>
                      <a:endParaRPr lang="en-US" sz="1200">
                        <a:highlight>
                          <a:srgbClr val="FFFF00"/>
                        </a:highlight>
                      </a:endParaRPr>
                    </a:p>
                  </a:txBody>
                  <a:tcPr marL="15057" marR="15057" marT="7528" marB="752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>
                          <a:highlight>
                            <a:srgbClr val="FFFF00"/>
                          </a:highlight>
                        </a:rPr>
                        <a:t>INTEGER</a:t>
                      </a:r>
                    </a:p>
                  </a:txBody>
                  <a:tcPr marL="15057" marR="15057" marT="7528" marB="752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 dirty="0">
                          <a:highlight>
                            <a:srgbClr val="FFFF00"/>
                          </a:highlight>
                        </a:rPr>
                        <a:t>UNIX epoch time (milliseconds) when the call occurred (maps to date in system call log).</a:t>
                      </a:r>
                    </a:p>
                  </a:txBody>
                  <a:tcPr marL="15057" marR="15057" marT="7528" marB="7528" anchor="ctr"/>
                </a:tc>
                <a:extLst>
                  <a:ext uri="{0D108BD9-81ED-4DB2-BD59-A6C34878D82A}">
                    <a16:rowId xmlns:a16="http://schemas.microsoft.com/office/drawing/2014/main" val="4131588772"/>
                  </a:ext>
                </a:extLst>
              </a:tr>
              <a:tr h="15056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b="1"/>
                        <a:t>number</a:t>
                      </a:r>
                      <a:endParaRPr lang="en-US" sz="1200"/>
                    </a:p>
                  </a:txBody>
                  <a:tcPr marL="15057" marR="15057" marT="7528" marB="752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/>
                        <a:t>TEXT</a:t>
                      </a:r>
                    </a:p>
                  </a:txBody>
                  <a:tcPr marL="15057" marR="15057" marT="7528" marB="752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 dirty="0"/>
                        <a:t>Raw phone number as stored from the system call log (</a:t>
                      </a:r>
                      <a:r>
                        <a:rPr lang="en-GB" sz="1200" dirty="0" err="1"/>
                        <a:t>Calls.NUMBER</a:t>
                      </a:r>
                      <a:r>
                        <a:rPr lang="en-GB" sz="1200" dirty="0"/>
                        <a:t>).</a:t>
                      </a:r>
                    </a:p>
                  </a:txBody>
                  <a:tcPr marL="15057" marR="15057" marT="7528" marB="7528" anchor="ctr"/>
                </a:tc>
                <a:extLst>
                  <a:ext uri="{0D108BD9-81ED-4DB2-BD59-A6C34878D82A}">
                    <a16:rowId xmlns:a16="http://schemas.microsoft.com/office/drawing/2014/main" val="3026930406"/>
                  </a:ext>
                </a:extLst>
              </a:tr>
              <a:tr h="19573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b="1"/>
                        <a:t>formatted_number</a:t>
                      </a:r>
                      <a:endParaRPr lang="en-US" sz="1200"/>
                    </a:p>
                  </a:txBody>
                  <a:tcPr marL="15057" marR="15057" marT="7528" marB="752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dirty="0"/>
                        <a:t>TEXT</a:t>
                      </a:r>
                    </a:p>
                  </a:txBody>
                  <a:tcPr marL="15057" marR="15057" marT="7528" marB="752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 dirty="0"/>
                        <a:t>Human-readable formatted version (with country code and spacing). Derived using Google’s </a:t>
                      </a:r>
                      <a:r>
                        <a:rPr lang="en-GB" sz="1200" dirty="0" err="1"/>
                        <a:t>libphonenumber</a:t>
                      </a:r>
                      <a:r>
                        <a:rPr lang="en-GB" sz="1200" dirty="0"/>
                        <a:t>.</a:t>
                      </a:r>
                    </a:p>
                  </a:txBody>
                  <a:tcPr marL="15057" marR="15057" marT="7528" marB="7528" anchor="ctr"/>
                </a:tc>
                <a:extLst>
                  <a:ext uri="{0D108BD9-81ED-4DB2-BD59-A6C34878D82A}">
                    <a16:rowId xmlns:a16="http://schemas.microsoft.com/office/drawing/2014/main" val="1634413920"/>
                  </a:ext>
                </a:extLst>
              </a:tr>
              <a:tr h="24090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b="1"/>
                        <a:t>presentation</a:t>
                      </a:r>
                      <a:endParaRPr lang="en-US" sz="1200"/>
                    </a:p>
                  </a:txBody>
                  <a:tcPr marL="15057" marR="15057" marT="7528" marB="752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/>
                        <a:t>INTEGER</a:t>
                      </a:r>
                    </a:p>
                  </a:txBody>
                  <a:tcPr marL="15057" marR="15057" marT="7528" marB="752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 dirty="0"/>
                        <a:t>How the number was presented: 1 = allowed, 2 = restricted, 3 = unknown, 4 = payphone (see </a:t>
                      </a:r>
                      <a:r>
                        <a:rPr lang="en-GB" sz="1200" dirty="0" err="1"/>
                        <a:t>CallLog.Calls.PRESENTATION</a:t>
                      </a:r>
                      <a:r>
                        <a:rPr lang="en-GB" sz="1200" dirty="0"/>
                        <a:t>_*).</a:t>
                      </a:r>
                    </a:p>
                  </a:txBody>
                  <a:tcPr marL="15057" marR="15057" marT="7528" marB="7528" anchor="ctr"/>
                </a:tc>
                <a:extLst>
                  <a:ext uri="{0D108BD9-81ED-4DB2-BD59-A6C34878D82A}">
                    <a16:rowId xmlns:a16="http://schemas.microsoft.com/office/drawing/2014/main" val="1297837332"/>
                  </a:ext>
                </a:extLst>
              </a:tr>
              <a:tr h="6022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b="1">
                          <a:highlight>
                            <a:srgbClr val="FFFF00"/>
                          </a:highlight>
                        </a:rPr>
                        <a:t>duration</a:t>
                      </a:r>
                      <a:endParaRPr lang="en-US" sz="1200">
                        <a:highlight>
                          <a:srgbClr val="FFFF00"/>
                        </a:highlight>
                      </a:endParaRPr>
                    </a:p>
                  </a:txBody>
                  <a:tcPr marL="15057" marR="15057" marT="7528" marB="752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>
                          <a:highlight>
                            <a:srgbClr val="FFFF00"/>
                          </a:highlight>
                        </a:rPr>
                        <a:t>INTEGER</a:t>
                      </a:r>
                    </a:p>
                  </a:txBody>
                  <a:tcPr marL="15057" marR="15057" marT="7528" marB="752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 dirty="0">
                          <a:highlight>
                            <a:srgbClr val="FFFF00"/>
                          </a:highlight>
                        </a:rPr>
                        <a:t>Length of call in seconds.</a:t>
                      </a:r>
                    </a:p>
                  </a:txBody>
                  <a:tcPr marL="15057" marR="15057" marT="7528" marB="7528" anchor="ctr"/>
                </a:tc>
                <a:extLst>
                  <a:ext uri="{0D108BD9-81ED-4DB2-BD59-A6C34878D82A}">
                    <a16:rowId xmlns:a16="http://schemas.microsoft.com/office/drawing/2014/main" val="620716936"/>
                  </a:ext>
                </a:extLst>
              </a:tr>
              <a:tr h="15056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b="1"/>
                        <a:t>data_usage</a:t>
                      </a:r>
                      <a:endParaRPr lang="en-US" sz="1200"/>
                    </a:p>
                  </a:txBody>
                  <a:tcPr marL="15057" marR="15057" marT="7528" marB="752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dirty="0"/>
                        <a:t>INTEGER</a:t>
                      </a:r>
                    </a:p>
                  </a:txBody>
                  <a:tcPr marL="15057" marR="15057" marT="7528" marB="752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 dirty="0"/>
                        <a:t>Bytes used for data-based calls (VoIP, RCS, Duo, etc.). Often 0 for normal cellular calls.</a:t>
                      </a:r>
                    </a:p>
                  </a:txBody>
                  <a:tcPr marL="15057" marR="15057" marT="7528" marB="7528" anchor="ctr"/>
                </a:tc>
                <a:extLst>
                  <a:ext uri="{0D108BD9-81ED-4DB2-BD59-A6C34878D82A}">
                    <a16:rowId xmlns:a16="http://schemas.microsoft.com/office/drawing/2014/main" val="1832420183"/>
                  </a:ext>
                </a:extLst>
              </a:tr>
              <a:tr h="15056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b="1"/>
                        <a:t>is_read</a:t>
                      </a:r>
                      <a:endParaRPr lang="en-US" sz="1200"/>
                    </a:p>
                  </a:txBody>
                  <a:tcPr marL="15057" marR="15057" marT="7528" marB="752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dirty="0"/>
                        <a:t>INTEGER (0/1)</a:t>
                      </a:r>
                    </a:p>
                  </a:txBody>
                  <a:tcPr marL="15057" marR="15057" marT="7528" marB="752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/>
                        <a:t>Whether the user has viewed this call entry (affects “new call” badge in the Dialer).</a:t>
                      </a:r>
                    </a:p>
                  </a:txBody>
                  <a:tcPr marL="15057" marR="15057" marT="7528" marB="7528" anchor="ctr"/>
                </a:tc>
                <a:extLst>
                  <a:ext uri="{0D108BD9-81ED-4DB2-BD59-A6C34878D82A}">
                    <a16:rowId xmlns:a16="http://schemas.microsoft.com/office/drawing/2014/main" val="2209792432"/>
                  </a:ext>
                </a:extLst>
              </a:tr>
              <a:tr h="15056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b="1"/>
                        <a:t>new</a:t>
                      </a:r>
                      <a:endParaRPr lang="en-US" sz="1200"/>
                    </a:p>
                  </a:txBody>
                  <a:tcPr marL="15057" marR="15057" marT="7528" marB="752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dirty="0"/>
                        <a:t>INTEGER (0/1)</a:t>
                      </a:r>
                    </a:p>
                  </a:txBody>
                  <a:tcPr marL="15057" marR="15057" marT="7528" marB="752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/>
                        <a:t>Same logic as in system log – 1 if the call is new/unread, 0 otherwise.</a:t>
                      </a:r>
                    </a:p>
                  </a:txBody>
                  <a:tcPr marL="15057" marR="15057" marT="7528" marB="7528" anchor="ctr"/>
                </a:tc>
                <a:extLst>
                  <a:ext uri="{0D108BD9-81ED-4DB2-BD59-A6C34878D82A}">
                    <a16:rowId xmlns:a16="http://schemas.microsoft.com/office/drawing/2014/main" val="2447972417"/>
                  </a:ext>
                </a:extLst>
              </a:tr>
              <a:tr h="19573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b="1">
                          <a:highlight>
                            <a:srgbClr val="FFFF00"/>
                          </a:highlight>
                        </a:rPr>
                        <a:t>geocoded_location</a:t>
                      </a:r>
                      <a:endParaRPr lang="en-US" sz="1200">
                        <a:highlight>
                          <a:srgbClr val="FFFF00"/>
                        </a:highlight>
                      </a:endParaRPr>
                    </a:p>
                  </a:txBody>
                  <a:tcPr marL="15057" marR="15057" marT="7528" marB="752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>
                          <a:highlight>
                            <a:srgbClr val="FFFF00"/>
                          </a:highlight>
                        </a:rPr>
                        <a:t>TEXT</a:t>
                      </a:r>
                    </a:p>
                  </a:txBody>
                  <a:tcPr marL="15057" marR="15057" marT="7528" marB="752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 dirty="0">
                          <a:highlight>
                            <a:srgbClr val="FFFF00"/>
                          </a:highlight>
                        </a:rPr>
                        <a:t>Location string inferred from number prefix (e.g., “Maryland, USA”). Added by </a:t>
                      </a:r>
                      <a:r>
                        <a:rPr lang="en-GB" sz="1200" dirty="0" err="1">
                          <a:highlight>
                            <a:srgbClr val="FFFF00"/>
                          </a:highlight>
                        </a:rPr>
                        <a:t>Dialer’s</a:t>
                      </a:r>
                      <a:r>
                        <a:rPr lang="en-GB" sz="1200" dirty="0">
                          <a:highlight>
                            <a:srgbClr val="FFFF00"/>
                          </a:highlight>
                        </a:rPr>
                        <a:t> number lookup service.</a:t>
                      </a:r>
                    </a:p>
                  </a:txBody>
                  <a:tcPr marL="15057" marR="15057" marT="7528" marB="7528" anchor="ctr"/>
                </a:tc>
                <a:extLst>
                  <a:ext uri="{0D108BD9-81ED-4DB2-BD59-A6C34878D82A}">
                    <a16:rowId xmlns:a16="http://schemas.microsoft.com/office/drawing/2014/main" val="867586237"/>
                  </a:ext>
                </a:extLst>
              </a:tr>
              <a:tr h="19573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b="1" dirty="0" err="1"/>
                        <a:t>phone_account_component_name</a:t>
                      </a:r>
                      <a:endParaRPr lang="en-US" sz="1200" dirty="0"/>
                    </a:p>
                  </a:txBody>
                  <a:tcPr marL="15057" marR="15057" marT="7528" marB="752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/>
                        <a:t>TEXT</a:t>
                      </a:r>
                    </a:p>
                  </a:txBody>
                  <a:tcPr marL="15057" marR="15057" marT="7528" marB="752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/>
                        <a:t>Component name of the telephony account (e.g., SIM or VoIP package). Helps distinguish SIM1 vs SIM2 vs Wi-Fi call.</a:t>
                      </a:r>
                    </a:p>
                  </a:txBody>
                  <a:tcPr marL="15057" marR="15057" marT="7528" marB="7528" anchor="ctr"/>
                </a:tc>
                <a:extLst>
                  <a:ext uri="{0D108BD9-81ED-4DB2-BD59-A6C34878D82A}">
                    <a16:rowId xmlns:a16="http://schemas.microsoft.com/office/drawing/2014/main" val="2154063469"/>
                  </a:ext>
                </a:extLst>
              </a:tr>
              <a:tr h="10539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b="1"/>
                        <a:t>phone_account_id</a:t>
                      </a:r>
                      <a:endParaRPr lang="en-US" sz="1200"/>
                    </a:p>
                  </a:txBody>
                  <a:tcPr marL="15057" marR="15057" marT="7528" marB="752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/>
                        <a:t>TEXT</a:t>
                      </a:r>
                    </a:p>
                  </a:txBody>
                  <a:tcPr marL="15057" marR="15057" marT="7528" marB="752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 dirty="0"/>
                        <a:t>Identifier of the phone account (e.g., IMSI or account tag).</a:t>
                      </a:r>
                    </a:p>
                  </a:txBody>
                  <a:tcPr marL="15057" marR="15057" marT="7528" marB="7528" anchor="ctr"/>
                </a:tc>
                <a:extLst>
                  <a:ext uri="{0D108BD9-81ED-4DB2-BD59-A6C34878D82A}">
                    <a16:rowId xmlns:a16="http://schemas.microsoft.com/office/drawing/2014/main" val="1262127076"/>
                  </a:ext>
                </a:extLst>
              </a:tr>
              <a:tr h="24090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b="1"/>
                        <a:t>features</a:t>
                      </a:r>
                      <a:endParaRPr lang="en-US" sz="1200"/>
                    </a:p>
                  </a:txBody>
                  <a:tcPr marL="15057" marR="15057" marT="7528" marB="752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dirty="0"/>
                        <a:t>INTEGER</a:t>
                      </a:r>
                    </a:p>
                  </a:txBody>
                  <a:tcPr marL="15057" marR="15057" marT="7528" marB="752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 dirty="0"/>
                        <a:t>Bitmask flags for call features (e.g., video call, Wi-Fi call, RTT, etc.) matching </a:t>
                      </a:r>
                      <a:r>
                        <a:rPr lang="en-GB" sz="1200" dirty="0" err="1"/>
                        <a:t>CallLog.Calls.FEATURES</a:t>
                      </a:r>
                      <a:r>
                        <a:rPr lang="en-GB" sz="1200" dirty="0"/>
                        <a:t>_*.</a:t>
                      </a:r>
                    </a:p>
                  </a:txBody>
                  <a:tcPr marL="15057" marR="15057" marT="7528" marB="7528" anchor="ctr"/>
                </a:tc>
                <a:extLst>
                  <a:ext uri="{0D108BD9-81ED-4DB2-BD59-A6C34878D82A}">
                    <a16:rowId xmlns:a16="http://schemas.microsoft.com/office/drawing/2014/main" val="1595082235"/>
                  </a:ext>
                </a:extLst>
              </a:tr>
              <a:tr h="15056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b="1">
                          <a:highlight>
                            <a:srgbClr val="FFFF00"/>
                          </a:highlight>
                        </a:rPr>
                        <a:t>voicemail_uri</a:t>
                      </a:r>
                      <a:endParaRPr lang="en-US" sz="1200">
                        <a:highlight>
                          <a:srgbClr val="FFFF00"/>
                        </a:highlight>
                      </a:endParaRPr>
                    </a:p>
                  </a:txBody>
                  <a:tcPr marL="15057" marR="15057" marT="7528" marB="752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>
                          <a:highlight>
                            <a:srgbClr val="FFFF00"/>
                          </a:highlight>
                        </a:rPr>
                        <a:t>TEXT</a:t>
                      </a:r>
                    </a:p>
                  </a:txBody>
                  <a:tcPr marL="15057" marR="15057" marT="7528" marB="752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 dirty="0">
                          <a:highlight>
                            <a:srgbClr val="FFFF00"/>
                          </a:highlight>
                        </a:rPr>
                        <a:t>URI to the voicemail content if this was a voicemail entry (content://voicemail/…).</a:t>
                      </a:r>
                    </a:p>
                  </a:txBody>
                  <a:tcPr marL="15057" marR="15057" marT="7528" marB="7528" anchor="ctr"/>
                </a:tc>
                <a:extLst>
                  <a:ext uri="{0D108BD9-81ED-4DB2-BD59-A6C34878D82A}">
                    <a16:rowId xmlns:a16="http://schemas.microsoft.com/office/drawing/2014/main" val="2439924160"/>
                  </a:ext>
                </a:extLst>
              </a:tr>
              <a:tr h="24090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b="1">
                          <a:highlight>
                            <a:srgbClr val="FFFF00"/>
                          </a:highlight>
                        </a:rPr>
                        <a:t>call_type</a:t>
                      </a:r>
                      <a:endParaRPr lang="en-US" sz="1200">
                        <a:highlight>
                          <a:srgbClr val="FFFF00"/>
                        </a:highlight>
                      </a:endParaRPr>
                    </a:p>
                  </a:txBody>
                  <a:tcPr marL="15057" marR="15057" marT="7528" marB="752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>
                          <a:highlight>
                            <a:srgbClr val="FFFF00"/>
                          </a:highlight>
                        </a:rPr>
                        <a:t>INTEGER</a:t>
                      </a:r>
                    </a:p>
                  </a:txBody>
                  <a:tcPr marL="15057" marR="15057" marT="7528" marB="752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 dirty="0">
                          <a:highlight>
                            <a:srgbClr val="FFFF00"/>
                          </a:highlight>
                        </a:rPr>
                        <a:t>Type of call: 1=INCOMING, 2=OUTGOING, 3=MISSED, 4=VOICEMAIL, 5=REJECTED, 6=BLOCKED, 7=ANSWERED_EXTERNALLY.</a:t>
                      </a:r>
                    </a:p>
                  </a:txBody>
                  <a:tcPr marL="15057" marR="15057" marT="7528" marB="7528" anchor="ctr"/>
                </a:tc>
                <a:extLst>
                  <a:ext uri="{0D108BD9-81ED-4DB2-BD59-A6C34878D82A}">
                    <a16:rowId xmlns:a16="http://schemas.microsoft.com/office/drawing/2014/main" val="3621057366"/>
                  </a:ext>
                </a:extLst>
              </a:tr>
              <a:tr h="19573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b="1"/>
                        <a:t>number_attributes</a:t>
                      </a:r>
                      <a:endParaRPr lang="en-US" sz="1200"/>
                    </a:p>
                  </a:txBody>
                  <a:tcPr marL="15057" marR="15057" marT="7528" marB="752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/>
                        <a:t>INTEGER</a:t>
                      </a:r>
                    </a:p>
                  </a:txBody>
                  <a:tcPr marL="15057" marR="15057" marT="7528" marB="752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/>
                        <a:t>Encoded attributes such as IS_BUSINESS, IS_EMERGENCY, IS_TOLL_FREE. Used for UI badges.</a:t>
                      </a:r>
                    </a:p>
                  </a:txBody>
                  <a:tcPr marL="15057" marR="15057" marT="7528" marB="7528" anchor="ctr"/>
                </a:tc>
                <a:extLst>
                  <a:ext uri="{0D108BD9-81ED-4DB2-BD59-A6C34878D82A}">
                    <a16:rowId xmlns:a16="http://schemas.microsoft.com/office/drawing/2014/main" val="1163340104"/>
                  </a:ext>
                </a:extLst>
              </a:tr>
              <a:tr h="10539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b="1">
                          <a:highlight>
                            <a:srgbClr val="FFFF00"/>
                          </a:highlight>
                        </a:rPr>
                        <a:t>is_voicemail_call</a:t>
                      </a:r>
                      <a:endParaRPr lang="en-US" sz="1200">
                        <a:highlight>
                          <a:srgbClr val="FFFF00"/>
                        </a:highlight>
                      </a:endParaRPr>
                    </a:p>
                  </a:txBody>
                  <a:tcPr marL="15057" marR="15057" marT="7528" marB="752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>
                          <a:highlight>
                            <a:srgbClr val="FFFF00"/>
                          </a:highlight>
                        </a:rPr>
                        <a:t>INTEGER (0/1)</a:t>
                      </a:r>
                    </a:p>
                  </a:txBody>
                  <a:tcPr marL="15057" marR="15057" marT="7528" marB="752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 dirty="0">
                          <a:highlight>
                            <a:srgbClr val="FFFF00"/>
                          </a:highlight>
                        </a:rPr>
                        <a:t>Flag indicating if this call is a voicemail entry.</a:t>
                      </a:r>
                    </a:p>
                  </a:txBody>
                  <a:tcPr marL="15057" marR="15057" marT="7528" marB="7528" anchor="ctr"/>
                </a:tc>
                <a:extLst>
                  <a:ext uri="{0D108BD9-81ED-4DB2-BD59-A6C34878D82A}">
                    <a16:rowId xmlns:a16="http://schemas.microsoft.com/office/drawing/2014/main" val="4011862006"/>
                  </a:ext>
                </a:extLst>
              </a:tr>
              <a:tr h="10539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b="1"/>
                        <a:t>voicemail_call_tag</a:t>
                      </a:r>
                      <a:endParaRPr lang="en-US" sz="1200"/>
                    </a:p>
                  </a:txBody>
                  <a:tcPr marL="15057" marR="15057" marT="7528" marB="752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/>
                        <a:t>TEXT</a:t>
                      </a:r>
                    </a:p>
                  </a:txBody>
                  <a:tcPr marL="15057" marR="15057" marT="7528" marB="752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/>
                        <a:t>Optional tag describing voicemail call source or type.</a:t>
                      </a:r>
                    </a:p>
                  </a:txBody>
                  <a:tcPr marL="15057" marR="15057" marT="7528" marB="7528" anchor="ctr"/>
                </a:tc>
                <a:extLst>
                  <a:ext uri="{0D108BD9-81ED-4DB2-BD59-A6C34878D82A}">
                    <a16:rowId xmlns:a16="http://schemas.microsoft.com/office/drawing/2014/main" val="4219831849"/>
                  </a:ext>
                </a:extLst>
              </a:tr>
              <a:tr h="15056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b="1"/>
                        <a:t>transcription_state</a:t>
                      </a:r>
                      <a:endParaRPr lang="en-US" sz="1200"/>
                    </a:p>
                  </a:txBody>
                  <a:tcPr marL="15057" marR="15057" marT="7528" marB="752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/>
                        <a:t>INTEGER</a:t>
                      </a:r>
                    </a:p>
                  </a:txBody>
                  <a:tcPr marL="15057" marR="15057" marT="7528" marB="752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/>
                        <a:t>State of voicemail transcription: 0=none, 1=pending, 2=complete, 3=failed.</a:t>
                      </a:r>
                    </a:p>
                  </a:txBody>
                  <a:tcPr marL="15057" marR="15057" marT="7528" marB="7528" anchor="ctr"/>
                </a:tc>
                <a:extLst>
                  <a:ext uri="{0D108BD9-81ED-4DB2-BD59-A6C34878D82A}">
                    <a16:rowId xmlns:a16="http://schemas.microsoft.com/office/drawing/2014/main" val="1153226796"/>
                  </a:ext>
                </a:extLst>
              </a:tr>
              <a:tr h="15056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b="1"/>
                        <a:t>call_mapping_id</a:t>
                      </a:r>
                      <a:endParaRPr lang="en-US" sz="1200"/>
                    </a:p>
                  </a:txBody>
                  <a:tcPr marL="15057" marR="15057" marT="7528" marB="752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/>
                        <a:t>INTEGER</a:t>
                      </a:r>
                    </a:p>
                  </a:txBody>
                  <a:tcPr marL="15057" marR="15057" marT="7528" marB="752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/>
                        <a:t>Mapping key linking this annotated entry to the corresponding calls._id in calllog.db.</a:t>
                      </a:r>
                    </a:p>
                  </a:txBody>
                  <a:tcPr marL="15057" marR="15057" marT="7528" marB="7528" anchor="ctr"/>
                </a:tc>
                <a:extLst>
                  <a:ext uri="{0D108BD9-81ED-4DB2-BD59-A6C34878D82A}">
                    <a16:rowId xmlns:a16="http://schemas.microsoft.com/office/drawing/2014/main" val="2970467320"/>
                  </a:ext>
                </a:extLst>
              </a:tr>
              <a:tr h="15056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b="1"/>
                        <a:t>spam_status</a:t>
                      </a:r>
                      <a:endParaRPr lang="en-US" sz="1200"/>
                    </a:p>
                  </a:txBody>
                  <a:tcPr marL="15057" marR="15057" marT="7528" marB="752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/>
                        <a:t>INTEGER</a:t>
                      </a:r>
                    </a:p>
                  </a:txBody>
                  <a:tcPr marL="15057" marR="15057" marT="7528" marB="752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/>
                        <a:t>Spam evaluation result: 0=not spam, 1=suspected spam, 2=confirmed spam.</a:t>
                      </a:r>
                    </a:p>
                  </a:txBody>
                  <a:tcPr marL="15057" marR="15057" marT="7528" marB="7528" anchor="ctr"/>
                </a:tc>
                <a:extLst>
                  <a:ext uri="{0D108BD9-81ED-4DB2-BD59-A6C34878D82A}">
                    <a16:rowId xmlns:a16="http://schemas.microsoft.com/office/drawing/2014/main" val="364525941"/>
                  </a:ext>
                </a:extLst>
              </a:tr>
              <a:tr h="10539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b="1"/>
                        <a:t>voicemail_transcription</a:t>
                      </a:r>
                      <a:endParaRPr lang="en-US" sz="1200"/>
                    </a:p>
                  </a:txBody>
                  <a:tcPr marL="15057" marR="15057" marT="7528" marB="752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/>
                        <a:t>TEXT</a:t>
                      </a:r>
                    </a:p>
                  </a:txBody>
                  <a:tcPr marL="15057" marR="15057" marT="7528" marB="752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 dirty="0"/>
                        <a:t>Full text transcription of a voicemail, if available.</a:t>
                      </a:r>
                    </a:p>
                  </a:txBody>
                  <a:tcPr marL="15057" marR="15057" marT="7528" marB="7528" anchor="ctr"/>
                </a:tc>
                <a:extLst>
                  <a:ext uri="{0D108BD9-81ED-4DB2-BD59-A6C34878D82A}">
                    <a16:rowId xmlns:a16="http://schemas.microsoft.com/office/drawing/2014/main" val="1341951117"/>
                  </a:ext>
                </a:extLst>
              </a:tr>
              <a:tr h="15056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b="1"/>
                        <a:t>callee_id</a:t>
                      </a:r>
                      <a:endParaRPr lang="en-US" sz="1200"/>
                    </a:p>
                  </a:txBody>
                  <a:tcPr marL="15057" marR="15057" marT="7528" marB="752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/>
                        <a:t>TEXT</a:t>
                      </a:r>
                    </a:p>
                  </a:txBody>
                  <a:tcPr marL="15057" marR="15057" marT="7528" marB="752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/>
                        <a:t>Cached display name or lookup key (e.g., contact name, business name, or Google caller ID).</a:t>
                      </a:r>
                    </a:p>
                  </a:txBody>
                  <a:tcPr marL="15057" marR="15057" marT="7528" marB="7528" anchor="ctr"/>
                </a:tc>
                <a:extLst>
                  <a:ext uri="{0D108BD9-81ED-4DB2-BD59-A6C34878D82A}">
                    <a16:rowId xmlns:a16="http://schemas.microsoft.com/office/drawing/2014/main" val="1234402409"/>
                  </a:ext>
                </a:extLst>
              </a:tr>
              <a:tr h="10539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b="1"/>
                        <a:t>raw_number</a:t>
                      </a:r>
                      <a:endParaRPr lang="en-US" sz="1200"/>
                    </a:p>
                  </a:txBody>
                  <a:tcPr marL="15057" marR="15057" marT="7528" marB="752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/>
                        <a:t>TEXT</a:t>
                      </a:r>
                    </a:p>
                  </a:txBody>
                  <a:tcPr marL="15057" marR="15057" marT="7528" marB="752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/>
                        <a:t>Unformatted original dialed number before normalization.</a:t>
                      </a:r>
                    </a:p>
                  </a:txBody>
                  <a:tcPr marL="15057" marR="15057" marT="7528" marB="7528" anchor="ctr"/>
                </a:tc>
                <a:extLst>
                  <a:ext uri="{0D108BD9-81ED-4DB2-BD59-A6C34878D82A}">
                    <a16:rowId xmlns:a16="http://schemas.microsoft.com/office/drawing/2014/main" val="4030679196"/>
                  </a:ext>
                </a:extLst>
              </a:tr>
              <a:tr h="19573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b="1"/>
                        <a:t>atlas_call_details</a:t>
                      </a:r>
                      <a:endParaRPr lang="en-US" sz="1200"/>
                    </a:p>
                  </a:txBody>
                  <a:tcPr marL="15057" marR="15057" marT="7528" marB="752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/>
                        <a:t>TEXT (JSON)</a:t>
                      </a:r>
                    </a:p>
                  </a:txBody>
                  <a:tcPr marL="15057" marR="15057" marT="7528" marB="752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/>
                        <a:t>Internal JSON field used for analytics and metrics (“Atlas” is Google’s internal dialer analytics module).</a:t>
                      </a:r>
                    </a:p>
                  </a:txBody>
                  <a:tcPr marL="15057" marR="15057" marT="7528" marB="7528" anchor="ctr"/>
                </a:tc>
                <a:extLst>
                  <a:ext uri="{0D108BD9-81ED-4DB2-BD59-A6C34878D82A}">
                    <a16:rowId xmlns:a16="http://schemas.microsoft.com/office/drawing/2014/main" val="2959198140"/>
                  </a:ext>
                </a:extLst>
              </a:tr>
              <a:tr h="15056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b="1"/>
                        <a:t>call_screen_details</a:t>
                      </a:r>
                      <a:endParaRPr lang="en-US" sz="1200"/>
                    </a:p>
                  </a:txBody>
                  <a:tcPr marL="15057" marR="15057" marT="7528" marB="752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/>
                        <a:t>TEXT (JSON)</a:t>
                      </a:r>
                    </a:p>
                  </a:txBody>
                  <a:tcPr marL="15057" marR="15057" marT="7528" marB="752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/>
                        <a:t>JSON-encoded metadata for Google’s Call Screen feature (e.g., transcript, reason, outcome).</a:t>
                      </a:r>
                    </a:p>
                  </a:txBody>
                  <a:tcPr marL="15057" marR="15057" marT="7528" marB="7528" anchor="ctr"/>
                </a:tc>
                <a:extLst>
                  <a:ext uri="{0D108BD9-81ED-4DB2-BD59-A6C34878D82A}">
                    <a16:rowId xmlns:a16="http://schemas.microsoft.com/office/drawing/2014/main" val="1755900034"/>
                  </a:ext>
                </a:extLst>
              </a:tr>
              <a:tr h="15056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b="1"/>
                        <a:t>call_recording_details</a:t>
                      </a:r>
                      <a:endParaRPr lang="en-US" sz="1200"/>
                    </a:p>
                  </a:txBody>
                  <a:tcPr marL="15057" marR="15057" marT="7528" marB="752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/>
                        <a:t>TEXT (JSON)</a:t>
                      </a:r>
                    </a:p>
                  </a:txBody>
                  <a:tcPr marL="15057" marR="15057" marT="7528" marB="752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 dirty="0"/>
                        <a:t>Metadata for recorded calls (if supported in that region). Contains file path, duration, mime type, etc.</a:t>
                      </a:r>
                    </a:p>
                  </a:txBody>
                  <a:tcPr marL="15057" marR="15057" marT="7528" marB="7528" anchor="ctr"/>
                </a:tc>
                <a:extLst>
                  <a:ext uri="{0D108BD9-81ED-4DB2-BD59-A6C34878D82A}">
                    <a16:rowId xmlns:a16="http://schemas.microsoft.com/office/drawing/2014/main" val="27483585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55676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creenshot, screen&#10;&#10;Description automatically generated">
            <a:extLst>
              <a:ext uri="{FF2B5EF4-FFF2-40B4-BE49-F238E27FC236}">
                <a16:creationId xmlns:a16="http://schemas.microsoft.com/office/drawing/2014/main" id="{36F87AEA-0D8B-4AA7-89DA-D39AD65D27F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646" t="29470"/>
          <a:stretch/>
        </p:blipFill>
        <p:spPr>
          <a:xfrm>
            <a:off x="838200" y="2203810"/>
            <a:ext cx="10809451" cy="3192640"/>
          </a:xfrm>
          <a:prstGeom prst="rect">
            <a:avLst/>
          </a:prstGeom>
        </p:spPr>
      </p:pic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FAD0020-226C-4E2B-9A9C-7F569E71C8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1004" y="3800130"/>
            <a:ext cx="1463167" cy="1219306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5D3EA3-6D82-4D19-DC06-61D86AC6B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2"/>
                </a:solidFill>
              </a:rPr>
              <a:t>AnnotatedCallLog</a:t>
            </a:r>
            <a:r>
              <a:rPr lang="en-US" dirty="0"/>
              <a:t> table content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995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8E1AA29-01DE-9CBD-3C97-E32587C7E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Phone Dialer App?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748658-C1FA-0E07-4439-328FE2A6EF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2058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041685F1-539E-44DF-A3C3-97263FAC77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546"/>
          <a:stretch/>
        </p:blipFill>
        <p:spPr>
          <a:xfrm>
            <a:off x="157740" y="682839"/>
            <a:ext cx="11876520" cy="3740074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84DFF599-B16E-48F8-A188-0EE139E32F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008" y="5809343"/>
            <a:ext cx="2766300" cy="670618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D73B353-A21E-42AC-B885-1E102267C09F}"/>
              </a:ext>
            </a:extLst>
          </p:cNvPr>
          <p:cNvCxnSpPr>
            <a:cxnSpLocks/>
          </p:cNvCxnSpPr>
          <p:nvPr/>
        </p:nvCxnSpPr>
        <p:spPr>
          <a:xfrm flipH="1">
            <a:off x="1219200" y="4347411"/>
            <a:ext cx="184485" cy="10926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70C465C-3261-40FF-8FD7-CD918CC664DF}"/>
              </a:ext>
            </a:extLst>
          </p:cNvPr>
          <p:cNvSpPr txBox="1"/>
          <p:nvPr/>
        </p:nvSpPr>
        <p:spPr>
          <a:xfrm>
            <a:off x="334194" y="5440011"/>
            <a:ext cx="2158989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calling/received time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D1D9C4-A681-4CAB-8E69-06B6DBA4330C}"/>
              </a:ext>
            </a:extLst>
          </p:cNvPr>
          <p:cNvSpPr txBox="1"/>
          <p:nvPr/>
        </p:nvSpPr>
        <p:spPr>
          <a:xfrm>
            <a:off x="2067702" y="4700337"/>
            <a:ext cx="1780809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calling/</a:t>
            </a:r>
          </a:p>
          <a:p>
            <a:r>
              <a:rPr lang="en-GB" dirty="0"/>
              <a:t>received number</a:t>
            </a:r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603F9B7-1040-4CF9-8E5A-A2806F972466}"/>
              </a:ext>
            </a:extLst>
          </p:cNvPr>
          <p:cNvCxnSpPr>
            <a:cxnSpLocks/>
            <a:endCxn id="12" idx="0"/>
          </p:cNvCxnSpPr>
          <p:nvPr/>
        </p:nvCxnSpPr>
        <p:spPr>
          <a:xfrm flipH="1">
            <a:off x="2958107" y="4347411"/>
            <a:ext cx="370630" cy="35292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0B79D08-80A5-4485-A31D-58DBB9B7DDCD}"/>
              </a:ext>
            </a:extLst>
          </p:cNvPr>
          <p:cNvSpPr txBox="1"/>
          <p:nvPr/>
        </p:nvSpPr>
        <p:spPr>
          <a:xfrm>
            <a:off x="3221452" y="5520356"/>
            <a:ext cx="2647492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Number is allowed to display for caller id.</a:t>
            </a:r>
          </a:p>
          <a:p>
            <a:r>
              <a:rPr lang="en-GB" sz="1600" i="1" dirty="0">
                <a:solidFill>
                  <a:srgbClr val="7030A0"/>
                </a:solidFill>
              </a:rPr>
              <a:t>1: number # showed</a:t>
            </a:r>
          </a:p>
          <a:p>
            <a:r>
              <a:rPr lang="en-GB" sz="1600" i="1" dirty="0">
                <a:solidFill>
                  <a:srgbClr val="7030A0"/>
                </a:solidFill>
              </a:rPr>
              <a:t>2: private </a:t>
            </a:r>
            <a:r>
              <a:rPr lang="en-GB" dirty="0"/>
              <a:t>#</a:t>
            </a:r>
            <a:endParaRPr lang="en-US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02F7C2A-9891-40C6-A852-E53D6E881165}"/>
              </a:ext>
            </a:extLst>
          </p:cNvPr>
          <p:cNvCxnSpPr>
            <a:cxnSpLocks/>
          </p:cNvCxnSpPr>
          <p:nvPr/>
        </p:nvCxnSpPr>
        <p:spPr>
          <a:xfrm>
            <a:off x="4609283" y="4234597"/>
            <a:ext cx="32669" cy="14740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01D0C155-49F2-46FA-A33A-194EFED6CB4A}"/>
              </a:ext>
            </a:extLst>
          </p:cNvPr>
          <p:cNvSpPr txBox="1"/>
          <p:nvPr/>
        </p:nvSpPr>
        <p:spPr>
          <a:xfrm>
            <a:off x="4656013" y="5012524"/>
            <a:ext cx="1265293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91 seconds</a:t>
            </a:r>
            <a:endParaRPr lang="en-US"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6E48947-85CF-4A35-92BD-BD217C39E269}"/>
              </a:ext>
            </a:extLst>
          </p:cNvPr>
          <p:cNvCxnSpPr>
            <a:cxnSpLocks/>
          </p:cNvCxnSpPr>
          <p:nvPr/>
        </p:nvCxnSpPr>
        <p:spPr>
          <a:xfrm flipH="1">
            <a:off x="5235033" y="4281444"/>
            <a:ext cx="167900" cy="74205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24B26475-4005-4212-9870-E00FE8DF3079}"/>
              </a:ext>
            </a:extLst>
          </p:cNvPr>
          <p:cNvSpPr txBox="1"/>
          <p:nvPr/>
        </p:nvSpPr>
        <p:spPr>
          <a:xfrm>
            <a:off x="6189508" y="5116845"/>
            <a:ext cx="1614698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0: took the call</a:t>
            </a:r>
          </a:p>
          <a:p>
            <a:r>
              <a:rPr lang="en-GB" dirty="0"/>
              <a:t>1: missed</a:t>
            </a:r>
            <a:endParaRPr lang="en-US" dirty="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A8AF233-2D76-4174-85C8-153B83478728}"/>
              </a:ext>
            </a:extLst>
          </p:cNvPr>
          <p:cNvCxnSpPr>
            <a:cxnSpLocks/>
          </p:cNvCxnSpPr>
          <p:nvPr/>
        </p:nvCxnSpPr>
        <p:spPr>
          <a:xfrm flipH="1">
            <a:off x="6888547" y="4347411"/>
            <a:ext cx="167900" cy="74205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AB366BEE-F7E4-4EB5-8D19-070D547CB6B1}"/>
              </a:ext>
            </a:extLst>
          </p:cNvPr>
          <p:cNvSpPr txBox="1"/>
          <p:nvPr/>
        </p:nvSpPr>
        <p:spPr>
          <a:xfrm>
            <a:off x="6254276" y="5883414"/>
            <a:ext cx="3335546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/>
              <a:t>The component name of the account used to place or receive the call</a:t>
            </a:r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D8D97C6-E794-403A-BFCF-B31537AF694E}"/>
              </a:ext>
            </a:extLst>
          </p:cNvPr>
          <p:cNvSpPr txBox="1"/>
          <p:nvPr/>
        </p:nvSpPr>
        <p:spPr>
          <a:xfrm>
            <a:off x="8306492" y="36083"/>
            <a:ext cx="33447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>
                <a:solidFill>
                  <a:srgbClr val="FF0000"/>
                </a:solidFill>
              </a:rPr>
              <a:t>phone_account_component_name</a:t>
            </a:r>
            <a:endParaRPr lang="en-GB" sz="1400" dirty="0">
              <a:solidFill>
                <a:srgbClr val="FF0000"/>
              </a:solidFill>
            </a:endParaRPr>
          </a:p>
          <a:p>
            <a:r>
              <a:rPr lang="en-US" sz="1400" dirty="0" err="1"/>
              <a:t>com.android.phone</a:t>
            </a:r>
            <a:r>
              <a:rPr lang="en-US" sz="1400" dirty="0"/>
              <a:t>/</a:t>
            </a:r>
            <a:r>
              <a:rPr lang="en-US" sz="1400" dirty="0" err="1"/>
              <a:t>com.android.services.telephony.TelephonyConnectionService</a:t>
            </a:r>
            <a:endParaRPr lang="en-US" sz="1400" dirty="0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B3DC9EA-284E-410E-8888-21D4FEA20671}"/>
              </a:ext>
            </a:extLst>
          </p:cNvPr>
          <p:cNvCxnSpPr>
            <a:cxnSpLocks/>
          </p:cNvCxnSpPr>
          <p:nvPr/>
        </p:nvCxnSpPr>
        <p:spPr>
          <a:xfrm flipH="1">
            <a:off x="8209941" y="4280231"/>
            <a:ext cx="1591785" cy="160318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5199B20D-4246-4652-B9E5-2E69428D4A1E}"/>
              </a:ext>
            </a:extLst>
          </p:cNvPr>
          <p:cNvSpPr txBox="1"/>
          <p:nvPr/>
        </p:nvSpPr>
        <p:spPr>
          <a:xfrm>
            <a:off x="9917460" y="5089469"/>
            <a:ext cx="2116799" cy="16312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The identifier for the account used to place or receive the call.</a:t>
            </a:r>
          </a:p>
          <a:p>
            <a:r>
              <a:rPr lang="en-GB" sz="1400" i="1" dirty="0">
                <a:solidFill>
                  <a:srgbClr val="7030A0"/>
                </a:solidFill>
              </a:rPr>
              <a:t>The phone has two accounts</a:t>
            </a:r>
            <a:endParaRPr lang="en-US" sz="1400" i="1" dirty="0">
              <a:solidFill>
                <a:srgbClr val="7030A0"/>
              </a:solidFill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1E99F9B-C57D-4C65-B88A-C421CB8B2C24}"/>
              </a:ext>
            </a:extLst>
          </p:cNvPr>
          <p:cNvCxnSpPr>
            <a:cxnSpLocks/>
          </p:cNvCxnSpPr>
          <p:nvPr/>
        </p:nvCxnSpPr>
        <p:spPr>
          <a:xfrm flipH="1">
            <a:off x="10937064" y="4347411"/>
            <a:ext cx="167900" cy="74205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05892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81ADB842-E305-44B1-A6CA-AC73C81394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12" y="719922"/>
            <a:ext cx="11941575" cy="32768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ED4E29-9966-4EC5-9D18-35DA53AF83B9}"/>
              </a:ext>
            </a:extLst>
          </p:cNvPr>
          <p:cNvSpPr txBox="1"/>
          <p:nvPr/>
        </p:nvSpPr>
        <p:spPr>
          <a:xfrm>
            <a:off x="2218707" y="4931369"/>
            <a:ext cx="1687546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1: incoming</a:t>
            </a:r>
          </a:p>
          <a:p>
            <a:r>
              <a:rPr lang="en-GB" dirty="0"/>
              <a:t>2: outgoing</a:t>
            </a:r>
          </a:p>
          <a:p>
            <a:r>
              <a:rPr lang="en-GB" dirty="0"/>
              <a:t>3: missed</a:t>
            </a:r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016F241-8028-4BDE-A77C-67601B67F77C}"/>
              </a:ext>
            </a:extLst>
          </p:cNvPr>
          <p:cNvCxnSpPr>
            <a:cxnSpLocks/>
            <a:endCxn id="6" idx="0"/>
          </p:cNvCxnSpPr>
          <p:nvPr/>
        </p:nvCxnSpPr>
        <p:spPr>
          <a:xfrm>
            <a:off x="1312715" y="3996806"/>
            <a:ext cx="1749765" cy="93456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A043C6C-7BBB-4C2D-92E2-5D47F7729A3F}"/>
              </a:ext>
            </a:extLst>
          </p:cNvPr>
          <p:cNvSpPr txBox="1"/>
          <p:nvPr/>
        </p:nvSpPr>
        <p:spPr>
          <a:xfrm>
            <a:off x="5950664" y="4923992"/>
            <a:ext cx="2560721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/>
              <a:t>Voicemail transcription state, </a:t>
            </a:r>
            <a:r>
              <a:rPr lang="en-GB" dirty="0" err="1"/>
              <a:t>ie</a:t>
            </a:r>
            <a:r>
              <a:rPr lang="en-GB" dirty="0"/>
              <a:t>. in-progress, failed</a:t>
            </a:r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2E96038-3758-4B84-8B15-50BDBAC899B8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5210947" y="3902776"/>
            <a:ext cx="2020078" cy="102121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44AB74A-8891-42CD-87A9-9DE1519C26F3}"/>
              </a:ext>
            </a:extLst>
          </p:cNvPr>
          <p:cNvSpPr txBox="1"/>
          <p:nvPr/>
        </p:nvSpPr>
        <p:spPr>
          <a:xfrm>
            <a:off x="3965043" y="4931369"/>
            <a:ext cx="168754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left voice mail?</a:t>
            </a:r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52E17B2-7257-49C5-AAE4-635750C9015B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3059051" y="3996806"/>
            <a:ext cx="1749765" cy="93456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FB35279-31C4-48F5-85E2-12B0562C4A34}"/>
              </a:ext>
            </a:extLst>
          </p:cNvPr>
          <p:cNvSpPr txBox="1"/>
          <p:nvPr/>
        </p:nvSpPr>
        <p:spPr>
          <a:xfrm>
            <a:off x="304162" y="4931369"/>
            <a:ext cx="168754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err="1"/>
              <a:t>url</a:t>
            </a:r>
            <a:r>
              <a:rPr lang="en-GB" dirty="0"/>
              <a:t> to voicemail</a:t>
            </a:r>
            <a:endParaRPr lang="en-US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4AAEE42-EBEF-4539-88F4-1C807E23AA62}"/>
              </a:ext>
            </a:extLst>
          </p:cNvPr>
          <p:cNvCxnSpPr>
            <a:cxnSpLocks/>
            <a:endCxn id="16" idx="0"/>
          </p:cNvCxnSpPr>
          <p:nvPr/>
        </p:nvCxnSpPr>
        <p:spPr>
          <a:xfrm>
            <a:off x="537160" y="3946102"/>
            <a:ext cx="610775" cy="98526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90130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E2EDE-E25A-4A70-8F62-F08545045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E3A0C-68A5-4030-881D-4851A929E2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en-US" dirty="0"/>
              <a:t>List all incoming calls</a:t>
            </a:r>
          </a:p>
          <a:p>
            <a:pPr lvl="1"/>
            <a:r>
              <a:rPr lang="en-US" dirty="0"/>
              <a:t>2</a:t>
            </a:r>
          </a:p>
          <a:p>
            <a:r>
              <a:rPr lang="en-US" dirty="0"/>
              <a:t>Did any callers leave voice mails?</a:t>
            </a:r>
          </a:p>
          <a:p>
            <a:pPr lvl="1"/>
            <a:r>
              <a:rPr lang="en-US" dirty="0"/>
              <a:t>none</a:t>
            </a:r>
          </a:p>
          <a:p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5AC563A-0C7A-4745-9EA8-00309E17868F}"/>
              </a:ext>
            </a:extLst>
          </p:cNvPr>
          <p:cNvCxnSpPr>
            <a:cxnSpLocks/>
          </p:cNvCxnSpPr>
          <p:nvPr/>
        </p:nvCxnSpPr>
        <p:spPr>
          <a:xfrm>
            <a:off x="4672170" y="2041358"/>
            <a:ext cx="2318259" cy="40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2" name="Picture 1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4A30D0C-07CD-45C1-812B-2130942E66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0429" y="1818311"/>
            <a:ext cx="2751058" cy="716342"/>
          </a:xfrm>
          <a:prstGeom prst="rect">
            <a:avLst/>
          </a:prstGeom>
        </p:spPr>
      </p:pic>
      <p:pic>
        <p:nvPicPr>
          <p:cNvPr id="14" name="Picture 13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89BD017A-4B99-40BB-A5CB-41D74821B3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0429" y="2912014"/>
            <a:ext cx="2751058" cy="3697564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31149FF-3D96-4005-A505-75D0D98A026F}"/>
              </a:ext>
            </a:extLst>
          </p:cNvPr>
          <p:cNvCxnSpPr>
            <a:cxnSpLocks/>
          </p:cNvCxnSpPr>
          <p:nvPr/>
        </p:nvCxnSpPr>
        <p:spPr>
          <a:xfrm>
            <a:off x="4546274" y="2912014"/>
            <a:ext cx="2444155" cy="8424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8" name="Picture 17" descr="A picture containing table&#10;&#10;Description automatically generated">
            <a:extLst>
              <a:ext uri="{FF2B5EF4-FFF2-40B4-BE49-F238E27FC236}">
                <a16:creationId xmlns:a16="http://schemas.microsoft.com/office/drawing/2014/main" id="{98C926AE-2129-4418-AFDC-9D7B66D4C4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6548" y="3429000"/>
            <a:ext cx="904210" cy="3372460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E238454-30F9-4597-8411-6A7D09635243}"/>
              </a:ext>
            </a:extLst>
          </p:cNvPr>
          <p:cNvCxnSpPr>
            <a:cxnSpLocks/>
            <a:endCxn id="18" idx="0"/>
          </p:cNvCxnSpPr>
          <p:nvPr/>
        </p:nvCxnSpPr>
        <p:spPr>
          <a:xfrm flipH="1">
            <a:off x="4408653" y="3064414"/>
            <a:ext cx="290022" cy="3645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15388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69BCC3-98E6-D667-4594-F40A6AA28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573" y="626865"/>
            <a:ext cx="8400939" cy="578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4275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775B0-C8A1-C69F-6DC3-CC0976DAC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sharing between </a:t>
            </a:r>
            <a:r>
              <a:rPr lang="en-US" dirty="0" err="1">
                <a:solidFill>
                  <a:schemeClr val="accent2"/>
                </a:solidFill>
              </a:rPr>
              <a:t>calllog.db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/>
              <a:t>and </a:t>
            </a:r>
            <a:r>
              <a:rPr lang="en-US" dirty="0" err="1">
                <a:solidFill>
                  <a:schemeClr val="accent2"/>
                </a:solidFill>
              </a:rPr>
              <a:t>annotated_call_log.db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FDF470-BF87-92FD-26B4-CF9CE27F96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Data Sharing:</a:t>
            </a:r>
          </a:p>
          <a:p>
            <a:pPr lvl="1"/>
            <a:r>
              <a:rPr lang="en-GB" dirty="0"/>
              <a:t>The </a:t>
            </a:r>
            <a:r>
              <a:rPr lang="en-GB" dirty="0">
                <a:solidFill>
                  <a:schemeClr val="accent2"/>
                </a:solidFill>
              </a:rPr>
              <a:t>calls</a:t>
            </a:r>
            <a:r>
              <a:rPr lang="en-GB" dirty="0"/>
              <a:t> table is the authoritative source. The Google </a:t>
            </a:r>
            <a:r>
              <a:rPr lang="en-GB" dirty="0" err="1"/>
              <a:t>Dialer</a:t>
            </a:r>
            <a:r>
              <a:rPr lang="en-GB" dirty="0"/>
              <a:t> and other apps read from it, but do not write data from their own databases back to it.</a:t>
            </a:r>
          </a:p>
          <a:p>
            <a:pPr lvl="1"/>
            <a:r>
              <a:rPr lang="en-GB" dirty="0"/>
              <a:t>The </a:t>
            </a:r>
            <a:r>
              <a:rPr lang="en-GB" dirty="0" err="1">
                <a:solidFill>
                  <a:schemeClr val="accent2"/>
                </a:solidFill>
              </a:rPr>
              <a:t>annotated_calllog</a:t>
            </a:r>
            <a:r>
              <a:rPr lang="en-GB" dirty="0">
                <a:solidFill>
                  <a:schemeClr val="accent2"/>
                </a:solidFill>
              </a:rPr>
              <a:t> </a:t>
            </a:r>
            <a:r>
              <a:rPr lang="en-GB" dirty="0"/>
              <a:t>table is a copy/subset of recent entries from the system call log, enhanced with app-specific annotations.</a:t>
            </a:r>
          </a:p>
          <a:p>
            <a:r>
              <a:rPr lang="en-GB" dirty="0"/>
              <a:t>Synchronization:</a:t>
            </a:r>
          </a:p>
          <a:p>
            <a:pPr lvl="1"/>
            <a:r>
              <a:rPr lang="en-GB" dirty="0"/>
              <a:t>There is no automatic, two-way synchronization between the two databases.</a:t>
            </a:r>
          </a:p>
          <a:p>
            <a:pPr lvl="1"/>
            <a:r>
              <a:rPr lang="en-GB" dirty="0"/>
              <a:t>The Google </a:t>
            </a:r>
            <a:r>
              <a:rPr lang="en-GB" dirty="0" err="1"/>
              <a:t>Dialer</a:t>
            </a:r>
            <a:r>
              <a:rPr lang="en-GB" dirty="0"/>
              <a:t> app periodically reads new entries from the system call log and updates its own </a:t>
            </a:r>
            <a:r>
              <a:rPr lang="en-GB" dirty="0" err="1">
                <a:solidFill>
                  <a:schemeClr val="accent2"/>
                </a:solidFill>
              </a:rPr>
              <a:t>annotated_calllog</a:t>
            </a:r>
            <a:r>
              <a:rPr lang="en-GB" dirty="0">
                <a:solidFill>
                  <a:schemeClr val="accent2"/>
                </a:solidFill>
              </a:rPr>
              <a:t> </a:t>
            </a:r>
            <a:r>
              <a:rPr lang="en-GB" dirty="0"/>
              <a:t>table as needed.</a:t>
            </a:r>
          </a:p>
          <a:p>
            <a:r>
              <a:rPr lang="en-GB" dirty="0"/>
              <a:t>No foreign key in either table that references the other table’s primary key.</a:t>
            </a:r>
          </a:p>
          <a:p>
            <a:pPr lvl="1"/>
            <a:r>
              <a:rPr lang="en-GB" dirty="0"/>
              <a:t>The </a:t>
            </a:r>
            <a:r>
              <a:rPr lang="en-GB" dirty="0" err="1">
                <a:solidFill>
                  <a:schemeClr val="accent2"/>
                </a:solidFill>
              </a:rPr>
              <a:t>annotated_calllog</a:t>
            </a:r>
            <a:r>
              <a:rPr lang="en-GB" dirty="0">
                <a:solidFill>
                  <a:schemeClr val="accent2"/>
                </a:solidFill>
              </a:rPr>
              <a:t> </a:t>
            </a:r>
            <a:r>
              <a:rPr lang="en-GB" dirty="0"/>
              <a:t>table is populated by the Google </a:t>
            </a:r>
            <a:r>
              <a:rPr lang="en-GB" dirty="0" err="1"/>
              <a:t>Dialer</a:t>
            </a:r>
            <a:r>
              <a:rPr lang="en-GB" dirty="0"/>
              <a:t> app reading data from the system calls table and copying relevant fields, but this is done at the application logic level, not via database-enforced foreign key constraints.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1153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80299-8B00-3C39-26E1-74F8B629A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5F1913-78BE-C322-810F-DCFB5350F9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1862203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Can we recover a call log if you delete a call in Google </a:t>
            </a:r>
            <a:r>
              <a:rPr lang="en-GB" dirty="0" err="1"/>
              <a:t>Dialer</a:t>
            </a:r>
            <a:r>
              <a:rPr lang="en-GB" dirty="0"/>
              <a:t>?</a:t>
            </a:r>
          </a:p>
          <a:p>
            <a:r>
              <a:rPr lang="en-US" dirty="0"/>
              <a:t>Answer</a:t>
            </a:r>
          </a:p>
          <a:p>
            <a:pPr lvl="1"/>
            <a:r>
              <a:rPr lang="en-US" dirty="0"/>
              <a:t>Immediately after deletion, recovery from </a:t>
            </a:r>
            <a:r>
              <a:rPr lang="en-US" dirty="0" err="1">
                <a:solidFill>
                  <a:schemeClr val="accent2"/>
                </a:solidFill>
              </a:rPr>
              <a:t>calllog.db’</a:t>
            </a:r>
            <a:r>
              <a:rPr lang="en-US" dirty="0" err="1"/>
              <a:t>s</a:t>
            </a:r>
            <a:r>
              <a:rPr lang="en-US" dirty="0"/>
              <a:t> unallocated pages or WAL is often possible.</a:t>
            </a:r>
          </a:p>
          <a:p>
            <a:pPr lvl="1"/>
            <a:r>
              <a:rPr lang="en-US" dirty="0"/>
              <a:t>After a few minutes or reboot, Android’s periodic VACUUM or WAL checkpoints likely overwrite those deleted pages.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792EA6A-F6FD-C87F-2D79-E38024D746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4103679"/>
              </p:ext>
            </p:extLst>
          </p:nvPr>
        </p:nvGraphicFramePr>
        <p:xfrm>
          <a:off x="838200" y="3820597"/>
          <a:ext cx="10515600" cy="256032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696015">
                  <a:extLst>
                    <a:ext uri="{9D8B030D-6E8A-4147-A177-3AD203B41FA5}">
                      <a16:colId xmlns:a16="http://schemas.microsoft.com/office/drawing/2014/main" val="2938270274"/>
                    </a:ext>
                  </a:extLst>
                </a:gridCol>
                <a:gridCol w="6819585">
                  <a:extLst>
                    <a:ext uri="{9D8B030D-6E8A-4147-A177-3AD203B41FA5}">
                      <a16:colId xmlns:a16="http://schemas.microsoft.com/office/drawing/2014/main" val="244091592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Question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Answer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83822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1"/>
                        <a:t>Does deleting a call in Google Dialer remove it from calllog.db?</a:t>
                      </a:r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/>
                        <a:t>Yes — deletion propagates through ContentResolver to the calls table in calllog.db.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873834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1"/>
                        <a:t>Can it be recovered later?</a:t>
                      </a:r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/>
                        <a:t>Possibly, if the database hasn’t been vacuumed or checkpointed; deleted rows can remain in unallocated or WAL space.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197275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1"/>
                        <a:t>Where to focus in forensics?</a:t>
                      </a:r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/data/data/</a:t>
                      </a:r>
                      <a:r>
                        <a:rPr lang="en-US" dirty="0" err="1"/>
                        <a:t>com.android.providers.contacts</a:t>
                      </a:r>
                      <a:r>
                        <a:rPr lang="en-US" dirty="0"/>
                        <a:t>/databases/</a:t>
                      </a:r>
                      <a:r>
                        <a:rPr lang="en-US" dirty="0" err="1"/>
                        <a:t>calllog.db</a:t>
                      </a:r>
                      <a:r>
                        <a:rPr lang="en-US" dirty="0"/>
                        <a:t> and its -</a:t>
                      </a:r>
                      <a:r>
                        <a:rPr lang="en-US" dirty="0" err="1"/>
                        <a:t>wal</a:t>
                      </a:r>
                      <a:r>
                        <a:rPr lang="en-US" dirty="0"/>
                        <a:t> file. Ignore </a:t>
                      </a:r>
                      <a:r>
                        <a:rPr lang="en-US" dirty="0" err="1"/>
                        <a:t>dialer.db</a:t>
                      </a:r>
                      <a:r>
                        <a:rPr lang="en-US" dirty="0"/>
                        <a:t> unless analyzing spam/screening metadata.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90186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60401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360024-3B11-A57D-08D1-0BA714BE54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3F1245-FE95-FDD1-FA2E-BAD1E2107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2"/>
                </a:solidFill>
              </a:rPr>
              <a:t>dialer.db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D0DB52-2704-4364-2784-5695757395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2482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A6A5203-A9FD-66C1-E0A2-9F6CA7F4B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accent2"/>
                </a:solidFill>
              </a:rPr>
              <a:t>smart_dial_table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762B4CC-C8A3-E596-5B4C-B8E7DDAF1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2431" y="1825625"/>
            <a:ext cx="6461369" cy="4351338"/>
          </a:xfrm>
        </p:spPr>
        <p:txBody>
          <a:bodyPr>
            <a:normAutofit fontScale="92500"/>
          </a:bodyPr>
          <a:lstStyle/>
          <a:p>
            <a:r>
              <a:rPr lang="en-GB" dirty="0"/>
              <a:t>"smart dial" functionality</a:t>
            </a:r>
          </a:p>
          <a:p>
            <a:pPr lvl="1"/>
            <a:r>
              <a:rPr lang="en-GB"/>
              <a:t>allows </a:t>
            </a:r>
            <a:r>
              <a:rPr lang="en-GB" dirty="0"/>
              <a:t>users to quickly find contacts by typing a portion of a name or number, with the app suggesting matches as they type.</a:t>
            </a:r>
          </a:p>
          <a:p>
            <a:r>
              <a:rPr lang="en-GB" dirty="0"/>
              <a:t>Provides detailed information about frequently </a:t>
            </a:r>
            <a:r>
              <a:rPr lang="en-GB" dirty="0" err="1"/>
              <a:t>dialed</a:t>
            </a:r>
            <a:r>
              <a:rPr lang="en-GB" dirty="0"/>
              <a:t> or interacted-with contacts</a:t>
            </a:r>
          </a:p>
          <a:p>
            <a:pPr lvl="1"/>
            <a:r>
              <a:rPr lang="en-GB" dirty="0"/>
              <a:t>including usage patterns (</a:t>
            </a:r>
            <a:r>
              <a:rPr lang="en-GB" dirty="0" err="1">
                <a:solidFill>
                  <a:srgbClr val="7030A0"/>
                </a:solidFill>
              </a:rPr>
              <a:t>last_time_used</a:t>
            </a:r>
            <a:r>
              <a:rPr lang="en-GB" dirty="0"/>
              <a:t>, </a:t>
            </a:r>
            <a:r>
              <a:rPr lang="en-GB" dirty="0" err="1">
                <a:solidFill>
                  <a:srgbClr val="7030A0"/>
                </a:solidFill>
              </a:rPr>
              <a:t>times_used</a:t>
            </a:r>
            <a:r>
              <a:rPr lang="en-GB" dirty="0"/>
              <a:t>). </a:t>
            </a:r>
          </a:p>
          <a:p>
            <a:pPr lvl="1"/>
            <a:r>
              <a:rPr lang="en-GB" dirty="0" err="1">
                <a:solidFill>
                  <a:srgbClr val="7030A0"/>
                </a:solidFill>
              </a:rPr>
              <a:t>contact_id</a:t>
            </a:r>
            <a:r>
              <a:rPr lang="en-GB" dirty="0">
                <a:solidFill>
                  <a:srgbClr val="7030A0"/>
                </a:solidFill>
              </a:rPr>
              <a:t> </a:t>
            </a:r>
            <a:r>
              <a:rPr lang="en-GB" dirty="0"/>
              <a:t>and </a:t>
            </a:r>
            <a:r>
              <a:rPr lang="en-GB" dirty="0" err="1">
                <a:solidFill>
                  <a:srgbClr val="7030A0"/>
                </a:solidFill>
              </a:rPr>
              <a:t>lookup_key</a:t>
            </a:r>
            <a:r>
              <a:rPr lang="en-GB" dirty="0">
                <a:solidFill>
                  <a:srgbClr val="7030A0"/>
                </a:solidFill>
              </a:rPr>
              <a:t> </a:t>
            </a:r>
            <a:r>
              <a:rPr lang="en-GB" dirty="0"/>
              <a:t>can link to the Android Contacts database, </a:t>
            </a:r>
          </a:p>
          <a:p>
            <a:pPr lvl="1"/>
            <a:r>
              <a:rPr lang="en-GB" dirty="0">
                <a:solidFill>
                  <a:srgbClr val="7030A0"/>
                </a:solidFill>
              </a:rPr>
              <a:t>starred</a:t>
            </a:r>
            <a:r>
              <a:rPr lang="en-GB" dirty="0"/>
              <a:t> or </a:t>
            </a:r>
            <a:r>
              <a:rPr lang="en-GB" dirty="0" err="1">
                <a:solidFill>
                  <a:srgbClr val="7030A0"/>
                </a:solidFill>
              </a:rPr>
              <a:t>is_primary</a:t>
            </a:r>
            <a:r>
              <a:rPr lang="en-GB" dirty="0">
                <a:solidFill>
                  <a:srgbClr val="7030A0"/>
                </a:solidFill>
              </a:rPr>
              <a:t> </a:t>
            </a:r>
            <a:r>
              <a:rPr lang="en-GB" dirty="0"/>
              <a:t>can indicate important contacts.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BA693B-F3DC-A556-CB54-147E0A523A3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1944"/>
          <a:stretch/>
        </p:blipFill>
        <p:spPr>
          <a:xfrm>
            <a:off x="1254556" y="2538214"/>
            <a:ext cx="3009261" cy="2603237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6E557D2-59A7-FF7E-26F6-0E9D10A3AB09}"/>
              </a:ext>
            </a:extLst>
          </p:cNvPr>
          <p:cNvCxnSpPr/>
          <p:nvPr/>
        </p:nvCxnSpPr>
        <p:spPr>
          <a:xfrm flipH="1">
            <a:off x="3575957" y="2114451"/>
            <a:ext cx="1690007" cy="23514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5691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0B1DCDE-C125-2F8A-8A40-14DE7D76BA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024" y="1842899"/>
            <a:ext cx="10198611" cy="16076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81DD33-245D-3949-4A5D-34BD40E20D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024" y="4178121"/>
            <a:ext cx="7128840" cy="14647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ACA8700-8A72-F9B0-199D-8DB49D896527}"/>
              </a:ext>
            </a:extLst>
          </p:cNvPr>
          <p:cNvSpPr txBox="1"/>
          <p:nvPr/>
        </p:nvSpPr>
        <p:spPr>
          <a:xfrm>
            <a:off x="766024" y="1445079"/>
            <a:ext cx="307366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Two phone numbers are found</a:t>
            </a:r>
          </a:p>
        </p:txBody>
      </p:sp>
    </p:spTree>
    <p:extLst>
      <p:ext uri="{BB962C8B-B14F-4D97-AF65-F5344CB8AC3E}">
        <p14:creationId xmlns:p14="http://schemas.microsoft.com/office/powerpoint/2010/main" val="11612101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639AD6-79CA-975C-4B64-42C012F7F5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944D7BE-74C7-672C-4626-FC538C968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accent2"/>
                </a:solidFill>
              </a:rPr>
              <a:t>suggest_contact_database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79052C-81E2-5E43-C497-D2439A2849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047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C393BBA-17D4-EA19-3412-C672C9C00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Phone Dialer App?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0DDCBC4-14FB-923A-366B-E476346C9C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It's the default phone app on many Android devices</a:t>
            </a:r>
          </a:p>
          <a:p>
            <a:pPr lvl="1"/>
            <a:r>
              <a:rPr lang="en-GB" dirty="0"/>
              <a:t>especially Google Pixel phones and some other OEM devices running stock or near-stock Android. </a:t>
            </a:r>
          </a:p>
          <a:p>
            <a:pPr lvl="1"/>
            <a:r>
              <a:rPr lang="en-GB" dirty="0"/>
              <a:t>can sometimes be downloaded from the Google Play Store on compatible devices.</a:t>
            </a:r>
            <a:endParaRPr lang="en-US" dirty="0"/>
          </a:p>
          <a:p>
            <a:r>
              <a:rPr lang="en-GB" b="1" dirty="0"/>
              <a:t>Key features</a:t>
            </a:r>
            <a:r>
              <a:rPr lang="en-GB" dirty="0"/>
              <a:t>: handles phone calls, call history, contacts</a:t>
            </a:r>
          </a:p>
          <a:p>
            <a:r>
              <a:rPr lang="en-GB" b="1" dirty="0"/>
              <a:t>Other features</a:t>
            </a:r>
            <a:r>
              <a:rPr lang="en-GB" dirty="0"/>
              <a:t>: spam call filtering, visual voicemail, and call screening </a:t>
            </a:r>
          </a:p>
          <a:p>
            <a:r>
              <a:rPr lang="en-GB" dirty="0"/>
              <a:t>Package ID: </a:t>
            </a:r>
            <a:r>
              <a:rPr lang="en-GB" dirty="0" err="1">
                <a:solidFill>
                  <a:schemeClr val="accent2"/>
                </a:solidFill>
              </a:rPr>
              <a:t>com.google.android.dialer</a:t>
            </a:r>
            <a:endParaRPr lang="en-GB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1879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C4DC75-BF47-96E7-9542-847C205643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AFAE7-F693-F564-6C72-5B4B238D0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Understand user’s interactions with contacts, not just </a:t>
            </a:r>
            <a:r>
              <a:rPr lang="en-GB" dirty="0" err="1"/>
              <a:t>dialing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ECE302-37ED-9A51-52E7-1DB1AC1C0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465443" cy="4351338"/>
          </a:xfrm>
        </p:spPr>
        <p:txBody>
          <a:bodyPr/>
          <a:lstStyle/>
          <a:p>
            <a:r>
              <a:rPr lang="en-GB" dirty="0"/>
              <a:t>When you try and share photos or anything from Google pixel, you will see suggested contacts pops up with several frequently contacted people in the phone</a:t>
            </a:r>
            <a:endParaRPr lang="en-US" dirty="0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1DB44BAA-0D10-E24D-F7C3-5B02CBBD23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542" y="1938014"/>
            <a:ext cx="7127078" cy="357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7166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6E8D264-4C74-474A-A296-BB94A94F37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811" y="1464422"/>
            <a:ext cx="10386378" cy="5889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948891-9473-453B-9BA1-3E792311A3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811" y="2062391"/>
            <a:ext cx="10386377" cy="1063478"/>
          </a:xfrm>
          <a:prstGeom prst="rect">
            <a:avLst/>
          </a:prstGeom>
        </p:spPr>
      </p:pic>
      <p:pic>
        <p:nvPicPr>
          <p:cNvPr id="9" name="Picture 8" descr="Graphical user interface&#10;&#10;Description automatically generated">
            <a:extLst>
              <a:ext uri="{FF2B5EF4-FFF2-40B4-BE49-F238E27FC236}">
                <a16:creationId xmlns:a16="http://schemas.microsoft.com/office/drawing/2014/main" id="{6DD4813B-5125-4D6A-A084-E6DA8E69E4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811" y="3741134"/>
            <a:ext cx="3943509" cy="13939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F7F070B-1F7C-4E84-8ECE-5AEC9881D33C}"/>
              </a:ext>
            </a:extLst>
          </p:cNvPr>
          <p:cNvSpPr txBox="1"/>
          <p:nvPr/>
        </p:nvSpPr>
        <p:spPr>
          <a:xfrm>
            <a:off x="902811" y="1095090"/>
            <a:ext cx="3238644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Open </a:t>
            </a:r>
            <a:r>
              <a:rPr lang="en-US" i="1" dirty="0" err="1">
                <a:solidFill>
                  <a:srgbClr val="7030A0"/>
                </a:solidFill>
              </a:rPr>
              <a:t>suggest_contact_database</a:t>
            </a:r>
            <a:endParaRPr lang="en-US" i="1" dirty="0">
              <a:solidFill>
                <a:srgbClr val="7030A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B459A9-0ECB-4DD7-AF6C-9594EE7D9625}"/>
              </a:ext>
            </a:extLst>
          </p:cNvPr>
          <p:cNvSpPr txBox="1"/>
          <p:nvPr/>
        </p:nvSpPr>
        <p:spPr>
          <a:xfrm>
            <a:off x="902811" y="3371802"/>
            <a:ext cx="4557979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Find </a:t>
            </a:r>
            <a:r>
              <a:rPr lang="en-US" dirty="0" err="1"/>
              <a:t>thefrequently</a:t>
            </a:r>
            <a:r>
              <a:rPr lang="en-US" dirty="0"/>
              <a:t> contacted phone numbers  </a:t>
            </a:r>
            <a:endParaRPr lang="en-US" i="1" dirty="0">
              <a:solidFill>
                <a:srgbClr val="7030A0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43ED3CF-04DA-01D9-5070-FD80BA9A23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4435212"/>
              </p:ext>
            </p:extLst>
          </p:nvPr>
        </p:nvGraphicFramePr>
        <p:xfrm>
          <a:off x="5331250" y="4179522"/>
          <a:ext cx="6263640" cy="219456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325880">
                  <a:extLst>
                    <a:ext uri="{9D8B030D-6E8A-4147-A177-3AD203B41FA5}">
                      <a16:colId xmlns:a16="http://schemas.microsoft.com/office/drawing/2014/main" val="131163528"/>
                    </a:ext>
                  </a:extLst>
                </a:gridCol>
                <a:gridCol w="856190">
                  <a:extLst>
                    <a:ext uri="{9D8B030D-6E8A-4147-A177-3AD203B41FA5}">
                      <a16:colId xmlns:a16="http://schemas.microsoft.com/office/drawing/2014/main" val="2937814532"/>
                    </a:ext>
                  </a:extLst>
                </a:gridCol>
                <a:gridCol w="4081570">
                  <a:extLst>
                    <a:ext uri="{9D8B030D-6E8A-4147-A177-3AD203B41FA5}">
                      <a16:colId xmlns:a16="http://schemas.microsoft.com/office/drawing/2014/main" val="19216661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Field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Type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Description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414024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/>
                        <a:t>normalizedNumber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TEXT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/>
                        <a:t>The phone number in normalized E.164 format (for example +13015551234). Acts as the primary key.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9460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/>
                        <a:t>score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REAL (float)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/>
                        <a:t>A computed weight representing how “important” or “frequently used” the number is to the user.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71606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3250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CA92A-C2E3-A5CF-9CA2-AEEA80D76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score</a:t>
            </a:r>
            <a:r>
              <a:rPr lang="en-US" b="1" dirty="0"/>
              <a:t> </a:t>
            </a:r>
            <a:r>
              <a:rPr lang="en-US" dirty="0"/>
              <a:t>in </a:t>
            </a:r>
            <a:r>
              <a:rPr lang="en-US" dirty="0" err="1">
                <a:solidFill>
                  <a:schemeClr val="accent2"/>
                </a:solidFill>
              </a:rPr>
              <a:t>ContactScore</a:t>
            </a:r>
            <a:r>
              <a:rPr lang="en-US" dirty="0"/>
              <a:t> 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9BC1CC-DBC8-1117-EFFF-85BE2B2DE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419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How is a score</a:t>
            </a:r>
            <a:r>
              <a:rPr lang="en-US" b="1" dirty="0"/>
              <a:t> </a:t>
            </a:r>
            <a:r>
              <a:rPr lang="en-US" dirty="0"/>
              <a:t>calculated?</a:t>
            </a:r>
          </a:p>
          <a:p>
            <a:pPr lvl="1"/>
            <a:r>
              <a:rPr lang="en-GB" dirty="0"/>
              <a:t>When a call is made, answered, or missed, the </a:t>
            </a:r>
            <a:r>
              <a:rPr lang="en-GB" dirty="0" err="1">
                <a:solidFill>
                  <a:schemeClr val="accent2"/>
                </a:solidFill>
              </a:rPr>
              <a:t>Dialer</a:t>
            </a:r>
            <a:r>
              <a:rPr lang="en-GB" dirty="0"/>
              <a:t> updates or increments the score.</a:t>
            </a:r>
          </a:p>
          <a:p>
            <a:pPr lvl="1"/>
            <a:r>
              <a:rPr lang="en-GB" dirty="0"/>
              <a:t>When a number stops being used, its score decays over time.</a:t>
            </a:r>
          </a:p>
          <a:p>
            <a:pPr lvl="1"/>
            <a:r>
              <a:rPr lang="en-GB" dirty="0"/>
              <a:t>The values are stored locally and not synced to Google servers.</a:t>
            </a:r>
          </a:p>
          <a:p>
            <a:r>
              <a:rPr lang="en-US" dirty="0"/>
              <a:t>Forensic/analytical value</a:t>
            </a:r>
          </a:p>
          <a:p>
            <a:pPr lvl="1"/>
            <a:r>
              <a:rPr lang="en-GB" dirty="0"/>
              <a:t>It indicates communication frequency and recency — essentially a </a:t>
            </a:r>
            <a:r>
              <a:rPr lang="en-GB" dirty="0" err="1"/>
              <a:t>behavioral</a:t>
            </a:r>
            <a:r>
              <a:rPr lang="en-GB" dirty="0"/>
              <a:t> fingerprint of whom the user talks to most often.</a:t>
            </a:r>
          </a:p>
          <a:p>
            <a:pPr lvl="1"/>
            <a:r>
              <a:rPr lang="en-GB" dirty="0"/>
              <a:t>Useful in digital forensics to reconstruct contact importance or priority even if the call logs were deleted.</a:t>
            </a:r>
          </a:p>
          <a:p>
            <a:pPr lvl="1"/>
            <a:r>
              <a:rPr lang="en-GB" dirty="0"/>
              <a:t>Since it’s stored separately, a deleted call may still leave a residual trace in </a:t>
            </a:r>
            <a:r>
              <a:rPr lang="en-GB" dirty="0" err="1">
                <a:solidFill>
                  <a:schemeClr val="accent2"/>
                </a:solidFill>
              </a:rPr>
              <a:t>ContactScore</a:t>
            </a:r>
            <a:r>
              <a:rPr lang="en-GB" dirty="0"/>
              <a:t> showing the number and its cumulative score.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97B08F6-5ACC-F457-4B14-D4B00C4C80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306996"/>
              </p:ext>
            </p:extLst>
          </p:nvPr>
        </p:nvGraphicFramePr>
        <p:xfrm>
          <a:off x="8397240" y="197168"/>
          <a:ext cx="2956560" cy="146304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110740">
                  <a:extLst>
                    <a:ext uri="{9D8B030D-6E8A-4147-A177-3AD203B41FA5}">
                      <a16:colId xmlns:a16="http://schemas.microsoft.com/office/drawing/2014/main" val="113170215"/>
                    </a:ext>
                  </a:extLst>
                </a:gridCol>
                <a:gridCol w="845820">
                  <a:extLst>
                    <a:ext uri="{9D8B030D-6E8A-4147-A177-3AD203B41FA5}">
                      <a16:colId xmlns:a16="http://schemas.microsoft.com/office/drawing/2014/main" val="270783874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/>
                        <a:t>normalizedNumber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 dirty="0"/>
                        <a:t>score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55623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+13015551234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0.94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72788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+12405550000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0.78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288683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+18005550123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0.45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899055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34552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8C4349-1A02-A652-56D8-30719EE835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5CE59F5-A742-EE5F-5490-F4587F362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accent2"/>
                </a:solidFill>
              </a:rPr>
              <a:t>phone_lookup_history.db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E7905B-03BD-B5A7-8ACD-0D67691A67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8853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9195F-7102-4A8A-9EB1-A1496331F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phone lookup function?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843C1-37EF-48E2-BABB-BC35C0982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4194779" cy="4605403"/>
          </a:xfrm>
        </p:spPr>
        <p:txBody>
          <a:bodyPr>
            <a:normAutofit fontScale="92500"/>
          </a:bodyPr>
          <a:lstStyle/>
          <a:p>
            <a:r>
              <a:rPr lang="en-GB" dirty="0"/>
              <a:t>Identify the caller (caller ID)</a:t>
            </a:r>
          </a:p>
          <a:p>
            <a:pPr lvl="1"/>
            <a:r>
              <a:rPr lang="en-GB" dirty="0"/>
              <a:t>It needs to query Google’s servers or another external database </a:t>
            </a:r>
          </a:p>
          <a:p>
            <a:r>
              <a:rPr lang="en-GB" dirty="0"/>
              <a:t>Cached these results locally in </a:t>
            </a:r>
            <a:r>
              <a:rPr lang="en-GB" dirty="0" err="1">
                <a:solidFill>
                  <a:srgbClr val="7030A0"/>
                </a:solidFill>
              </a:rPr>
              <a:t>phone_lookup_history.db</a:t>
            </a:r>
            <a:endParaRPr lang="en-GB" dirty="0">
              <a:solidFill>
                <a:srgbClr val="7030A0"/>
              </a:solidFill>
            </a:endParaRPr>
          </a:p>
          <a:p>
            <a:pPr lvl="1"/>
            <a:r>
              <a:rPr lang="en-GB" dirty="0"/>
              <a:t>Allows the app to quickly retrieve the same information if the same number calls again</a:t>
            </a:r>
          </a:p>
          <a:p>
            <a:pPr lvl="1"/>
            <a:r>
              <a:rPr lang="en-GB" dirty="0"/>
              <a:t>Reducing the need for repeated server queries and improving performance.</a:t>
            </a:r>
            <a:endParaRPr lang="en-US" dirty="0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744FB812-8BF0-440C-B7DF-844E2376C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2648" y="1995609"/>
            <a:ext cx="6425018" cy="320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6985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DC9D4A2-1A29-419B-8CF3-FA31B4B46D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554" y="2312011"/>
            <a:ext cx="9999538" cy="581791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390BE3CF-794C-4B41-85D5-B314048A8A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554" y="2893802"/>
            <a:ext cx="7866620" cy="157666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8963192-A564-4C49-BA1C-22C3F488DFF0}"/>
              </a:ext>
            </a:extLst>
          </p:cNvPr>
          <p:cNvSpPr txBox="1"/>
          <p:nvPr/>
        </p:nvSpPr>
        <p:spPr>
          <a:xfrm>
            <a:off x="1176554" y="1929904"/>
            <a:ext cx="3227615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Open </a:t>
            </a:r>
            <a:r>
              <a:rPr lang="en-US" i="1" dirty="0" err="1">
                <a:solidFill>
                  <a:srgbClr val="7030A0"/>
                </a:solidFill>
              </a:rPr>
              <a:t>phone_lookup_history.db</a:t>
            </a:r>
            <a:endParaRPr lang="en-US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6990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4FBED3-F245-F70A-74E7-D15210240A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aphical user interface&#10;&#10;Description automatically generated">
            <a:extLst>
              <a:ext uri="{FF2B5EF4-FFF2-40B4-BE49-F238E27FC236}">
                <a16:creationId xmlns:a16="http://schemas.microsoft.com/office/drawing/2014/main" id="{AD71472D-94CF-FDF2-3A98-2B1BA51E1DA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5208"/>
          <a:stretch/>
        </p:blipFill>
        <p:spPr>
          <a:xfrm>
            <a:off x="8553746" y="0"/>
            <a:ext cx="3573677" cy="19051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7662BB-5E19-1844-09CE-C040110E0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2"/>
                </a:solidFill>
              </a:rPr>
              <a:t>PhoneLookupHistory</a:t>
            </a:r>
            <a:r>
              <a:rPr lang="en-US" dirty="0"/>
              <a:t> table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D5851A-A011-5D7C-F84D-94BC70EEB9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solidFill>
                  <a:schemeClr val="accent2"/>
                </a:solidFill>
              </a:rPr>
              <a:t>normalized_number</a:t>
            </a:r>
            <a:r>
              <a:rPr lang="en-US" dirty="0">
                <a:solidFill>
                  <a:schemeClr val="accent2"/>
                </a:solidFill>
              </a:rPr>
              <a:t>: </a:t>
            </a:r>
            <a:r>
              <a:rPr lang="en-GB" dirty="0"/>
              <a:t>stores the phone number in a standardized (normalized) format</a:t>
            </a:r>
            <a:endParaRPr lang="en-US" dirty="0"/>
          </a:p>
          <a:p>
            <a:r>
              <a:rPr lang="en-GB" dirty="0" err="1">
                <a:solidFill>
                  <a:schemeClr val="accent2"/>
                </a:solidFill>
              </a:rPr>
              <a:t>phone_lookup_info</a:t>
            </a:r>
            <a:r>
              <a:rPr lang="en-GB" dirty="0">
                <a:solidFill>
                  <a:schemeClr val="accent2"/>
                </a:solidFill>
              </a:rPr>
              <a:t>:  </a:t>
            </a:r>
            <a:r>
              <a:rPr lang="en-GB" dirty="0"/>
              <a:t>stores the lookup information associated with the phone number. </a:t>
            </a:r>
          </a:p>
          <a:p>
            <a:pPr lvl="1"/>
            <a:r>
              <a:rPr lang="en-GB" dirty="0"/>
              <a:t>Stored as a Binary Large Object (BLOB) </a:t>
            </a:r>
          </a:p>
          <a:p>
            <a:pPr lvl="2"/>
            <a:r>
              <a:rPr lang="en-GB" dirty="0"/>
              <a:t>Structured data in a format like Protocol Buffers, JSON, or a custom binary format, which is then deserialized by the application.</a:t>
            </a:r>
          </a:p>
          <a:p>
            <a:pPr lvl="1"/>
            <a:r>
              <a:rPr lang="en-GB" dirty="0"/>
              <a:t>The actual content could include:</a:t>
            </a:r>
          </a:p>
          <a:p>
            <a:pPr lvl="2"/>
            <a:r>
              <a:rPr lang="en-GB" dirty="0"/>
              <a:t>Caller details (e.g., name, carrier, location).</a:t>
            </a:r>
          </a:p>
          <a:p>
            <a:pPr lvl="2"/>
            <a:r>
              <a:rPr lang="en-GB" dirty="0"/>
              <a:t>Metadata about the lookup (e.g., source of the data, confidence score).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700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0E545-9371-FF9B-EA3E-4174C4CC3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the BLOB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A6942E-2A56-F267-AB97-7F74E477FB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2057281"/>
            <a:ext cx="6124207" cy="17359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5BAD6F-2674-8233-4621-42AEBD9821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9" y="4159870"/>
            <a:ext cx="5427373" cy="173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8973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665620-7871-5B67-797F-4D7F6F6433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4C29BEA-A4BA-50A6-F384-78E18FAC0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accent2"/>
                </a:solidFill>
              </a:rPr>
              <a:t>voicemail.db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18FC7F-0826-79A1-93FE-29328D546C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1164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AD71E-1D63-4FE9-8A2D-A3C040214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greeting message?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D96ACB-A16D-4162-A340-47BFCF3CAD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368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The owner often provides greeting message. Did the owner use a greeting message?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DE102491-6098-4C0F-8CDF-2ECB8C93DD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854" y="2735179"/>
            <a:ext cx="7514844" cy="368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252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7A71BE9-17B4-4AEA-A0D5-196DEE53A1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498" y="1037586"/>
            <a:ext cx="2580791" cy="4631635"/>
          </a:xfrm>
          <a:prstGeom prst="rect">
            <a:avLst/>
          </a:prstGeom>
        </p:spPr>
      </p:pic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51823AA-25C4-458E-B5BB-50993074C4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5618" y="1037586"/>
            <a:ext cx="2563984" cy="4552122"/>
          </a:xfrm>
          <a:prstGeom prst="rect">
            <a:avLst/>
          </a:prstGeom>
        </p:spPr>
      </p:pic>
      <p:pic>
        <p:nvPicPr>
          <p:cNvPr id="13" name="Picture 1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7A649AC0-1747-4D88-9E55-C4C85B54A6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0931" y="1037586"/>
            <a:ext cx="2597030" cy="4782827"/>
          </a:xfrm>
          <a:prstGeom prst="rect">
            <a:avLst/>
          </a:prstGeom>
        </p:spPr>
      </p:pic>
      <p:pic>
        <p:nvPicPr>
          <p:cNvPr id="15" name="Picture 1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336CA6AB-D86A-48EC-8321-33CBF151AB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1496" y="1037586"/>
            <a:ext cx="2698002" cy="512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6880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EA8EB7-DDDE-4C16-931E-F9A7987D45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508" y="1636675"/>
            <a:ext cx="8615321" cy="5450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E4ABD7-D69C-4C99-9BE2-56C6B35083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508" y="2181726"/>
            <a:ext cx="8615321" cy="105064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406A49F-3704-4C72-8AA0-D2C68E05B539}"/>
              </a:ext>
            </a:extLst>
          </p:cNvPr>
          <p:cNvSpPr txBox="1"/>
          <p:nvPr/>
        </p:nvSpPr>
        <p:spPr>
          <a:xfrm>
            <a:off x="1078508" y="1248525"/>
            <a:ext cx="1929439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Open </a:t>
            </a:r>
            <a:r>
              <a:rPr lang="en-US" i="1" dirty="0" err="1">
                <a:solidFill>
                  <a:srgbClr val="7030A0"/>
                </a:solidFill>
              </a:rPr>
              <a:t>voicemail.db</a:t>
            </a:r>
            <a:endParaRPr lang="en-US" i="1" dirty="0">
              <a:solidFill>
                <a:srgbClr val="7030A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D41B2A-F30C-4E00-8119-B876095B7795}"/>
              </a:ext>
            </a:extLst>
          </p:cNvPr>
          <p:cNvSpPr txBox="1"/>
          <p:nvPr/>
        </p:nvSpPr>
        <p:spPr>
          <a:xfrm>
            <a:off x="1078508" y="3525237"/>
            <a:ext cx="4557979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Find </a:t>
            </a:r>
            <a:r>
              <a:rPr lang="en-US" dirty="0" err="1"/>
              <a:t>thefrequently</a:t>
            </a:r>
            <a:r>
              <a:rPr lang="en-US" dirty="0"/>
              <a:t> contacted phone numbers  </a:t>
            </a:r>
            <a:endParaRPr lang="en-US" i="1" dirty="0">
              <a:solidFill>
                <a:srgbClr val="7030A0"/>
              </a:solidFill>
            </a:endParaRPr>
          </a:p>
        </p:txBody>
      </p:sp>
      <p:pic>
        <p:nvPicPr>
          <p:cNvPr id="13" name="Picture 1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F7066E2-440B-4F32-95D1-704B50D065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507" y="3898563"/>
            <a:ext cx="6255381" cy="132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3399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FA00-0A4C-4B33-ABBF-39EF68ED3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valuable information in databases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FD267A1B-3ED7-4E12-9D94-E5AC8F5EBC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043" y="1458913"/>
            <a:ext cx="7966774" cy="48027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D820783-1DC5-4602-9E36-878E3BF4ECA9}"/>
              </a:ext>
            </a:extLst>
          </p:cNvPr>
          <p:cNvSpPr txBox="1"/>
          <p:nvPr/>
        </p:nvSpPr>
        <p:spPr>
          <a:xfrm>
            <a:off x="5526505" y="2927684"/>
            <a:ext cx="2014847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speed dial entry</a:t>
            </a:r>
          </a:p>
          <a:p>
            <a:r>
              <a:rPr lang="en-US" dirty="0"/>
              <a:t>spam call database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402ED8B-0EE6-4BA9-88BB-7E9A16164462}"/>
              </a:ext>
            </a:extLst>
          </p:cNvPr>
          <p:cNvCxnSpPr/>
          <p:nvPr/>
        </p:nvCxnSpPr>
        <p:spPr>
          <a:xfrm flipH="1" flipV="1">
            <a:off x="3433011" y="2863516"/>
            <a:ext cx="2101515" cy="2406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FCB8B6F-9909-4AD6-BA9D-4C254EC4CD4B}"/>
              </a:ext>
            </a:extLst>
          </p:cNvPr>
          <p:cNvCxnSpPr>
            <a:cxnSpLocks/>
          </p:cNvCxnSpPr>
          <p:nvPr/>
        </p:nvCxnSpPr>
        <p:spPr>
          <a:xfrm flipH="1">
            <a:off x="3641559" y="3429000"/>
            <a:ext cx="1884946" cy="9264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5316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B8F3327-07A8-49FA-B852-37D0C25E44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19" y="725555"/>
            <a:ext cx="2715137" cy="5128592"/>
          </a:xfrm>
          <a:prstGeom prst="rect">
            <a:avLst/>
          </a:prstGeom>
        </p:spPr>
      </p:pic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37DF157-3A8A-4F22-AABF-267A0A00CC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1355" y="725555"/>
            <a:ext cx="2737935" cy="5317435"/>
          </a:xfrm>
          <a:prstGeom prst="rect">
            <a:avLst/>
          </a:prstGeom>
        </p:spPr>
      </p:pic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1E22AC2-C962-40CB-9DD2-3A0381AAE4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5818" y="725555"/>
            <a:ext cx="2790470" cy="4890052"/>
          </a:xfrm>
          <a:prstGeom prst="rect">
            <a:avLst/>
          </a:prstGeom>
        </p:spPr>
      </p:pic>
      <p:pic>
        <p:nvPicPr>
          <p:cNvPr id="10" name="Picture 9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43E33DB-651F-4A7E-B066-BAB60AE112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62816" y="725555"/>
            <a:ext cx="3022480" cy="5705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544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321B2A6E-BBA4-B5F7-EF60-D296B5CE9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422" y="0"/>
            <a:ext cx="88090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269E31B-54C2-FAE9-868F-4B63013243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2881202"/>
              </p:ext>
            </p:extLst>
          </p:nvPr>
        </p:nvGraphicFramePr>
        <p:xfrm>
          <a:off x="83430" y="4541824"/>
          <a:ext cx="6574309" cy="210312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959371">
                  <a:extLst>
                    <a:ext uri="{9D8B030D-6E8A-4147-A177-3AD203B41FA5}">
                      <a16:colId xmlns:a16="http://schemas.microsoft.com/office/drawing/2014/main" val="1691498740"/>
                    </a:ext>
                  </a:extLst>
                </a:gridCol>
                <a:gridCol w="1248475">
                  <a:extLst>
                    <a:ext uri="{9D8B030D-6E8A-4147-A177-3AD203B41FA5}">
                      <a16:colId xmlns:a16="http://schemas.microsoft.com/office/drawing/2014/main" val="3310534687"/>
                    </a:ext>
                  </a:extLst>
                </a:gridCol>
                <a:gridCol w="1477785">
                  <a:extLst>
                    <a:ext uri="{9D8B030D-6E8A-4147-A177-3AD203B41FA5}">
                      <a16:colId xmlns:a16="http://schemas.microsoft.com/office/drawing/2014/main" val="3131595482"/>
                    </a:ext>
                  </a:extLst>
                </a:gridCol>
                <a:gridCol w="2888678">
                  <a:extLst>
                    <a:ext uri="{9D8B030D-6E8A-4147-A177-3AD203B41FA5}">
                      <a16:colId xmlns:a16="http://schemas.microsoft.com/office/drawing/2014/main" val="3415884563"/>
                    </a:ext>
                  </a:extLst>
                </a:gridCol>
              </a:tblGrid>
              <a:tr h="16095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/>
                        <a:t>Provider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/>
                        <a:t>Authority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/>
                        <a:t>Backing Package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dirty="0"/>
                        <a:t>Notes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9213502"/>
                  </a:ext>
                </a:extLst>
              </a:tr>
              <a:tr h="26826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b="1">
                          <a:highlight>
                            <a:srgbClr val="FFFF00"/>
                          </a:highlight>
                        </a:rPr>
                        <a:t>Contacts Provider</a:t>
                      </a:r>
                      <a:endParaRPr lang="en-US" sz="1200">
                        <a:highlight>
                          <a:srgbClr val="FFFF00"/>
                        </a:highligh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>
                          <a:highlight>
                            <a:srgbClr val="FFFF00"/>
                          </a:highlight>
                        </a:rPr>
                        <a:t>com.android.contacts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>
                          <a:highlight>
                            <a:srgbClr val="FFFF00"/>
                          </a:highlight>
                        </a:rPr>
                        <a:t>com.android.providers.contacts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dirty="0">
                          <a:highlight>
                            <a:srgbClr val="FFFF00"/>
                          </a:highlight>
                        </a:rPr>
                        <a:t>Manages contacts, raw contacts, data rows (emails, phones, etc.)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5474170"/>
                  </a:ext>
                </a:extLst>
              </a:tr>
              <a:tr h="26826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b="1" dirty="0" err="1">
                          <a:highlight>
                            <a:srgbClr val="FFFF00"/>
                          </a:highlight>
                        </a:rPr>
                        <a:t>CallLog</a:t>
                      </a:r>
                      <a:r>
                        <a:rPr lang="en-US" sz="1200" b="1" dirty="0">
                          <a:highlight>
                            <a:srgbClr val="FFFF00"/>
                          </a:highlight>
                        </a:rPr>
                        <a:t> Provider</a:t>
                      </a:r>
                      <a:endParaRPr lang="en-US" sz="1200" dirty="0">
                        <a:highlight>
                          <a:srgbClr val="FFFF00"/>
                        </a:highligh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dirty="0" err="1">
                          <a:highlight>
                            <a:srgbClr val="FFFF00"/>
                          </a:highlight>
                        </a:rPr>
                        <a:t>Calllog.db</a:t>
                      </a:r>
                      <a:endParaRPr lang="en-US" sz="1200" dirty="0">
                        <a:highlight>
                          <a:srgbClr val="FFFF00"/>
                        </a:highligh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dirty="0" err="1">
                          <a:highlight>
                            <a:srgbClr val="FFFF00"/>
                          </a:highlight>
                        </a:rPr>
                        <a:t>com.android.providers.contacts</a:t>
                      </a:r>
                      <a:endParaRPr lang="en-US" sz="1200" dirty="0">
                        <a:highlight>
                          <a:srgbClr val="FFFF00"/>
                        </a:highligh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 dirty="0">
                          <a:highlight>
                            <a:srgbClr val="FFFF00"/>
                          </a:highlight>
                        </a:rPr>
                        <a:t>Manages call history (incoming, outgoing, missed calls, etc.)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79367498"/>
                  </a:ext>
                </a:extLst>
              </a:tr>
              <a:tr h="37556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IMS Service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dirty="0" err="1"/>
                        <a:t>com.google.android.ims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 dirty="0"/>
                        <a:t>Implements IP Multimedia Subsystem for VoLTE, VoWiFi, and RCS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08283282"/>
                  </a:ext>
                </a:extLst>
              </a:tr>
              <a:tr h="37556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Telephony Service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dirty="0" err="1"/>
                        <a:t>com.android.phone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 dirty="0"/>
                        <a:t>Managing call &amp; SMS/MMS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49976176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840A719E-2858-6150-D65C-04867F687A87}"/>
              </a:ext>
            </a:extLst>
          </p:cNvPr>
          <p:cNvSpPr/>
          <p:nvPr/>
        </p:nvSpPr>
        <p:spPr>
          <a:xfrm>
            <a:off x="5342817" y="340066"/>
            <a:ext cx="2040396" cy="11108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637FF7-F9FD-D358-2771-F2E0B498E68F}"/>
              </a:ext>
            </a:extLst>
          </p:cNvPr>
          <p:cNvSpPr/>
          <p:nvPr/>
        </p:nvSpPr>
        <p:spPr>
          <a:xfrm>
            <a:off x="3212996" y="1966085"/>
            <a:ext cx="2364088" cy="11108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3B3167-8DAF-7223-DA10-C14F955C2B1E}"/>
              </a:ext>
            </a:extLst>
          </p:cNvPr>
          <p:cNvSpPr/>
          <p:nvPr/>
        </p:nvSpPr>
        <p:spPr>
          <a:xfrm>
            <a:off x="5495218" y="3429000"/>
            <a:ext cx="2364088" cy="8331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71EEC37-2A52-EA73-431E-722C91965FE8}"/>
                  </a:ext>
                </a:extLst>
              </p14:cNvPr>
              <p14:cNvContentPartPr/>
              <p14:nvPr/>
            </p14:nvContentPartPr>
            <p14:xfrm>
              <a:off x="5669024" y="957990"/>
              <a:ext cx="1451520" cy="1836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71EEC37-2A52-EA73-431E-722C91965FE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60024" y="949350"/>
                <a:ext cx="146916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7B8B280-CAB0-F06B-DFF4-8D1DE987FD3C}"/>
                  </a:ext>
                </a:extLst>
              </p14:cNvPr>
              <p14:cNvContentPartPr/>
              <p14:nvPr/>
            </p14:nvContentPartPr>
            <p14:xfrm>
              <a:off x="4533584" y="2410230"/>
              <a:ext cx="645480" cy="2275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7B8B280-CAB0-F06B-DFF4-8D1DE987FD3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524584" y="2401230"/>
                <a:ext cx="663120" cy="24516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Left Brace 1">
            <a:extLst>
              <a:ext uri="{FF2B5EF4-FFF2-40B4-BE49-F238E27FC236}">
                <a16:creationId xmlns:a16="http://schemas.microsoft.com/office/drawing/2014/main" id="{84335AD4-C0E7-9784-A7D5-1BD55437193F}"/>
              </a:ext>
            </a:extLst>
          </p:cNvPr>
          <p:cNvSpPr/>
          <p:nvPr/>
        </p:nvSpPr>
        <p:spPr>
          <a:xfrm>
            <a:off x="2597532" y="2410230"/>
            <a:ext cx="581890" cy="4336934"/>
          </a:xfrm>
          <a:prstGeom prst="leftBrace">
            <a:avLst>
              <a:gd name="adj1" fmla="val 8333"/>
              <a:gd name="adj2" fmla="val 3658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0C3E57-1262-D78B-B89C-B47AE3A00859}"/>
              </a:ext>
            </a:extLst>
          </p:cNvPr>
          <p:cNvSpPr txBox="1"/>
          <p:nvPr/>
        </p:nvSpPr>
        <p:spPr>
          <a:xfrm>
            <a:off x="685983" y="3807376"/>
            <a:ext cx="1911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AOSP service layer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E7D9B2-363D-E9FB-3DB0-51A27A8A893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3718" y="401180"/>
            <a:ext cx="2779392" cy="94325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8A4D109C-395B-B5E6-62CC-9BB24D413ECD}"/>
              </a:ext>
            </a:extLst>
          </p:cNvPr>
          <p:cNvGrpSpPr/>
          <p:nvPr/>
        </p:nvGrpSpPr>
        <p:grpSpPr>
          <a:xfrm>
            <a:off x="1615618" y="1519103"/>
            <a:ext cx="1659240" cy="959400"/>
            <a:chOff x="1615618" y="1519103"/>
            <a:chExt cx="1659240" cy="959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14A73BC-16AD-37EE-C6D3-9A47F5818FC4}"/>
                    </a:ext>
                  </a:extLst>
                </p14:cNvPr>
                <p14:cNvContentPartPr/>
                <p14:nvPr/>
              </p14:nvContentPartPr>
              <p14:xfrm>
                <a:off x="1615618" y="1519103"/>
                <a:ext cx="1634400" cy="9594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14A73BC-16AD-37EE-C6D3-9A47F5818FC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606978" y="1510463"/>
                  <a:ext cx="1652040" cy="9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732EC9B-12F3-B2D6-4808-5A3EC929C889}"/>
                    </a:ext>
                  </a:extLst>
                </p14:cNvPr>
                <p14:cNvContentPartPr/>
                <p14:nvPr/>
              </p14:nvContentPartPr>
              <p14:xfrm>
                <a:off x="3169378" y="2296343"/>
                <a:ext cx="105480" cy="1188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732EC9B-12F3-B2D6-4808-5A3EC929C88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160378" y="2287343"/>
                  <a:ext cx="123120" cy="136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305747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923AA65-F61F-16D4-1E21-E8BA59F365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7009776"/>
              </p:ext>
            </p:extLst>
          </p:nvPr>
        </p:nvGraphicFramePr>
        <p:xfrm>
          <a:off x="886739" y="1867107"/>
          <a:ext cx="10418521" cy="315817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469878">
                  <a:extLst>
                    <a:ext uri="{9D8B030D-6E8A-4147-A177-3AD203B41FA5}">
                      <a16:colId xmlns:a16="http://schemas.microsoft.com/office/drawing/2014/main" val="1233378947"/>
                    </a:ext>
                  </a:extLst>
                </a:gridCol>
                <a:gridCol w="4224854">
                  <a:extLst>
                    <a:ext uri="{9D8B030D-6E8A-4147-A177-3AD203B41FA5}">
                      <a16:colId xmlns:a16="http://schemas.microsoft.com/office/drawing/2014/main" val="2568455382"/>
                    </a:ext>
                  </a:extLst>
                </a:gridCol>
                <a:gridCol w="4723789">
                  <a:extLst>
                    <a:ext uri="{9D8B030D-6E8A-4147-A177-3AD203B41FA5}">
                      <a16:colId xmlns:a16="http://schemas.microsoft.com/office/drawing/2014/main" val="572741745"/>
                    </a:ext>
                  </a:extLst>
                </a:gridCol>
              </a:tblGrid>
              <a:tr h="27060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/>
                        <a:t>Concept</a:t>
                      </a:r>
                      <a:endParaRPr lang="en-US" sz="1600"/>
                    </a:p>
                  </a:txBody>
                  <a:tcPr marL="67990" marR="67990" marT="33995" marB="3399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 dirty="0" err="1"/>
                        <a:t>calllog.db.calls</a:t>
                      </a:r>
                      <a:r>
                        <a:rPr lang="en-US" sz="1600" dirty="0"/>
                        <a:t> (📁 </a:t>
                      </a:r>
                      <a:r>
                        <a:rPr lang="en-US" sz="1600" dirty="0" err="1"/>
                        <a:t>com.android.providers.contacts</a:t>
                      </a:r>
                      <a:r>
                        <a:rPr lang="en-US" sz="1600" dirty="0"/>
                        <a:t>)</a:t>
                      </a:r>
                    </a:p>
                  </a:txBody>
                  <a:tcPr marL="67990" marR="67990" marT="33995" marB="3399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 b="1" dirty="0" err="1"/>
                        <a:t>annotated_call_log.db.annotatedcalllog</a:t>
                      </a:r>
                      <a:r>
                        <a:rPr lang="en-GB" sz="1600" dirty="0"/>
                        <a:t> (📁 </a:t>
                      </a:r>
                      <a:r>
                        <a:rPr lang="en-GB" sz="1600" dirty="0" err="1"/>
                        <a:t>com.google.android.dialer</a:t>
                      </a:r>
                      <a:r>
                        <a:rPr lang="en-GB" sz="1600" dirty="0"/>
                        <a:t>)</a:t>
                      </a:r>
                    </a:p>
                  </a:txBody>
                  <a:tcPr marL="67990" marR="67990" marT="33995" marB="33995" anchor="ctr"/>
                </a:tc>
                <a:extLst>
                  <a:ext uri="{0D108BD9-81ED-4DB2-BD59-A6C34878D82A}">
                    <a16:rowId xmlns:a16="http://schemas.microsoft.com/office/drawing/2014/main" val="3752185851"/>
                  </a:ext>
                </a:extLst>
              </a:tr>
              <a:tr h="35178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/>
                        <a:t>Origin</a:t>
                      </a:r>
                      <a:endParaRPr lang="en-US" sz="1600"/>
                    </a:p>
                  </a:txBody>
                  <a:tcPr marL="67990" marR="67990" marT="33995" marB="3399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 b="1" dirty="0"/>
                        <a:t>Contacts Provider (system-level)</a:t>
                      </a:r>
                      <a:r>
                        <a:rPr lang="en-GB" sz="1600" dirty="0"/>
                        <a:t> - authoritative call log</a:t>
                      </a:r>
                    </a:p>
                  </a:txBody>
                  <a:tcPr marL="67990" marR="67990" marT="33995" marB="3399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 b="1" dirty="0" err="1"/>
                        <a:t>Dialer</a:t>
                      </a:r>
                      <a:r>
                        <a:rPr lang="en-GB" sz="1600" b="1" dirty="0"/>
                        <a:t> app - </a:t>
                      </a:r>
                      <a:r>
                        <a:rPr lang="en-GB" sz="1600" dirty="0"/>
                        <a:t> synced and enriched for UI display</a:t>
                      </a:r>
                    </a:p>
                  </a:txBody>
                  <a:tcPr marL="67990" marR="67990" marT="33995" marB="33995" anchor="ctr"/>
                </a:tc>
                <a:extLst>
                  <a:ext uri="{0D108BD9-81ED-4DB2-BD59-A6C34878D82A}">
                    <a16:rowId xmlns:a16="http://schemas.microsoft.com/office/drawing/2014/main" val="4165497288"/>
                  </a:ext>
                </a:extLst>
              </a:tr>
              <a:tr h="18942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/>
                        <a:t>Link key</a:t>
                      </a:r>
                      <a:endParaRPr lang="en-US" sz="1600"/>
                    </a:p>
                  </a:txBody>
                  <a:tcPr marL="67990" marR="67990" marT="33995" marB="3399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/>
                        <a:t>_id</a:t>
                      </a:r>
                    </a:p>
                  </a:txBody>
                  <a:tcPr marL="67990" marR="67990" marT="33995" marB="3399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/>
                        <a:t>call_id (foreign key referencing calls._id)</a:t>
                      </a:r>
                    </a:p>
                  </a:txBody>
                  <a:tcPr marL="67990" marR="67990" marT="33995" marB="33995" anchor="ctr"/>
                </a:tc>
                <a:extLst>
                  <a:ext uri="{0D108BD9-81ED-4DB2-BD59-A6C34878D82A}">
                    <a16:rowId xmlns:a16="http://schemas.microsoft.com/office/drawing/2014/main" val="3851351129"/>
                  </a:ext>
                </a:extLst>
              </a:tr>
              <a:tr h="18942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/>
                        <a:t>Data type</a:t>
                      </a:r>
                      <a:endParaRPr lang="en-US" sz="1600"/>
                    </a:p>
                  </a:txBody>
                  <a:tcPr marL="67990" marR="67990" marT="33995" marB="3399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/>
                        <a:t>Raw call event (date, number, type, duration, SIM info)</a:t>
                      </a:r>
                    </a:p>
                  </a:txBody>
                  <a:tcPr marL="67990" marR="67990" marT="33995" marB="3399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/>
                        <a:t>Enriched record (spam flags, labels, caller categories, transcriptions)</a:t>
                      </a:r>
                    </a:p>
                  </a:txBody>
                  <a:tcPr marL="67990" marR="67990" marT="33995" marB="33995" anchor="ctr"/>
                </a:tc>
                <a:extLst>
                  <a:ext uri="{0D108BD9-81ED-4DB2-BD59-A6C34878D82A}">
                    <a16:rowId xmlns:a16="http://schemas.microsoft.com/office/drawing/2014/main" val="3947188456"/>
                  </a:ext>
                </a:extLst>
              </a:tr>
              <a:tr h="18942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/>
                        <a:t>Sync direction</a:t>
                      </a:r>
                      <a:endParaRPr lang="en-US" sz="1600"/>
                    </a:p>
                  </a:txBody>
                  <a:tcPr marL="67990" marR="67990" marT="33995" marB="3399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 b="1"/>
                        <a:t>Contacts Provider → Dialer</a:t>
                      </a:r>
                      <a:r>
                        <a:rPr lang="en-GB" sz="1600"/>
                        <a:t> (read-only copy)</a:t>
                      </a:r>
                    </a:p>
                  </a:txBody>
                  <a:tcPr marL="67990" marR="67990" marT="33995" marB="3399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/>
                        <a:t>Updates on app refresh or content observer triggers</a:t>
                      </a:r>
                    </a:p>
                  </a:txBody>
                  <a:tcPr marL="67990" marR="67990" marT="33995" marB="33995" anchor="ctr"/>
                </a:tc>
                <a:extLst>
                  <a:ext uri="{0D108BD9-81ED-4DB2-BD59-A6C34878D82A}">
                    <a16:rowId xmlns:a16="http://schemas.microsoft.com/office/drawing/2014/main" val="3027777365"/>
                  </a:ext>
                </a:extLst>
              </a:tr>
              <a:tr h="18942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/>
                        <a:t>Persistence</a:t>
                      </a:r>
                      <a:endParaRPr lang="en-US" sz="1600"/>
                    </a:p>
                  </a:txBody>
                  <a:tcPr marL="67990" marR="67990" marT="33995" marB="3399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/>
                        <a:t>System-persistent (survives app resets)</a:t>
                      </a:r>
                    </a:p>
                  </a:txBody>
                  <a:tcPr marL="67990" marR="67990" marT="33995" marB="3399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/>
                        <a:t>Ephemeral (lost if Dialer app data cleared)</a:t>
                      </a:r>
                    </a:p>
                  </a:txBody>
                  <a:tcPr marL="67990" marR="67990" marT="33995" marB="33995" anchor="ctr"/>
                </a:tc>
                <a:extLst>
                  <a:ext uri="{0D108BD9-81ED-4DB2-BD59-A6C34878D82A}">
                    <a16:rowId xmlns:a16="http://schemas.microsoft.com/office/drawing/2014/main" val="3104945902"/>
                  </a:ext>
                </a:extLst>
              </a:tr>
              <a:tr h="35178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/>
                        <a:t>Extra fields</a:t>
                      </a:r>
                      <a:endParaRPr lang="en-US" sz="1600"/>
                    </a:p>
                  </a:txBody>
                  <a:tcPr marL="67990" marR="67990" marT="33995" marB="3399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/>
                        <a:t>—</a:t>
                      </a:r>
                    </a:p>
                  </a:txBody>
                  <a:tcPr marL="67990" marR="67990" marT="33995" marB="3399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 dirty="0" err="1"/>
                        <a:t>is_spam</a:t>
                      </a:r>
                      <a:r>
                        <a:rPr lang="en-GB" sz="1600" dirty="0"/>
                        <a:t>, label, </a:t>
                      </a:r>
                      <a:r>
                        <a:rPr lang="en-GB" sz="1600" dirty="0" err="1"/>
                        <a:t>business_name</a:t>
                      </a:r>
                      <a:r>
                        <a:rPr lang="en-GB" sz="1600" dirty="0"/>
                        <a:t>, </a:t>
                      </a:r>
                      <a:r>
                        <a:rPr lang="en-GB" sz="1600" dirty="0" err="1"/>
                        <a:t>call_screening_status</a:t>
                      </a:r>
                      <a:r>
                        <a:rPr lang="en-GB" sz="1600" dirty="0"/>
                        <a:t>, transcription</a:t>
                      </a:r>
                    </a:p>
                  </a:txBody>
                  <a:tcPr marL="67990" marR="67990" marT="33995" marB="33995" anchor="ctr"/>
                </a:tc>
                <a:extLst>
                  <a:ext uri="{0D108BD9-81ED-4DB2-BD59-A6C34878D82A}">
                    <a16:rowId xmlns:a16="http://schemas.microsoft.com/office/drawing/2014/main" val="1412926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1765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E2EDE-E25A-4A70-8F62-F08545045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E3A0C-68A5-4030-881D-4851A929E2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List all incoming calls</a:t>
            </a:r>
          </a:p>
          <a:p>
            <a:r>
              <a:rPr lang="en-US" dirty="0"/>
              <a:t>Did any callers leave voice mails?</a:t>
            </a:r>
          </a:p>
        </p:txBody>
      </p:sp>
    </p:spTree>
    <p:extLst>
      <p:ext uri="{BB962C8B-B14F-4D97-AF65-F5344CB8AC3E}">
        <p14:creationId xmlns:p14="http://schemas.microsoft.com/office/powerpoint/2010/main" val="1311878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E995024-C1B7-6FA8-4151-B87FFD958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Phone Dialer Databases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44FF1E-B4A8-930C-237A-2F39BC3AE7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6507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2734</TotalTime>
  <Words>3261</Words>
  <Application>Microsoft Office PowerPoint</Application>
  <PresentationFormat>Widescreen</PresentationFormat>
  <Paragraphs>358</Paragraphs>
  <Slides>41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Calibri</vt:lpstr>
      <vt:lpstr>Calibri Light</vt:lpstr>
      <vt:lpstr>Office Theme</vt:lpstr>
      <vt:lpstr>GMS Apps Investigations</vt:lpstr>
      <vt:lpstr>Phone Dialer App?</vt:lpstr>
      <vt:lpstr>What is Phone Dialer App?</vt:lpstr>
      <vt:lpstr>PowerPoint Presentation</vt:lpstr>
      <vt:lpstr>PowerPoint Presentation</vt:lpstr>
      <vt:lpstr>PowerPoint Presentation</vt:lpstr>
      <vt:lpstr>PowerPoint Presentation</vt:lpstr>
      <vt:lpstr>Sample questions</vt:lpstr>
      <vt:lpstr>Phone Dialer Databases</vt:lpstr>
      <vt:lpstr>PowerPoint Presentation</vt:lpstr>
      <vt:lpstr>Most Valuable Tables for Investigation (1)</vt:lpstr>
      <vt:lpstr>Most Valuable Tables for Investigation (2)</vt:lpstr>
      <vt:lpstr>Most Valuable Tables for Investigation (3)</vt:lpstr>
      <vt:lpstr>Most Valuable Tables for Investigation (4)</vt:lpstr>
      <vt:lpstr>annotated_call_log.db</vt:lpstr>
      <vt:lpstr>PowerPoint Presentation</vt:lpstr>
      <vt:lpstr>PowerPoint Presentation</vt:lpstr>
      <vt:lpstr>PowerPoint Presentation</vt:lpstr>
      <vt:lpstr>AnnotatedCallLog table content</vt:lpstr>
      <vt:lpstr>PowerPoint Presentation</vt:lpstr>
      <vt:lpstr>PowerPoint Presentation</vt:lpstr>
      <vt:lpstr>Sample Questions</vt:lpstr>
      <vt:lpstr>PowerPoint Presentation</vt:lpstr>
      <vt:lpstr>Data sharing between calllog.db and annotated_call_log.db</vt:lpstr>
      <vt:lpstr>Question</vt:lpstr>
      <vt:lpstr>dialer.db</vt:lpstr>
      <vt:lpstr>smart_dial_table</vt:lpstr>
      <vt:lpstr>PowerPoint Presentation</vt:lpstr>
      <vt:lpstr>suggest_contact_database</vt:lpstr>
      <vt:lpstr>Understand user’s interactions with contacts, not just dialing</vt:lpstr>
      <vt:lpstr>PowerPoint Presentation</vt:lpstr>
      <vt:lpstr>score in ContactScore table</vt:lpstr>
      <vt:lpstr>phone_lookup_history.db</vt:lpstr>
      <vt:lpstr>What is the phone lookup function?</vt:lpstr>
      <vt:lpstr>PowerPoint Presentation</vt:lpstr>
      <vt:lpstr>PhoneLookupHistory table</vt:lpstr>
      <vt:lpstr>Access the BLOB</vt:lpstr>
      <vt:lpstr>voicemail.db</vt:lpstr>
      <vt:lpstr>What is the greeting message?</vt:lpstr>
      <vt:lpstr>PowerPoint Presentation</vt:lpstr>
      <vt:lpstr>Other valuable information in databases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Installing Visual Studio Code</dc:title>
  <dc:creator>Weifeng Xu</dc:creator>
  <cp:lastModifiedBy>Weifeng Xu</cp:lastModifiedBy>
  <cp:revision>375</cp:revision>
  <dcterms:created xsi:type="dcterms:W3CDTF">2021-01-18T02:02:41Z</dcterms:created>
  <dcterms:modified xsi:type="dcterms:W3CDTF">2025-11-10T15:52:00Z</dcterms:modified>
</cp:coreProperties>
</file>