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474" r:id="rId3"/>
    <p:sldId id="476" r:id="rId4"/>
    <p:sldId id="477" r:id="rId5"/>
    <p:sldId id="487" r:id="rId6"/>
    <p:sldId id="416" r:id="rId7"/>
    <p:sldId id="507" r:id="rId8"/>
    <p:sldId id="417" r:id="rId9"/>
    <p:sldId id="485" r:id="rId10"/>
    <p:sldId id="486" r:id="rId11"/>
    <p:sldId id="488" r:id="rId12"/>
    <p:sldId id="489" r:id="rId13"/>
    <p:sldId id="490" r:id="rId14"/>
    <p:sldId id="492" r:id="rId15"/>
    <p:sldId id="491" r:id="rId16"/>
    <p:sldId id="509" r:id="rId17"/>
    <p:sldId id="511" r:id="rId18"/>
    <p:sldId id="510" r:id="rId19"/>
    <p:sldId id="497" r:id="rId20"/>
    <p:sldId id="498" r:id="rId21"/>
    <p:sldId id="500" r:id="rId22"/>
    <p:sldId id="502" r:id="rId23"/>
    <p:sldId id="501" r:id="rId24"/>
    <p:sldId id="504" r:id="rId25"/>
    <p:sldId id="418" r:id="rId26"/>
    <p:sldId id="479" r:id="rId27"/>
    <p:sldId id="505" r:id="rId28"/>
    <p:sldId id="424" r:id="rId29"/>
    <p:sldId id="506" r:id="rId30"/>
    <p:sldId id="482" r:id="rId31"/>
    <p:sldId id="483" r:id="rId32"/>
    <p:sldId id="493" r:id="rId33"/>
    <p:sldId id="496" r:id="rId34"/>
    <p:sldId id="508" r:id="rId35"/>
    <p:sldId id="494" r:id="rId36"/>
    <p:sldId id="495" r:id="rId37"/>
    <p:sldId id="38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F"/>
    <a:srgbClr val="AB51D6"/>
    <a:srgbClr val="AEAEAE"/>
    <a:srgbClr val="FF9A00"/>
    <a:srgbClr val="D81E00"/>
    <a:srgbClr val="00AAD6"/>
    <a:srgbClr val="318EFD"/>
    <a:srgbClr val="007DB5"/>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BDFF2-B23D-463D-A6EC-B17D6D772640}" v="2" dt="2026-04-07T13:48:38.33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77" autoAdjust="0"/>
  </p:normalViewPr>
  <p:slideViewPr>
    <p:cSldViewPr snapToGrid="0">
      <p:cViewPr varScale="1">
        <p:scale>
          <a:sx n="102" d="100"/>
          <a:sy n="102" d="100"/>
        </p:scale>
        <p:origin x="90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feng Xu" userId="e7aed605-a3dd-4d5a-a692-a87037af107b" providerId="ADAL" clId="{F99F8FFF-BA20-43EA-924B-4DF5D2A785F3}"/>
    <pc:docChg chg="undo custSel addSld modSld sldOrd">
      <pc:chgData name="Weifeng Xu" userId="e7aed605-a3dd-4d5a-a692-a87037af107b" providerId="ADAL" clId="{F99F8FFF-BA20-43EA-924B-4DF5D2A785F3}" dt="2026-04-07T13:48:40.639" v="132" actId="27636"/>
      <pc:docMkLst>
        <pc:docMk/>
      </pc:docMkLst>
      <pc:sldChg chg="addSp modSp mod">
        <pc:chgData name="Weifeng Xu" userId="e7aed605-a3dd-4d5a-a692-a87037af107b" providerId="ADAL" clId="{F99F8FFF-BA20-43EA-924B-4DF5D2A785F3}" dt="2026-04-07T13:33:55.166" v="123" actId="208"/>
        <pc:sldMkLst>
          <pc:docMk/>
          <pc:sldMk cId="151045772" sldId="489"/>
        </pc:sldMkLst>
        <pc:spChg chg="add mod">
          <ac:chgData name="Weifeng Xu" userId="e7aed605-a3dd-4d5a-a692-a87037af107b" providerId="ADAL" clId="{F99F8FFF-BA20-43EA-924B-4DF5D2A785F3}" dt="2026-04-07T13:33:55.166" v="123" actId="208"/>
          <ac:spMkLst>
            <pc:docMk/>
            <pc:sldMk cId="151045772" sldId="489"/>
            <ac:spMk id="2" creationId="{C4E9A12E-C39D-834D-29A6-8D979F957D9D}"/>
          </ac:spMkLst>
        </pc:spChg>
      </pc:sldChg>
      <pc:sldChg chg="ord">
        <pc:chgData name="Weifeng Xu" userId="e7aed605-a3dd-4d5a-a692-a87037af107b" providerId="ADAL" clId="{F99F8FFF-BA20-43EA-924B-4DF5D2A785F3}" dt="2026-04-07T13:23:11.692" v="118"/>
        <pc:sldMkLst>
          <pc:docMk/>
          <pc:sldMk cId="2195926017" sldId="493"/>
        </pc:sldMkLst>
      </pc:sldChg>
      <pc:sldChg chg="ord">
        <pc:chgData name="Weifeng Xu" userId="e7aed605-a3dd-4d5a-a692-a87037af107b" providerId="ADAL" clId="{F99F8FFF-BA20-43EA-924B-4DF5D2A785F3}" dt="2026-04-07T13:25:17.067" v="120"/>
        <pc:sldMkLst>
          <pc:docMk/>
          <pc:sldMk cId="3615192179" sldId="494"/>
        </pc:sldMkLst>
      </pc:sldChg>
      <pc:sldChg chg="ord">
        <pc:chgData name="Weifeng Xu" userId="e7aed605-a3dd-4d5a-a692-a87037af107b" providerId="ADAL" clId="{F99F8FFF-BA20-43EA-924B-4DF5D2A785F3}" dt="2026-04-07T13:25:17.067" v="120"/>
        <pc:sldMkLst>
          <pc:docMk/>
          <pc:sldMk cId="2140116523" sldId="495"/>
        </pc:sldMkLst>
      </pc:sldChg>
      <pc:sldChg chg="ord">
        <pc:chgData name="Weifeng Xu" userId="e7aed605-a3dd-4d5a-a692-a87037af107b" providerId="ADAL" clId="{F99F8FFF-BA20-43EA-924B-4DF5D2A785F3}" dt="2026-04-07T13:23:11.692" v="118"/>
        <pc:sldMkLst>
          <pc:docMk/>
          <pc:sldMk cId="1818241431" sldId="496"/>
        </pc:sldMkLst>
      </pc:sldChg>
      <pc:sldChg chg="modSp mod">
        <pc:chgData name="Weifeng Xu" userId="e7aed605-a3dd-4d5a-a692-a87037af107b" providerId="ADAL" clId="{F99F8FFF-BA20-43EA-924B-4DF5D2A785F3}" dt="2026-04-07T13:48:40.639" v="132" actId="27636"/>
        <pc:sldMkLst>
          <pc:docMk/>
          <pc:sldMk cId="1916941652" sldId="502"/>
        </pc:sldMkLst>
        <pc:spChg chg="mod">
          <ac:chgData name="Weifeng Xu" userId="e7aed605-a3dd-4d5a-a692-a87037af107b" providerId="ADAL" clId="{F99F8FFF-BA20-43EA-924B-4DF5D2A785F3}" dt="2026-04-07T13:48:40.639" v="132" actId="27636"/>
          <ac:spMkLst>
            <pc:docMk/>
            <pc:sldMk cId="1916941652" sldId="502"/>
            <ac:spMk id="5" creationId="{542FF938-B082-F7C7-6B51-0ECD1E119016}"/>
          </ac:spMkLst>
        </pc:spChg>
      </pc:sldChg>
      <pc:sldChg chg="ord">
        <pc:chgData name="Weifeng Xu" userId="e7aed605-a3dd-4d5a-a692-a87037af107b" providerId="ADAL" clId="{F99F8FFF-BA20-43EA-924B-4DF5D2A785F3}" dt="2026-04-07T13:25:17.067" v="120"/>
        <pc:sldMkLst>
          <pc:docMk/>
          <pc:sldMk cId="2838199875" sldId="50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01:30:15.684"/>
    </inkml:context>
    <inkml:brush xml:id="br0">
      <inkml:brushProperty name="width" value="0.1" units="cm"/>
      <inkml:brushProperty name="height" value="0.1" units="cm"/>
      <inkml:brushProperty name="color" value="#FF0066"/>
    </inkml:brush>
  </inkml:definitions>
  <inkml:trace contextRef="#ctx0" brushRef="#br0">911 25 24575,'-24'-1'0,"-1"-1"0,-28-6 0,28 4 0,-15-1 0,-1 2 0,1 2 0,-63 6 0,91-3 0,1 0 0,0 1 0,0 1 0,0 0 0,1 0 0,-17 11 0,-28 10 0,20-5 0,31-18 0,0 1 0,0 0 0,0-1 0,0 0 0,0 0 0,-1 0 0,1 0 0,0 0 0,-6 0 0,5-1 0,-3 0 0,0 0 0,0 0 0,1 1 0,-1 0 0,1 1 0,-1-1 0,1 1 0,0 1 0,-12 7 0,-68 61 0,30-24 0,49-41 0,0 0 0,1 1 0,0-1 0,1 1 0,-1 1 0,1-1 0,1 1 0,0 0 0,0 0 0,1 1 0,0-1 0,0 1 0,1 0 0,-3 18 0,2 7 0,1 0 0,1 1 0,4 35 0,-1-7 0,-1-60 0,1-1 0,-1 1 0,1 0 0,-1 0 0,1 0 0,0-1 0,1 1 0,-1 0 0,1-1 0,-1 1 0,1-1 0,0 1 0,4 4 0,2 1 0,0-1 0,1 1 0,10 7 0,-10-10 0,-1 1 0,0 1 0,-1-1 0,13 17 0,-16-19 0,0 0 0,1 0 0,0-1 0,0 1 0,0-1 0,0 0 0,1-1 0,11 7 0,23 16 0,-20-11 0,0-1 0,1-1 0,32 14 0,-28-14 0,71 30 0,-59-28 0,54 31 0,-80-41 0,1 1 0,0-2 0,0 0 0,0 0 0,1-1 0,-1-1 0,18 2 0,43 10 0,87 23 12,-28-8-148,-99-22-76,1-1-1,49 2 0,14 1 232,-51-4 80,0-3 1,47-3 0,53 3 344,-77 7-444,-43-4 0,45 1 0,-65-6 0,6 1 0,-1-1 0,1-1 0,22-4 0,-30 4 0,0 0 0,-1 0 0,1-1 0,0 1 0,-1-1 0,1 0 0,-1-1 0,0 1 0,1 0 0,-1-1 0,0 0 0,0 1 0,-1-1 0,1-1 0,2-2 0,21-37 0,-19 30 0,0 1 0,1 0 0,14-16 0,-18 23 0,0 0 0,-1 0 0,1 0 0,4-11 0,-6 11 0,1-1 0,0 1 0,0 1 0,0-1 0,0 0 0,6-4 0,2-4 0,1 0 0,13-21 0,-15 20 0,0 0 0,20-20 0,-19 24 0,0-1 0,0 0 0,-1-1 0,-1 0 0,12-19 0,87-133 0,-85 122 0,25-38 0,-35 63 0,17-26 0,-28 41 0,-1-1 0,0 1 0,1-1 0,-1 1 0,0-1 0,-1 0 0,1 0 0,0 1 0,-1-1 0,0 0 0,1 0 0,-1 1 0,0-1 0,-1-5 0,0 6 0,0 0 0,0 0 0,0 0 0,0 0 0,0 1 0,-1-1 0,1 0 0,-1 1 0,1-1 0,-1 1 0,0-1 0,1 1 0,-1 0 0,0 0 0,0 0 0,0 0 0,0 0 0,0 0 0,0 0 0,-3 0 0,-47-10 0,44 9 0,-199-39 0,117 22 0,63 12 0,0 2 0,0 0 0,-30-1 0,-12-3 65,35 3-1495,17 3-5396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01:30:46.757"/>
    </inkml:context>
    <inkml:brush xml:id="br0">
      <inkml:brushProperty name="width" value="0.1" units="cm"/>
      <inkml:brushProperty name="height" value="0.1" units="cm"/>
      <inkml:brushProperty name="color" value="#FF0066"/>
    </inkml:brush>
  </inkml:definitions>
  <inkml:trace contextRef="#ctx0" brushRef="#br0">82 0 24575,'1'0'0,"0"1"0,0-1 0,-1 0 0,1 1 0,0-1 0,0 1 0,0-1 0,0 1 0,-1 0 0,1-1 0,0 1 0,-1 0 0,1 0 0,0-1 0,-1 1 0,1 0 0,-1 0 0,1 0 0,-1 0 0,0-1 0,1 1 0,-1 0 0,0 0 0,0 0 0,1 0 0,-1 0 0,0 2 0,4 30 0,-4-29 0,-1 9 0,1 0 0,-2 0 0,0 0 0,-1 0 0,0 0 0,-9 21 0,-5 24 0,14-47 0,-1 1 0,-1-1 0,0 0 0,-9 16 0,8-16 0,1 0 0,0 0 0,-5 14 0,9-20 0,0 0 0,0 0 0,1 0 0,-1 0 0,1 0 0,0 0 0,0 0 0,1 0 0,-1 0 0,1 0 0,2 6 0,-1-4 0,1 0 0,0 0 0,0 0 0,1 0 0,-1 0 0,2-1 0,-1 0 0,1 0 0,-1 0 0,2-1 0,-1 1 0,1-1 0,10 7 0,4 1 0,0-2 0,1 0 0,23 8 0,-18-8 0,26 14 0,-34-15 0,0-2 0,1 0 0,0 0 0,21 4 0,12 5 74,-43-13-314,0 0 0,-1-1 0,1 0 1,1-1-1,13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5T14:35:32.937"/>
    </inkml:context>
    <inkml:brush xml:id="br0">
      <inkml:brushProperty name="width" value="0.05" units="cm"/>
      <inkml:brushProperty name="height" value="0.05" units="cm"/>
      <inkml:brushProperty name="color" value="#E71224"/>
    </inkml:brush>
  </inkml:definitions>
  <inkml:trace contextRef="#ctx0" brushRef="#br0">1740 0 24575,'-4'1'0,"0"0"0,1 0 0,-1 0 0,1 1 0,-1-1 0,1 1 0,-4 2 0,-6 3 0,3-2 0,1 0 0,0 1 0,0-1 0,0 2 0,1-1 0,0 1 0,-14 16 0,10-12 0,-1 0 0,0-1 0,-16 10 0,15-11 0,0 1 0,-23 21 0,33-27 0,-1 0 0,0-1 0,0 1 0,0-1 0,-11 5 0,10-6 0,1 1 0,-1 0 0,1 0 0,0 1 0,0-1 0,-5 6 0,5-5 0,0 0 0,0 0 0,0-1 0,-1 1 0,0-1 0,1 0 0,-1-1 0,-8 3 0,9-3 0,-1-1 0,1 2 0,0-1 0,0 1 0,0-1 0,0 1 0,0 0 0,1 1 0,0 0 0,-6 4 0,-2 6 0,-2-1 0,0-1 0,0 0 0,-20 12 0,15-11 0,1 1 0,-19 18 0,2-2 0,26-24 0,0 1 0,0 1 0,-8 10 0,3-2 0,0 0 0,-1 0 0,-1-1 0,-22 16 0,-8 11 0,16-13 0,12-12 0,1-1 0,-23 30 0,33-37 0,1 0 0,0 0 0,0 1 0,1-1 0,0 2 0,1-1 0,-5 18 0,6-19 0,0-1 0,-1-1 0,0 1 0,0-1 0,-1 1 0,0-1 0,-1-1 0,1 1 0,-9 7 0,-21 28 0,-26 37 0,45-61 0,1 1 0,0 1 0,2 0 0,-12 22 0,-15 30 0,31-58 0,-1 1 0,2 0 0,0 1 0,1 0 0,1 0 0,-8 32 0,8-21 0,-1 0 0,-1 0 0,-23 50 0,-9 27 0,35-91 0,0 0 0,2 1 0,-1-1 0,-1 26 0,-4 13 0,2-17 0,4-16 0,-2-1 0,0 1 0,-10 24 0,10-29 0,1 1 0,0 0 0,1 0 0,-3 30 0,0 5 0,-4 32 0,8-56 0,-1 0 0,-2 0 0,-11 39 0,11-49 0,2-1 0,0 1 0,0 0 0,1 19 0,1-18 0,-1 0 0,0 0 0,-8 28 0,-44 133 0,44-144 0,-11 60 0,15-41 0,-5 24 0,6-38 0,1-1 0,1 1 0,5 69 0,1-22 0,-3-68 0,0 9 0,0 0 0,-2 0 0,-10 52 0,1-27 0,2 0 0,-3 91 0,12 110 0,3-105 0,-5-67 0,4 91 0,8-115 0,-6-41 0,-1 0 0,1 22 0,-3 5 0,-2-19 0,2 0 0,1 0 0,8 39 0,12 85 0,21 81 0,-37-194 0,13 51 0,-12-61 0,-1 0 0,-1 1 0,2 47 0,-5-40 0,1 1 0,2-1 0,12 41 0,-3-13 0,-7-34 0,2 1 0,20 42 0,-17-41 0,-3-8 0,-3-5 0,0-1 0,0-1 0,2 1 0,0-1 0,0 0 0,1-1 0,1 0 0,13 14 0,-16-20 0,-1 1 0,0-1 0,-1 2 0,0-1 0,0 1 0,-1-1 0,6 16 0,-5-12 0,0 0 0,1 0 0,14 21 0,-4-13 0,-6-8 0,-1-1 0,0 1 0,-1 1 0,-1 0 0,0 0 0,9 22 0,-12-24 0,1 0 0,1 0 0,0 0 0,0-1 0,1 0 0,0 0 0,1 0 0,9 9 0,-10-11 0,-1 0 0,-1 1 0,0 0 0,0 0 0,4 12 0,-4-9 0,1 0 0,0-1 0,8 12 0,57 89 0,-4-6 0,-34-68 0,-25-29 0,1 1 0,-2-1 0,0 1 0,11 19 0,-5-7 0,0 0 0,2-1 0,25 29 0,-10-14 0,-21-24 0,-4-6 0,0-1 0,-1 1 0,0 0 0,-1 0 0,1 0 0,4 11 0,-4-9 0,0 0 0,0 0 0,1 0 0,1-1 0,-1 1 0,1-1 0,0-1 0,9 8 0,-6-5 0,-1 0 0,0 0 0,13 20 0,-5-6 0,0-1 0,35 38 0,8 9 0,-26-16 0,-26-41 0,-1 0 0,2-1 0,-1 0 0,2 0 0,-1-1 0,1 0 0,11 9 0,-15-15 0,0 1 0,0 0 0,0 0 0,-1 1 0,0-1 0,0 1 0,4 8 0,17 24 0,-12-23 0,2 1 0,-1 0 0,-1 1 0,22 38 0,-27-42 0,1 0 0,1 0 0,0-1 0,20 19 0,-2-2 0,23 34 0,-32-38 0,34 35 0,15 17 0,-17-18 0,-43-49 0,0 0 0,12 21 0,-15-22 0,0-1 0,1 1 0,0-2 0,0 1 0,15 13 0,-2-3 0,0 1 0,-1 0 0,24 34 0,-37-47 0,0 0 0,1-1 0,0 1 0,1-1 0,-1-1 0,12 8 0,-12-9 0,0 0 0,-1 1 0,1-1 0,-1 1 0,0 1 0,0-1 0,-1 1 0,1 0 0,-1 0 0,7 11 0,-6-9 0,-1 1 0,2-1 0,-1 0 0,1-1 0,0 1 0,0-1 0,1-1 0,11 9 0,4 4 0,10 19 0,-28-32 0,0 1 0,0-1 0,0-1 0,0 1 0,1 0 0,-1-1 0,1 0 0,1 0 0,5 3 0,-5-4 0,-3-1 0,0 0 0,0-1 0,0 0 0,-1 1 0,1-1 0,0 0 0,1 0 0,2 0 0,-5-1 0,0-1 0,-1 1 0,1 0 0,0 0 0,0-1 0,0 1 0,-1 0 0,1-1 0,0 1 0,-1-1 0,1 1 0,0-1 0,-1 1 0,1-1 0,-1 0 0,1 1 0,0-1 0,-1 0 0,0 1 0,1-1 0,-1 0 0,1 0 0,-1 1 0,0-1 0,0 0 0,1 0 0,-1 0 0,0 1 0,0-1 0,0 0 0,0 0 0,0 0 0,0 0 0,0 1 0,0-3 0,0-6 0,-1-1 0,0 1 0,0 0 0,-1-1 0,-4-15 0,-6-30 0,12 41 26,1 0-1,0 0 1,1 0 0,4-19-1,4-27-1518,-9 43-5333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5T14:35:33.985"/>
    </inkml:context>
    <inkml:brush xml:id="br0">
      <inkml:brushProperty name="width" value="0.05" units="cm"/>
      <inkml:brushProperty name="height" value="0.05" units="cm"/>
      <inkml:brushProperty name="color" value="#E71224"/>
    </inkml:brush>
  </inkml:definitions>
  <inkml:trace contextRef="#ctx0" brushRef="#br0">381 0 23513,'-380'572'0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5T14:35:38.239"/>
    </inkml:context>
    <inkml:brush xml:id="br0">
      <inkml:brushProperty name="width" value="0.05" units="cm"/>
      <inkml:brushProperty name="height" value="0.05" units="cm"/>
      <inkml:brushProperty name="color" value="#E71224"/>
    </inkml:brush>
  </inkml:definitions>
  <inkml:trace contextRef="#ctx0" brushRef="#br0">378 0 24575,'-1'1'0,"1"0"0,-1 0 0,1 0 0,-1 0 0,1 1 0,-1-1 0,1-1 0,-1 1 0,0 0 0,0 0 0,0 0 0,1 0 0,-1 0 0,0-1 0,0 1 0,0 0 0,0-1 0,-2 2 0,-23 11 0,20-10 0,-15 8 0,6-3 0,-1 0 0,0-2 0,0 1 0,-21 4 0,-29 7-2,47-12-270,0-1-1,-1 0 0,0-1 1,-27 1-1,29-5-6553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01:30:26.067"/>
    </inkml:context>
    <inkml:brush xml:id="br0">
      <inkml:brushProperty name="width" value="0.1" units="cm"/>
      <inkml:brushProperty name="height" value="0.1" units="cm"/>
      <inkml:brushProperty name="color" value="#FF0066"/>
    </inkml:brush>
  </inkml:definitions>
  <inkml:trace contextRef="#ctx0" brushRef="#br0">207 659 24575,'0'-2'0,"0"0"0,-1 0 0,1 0 0,-1 0 0,0 0 0,0 0 0,1 0 0,-1 1 0,0-1 0,-1 0 0,1 0 0,0 1 0,0-1 0,-1 1 0,1-1 0,-1 1 0,1 0 0,-1 0 0,0-1 0,1 1 0,-1 0 0,0 0 0,0 0 0,0 1 0,0-1 0,0 0 0,1 1 0,-1 0 0,-1-1 0,1 1 0,0 0 0,-2 0 0,-8-2 0,-1 1 0,1 1 0,-25 2 0,33-1 0,0 0 0,0 0 0,0 0 0,0 1 0,1-1 0,-1 1 0,0 0 0,0 0 0,1 0 0,0 1 0,-1-1 0,1 1 0,0 0 0,0 0 0,0 0 0,1 0 0,-1 0 0,1 1 0,0-1 0,0 1 0,0 0 0,0 0 0,0-1 0,1 1 0,0 0 0,0 0 0,-1 9 0,0-5 0,1 0 0,0 0 0,0 0 0,1 1 0,0-1 0,1 0 0,-1 0 0,2 1 0,-1-1 0,1 0 0,0 0 0,1 0 0,4 9 0,-3-9 0,1 0 0,-1-1 0,1 0 0,1 0 0,-1 0 0,1-1 0,8 7 0,-12-11 0,0-1 0,1 1 0,-1-1 0,1 1 0,-1-1 0,1 0 0,0 0 0,-1 0 0,1-1 0,0 1 0,0-1 0,0 1 0,-1-1 0,1 0 0,0 0 0,0 0 0,0-1 0,0 1 0,-1-1 0,1 1 0,0-1 0,0 0 0,-1 0 0,1 0 0,2-2 0,5-1 0,-1-2 0,1 1 0,-1-1 0,-1 0 0,1-1 0,-1 0 0,-1-1 0,1 1 0,-1-1 0,0-1 0,-1 1 0,0-1 0,0 0 0,-1-1 0,7-16 0,-9 19 0,0-1 0,1 1 0,0 0 0,1 1 0,6-9 0,-7 11 0,-1-1 0,1 0 0,-1 0 0,0 0 0,0-1 0,0 1 0,-1-1 0,1 1 0,-1-1 0,-1 0 0,2-7 0,46-279 0,-37 234 0,-5 28 0,16-40 0,-16 52 0,0-1 0,-2 0 0,0 0 0,-1-1 0,2-33 0,-6 33-1365,0 2-5461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01:30:28.101"/>
    </inkml:context>
    <inkml:brush xml:id="br0">
      <inkml:brushProperty name="width" value="0.1" units="cm"/>
      <inkml:brushProperty name="height" value="0.1" units="cm"/>
      <inkml:brushProperty name="color" value="#FF0066"/>
    </inkml:brush>
  </inkml:definitions>
  <inkml:trace contextRef="#ctx0" brushRef="#br0">24 0 24575,'2'88'0,"-5"94"0,-6-127 0,5-39 0,1-1 0,-1 23 0,2-12 0,2 0 0,1 0 0,0 0 0,2 0 0,1 0 0,1-1 0,12 34 0,-9-35 0,0 1 0,-2 0 0,-1 0 0,3 27 0,1-14-38,1 11 166,-9-46-225,-1-1 0,0 1 0,0 0 0,0-1 0,0 1 0,0-1 0,-1 1 0,1-1 0,-1 1 0,1 0 0,-1-1 0,0 0 0,0 1 0,-3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01:30:31.279"/>
    </inkml:context>
    <inkml:brush xml:id="br0">
      <inkml:brushProperty name="width" value="0.1" units="cm"/>
      <inkml:brushProperty name="height" value="0.1" units="cm"/>
      <inkml:brushProperty name="color" value="#FF0066"/>
    </inkml:brush>
  </inkml:definitions>
  <inkml:trace contextRef="#ctx0" brushRef="#br0">110 232 24575,'8'-2'0,"0"-1"0,0 0 0,0 0 0,0 0 0,0-1 0,-1 0 0,0-1 0,11-8 0,-15 10 0,0 0 0,-1-1 0,1 1 0,-1 0 0,0-1 0,0 1 0,0-1 0,0 0 0,-1 0 0,1 0 0,-1 0 0,0 0 0,-1 0 0,1 0 0,-1 0 0,1-5 0,-1-9 0,0 1 0,-4-25 0,4 40 0,0 0 0,-1 0 0,1 0 0,0 0 0,-1 0 0,0 0 0,0 0 0,1 0 0,-1 0 0,0 0 0,-1 1 0,1-1 0,0 0 0,0 1 0,-1-1 0,1 0 0,-1 1 0,1 0 0,-1-1 0,-3-1 0,2 2 0,0-1 0,-1 1 0,1 0 0,-1 0 0,1 0 0,-1 1 0,0-1 0,1 1 0,-1 0 0,-7 1 0,-2 0 0,0 2 0,-1 0 0,1 0 0,0 1 0,-16 8 0,25-10 0,1 0 0,0 0 0,0 1 0,0-1 0,0 1 0,0-1 0,0 1 0,1 0 0,0 0 0,-1 0 0,1 0 0,0 1 0,0-1 0,1 1 0,-1-1 0,1 1 0,0-1 0,0 1 0,0 0 0,0 0 0,0-1 0,1 7 0,-1 9 0,0 1 0,2-1 0,3 23 0,-3-35 0,1 0-47,-1 0 0,1-1 0,1 0 0,-1 1 0,1-1 0,0 0 0,0 0 0,1-1 0,0 1-1,0-1 1,0 1 0,1-1 0,0-1 0,0 1 0,0-1 0,0 1 0,1-2 0,-1 1 0,1 0 0,0-1 0,0 0 0,0-1-1,1 1 1,-1-1 0,1-1 0,-1 1 0,1-1 0,9 1 0,1-2-6779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01:30:32.140"/>
    </inkml:context>
    <inkml:brush xml:id="br0">
      <inkml:brushProperty name="width" value="0.1" units="cm"/>
      <inkml:brushProperty name="height" value="0.1" units="cm"/>
      <inkml:brushProperty name="color" value="#FF0066"/>
    </inkml:brush>
  </inkml:definitions>
  <inkml:trace contextRef="#ctx0" brushRef="#br0">84 15 24575,'0'-1'0,"0"1"0,0-1 0,0 0 0,-1 0 0,1 1 0,0-1 0,-1 0 0,1 1 0,0-1 0,-1 0 0,1 1 0,-1-1 0,1 1 0,-1-1 0,0 0 0,1 1 0,-1 0 0,1-1 0,-1 1 0,0-1 0,1 1 0,-1 0 0,0-1 0,0 1 0,1 0 0,-1 0 0,0-1 0,0 1 0,1 0 0,-1 0 0,0 0 0,0 0 0,-1 0 0,0 0 0,1 0 0,-1 0 0,0 0 0,0 0 0,1 1 0,-1-1 0,0 0 0,1 1 0,-1-1 0,0 1 0,1-1 0,-1 1 0,0 0 0,-1 1 0,0 2 0,0 0 0,0 0 0,1 1 0,-1-1 0,1 0 0,0 1 0,1-1 0,-1 1 0,-1 8 0,-6 45 0,9-58 0,-2 8 0,1 0 0,1 0 0,0 0 0,0 0 0,0 0 0,3 14 0,-2-19 0,0 0 0,0 0 0,1 0 0,-1-1 0,1 1 0,-1-1 0,1 1 0,0-1 0,0 0 0,0 1 0,0-1 0,0 0 0,1 0 0,-1-1 0,1 1 0,-1 0 0,1-1 0,0 0 0,-1 1 0,1-1 0,3 1 0,8 1-33,1 0 0,-1 0 1,1-2-1,-1 1 0,1-2 0,23-2 0,-7 1-1102,-13 1-5691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01:30:32.890"/>
    </inkml:context>
    <inkml:brush xml:id="br0">
      <inkml:brushProperty name="width" value="0.1" units="cm"/>
      <inkml:brushProperty name="height" value="0.1" units="cm"/>
      <inkml:brushProperty name="color" value="#FF0066"/>
    </inkml:brush>
  </inkml:definitions>
  <inkml:trace contextRef="#ctx0" brushRef="#br0">0 233 24575,'1'3'0,"0"1"0,0 0 0,0-1 0,1 1 0,0 0 0,-1-1 0,1 0 0,4 5 0,4 9 0,-9-14 0,1 0 0,-1 1 0,1-1 0,0 0 0,0 0 0,0 0 0,1-1 0,-1 1 0,1 0 0,-1-1 0,1 0 0,0 1 0,0-1 0,3 1 0,0 0 0,-1-1 0,1-1 0,-1 1 0,1-1 0,0 0 0,-1-1 0,1 1 0,7-1 0,6 0 0,-4 1 0,0-1 0,23-3 0,-35 3 0,0-1 0,0 1 0,1-1 0,-1 0 0,0 0 0,0 0 0,0 0 0,0-1 0,0 0 0,0 1 0,-1-1 0,1 0 0,0 0 0,-1 0 0,1-1 0,-1 1 0,3-3 0,5-12 0,1 0 0,-2-1 0,0 1 0,-1-2 0,6-22 0,-11 32 0,-1 0 0,-1-1 0,1 1 0,-2 0 0,1-1 0,-1 1 0,-1 0 0,1-1 0,-2 1 0,1 0 0,-1-1 0,-1 1 0,-3-10 0,4 16-26,1 1 0,-1-1-1,1 1 1,-1-1 0,0 1 0,0 0-1,0 0 1,0 0 0,0 0 0,0 0-1,-1 0 1,1 1 0,-1-1-1,1 1 1,-5-2 0,-2-1-919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01:30:34.650"/>
    </inkml:context>
    <inkml:brush xml:id="br0">
      <inkml:brushProperty name="width" value="0.1" units="cm"/>
      <inkml:brushProperty name="height" value="0.1" units="cm"/>
      <inkml:brushProperty name="color" value="#FF0066"/>
    </inkml:brush>
  </inkml:definitions>
  <inkml:trace contextRef="#ctx0" brushRef="#br0">170 832 24575,'-3'0'0,"-1"-1"0,0-1 0,1 1 0,-1 0 0,1-1 0,-1 0 0,1 0 0,-6-4 0,-7-3 0,13 7 0,0 1 0,-1-1 0,1 1 0,0 0 0,-1 0 0,1 0 0,-1 0 0,1 1 0,-1-1 0,1 1 0,-1 0 0,1 0 0,-1 0 0,1 1 0,-1-1 0,1 1 0,-1 0 0,1 0 0,-1 0 0,-5 3 0,6-2 0,0 0 0,1 1 0,-1-1 0,0 1 0,1 0 0,0 0 0,0 0 0,0 0 0,0 0 0,0 0 0,0 0 0,1 1 0,-1-1 0,1 1 0,0-1 0,0 1 0,1-1 0,-1 1 0,1 0 0,-1 3 0,1 1 0,-3 68 0,3-71 0,0-1 0,1 1 0,0 0 0,-1 0 0,1-1 0,1 1 0,-1-1 0,1 1 0,0-1 0,0 1 0,0-1 0,5 8 0,-4-10 0,0 0 0,0 1 0,-1-1 0,1-1 0,1 1 0,-1 0 0,0-1 0,0 1 0,1-1 0,-1 0 0,0 0 0,1 0 0,-1-1 0,1 1 0,0-1 0,-1 0 0,1 0 0,-1 0 0,1 0 0,-1-1 0,6-1 0,-3 1 0,-1 0 0,0-1 0,0 0 0,0 0 0,0 0 0,0 0 0,0-1 0,-1 0 0,1 0 0,-1 0 0,0 0 0,0-1 0,5-5 0,9-15 0,5-4 0,-1-1 0,22-41 0,-30 37 0,20-66 0,-17 44 0,6-7 0,-9 24 0,-1-1 0,10-47 0,-15 29 0,-6 32 0,2 0 0,14-47 0,-6 15 0,-10 46 0,0 0 0,0 0 0,1 0 0,9-20 0,-8 21 0,0-1 0,-1 1 0,3-15 0,-4 17 0,0 0 0,0-1 0,1 1 0,0 0 0,0 1 0,6-11 0,-9 18 0,0-1 0,0 1 0,0 0 0,1-1 0,-1 1 0,0 0 0,0 0 0,0-1 0,0 1 0,0 0 0,1 0 0,-1-1 0,0 1 0,0 0 0,0 0 0,1-1 0,-1 1 0,0 0 0,0 0 0,1 0 0,-1 0 0,0-1 0,1 1 0,-1 0 0,0 0 0,0 0 0,1 0 0,-1 0 0,0 0 0,1 0 0,-1 0 0,0 0 0,1 0 0,-1 0 0,0 0 0,0 0 0,1 0 0,-1 0 0,0 0 0,1 0 0,-1 0 0,0 1 0,0-1 0,1 0 0,-1 0 0,1 1 0,5 17 0,-2 24 0,-4-24 0,0 0 0,-2 0 0,0 1 0,-8 26 0,5-14 0,1 1 0,1-1 0,2 1 0,4 47 0,-1-3 0,-4 11 0,4 94 0,9-125 0,-8-42 0,0 1 0,2 24 0,-5-25-109,-1-10 19,1 0 1,0-1-1,0 1 0,0 0 1,1 0-1,-1-1 0,1 1 0,0-1 1,0 1-1,0 0 0,0-1 0,1 0 1,2 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01:30:35.758"/>
    </inkml:context>
    <inkml:brush xml:id="br0">
      <inkml:brushProperty name="width" value="0.1" units="cm"/>
      <inkml:brushProperty name="height" value="0.1" units="cm"/>
      <inkml:brushProperty name="color" value="#FF0066"/>
    </inkml:brush>
  </inkml:definitions>
  <inkml:trace contextRef="#ctx0" brushRef="#br0">0 375 24575,'1'-1'0,"0"0"0,-1-1 0,1 1 0,0 0 0,0-1 0,0 1 0,0 0 0,0 0 0,0 0 0,0 0 0,0 0 0,1 0 0,-1 0 0,0 0 0,0 0 0,1 0 0,-1 1 0,1-1 0,-1 1 0,3-1 0,30-11 0,-14 6 0,0-1 0,-1-1 0,0-1 0,0 0 0,32-23 0,-35 19 0,-2-1 0,17-18 0,-30 31 0,2-3 0,0-1 0,0 0 0,0 0 0,-1 0 0,0 0 0,0 0 0,0 0 0,-1-1 0,1 1 0,-1-1 0,-1 1 0,1-1 0,-1-7 0,0-11 0,-5-38 0,5 60 0,-1-1 0,1 1 0,-1 0 0,0 0 0,0-1 0,0 1 0,0 0 0,0 0 0,-1 0 0,1 0 0,0 1 0,-1-1 0,0 0 0,1 0 0,-1 1 0,0-1 0,0 1 0,0 0 0,0-1 0,0 1 0,0 0 0,0 0 0,0 1 0,-1-1 0,1 0 0,0 1 0,0-1 0,-1 1 0,1-1 0,-1 1 0,1 0 0,0 0 0,-1 0 0,1 1 0,0-1 0,-1 1 0,1-1 0,0 1 0,0 0 0,-1-1 0,1 1 0,0 0 0,0 1 0,0-1 0,0 0 0,0 1 0,0-1 0,1 1 0,-1-1 0,0 1 0,1 0 0,-3 3 0,-3 7 0,1-1 0,0 2 0,0-1 0,2 0 0,-1 1 0,2 0 0,0 0 0,-3 24 0,3 6 0,4 61 0,1-36 0,-2-63 11,0 0 0,0-1 0,0 1 0,1-1 0,0 1 0,0 0-1,0-1 1,0 0 0,1 1 0,3 5 0,-3-7-85,-1-1-1,1 0 1,0 0 0,-1 0 0,1-1-1,0 1 1,0 0 0,1-1 0,-1 1-1,0-1 1,0 0 0,1 0 0,-1 0-1,1 0 1,-1 0 0,1 0 0,-1-1-1,1 1 1,4-1 0,9 2-6752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01:30:45.977"/>
    </inkml:context>
    <inkml:brush xml:id="br0">
      <inkml:brushProperty name="width" value="0.1" units="cm"/>
      <inkml:brushProperty name="height" value="0.1" units="cm"/>
      <inkml:brushProperty name="color" value="#FF0066"/>
    </inkml:brush>
  </inkml:definitions>
  <inkml:trace contextRef="#ctx0" brushRef="#br0">1102 22 24575,'0'-1'0,"0"0"0,-1 0 0,1 0 0,0 0 0,-1 1 0,1-1 0,-1 0 0,0 0 0,1 0 0,-1 1 0,0-1 0,1 0 0,-1 1 0,0-1 0,0 1 0,0-1 0,1 1 0,-1-1 0,0 1 0,0-1 0,0 1 0,0 0 0,0 0 0,0-1 0,0 1 0,0 0 0,-1 0 0,-32-4 0,30 4 0,-221-2 0,116 3 0,98 0 0,0 1 0,-1 0 0,1 0 0,0 1 0,1 0 0,-1 1 0,1 0 0,-1 1 0,1 0 0,0 1 0,1 0 0,0 0 0,0 1 0,-16 15 0,18-17 0,-1 0 0,1-1 0,-1 1 0,0-2 0,0 1 0,0-1 0,0-1 0,-1 1 0,-16 1 0,-25 9 0,-45 29 0,44-17 0,-34 5 0,66-24 0,0 0 0,1 0 0,0 2 0,0 0 0,1 1 0,-25 17 0,32-15-1365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1F6E3-57F9-402E-BDBA-5B2DE11C8530}"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F98C7-164A-4723-84F0-B1E4B080DDEC}" type="slidenum">
              <a:rPr lang="en-US" smtClean="0"/>
              <a:t>‹#›</a:t>
            </a:fld>
            <a:endParaRPr lang="en-US"/>
          </a:p>
        </p:txBody>
      </p:sp>
    </p:spTree>
    <p:extLst>
      <p:ext uri="{BB962C8B-B14F-4D97-AF65-F5344CB8AC3E}">
        <p14:creationId xmlns:p14="http://schemas.microsoft.com/office/powerpoint/2010/main" val="3424527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eos.ed.ac.uk/~mscgis/11-12/s1104136/design.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https://digitalcorpora.s3.amazonaws.com/corpora/mobile/android_10/Non-Cellebrite%20Extraction/Pixel%203.zip</a:t>
            </a:r>
          </a:p>
        </p:txBody>
      </p:sp>
      <p:sp>
        <p:nvSpPr>
          <p:cNvPr id="4" name="Slide Number Placeholder 3"/>
          <p:cNvSpPr>
            <a:spLocks noGrp="1"/>
          </p:cNvSpPr>
          <p:nvPr>
            <p:ph type="sldNum" sz="quarter" idx="5"/>
          </p:nvPr>
        </p:nvSpPr>
        <p:spPr/>
        <p:txBody>
          <a:bodyPr/>
          <a:lstStyle/>
          <a:p>
            <a:fld id="{DDBF98C7-164A-4723-84F0-B1E4B080DDEC}" type="slidenum">
              <a:rPr lang="en-US" smtClean="0"/>
              <a:t>1</a:t>
            </a:fld>
            <a:endParaRPr lang="en-US"/>
          </a:p>
        </p:txBody>
      </p:sp>
    </p:spTree>
    <p:extLst>
      <p:ext uri="{BB962C8B-B14F-4D97-AF65-F5344CB8AC3E}">
        <p14:creationId xmlns:p14="http://schemas.microsoft.com/office/powerpoint/2010/main" val="1054455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D69E9-DD0C-543F-8DAB-80FC7BA23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04BE0-A974-3F4E-C2BF-F3F9DAB03C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CD2A7-BFA3-2FAE-74A6-CCF4766C6D82}"/>
              </a:ext>
            </a:extLst>
          </p:cNvPr>
          <p:cNvSpPr>
            <a:spLocks noGrp="1"/>
          </p:cNvSpPr>
          <p:nvPr>
            <p:ph type="body" idx="1"/>
          </p:nvPr>
        </p:nvSpPr>
        <p:spPr/>
        <p:txBody>
          <a:bodyPr/>
          <a:lstStyle/>
          <a:p>
            <a:r>
              <a:rPr lang="en-US">
                <a:cs typeface="Calibri"/>
              </a:rPr>
              <a:t>Cmd: sqlitebrowser 'Pixel 3/data/data/com.google.android.apps.maps/databases/gmm_sync.db'</a:t>
            </a:r>
          </a:p>
        </p:txBody>
      </p:sp>
      <p:sp>
        <p:nvSpPr>
          <p:cNvPr id="4" name="Slide Number Placeholder 3">
            <a:extLst>
              <a:ext uri="{FF2B5EF4-FFF2-40B4-BE49-F238E27FC236}">
                <a16:creationId xmlns:a16="http://schemas.microsoft.com/office/drawing/2014/main" id="{19FD2E99-20F8-31B2-5035-319A3D0102E0}"/>
              </a:ext>
            </a:extLst>
          </p:cNvPr>
          <p:cNvSpPr>
            <a:spLocks noGrp="1"/>
          </p:cNvSpPr>
          <p:nvPr>
            <p:ph type="sldNum" sz="quarter" idx="5"/>
          </p:nvPr>
        </p:nvSpPr>
        <p:spPr/>
        <p:txBody>
          <a:bodyPr/>
          <a:lstStyle/>
          <a:p>
            <a:fld id="{DDBF98C7-164A-4723-84F0-B1E4B080DDEC}" type="slidenum">
              <a:rPr lang="en-US" smtClean="0"/>
              <a:t>24</a:t>
            </a:fld>
            <a:endParaRPr lang="en-US"/>
          </a:p>
        </p:txBody>
      </p:sp>
    </p:spTree>
    <p:extLst>
      <p:ext uri="{BB962C8B-B14F-4D97-AF65-F5344CB8AC3E}">
        <p14:creationId xmlns:p14="http://schemas.microsoft.com/office/powerpoint/2010/main" val="3092696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Cmd: sqlitebrowser 'Pixel 3/data/data/com.google.android.apps.maps/databases/gmm_sync.db'</a:t>
            </a:r>
          </a:p>
        </p:txBody>
      </p:sp>
      <p:sp>
        <p:nvSpPr>
          <p:cNvPr id="4" name="Slide Number Placeholder 3"/>
          <p:cNvSpPr>
            <a:spLocks noGrp="1"/>
          </p:cNvSpPr>
          <p:nvPr>
            <p:ph type="sldNum" sz="quarter" idx="5"/>
          </p:nvPr>
        </p:nvSpPr>
        <p:spPr/>
        <p:txBody>
          <a:bodyPr/>
          <a:lstStyle/>
          <a:p>
            <a:fld id="{DDBF98C7-164A-4723-84F0-B1E4B080DDEC}" type="slidenum">
              <a:rPr lang="en-US" smtClean="0"/>
              <a:t>25</a:t>
            </a:fld>
            <a:endParaRPr lang="en-US"/>
          </a:p>
        </p:txBody>
      </p:sp>
    </p:spTree>
    <p:extLst>
      <p:ext uri="{BB962C8B-B14F-4D97-AF65-F5344CB8AC3E}">
        <p14:creationId xmlns:p14="http://schemas.microsoft.com/office/powerpoint/2010/main" val="384726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image shows the schema and data of the `</a:t>
            </a:r>
            <a:r>
              <a:rPr lang="en-GB" dirty="0" err="1"/>
              <a:t>sync_item_data</a:t>
            </a:r>
            <a:r>
              <a:rPr lang="en-GB" dirty="0"/>
              <a:t>` table in the `</a:t>
            </a:r>
            <a:r>
              <a:rPr lang="en-GB" dirty="0" err="1"/>
              <a:t>gmm_sync.db</a:t>
            </a:r>
            <a:r>
              <a:rPr lang="en-GB" dirty="0"/>
              <a:t>` database, which is part of the Google Maps app on a Pixel 3 device (`/data/data/</a:t>
            </a:r>
            <a:r>
              <a:rPr lang="en-GB" dirty="0" err="1"/>
              <a:t>com.google.android.apps.maps</a:t>
            </a:r>
            <a:r>
              <a:rPr lang="en-GB" dirty="0"/>
              <a:t>/databases/`). This table contains seven rows with columns that track synchronization data for various items. Below, I’ll explain the purpose of the table, the role of each column, and the forensic value of the data in a digital investigation context.</a:t>
            </a:r>
          </a:p>
          <a:p>
            <a:endParaRPr lang="en-GB" dirty="0"/>
          </a:p>
          <a:p>
            <a:r>
              <a:rPr lang="en-GB" dirty="0"/>
              <a:t>---</a:t>
            </a:r>
          </a:p>
          <a:p>
            <a:endParaRPr lang="en-GB" dirty="0"/>
          </a:p>
          <a:p>
            <a:r>
              <a:rPr lang="en-GB" dirty="0"/>
              <a:t>### Context Recap:</a:t>
            </a:r>
          </a:p>
          <a:p>
            <a:r>
              <a:rPr lang="en-GB" dirty="0"/>
              <a:t>- **Database:** `</a:t>
            </a:r>
            <a:r>
              <a:rPr lang="en-GB" dirty="0" err="1"/>
              <a:t>gmm_sync.db</a:t>
            </a:r>
            <a:r>
              <a:rPr lang="en-GB" dirty="0"/>
              <a:t>`</a:t>
            </a:r>
          </a:p>
          <a:p>
            <a:r>
              <a:rPr lang="en-GB" dirty="0"/>
              <a:t>  - **Name Explanation:**</a:t>
            </a:r>
          </a:p>
          <a:p>
            <a:r>
              <a:rPr lang="en-GB" dirty="0"/>
              <a:t>    - **"GMM"**: Google Maps Mobile, indicating this database belongs to the Google Maps app.</a:t>
            </a:r>
          </a:p>
          <a:p>
            <a:r>
              <a:rPr lang="en-GB" dirty="0"/>
              <a:t>    - **"sync"**: Refers to synchronization of data between the device and Google’s servers.</a:t>
            </a:r>
          </a:p>
          <a:p>
            <a:r>
              <a:rPr lang="en-GB" dirty="0"/>
              <a:t>    - **".</a:t>
            </a:r>
            <a:r>
              <a:rPr lang="en-GB" dirty="0" err="1"/>
              <a:t>db</a:t>
            </a:r>
            <a:r>
              <a:rPr lang="en-GB" dirty="0"/>
              <a:t>"**: A SQLite database file.</a:t>
            </a:r>
          </a:p>
          <a:p>
            <a:r>
              <a:rPr lang="en-GB" dirty="0"/>
              <a:t>  - **Purpose (from Previous Analysis):** Manages the synchronization of Google Maps data (e.g., saved places, location history, user parameters) between the device and the user’s Google account, ensuring consistency across devices.</a:t>
            </a:r>
          </a:p>
          <a:p>
            <a:r>
              <a:rPr lang="en-GB" dirty="0"/>
              <a:t>- **Table:** `</a:t>
            </a:r>
            <a:r>
              <a:rPr lang="en-GB" dirty="0" err="1"/>
              <a:t>sync_item_data</a:t>
            </a:r>
            <a:r>
              <a:rPr lang="en-GB" dirty="0"/>
              <a:t>`</a:t>
            </a:r>
          </a:p>
          <a:p>
            <a:r>
              <a:rPr lang="en-GB" dirty="0"/>
              <a:t>  - This table is an extension or variation of the `</a:t>
            </a:r>
            <a:r>
              <a:rPr lang="en-GB" dirty="0" err="1"/>
              <a:t>sync_item</a:t>
            </a:r>
            <a:r>
              <a:rPr lang="en-GB" dirty="0"/>
              <a:t>` table previously </a:t>
            </a:r>
            <a:r>
              <a:rPr lang="en-GB" dirty="0" err="1"/>
              <a:t>analyzed</a:t>
            </a:r>
            <a:r>
              <a:rPr lang="en-GB" dirty="0"/>
              <a:t> in the same database. It stores individual items queued for synchronization, including additional metadata like location coordinates.</a:t>
            </a:r>
          </a:p>
          <a:p>
            <a:endParaRPr lang="en-GB" dirty="0"/>
          </a:p>
          <a:p>
            <a:r>
              <a:rPr lang="en-GB" dirty="0"/>
              <a:t>---</a:t>
            </a:r>
          </a:p>
          <a:p>
            <a:endParaRPr lang="en-GB" dirty="0"/>
          </a:p>
          <a:p>
            <a:r>
              <a:rPr lang="en-GB" dirty="0"/>
              <a:t>### Explanation of the `</a:t>
            </a:r>
            <a:r>
              <a:rPr lang="en-GB" dirty="0" err="1"/>
              <a:t>sync_item_data</a:t>
            </a:r>
            <a:r>
              <a:rPr lang="en-GB" dirty="0"/>
              <a:t>` Table:</a:t>
            </a:r>
          </a:p>
          <a:p>
            <a:endParaRPr lang="en-GB" dirty="0"/>
          </a:p>
          <a:p>
            <a:r>
              <a:rPr lang="en-GB" dirty="0"/>
              <a:t>#### Purpose:</a:t>
            </a:r>
          </a:p>
          <a:p>
            <a:r>
              <a:rPr lang="en-GB" dirty="0"/>
              <a:t>- The `</a:t>
            </a:r>
            <a:r>
              <a:rPr lang="en-GB" dirty="0" err="1"/>
              <a:t>sync_item_data</a:t>
            </a:r>
            <a:r>
              <a:rPr lang="en-GB" dirty="0"/>
              <a:t>` table stores individual items that need to be synchronized between the device and Google’s servers as part of the Google Maps app’s sync process. Each row represents a specific piece of data (e.g., a saved place, a location history entry, or user settings) queued for sync.</a:t>
            </a:r>
          </a:p>
          <a:p>
            <a:r>
              <a:rPr lang="en-GB" dirty="0"/>
              <a:t>- **Role in Google Maps:** This table acts as a sync queue, tracking items that have been created or modified on the device and need to be uploaded to Google’s servers (or downloaded from the server to the device). It includes detailed metadata like location coordinates, timestamps, and client/server IDs to manage the sync process.</a:t>
            </a:r>
          </a:p>
          <a:p>
            <a:endParaRPr lang="en-GB" dirty="0"/>
          </a:p>
          <a:p>
            <a:r>
              <a:rPr lang="en-GB" dirty="0"/>
              <a:t>#### Schema:</a:t>
            </a:r>
          </a:p>
          <a:p>
            <a:r>
              <a:rPr lang="en-GB" dirty="0"/>
              <a:t>The table has the following columns:</a:t>
            </a:r>
          </a:p>
          <a:p>
            <a:r>
              <a:rPr lang="en-GB" dirty="0"/>
              <a:t>- **`corpus` (INTEGER):** Identifies the type of data being synced (links to the `</a:t>
            </a:r>
            <a:r>
              <a:rPr lang="en-GB" dirty="0" err="1"/>
              <a:t>sync_corpus</a:t>
            </a:r>
            <a:r>
              <a:rPr lang="en-GB" dirty="0"/>
              <a:t>` table).</a:t>
            </a:r>
          </a:p>
          <a:p>
            <a:r>
              <a:rPr lang="en-GB" dirty="0"/>
              <a:t>- **`</a:t>
            </a:r>
            <a:r>
              <a:rPr lang="en-GB" dirty="0" err="1"/>
              <a:t>client_id</a:t>
            </a:r>
            <a:r>
              <a:rPr lang="en-GB" dirty="0"/>
              <a:t>` (TEXT):** A unique identifier for the item on the client (device) side.</a:t>
            </a:r>
          </a:p>
          <a:p>
            <a:r>
              <a:rPr lang="en-GB" dirty="0"/>
              <a:t>- **`</a:t>
            </a:r>
            <a:r>
              <a:rPr lang="en-GB" dirty="0" err="1"/>
              <a:t>server_id</a:t>
            </a:r>
            <a:r>
              <a:rPr lang="en-GB" dirty="0"/>
              <a:t>` (TEXT):** A unique identifier for the item on the server side (if assigned).</a:t>
            </a:r>
          </a:p>
          <a:p>
            <a:r>
              <a:rPr lang="en-GB" dirty="0"/>
              <a:t>- **`timestamp` (INTEGER):** The time when the item was created or modified (Unix timestamp in milliseconds).</a:t>
            </a:r>
          </a:p>
          <a:p>
            <a:r>
              <a:rPr lang="en-GB" dirty="0"/>
              <a:t>- **`</a:t>
            </a:r>
            <a:r>
              <a:rPr lang="en-GB" dirty="0" err="1"/>
              <a:t>feature_print</a:t>
            </a:r>
            <a:r>
              <a:rPr lang="en-GB" dirty="0"/>
              <a:t>` (TEXT):** A hash or fingerprint for data consistency (often NULL if not applicable).</a:t>
            </a:r>
          </a:p>
          <a:p>
            <a:r>
              <a:rPr lang="en-GB" dirty="0"/>
              <a:t>- **`lat_e6` (INTEGER):** Latitude coordinate scaled by 1,000,000 (1E6).</a:t>
            </a:r>
          </a:p>
          <a:p>
            <a:r>
              <a:rPr lang="en-GB" dirty="0"/>
              <a:t>- **`long_e6` (INTEGER):** Longitude coordinate scaled by 1,000,000 (1E6).</a:t>
            </a:r>
          </a:p>
          <a:p>
            <a:r>
              <a:rPr lang="en-GB" dirty="0"/>
              <a:t>- **`</a:t>
            </a:r>
            <a:r>
              <a:rPr lang="en-GB" dirty="0" err="1"/>
              <a:t>numerical_index</a:t>
            </a:r>
            <a:r>
              <a:rPr lang="en-GB" dirty="0"/>
              <a:t>` (INTEGER):** An additional index for categorization or ordering (often 0 or NULL).</a:t>
            </a:r>
          </a:p>
          <a:p>
            <a:endParaRPr lang="en-GB" dirty="0"/>
          </a:p>
          <a:p>
            <a:r>
              <a:rPr lang="en-GB" dirty="0"/>
              <a:t>#### Data Rows:</a:t>
            </a:r>
          </a:p>
          <a:p>
            <a:r>
              <a:rPr lang="en-GB" dirty="0"/>
              <a:t>The table contains seven rows:</a:t>
            </a:r>
          </a:p>
          <a:p>
            <a:r>
              <a:rPr lang="en-GB" dirty="0"/>
              <a:t>1. **`corpus`: 11, `</a:t>
            </a:r>
            <a:r>
              <a:rPr lang="en-GB" dirty="0" err="1"/>
              <a:t>client_id</a:t>
            </a:r>
            <a:r>
              <a:rPr lang="en-GB" dirty="0"/>
              <a:t>`: 4:0, `</a:t>
            </a:r>
            <a:r>
              <a:rPr lang="en-GB" dirty="0" err="1"/>
              <a:t>server_id</a:t>
            </a:r>
            <a:r>
              <a:rPr lang="en-GB" dirty="0"/>
              <a:t>`: 4:0, `timestamp`: -1471201103836196831, `</a:t>
            </a:r>
            <a:r>
              <a:rPr lang="en-GB" dirty="0" err="1"/>
              <a:t>feature_print</a:t>
            </a:r>
            <a:r>
              <a:rPr lang="en-GB" dirty="0"/>
              <a:t>`: NULL, `lat_e6`: 35659596, `long_e6`: -78872848, `</a:t>
            </a:r>
            <a:r>
              <a:rPr lang="en-GB" dirty="0" err="1"/>
              <a:t>numerical_index</a:t>
            </a:r>
            <a:r>
              <a:rPr lang="en-GB" dirty="0"/>
              <a:t>`: NULL**</a:t>
            </a:r>
          </a:p>
          <a:p>
            <a:r>
              <a:rPr lang="en-GB" dirty="0"/>
              <a:t>2. **`corpus`: 11, `</a:t>
            </a:r>
            <a:r>
              <a:rPr lang="en-GB" dirty="0" err="1"/>
              <a:t>client_id</a:t>
            </a:r>
            <a:r>
              <a:rPr lang="en-GB" dirty="0"/>
              <a:t>`: 5:0, `</a:t>
            </a:r>
            <a:r>
              <a:rPr lang="en-GB" dirty="0" err="1"/>
              <a:t>server_id</a:t>
            </a:r>
            <a:r>
              <a:rPr lang="en-GB" dirty="0"/>
              <a:t>`: 5:0, `timestamp`: 8113080470833664497, `</a:t>
            </a:r>
            <a:r>
              <a:rPr lang="en-GB" dirty="0" err="1"/>
              <a:t>feature_print</a:t>
            </a:r>
            <a:r>
              <a:rPr lang="en-GB" dirty="0"/>
              <a:t>`: NULL, `lat_e6`: 40784374, `long_e6`: -74065536, `</a:t>
            </a:r>
            <a:r>
              <a:rPr lang="en-GB" dirty="0" err="1"/>
              <a:t>numerical_index</a:t>
            </a:r>
            <a:r>
              <a:rPr lang="en-GB" dirty="0"/>
              <a:t>`: NULL**</a:t>
            </a:r>
          </a:p>
          <a:p>
            <a:r>
              <a:rPr lang="en-GB" dirty="0"/>
              <a:t>3. **`corpus`: 11, `</a:t>
            </a:r>
            <a:r>
              <a:rPr lang="en-GB" dirty="0" err="1"/>
              <a:t>client_id</a:t>
            </a:r>
            <a:r>
              <a:rPr lang="en-GB" dirty="0"/>
              <a:t>`: 1:0, `</a:t>
            </a:r>
            <a:r>
              <a:rPr lang="en-GB" dirty="0" err="1"/>
              <a:t>server_id</a:t>
            </a:r>
            <a:r>
              <a:rPr lang="en-GB" dirty="0"/>
              <a:t>`: 1:0, `timestamp`: 1554470343604, `</a:t>
            </a:r>
            <a:r>
              <a:rPr lang="en-GB" dirty="0" err="1"/>
              <a:t>feature_print</a:t>
            </a:r>
            <a:r>
              <a:rPr lang="en-GB" dirty="0"/>
              <a:t>`: 6421184364959223625, `lat_e6`: 35734602, `long_e6`: -78636654, `</a:t>
            </a:r>
            <a:r>
              <a:rPr lang="en-GB" dirty="0" err="1"/>
              <a:t>numerical_index</a:t>
            </a:r>
            <a:r>
              <a:rPr lang="en-GB" dirty="0"/>
              <a:t>`: NULL**</a:t>
            </a:r>
          </a:p>
          <a:p>
            <a:r>
              <a:rPr lang="en-GB" dirty="0"/>
              <a:t>4. **`corpus`: 13, `</a:t>
            </a:r>
            <a:r>
              <a:rPr lang="en-GB" dirty="0" err="1"/>
              <a:t>client_id</a:t>
            </a:r>
            <a:r>
              <a:rPr lang="en-GB" dirty="0"/>
              <a:t>`: 1581273852322_175453746935554, `</a:t>
            </a:r>
            <a:r>
              <a:rPr lang="en-GB" dirty="0" err="1"/>
              <a:t>server_id</a:t>
            </a:r>
            <a:r>
              <a:rPr lang="en-GB" dirty="0"/>
              <a:t>`: NULL, `timestamp`: 0, `</a:t>
            </a:r>
            <a:r>
              <a:rPr lang="en-GB" dirty="0" err="1"/>
              <a:t>feature_print</a:t>
            </a:r>
            <a:r>
              <a:rPr lang="en-GB" dirty="0"/>
              <a:t>`: NULL, `lat_e6`: 0, `long_e6`: 0, `</a:t>
            </a:r>
            <a:r>
              <a:rPr lang="en-GB" dirty="0" err="1"/>
              <a:t>numerical_index</a:t>
            </a:r>
            <a:r>
              <a:rPr lang="en-GB" dirty="0"/>
              <a:t>`: NULL**</a:t>
            </a:r>
          </a:p>
          <a:p>
            <a:r>
              <a:rPr lang="en-GB" dirty="0"/>
              <a:t>5. **`corpus`: 13, `</a:t>
            </a:r>
            <a:r>
              <a:rPr lang="en-GB" dirty="0" err="1"/>
              <a:t>client_id</a:t>
            </a:r>
            <a:r>
              <a:rPr lang="en-GB" dirty="0"/>
              <a:t>`: 1581273852322_175453747010450, `</a:t>
            </a:r>
            <a:r>
              <a:rPr lang="en-GB" dirty="0" err="1"/>
              <a:t>server_id</a:t>
            </a:r>
            <a:r>
              <a:rPr lang="en-GB" dirty="0"/>
              <a:t>`: NULL, `timestamp`: 0, `</a:t>
            </a:r>
            <a:r>
              <a:rPr lang="en-GB" dirty="0" err="1"/>
              <a:t>feature_print</a:t>
            </a:r>
            <a:r>
              <a:rPr lang="en-GB" dirty="0"/>
              <a:t>`: NULL, `lat_e6`: 0, `long_e6`: 0, `</a:t>
            </a:r>
            <a:r>
              <a:rPr lang="en-GB" dirty="0" err="1"/>
              <a:t>numerical_index</a:t>
            </a:r>
            <a:r>
              <a:rPr lang="en-GB" dirty="0"/>
              <a:t>`: NULL**</a:t>
            </a:r>
          </a:p>
          <a:p>
            <a:r>
              <a:rPr lang="en-GB" dirty="0"/>
              <a:t>6. **`corpus`: 13, `</a:t>
            </a:r>
            <a:r>
              <a:rPr lang="en-GB" dirty="0" err="1"/>
              <a:t>client_id</a:t>
            </a:r>
            <a:r>
              <a:rPr lang="en-GB" dirty="0"/>
              <a:t>`: 1581273852322_175453747040450, `</a:t>
            </a:r>
            <a:r>
              <a:rPr lang="en-GB" dirty="0" err="1"/>
              <a:t>server_id</a:t>
            </a:r>
            <a:r>
              <a:rPr lang="en-GB" dirty="0"/>
              <a:t>`: NULL, `timestamp`: 0, `</a:t>
            </a:r>
            <a:r>
              <a:rPr lang="en-GB" dirty="0" err="1"/>
              <a:t>feature_print</a:t>
            </a:r>
            <a:r>
              <a:rPr lang="en-GB" dirty="0"/>
              <a:t>`: NULL, `lat_e6`: 0, `long_e6`: 0, `</a:t>
            </a:r>
            <a:r>
              <a:rPr lang="en-GB" dirty="0" err="1"/>
              <a:t>numerical_index</a:t>
            </a:r>
            <a:r>
              <a:rPr lang="en-GB" dirty="0"/>
              <a:t>`: NULL**</a:t>
            </a:r>
          </a:p>
          <a:p>
            <a:r>
              <a:rPr lang="en-GB" dirty="0"/>
              <a:t>7. **`corpus`: 6, `</a:t>
            </a:r>
            <a:r>
              <a:rPr lang="en-GB" dirty="0" err="1"/>
              <a:t>client_id</a:t>
            </a:r>
            <a:r>
              <a:rPr lang="en-GB" dirty="0"/>
              <a:t>`: User Parameters, `</a:t>
            </a:r>
            <a:r>
              <a:rPr lang="en-GB" dirty="0" err="1"/>
              <a:t>server_id</a:t>
            </a:r>
            <a:r>
              <a:rPr lang="en-GB" dirty="0"/>
              <a:t>`: NULL, `timestamp`: 0, `</a:t>
            </a:r>
            <a:r>
              <a:rPr lang="en-GB" dirty="0" err="1"/>
              <a:t>feature_print</a:t>
            </a:r>
            <a:r>
              <a:rPr lang="en-GB" dirty="0"/>
              <a:t>`: NULL, `lat_e6`: 0, `long_e6`: 0, `</a:t>
            </a:r>
            <a:r>
              <a:rPr lang="en-GB" dirty="0" err="1"/>
              <a:t>numerical_index</a:t>
            </a:r>
            <a:r>
              <a:rPr lang="en-GB" dirty="0"/>
              <a:t>`: NULL**</a:t>
            </a:r>
          </a:p>
          <a:p>
            <a:endParaRPr lang="en-GB" dirty="0"/>
          </a:p>
          <a:p>
            <a:r>
              <a:rPr lang="en-GB" dirty="0"/>
              <a:t>---</a:t>
            </a:r>
          </a:p>
          <a:p>
            <a:endParaRPr lang="en-GB" dirty="0"/>
          </a:p>
          <a:p>
            <a:r>
              <a:rPr lang="en-GB" dirty="0"/>
              <a:t>### Explanation of Each Column:</a:t>
            </a:r>
          </a:p>
          <a:p>
            <a:endParaRPr lang="en-GB" dirty="0"/>
          </a:p>
          <a:p>
            <a:r>
              <a:rPr lang="en-GB" dirty="0"/>
              <a:t>#### 1. `corpus`</a:t>
            </a:r>
          </a:p>
          <a:p>
            <a:r>
              <a:rPr lang="en-GB" dirty="0"/>
              <a:t>- **Purpose:** Identifies the type of data being synced, linking to the `</a:t>
            </a:r>
            <a:r>
              <a:rPr lang="en-GB" dirty="0" err="1"/>
              <a:t>sync_corpus</a:t>
            </a:r>
            <a:r>
              <a:rPr lang="en-GB" dirty="0"/>
              <a:t>` table.</a:t>
            </a:r>
          </a:p>
          <a:p>
            <a:r>
              <a:rPr lang="en-GB" dirty="0"/>
              <a:t>- **Values:**</a:t>
            </a:r>
          </a:p>
          <a:p>
            <a:r>
              <a:rPr lang="en-GB" dirty="0"/>
              <a:t>  - `11` (Rows 1–3): Likely corresponds to a corpus like "</a:t>
            </a:r>
            <a:r>
              <a:rPr lang="en-GB" dirty="0" err="1"/>
              <a:t>saved_places</a:t>
            </a:r>
            <a:r>
              <a:rPr lang="en-GB" dirty="0"/>
              <a:t>" or "</a:t>
            </a:r>
            <a:r>
              <a:rPr lang="en-GB" dirty="0" err="1"/>
              <a:t>location_history</a:t>
            </a:r>
            <a:r>
              <a:rPr lang="en-GB" dirty="0"/>
              <a:t>" (based on previous analysis where `corpus` 8 was linked to saved places, and these rows include coordinates).</a:t>
            </a:r>
          </a:p>
          <a:p>
            <a:r>
              <a:rPr lang="en-GB" dirty="0"/>
              <a:t>  - `13` (Rows 4–6): Another data type, possibly related to user contributions or events (no coordinates, so not location-specific).</a:t>
            </a:r>
          </a:p>
          <a:p>
            <a:r>
              <a:rPr lang="en-GB" dirty="0"/>
              <a:t>  - `6` (Row 7): Likely "User Parameters" (as indicated by `</a:t>
            </a:r>
            <a:r>
              <a:rPr lang="en-GB" dirty="0" err="1"/>
              <a:t>client_id</a:t>
            </a:r>
            <a:r>
              <a:rPr lang="en-GB" dirty="0"/>
              <a:t>`), such as app settings or preferences.</a:t>
            </a:r>
          </a:p>
          <a:p>
            <a:r>
              <a:rPr lang="en-GB" dirty="0"/>
              <a:t>- **Forensic Value:** Helps identify the type of data being synced (e.g., saved places, user settings), guiding investigators to relevant databases (e.g., `</a:t>
            </a:r>
            <a:r>
              <a:rPr lang="en-GB" dirty="0" err="1"/>
              <a:t>gmm_myplaces.db</a:t>
            </a:r>
            <a:r>
              <a:rPr lang="en-GB" dirty="0"/>
              <a:t>`).</a:t>
            </a:r>
          </a:p>
          <a:p>
            <a:endParaRPr lang="en-GB" dirty="0"/>
          </a:p>
          <a:p>
            <a:r>
              <a:rPr lang="en-GB" dirty="0"/>
              <a:t>#### 2. `</a:t>
            </a:r>
            <a:r>
              <a:rPr lang="en-GB" dirty="0" err="1"/>
              <a:t>client_id</a:t>
            </a:r>
            <a:r>
              <a:rPr lang="en-GB" dirty="0"/>
              <a:t>`</a:t>
            </a:r>
          </a:p>
          <a:p>
            <a:r>
              <a:rPr lang="en-GB" dirty="0"/>
              <a:t>- **Purpose:** A unique identifier for the item on the client (device) side, used to track the item locally.</a:t>
            </a:r>
          </a:p>
          <a:p>
            <a:r>
              <a:rPr lang="en-GB" dirty="0"/>
              <a:t>- **Values:**</a:t>
            </a:r>
          </a:p>
          <a:p>
            <a:r>
              <a:rPr lang="en-GB" dirty="0"/>
              <a:t>  - `4:0`, `5:0`, `1:0` (Rows 1–3): Structured IDs, possibly in the format `</a:t>
            </a:r>
            <a:r>
              <a:rPr lang="en-GB" dirty="0" err="1"/>
              <a:t>type:index</a:t>
            </a:r>
            <a:r>
              <a:rPr lang="en-GB" dirty="0"/>
              <a:t>`, for items in corpus 11 (e.g., different saved places or location history entries).</a:t>
            </a:r>
          </a:p>
          <a:p>
            <a:r>
              <a:rPr lang="en-GB" dirty="0"/>
              <a:t>  - `1581273852322_175453746935554`, etc. (Rows 4–6): Composite IDs, likely combining a timestamp (e.g., 1581273852322) and a unique identifier, for items in corpus 13.</a:t>
            </a:r>
          </a:p>
          <a:p>
            <a:r>
              <a:rPr lang="en-GB" dirty="0"/>
              <a:t>  - `User Parameters` (Row 7): A descriptive ID indicating user settings.</a:t>
            </a:r>
          </a:p>
          <a:p>
            <a:r>
              <a:rPr lang="en-GB" dirty="0"/>
              <a:t>- **Forensic Value:** Allows tracking of specific items locally, useful for cross-referencing with other tables or databases.</a:t>
            </a:r>
          </a:p>
          <a:p>
            <a:endParaRPr lang="en-GB" dirty="0"/>
          </a:p>
          <a:p>
            <a:r>
              <a:rPr lang="en-GB" dirty="0"/>
              <a:t>#### 3. `</a:t>
            </a:r>
            <a:r>
              <a:rPr lang="en-GB" dirty="0" err="1"/>
              <a:t>server_id</a:t>
            </a:r>
            <a:r>
              <a:rPr lang="en-GB" dirty="0"/>
              <a:t>`</a:t>
            </a:r>
          </a:p>
          <a:p>
            <a:r>
              <a:rPr lang="en-GB" dirty="0"/>
              <a:t>- **Purpose:** A unique identifier for the item on the server side, assigned after successful sync (NULL if not yet synced).</a:t>
            </a:r>
          </a:p>
          <a:p>
            <a:r>
              <a:rPr lang="en-GB" dirty="0"/>
              <a:t>- **Values:**</a:t>
            </a:r>
          </a:p>
          <a:p>
            <a:r>
              <a:rPr lang="en-GB" dirty="0"/>
              <a:t>  - Matches `</a:t>
            </a:r>
            <a:r>
              <a:rPr lang="en-GB" dirty="0" err="1"/>
              <a:t>client_id</a:t>
            </a:r>
            <a:r>
              <a:rPr lang="en-GB" dirty="0"/>
              <a:t>` in Rows 1–3 (`4:0`, `5:0`, `1:0`): Indicates these items have been synced with the server.</a:t>
            </a:r>
          </a:p>
          <a:p>
            <a:r>
              <a:rPr lang="en-GB" dirty="0"/>
              <a:t>  - `NULL` in Rows 4–7: Indicates these items have not yet been synced.</a:t>
            </a:r>
          </a:p>
          <a:p>
            <a:r>
              <a:rPr lang="en-GB" dirty="0"/>
              <a:t>- **Forensic Value:** Shows sync status, helping determine if data is backed up in the cloud (recoverable) or only exists locally.</a:t>
            </a:r>
          </a:p>
          <a:p>
            <a:endParaRPr lang="en-GB" dirty="0"/>
          </a:p>
          <a:p>
            <a:r>
              <a:rPr lang="en-GB" dirty="0"/>
              <a:t>#### 4. `timestamp`</a:t>
            </a:r>
          </a:p>
          <a:p>
            <a:r>
              <a:rPr lang="en-GB" dirty="0"/>
              <a:t>- **Purpose:** Records when the item was created or modified (Unix timestamp in milliseconds).</a:t>
            </a:r>
          </a:p>
          <a:p>
            <a:r>
              <a:rPr lang="en-GB" dirty="0"/>
              <a:t>- **Values:**</a:t>
            </a:r>
          </a:p>
          <a:p>
            <a:r>
              <a:rPr lang="en-GB" dirty="0"/>
              <a:t>  - Row 1: `-1471201103836196831`: An invalid or corrupted timestamp (negative and excessively large, likely an error).</a:t>
            </a:r>
          </a:p>
          <a:p>
            <a:r>
              <a:rPr lang="en-GB" dirty="0"/>
              <a:t>  - Row 2: `8113080470833664497`: Another invalid timestamp (far future, likely an error).</a:t>
            </a:r>
          </a:p>
          <a:p>
            <a:r>
              <a:rPr lang="en-GB" dirty="0"/>
              <a:t>  - Row 3: `1554470343604`: April 5, 2019, 15:45:34.604 UTC (valid, previously </a:t>
            </a:r>
            <a:r>
              <a:rPr lang="en-GB" dirty="0" err="1"/>
              <a:t>analyzed</a:t>
            </a:r>
            <a:r>
              <a:rPr lang="en-GB" dirty="0"/>
              <a:t>).</a:t>
            </a:r>
          </a:p>
          <a:p>
            <a:r>
              <a:rPr lang="en-GB" dirty="0"/>
              <a:t>  - Rows 4–7: `0`: No timestamp recorded, possibly because these items are pending sync or not time-sensitive.</a:t>
            </a:r>
          </a:p>
          <a:p>
            <a:r>
              <a:rPr lang="en-GB" dirty="0"/>
              <a:t>- **Forensic Value:** High for valid timestamps (e.g., Row 3), as it helps build a timeline of user actions (e.g., saving a place on April 5, 2019). Invalid or zero timestamps reduce utility.</a:t>
            </a:r>
          </a:p>
          <a:p>
            <a:endParaRPr lang="en-GB" dirty="0"/>
          </a:p>
          <a:p>
            <a:r>
              <a:rPr lang="en-GB" dirty="0"/>
              <a:t>#### 5. `</a:t>
            </a:r>
            <a:r>
              <a:rPr lang="en-GB" dirty="0" err="1"/>
              <a:t>feature_print</a:t>
            </a:r>
            <a:r>
              <a:rPr lang="en-GB" dirty="0"/>
              <a:t>`</a:t>
            </a:r>
          </a:p>
          <a:p>
            <a:r>
              <a:rPr lang="en-GB" dirty="0"/>
              <a:t>- **Purpose:** A hash or fingerprint for data consistency, used to detect changes or duplicates during sync.</a:t>
            </a:r>
          </a:p>
          <a:p>
            <a:r>
              <a:rPr lang="en-GB" dirty="0"/>
              <a:t>- **Values:**</a:t>
            </a:r>
          </a:p>
          <a:p>
            <a:r>
              <a:rPr lang="en-GB" dirty="0"/>
              <a:t>  - `6421184364959223625` (Row 3): A valid feature print, indicating this item has a unique identifier for sync consistency.</a:t>
            </a:r>
          </a:p>
          <a:p>
            <a:r>
              <a:rPr lang="en-GB" dirty="0"/>
              <a:t>  - `NULL` (Other Rows): No feature print, possibly because it’s not needed or the item hasn’t been processed.</a:t>
            </a:r>
          </a:p>
          <a:p>
            <a:r>
              <a:rPr lang="en-GB" dirty="0"/>
              <a:t>- **Forensic Value:** Low. Useful for verifying data integrity if present, but mostly NULL here.</a:t>
            </a:r>
          </a:p>
          <a:p>
            <a:endParaRPr lang="en-GB" dirty="0"/>
          </a:p>
          <a:p>
            <a:r>
              <a:rPr lang="en-GB" dirty="0"/>
              <a:t>#### 6. `lat_e6` (Latitude, scaled by 1E6)</a:t>
            </a:r>
          </a:p>
          <a:p>
            <a:r>
              <a:rPr lang="en-GB" dirty="0"/>
              <a:t>- **Purpose:** Stores the latitude coordinate of a location associated with the sync item, scaled by 1,000,000.</a:t>
            </a:r>
          </a:p>
          <a:p>
            <a:r>
              <a:rPr lang="en-GB" dirty="0"/>
              <a:t>- **Values:**</a:t>
            </a:r>
          </a:p>
          <a:p>
            <a:r>
              <a:rPr lang="en-GB" dirty="0"/>
              <a:t>  - Row 1: `35659596` → 35.659596°N (near Raleigh, NC, USA).</a:t>
            </a:r>
          </a:p>
          <a:p>
            <a:r>
              <a:rPr lang="en-GB" dirty="0"/>
              <a:t>  - Row 2: `40784374` → 40.784374°N (near New York City, NY, USA).</a:t>
            </a:r>
          </a:p>
          <a:p>
            <a:r>
              <a:rPr lang="en-GB" dirty="0"/>
              <a:t>  - Row 3: `35734602` → 35.734602°N (near Raleigh, NC, USA, previously </a:t>
            </a:r>
            <a:r>
              <a:rPr lang="en-GB" dirty="0" err="1"/>
              <a:t>analyzed</a:t>
            </a:r>
            <a:r>
              <a:rPr lang="en-GB" dirty="0"/>
              <a:t>).</a:t>
            </a:r>
          </a:p>
          <a:p>
            <a:r>
              <a:rPr lang="en-GB" dirty="0"/>
              <a:t>  - Rows 4–7: `0`: No latitude recorded (not location-specific).</a:t>
            </a:r>
          </a:p>
          <a:p>
            <a:r>
              <a:rPr lang="en-GB" dirty="0"/>
              <a:t>- **Forensic Value:** High for Rows 1–3. Provides precise location data, showing where the user was or what place they interacted with.</a:t>
            </a:r>
          </a:p>
          <a:p>
            <a:endParaRPr lang="en-GB" dirty="0"/>
          </a:p>
          <a:p>
            <a:r>
              <a:rPr lang="en-GB" dirty="0"/>
              <a:t>#### 7. `long_e6` (Longitude, scaled by 1E6)</a:t>
            </a:r>
          </a:p>
          <a:p>
            <a:r>
              <a:rPr lang="en-GB" dirty="0"/>
              <a:t>- **Purpose:** Stores the longitude coordinate, scaled by 1,000,000.</a:t>
            </a:r>
          </a:p>
          <a:p>
            <a:r>
              <a:rPr lang="en-GB" dirty="0"/>
              <a:t>- **Values:**</a:t>
            </a:r>
          </a:p>
          <a:p>
            <a:r>
              <a:rPr lang="en-GB" dirty="0"/>
              <a:t>  - Row 1: `-78872848` → -78.872848°W (near Raleigh, NC, USA).</a:t>
            </a:r>
          </a:p>
          <a:p>
            <a:r>
              <a:rPr lang="en-GB" dirty="0"/>
              <a:t>  - Row 2: `-74065536` → -74.065536°W (near New York City, NY, USA).</a:t>
            </a:r>
          </a:p>
          <a:p>
            <a:r>
              <a:rPr lang="en-GB" dirty="0"/>
              <a:t>  - Row 3: `-78636654` → -78.636654°W (near Raleigh, NC, USA).</a:t>
            </a:r>
          </a:p>
          <a:p>
            <a:r>
              <a:rPr lang="en-GB" dirty="0"/>
              <a:t>  - Rows 4–7: `0`: No longitude recorded.</a:t>
            </a:r>
          </a:p>
          <a:p>
            <a:r>
              <a:rPr lang="en-GB" dirty="0"/>
              <a:t>- **Forensic Value:** High for Rows 1–3. Pairs with `lat_e6` to pinpoint exact locations (e.g., 35.659596°N, -78.872848°W).</a:t>
            </a:r>
          </a:p>
          <a:p>
            <a:endParaRPr lang="en-GB" dirty="0"/>
          </a:p>
          <a:p>
            <a:r>
              <a:rPr lang="en-GB" dirty="0"/>
              <a:t>#### 8. `</a:t>
            </a:r>
            <a:r>
              <a:rPr lang="en-GB" dirty="0" err="1"/>
              <a:t>numerical_index</a:t>
            </a:r>
            <a:r>
              <a:rPr lang="en-GB" dirty="0"/>
              <a:t>`</a:t>
            </a:r>
          </a:p>
          <a:p>
            <a:r>
              <a:rPr lang="en-GB" dirty="0"/>
              <a:t>- **Purpose:** An additional index for categorization or ordering, often unused.</a:t>
            </a:r>
          </a:p>
          <a:p>
            <a:r>
              <a:rPr lang="en-GB" dirty="0"/>
              <a:t>- **Values:** All `NULL` or 0, indicating it’s not used in this context.</a:t>
            </a:r>
          </a:p>
          <a:p>
            <a:r>
              <a:rPr lang="en-GB" dirty="0"/>
              <a:t>- **Forensic Value:** None. Provides no meaningful insight here.</a:t>
            </a:r>
          </a:p>
          <a:p>
            <a:endParaRPr lang="en-GB" dirty="0"/>
          </a:p>
          <a:p>
            <a:r>
              <a:rPr lang="en-GB" dirty="0"/>
              <a:t>---</a:t>
            </a:r>
          </a:p>
          <a:p>
            <a:endParaRPr lang="en-GB" dirty="0"/>
          </a:p>
          <a:p>
            <a:r>
              <a:rPr lang="en-GB" dirty="0"/>
              <a:t>### Forensic Value of the `</a:t>
            </a:r>
            <a:r>
              <a:rPr lang="en-GB" dirty="0" err="1"/>
              <a:t>sync_item_data</a:t>
            </a:r>
            <a:r>
              <a:rPr lang="en-GB" dirty="0"/>
              <a:t>` Table:</a:t>
            </a:r>
          </a:p>
          <a:p>
            <a:endParaRPr lang="en-GB" dirty="0"/>
          </a:p>
          <a:p>
            <a:r>
              <a:rPr lang="en-GB" dirty="0"/>
              <a:t>#### Evidence Extracted:</a:t>
            </a:r>
          </a:p>
          <a:p>
            <a:r>
              <a:rPr lang="en-GB" dirty="0"/>
              <a:t>1. **Location History (Rows 1–3, Corpus 11):**</a:t>
            </a:r>
          </a:p>
          <a:p>
            <a:r>
              <a:rPr lang="en-GB" dirty="0"/>
              <a:t>   - **Details:**</a:t>
            </a:r>
          </a:p>
          <a:p>
            <a:r>
              <a:rPr lang="en-GB" dirty="0"/>
              <a:t>     - Row 1: 35.659596°N, -78.872848°W (near Raleigh, NC, USA), but invalid timestamp.</a:t>
            </a:r>
          </a:p>
          <a:p>
            <a:r>
              <a:rPr lang="en-GB" dirty="0"/>
              <a:t>     - Row 2: 40.784374°N, -74.065536°W (near New York City, NY, USA), but invalid timestamp.</a:t>
            </a:r>
          </a:p>
          <a:p>
            <a:r>
              <a:rPr lang="en-GB" dirty="0"/>
              <a:t>     - Row 3: 35.734602°N, -78.636654°W (near Raleigh, NC, USA), timestamp April 5, 2019, 15:45:34.604 UTC.</a:t>
            </a:r>
          </a:p>
          <a:p>
            <a:r>
              <a:rPr lang="en-GB" dirty="0"/>
              <a:t>   - **Forensic Value:** High for Row 3 (valid timestamp); Moderate for Rows 1–2 (invalid timestamps).</a:t>
            </a:r>
          </a:p>
          <a:p>
            <a:r>
              <a:rPr lang="en-GB" dirty="0"/>
              <a:t>     - **Location Insight:** Pinpoints where the user was or what places they interacted with.</a:t>
            </a:r>
          </a:p>
          <a:p>
            <a:r>
              <a:rPr lang="en-GB" dirty="0"/>
              <a:t>     - **Timeline Building:** Row 3 provides a precise timestamp; others are limited by invalid timestamps.</a:t>
            </a:r>
          </a:p>
          <a:p>
            <a:r>
              <a:rPr lang="en-GB" dirty="0"/>
              <a:t>     - **</a:t>
            </a:r>
            <a:r>
              <a:rPr lang="en-GB" dirty="0" err="1"/>
              <a:t>Behavioral</a:t>
            </a:r>
            <a:r>
              <a:rPr lang="en-GB" dirty="0"/>
              <a:t> Insight:** Suggests the user saved places or recorded location history in these areas.</a:t>
            </a:r>
          </a:p>
          <a:p>
            <a:endParaRPr lang="en-GB" dirty="0"/>
          </a:p>
          <a:p>
            <a:r>
              <a:rPr lang="en-GB" dirty="0"/>
              <a:t>2. **Pending Sync Items (Rows 4–6, Corpus 13):**</a:t>
            </a:r>
          </a:p>
          <a:p>
            <a:r>
              <a:rPr lang="en-GB" dirty="0"/>
              <a:t>   - **Details:** Items with `</a:t>
            </a:r>
            <a:r>
              <a:rPr lang="en-GB" dirty="0" err="1"/>
              <a:t>client_id</a:t>
            </a:r>
            <a:r>
              <a:rPr lang="en-GB" dirty="0"/>
              <a:t>` starting with `1581273852322` (February 9, 2020), `</a:t>
            </a:r>
            <a:r>
              <a:rPr lang="en-GB" dirty="0" err="1"/>
              <a:t>server_id</a:t>
            </a:r>
            <a:r>
              <a:rPr lang="en-GB" dirty="0"/>
              <a:t>` NULL, no location data.</a:t>
            </a:r>
          </a:p>
          <a:p>
            <a:r>
              <a:rPr lang="en-GB" dirty="0"/>
              <a:t>   - **Forensic Value:** Moderate.</a:t>
            </a:r>
          </a:p>
          <a:p>
            <a:r>
              <a:rPr lang="en-GB" dirty="0"/>
              <a:t>     - **Timeline Building:** The `</a:t>
            </a:r>
            <a:r>
              <a:rPr lang="en-GB" dirty="0" err="1"/>
              <a:t>client_id</a:t>
            </a:r>
            <a:r>
              <a:rPr lang="en-GB" dirty="0"/>
              <a:t>` timestamp (February 9, 2020) suggests when these items were created.</a:t>
            </a:r>
          </a:p>
          <a:p>
            <a:r>
              <a:rPr lang="en-GB" dirty="0"/>
              <a:t>     - **Data Recovery:** `</a:t>
            </a:r>
            <a:r>
              <a:rPr lang="en-GB" dirty="0" err="1"/>
              <a:t>server_id</a:t>
            </a:r>
            <a:r>
              <a:rPr lang="en-GB" dirty="0"/>
              <a:t>` NULL indicates these items are local only, not yet synced, so they may not be recoverable from the cloud.</a:t>
            </a:r>
          </a:p>
          <a:p>
            <a:r>
              <a:rPr lang="en-GB" dirty="0"/>
              <a:t>     - **</a:t>
            </a:r>
            <a:r>
              <a:rPr lang="en-GB" dirty="0" err="1"/>
              <a:t>Behavioral</a:t>
            </a:r>
            <a:r>
              <a:rPr lang="en-GB" dirty="0"/>
              <a:t> Insight:** Corpus 13 might relate to user contributions (e.g., reviews, edits), indicating user engagement with Google Maps.</a:t>
            </a:r>
          </a:p>
          <a:p>
            <a:endParaRPr lang="en-GB" dirty="0"/>
          </a:p>
          <a:p>
            <a:r>
              <a:rPr lang="en-GB" dirty="0"/>
              <a:t>3. **User Settings (Row 7, Corpus 6):**</a:t>
            </a:r>
          </a:p>
          <a:p>
            <a:r>
              <a:rPr lang="en-GB" dirty="0"/>
              <a:t>   - **Details:** `</a:t>
            </a:r>
            <a:r>
              <a:rPr lang="en-GB" dirty="0" err="1"/>
              <a:t>client_id</a:t>
            </a:r>
            <a:r>
              <a:rPr lang="en-GB" dirty="0"/>
              <a:t>` = "User Parameters", no location or timestamp.</a:t>
            </a:r>
          </a:p>
          <a:p>
            <a:r>
              <a:rPr lang="en-GB" dirty="0"/>
              <a:t>   - **Forensic Value:** Low.</a:t>
            </a:r>
          </a:p>
          <a:p>
            <a:r>
              <a:rPr lang="en-GB" dirty="0"/>
              <a:t>     - **</a:t>
            </a:r>
            <a:r>
              <a:rPr lang="en-GB" dirty="0" err="1"/>
              <a:t>Behavioral</a:t>
            </a:r>
            <a:r>
              <a:rPr lang="en-GB" dirty="0"/>
              <a:t> Insight:** Indicates user settings were queued for sync, but no specific details without deserialization.</a:t>
            </a:r>
          </a:p>
          <a:p>
            <a:r>
              <a:rPr lang="en-GB" dirty="0"/>
              <a:t>     - **Data Recovery:** `</a:t>
            </a:r>
            <a:r>
              <a:rPr lang="en-GB" dirty="0" err="1"/>
              <a:t>server_id</a:t>
            </a:r>
            <a:r>
              <a:rPr lang="en-GB" dirty="0"/>
              <a:t>` NULL suggests these settings are local only.</a:t>
            </a:r>
          </a:p>
          <a:p>
            <a:endParaRPr lang="en-GB" dirty="0"/>
          </a:p>
          <a:p>
            <a:r>
              <a:rPr lang="en-GB" dirty="0"/>
              <a:t>#### Overall Forensic Value:</a:t>
            </a:r>
          </a:p>
          <a:p>
            <a:r>
              <a:rPr lang="en-GB" dirty="0"/>
              <a:t>- **Rating (from Previous Analysis for `</a:t>
            </a:r>
            <a:r>
              <a:rPr lang="en-GB" dirty="0" err="1"/>
              <a:t>gmm_sync.db</a:t>
            </a:r>
            <a:r>
              <a:rPr lang="en-GB" dirty="0"/>
              <a:t>`):** 6/10</a:t>
            </a:r>
          </a:p>
          <a:p>
            <a:r>
              <a:rPr lang="en-GB" dirty="0"/>
              <a:t>- **Rank (from Previous Analysis):** 4th out of 6 databases.</a:t>
            </a:r>
          </a:p>
          <a:p>
            <a:r>
              <a:rPr lang="en-GB" dirty="0"/>
              <a:t>- **Summary:** The `</a:t>
            </a:r>
            <a:r>
              <a:rPr lang="en-GB" dirty="0" err="1"/>
              <a:t>sync_item_data</a:t>
            </a:r>
            <a:r>
              <a:rPr lang="en-GB" dirty="0"/>
              <a:t>` table provides valuable location data (Rows 1–3) and timeline insights (Row 3), particularly for tracking user movements (e.g., Raleigh, NC, and NYC). Pending sync items (Rows 4–6) offer potential insights into user contributions and data recovery, while user settings (Row 7) are less useful. Invalid timestamps in some rows limit their utility, but the table remains moderately useful for location tracking and timeline building when paired with the `</a:t>
            </a:r>
            <a:r>
              <a:rPr lang="en-GB" dirty="0" err="1"/>
              <a:t>sync_corpus</a:t>
            </a:r>
            <a:r>
              <a:rPr lang="en-GB" dirty="0"/>
              <a:t>` table.</a:t>
            </a:r>
            <a:endParaRPr lang="en-US" dirty="0"/>
          </a:p>
        </p:txBody>
      </p:sp>
      <p:sp>
        <p:nvSpPr>
          <p:cNvPr id="4" name="Slide Number Placeholder 3"/>
          <p:cNvSpPr>
            <a:spLocks noGrp="1"/>
          </p:cNvSpPr>
          <p:nvPr>
            <p:ph type="sldNum" sz="quarter" idx="5"/>
          </p:nvPr>
        </p:nvSpPr>
        <p:spPr/>
        <p:txBody>
          <a:bodyPr/>
          <a:lstStyle/>
          <a:p>
            <a:fld id="{DDBF98C7-164A-4723-84F0-B1E4B080DDEC}" type="slidenum">
              <a:rPr lang="en-US" smtClean="0"/>
              <a:t>26</a:t>
            </a:fld>
            <a:endParaRPr lang="en-US"/>
          </a:p>
        </p:txBody>
      </p:sp>
    </p:spTree>
    <p:extLst>
      <p:ext uri="{BB962C8B-B14F-4D97-AF65-F5344CB8AC3E}">
        <p14:creationId xmlns:p14="http://schemas.microsoft.com/office/powerpoint/2010/main" val="3253837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Cmd: tree 'Pixel 3/data/data/com.google.android.apps.maps' -L 1</a:t>
            </a:r>
          </a:p>
        </p:txBody>
      </p:sp>
      <p:sp>
        <p:nvSpPr>
          <p:cNvPr id="4" name="Slide Number Placeholder 3"/>
          <p:cNvSpPr>
            <a:spLocks noGrp="1"/>
          </p:cNvSpPr>
          <p:nvPr>
            <p:ph type="sldNum" sz="quarter" idx="5"/>
          </p:nvPr>
        </p:nvSpPr>
        <p:spPr/>
        <p:txBody>
          <a:bodyPr/>
          <a:lstStyle/>
          <a:p>
            <a:fld id="{DDBF98C7-164A-4723-84F0-B1E4B080DDEC}" type="slidenum">
              <a:rPr lang="en-US" smtClean="0"/>
              <a:t>28</a:t>
            </a:fld>
            <a:endParaRPr lang="en-US"/>
          </a:p>
        </p:txBody>
      </p:sp>
    </p:spTree>
    <p:extLst>
      <p:ext uri="{BB962C8B-B14F-4D97-AF65-F5344CB8AC3E}">
        <p14:creationId xmlns:p14="http://schemas.microsoft.com/office/powerpoint/2010/main" val="938240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Forensic Value Summary of </a:t>
            </a:r>
            <a:r>
              <a:rPr lang="en-US" b="1" dirty="0" err="1"/>
              <a:t>ugc_photos_location_data.db</a:t>
            </a:r>
            <a:r>
              <a:rPr lang="en-US" b="1" dirty="0"/>
              <a:t> Tables:</a:t>
            </a:r>
          </a:p>
          <a:p>
            <a:r>
              <a:rPr lang="en-US" b="1" dirty="0" err="1"/>
              <a:t>TablePurposeForensic</a:t>
            </a:r>
            <a:r>
              <a:rPr lang="en-US" b="1" dirty="0"/>
              <a:t> </a:t>
            </a:r>
            <a:r>
              <a:rPr lang="en-US" b="1" dirty="0" err="1"/>
              <a:t>ValueOverall</a:t>
            </a:r>
            <a:r>
              <a:rPr lang="en-US" b="1" dirty="0"/>
              <a:t> </a:t>
            </a:r>
            <a:r>
              <a:rPr lang="en-US" b="1" dirty="0" err="1"/>
              <a:t>Value</a:t>
            </a:r>
            <a:r>
              <a:rPr lang="en-US" dirty="0" err="1">
                <a:effectLst/>
              </a:rPr>
              <a:t>android_metadataStores</a:t>
            </a:r>
            <a:r>
              <a:rPr lang="en-US" dirty="0">
                <a:effectLst/>
              </a:rPr>
              <a:t> the device’s locale setting (e.g., "</a:t>
            </a:r>
            <a:r>
              <a:rPr lang="en-US" dirty="0" err="1">
                <a:effectLst/>
              </a:rPr>
              <a:t>en_US</a:t>
            </a:r>
            <a:r>
              <a:rPr lang="en-US" dirty="0">
                <a:effectLst/>
              </a:rPr>
              <a:t>") for the app’s </a:t>
            </a:r>
            <a:r>
              <a:rPr lang="en-US" dirty="0" err="1">
                <a:effectLst/>
              </a:rPr>
              <a:t>environment.Very</a:t>
            </a:r>
            <a:r>
              <a:rPr lang="en-US" dirty="0">
                <a:effectLst/>
              </a:rPr>
              <a:t> Low. Provides minimal insight into the user’s region or language preference, with little </a:t>
            </a:r>
            <a:r>
              <a:rPr lang="en-US" dirty="0" err="1">
                <a:effectLst/>
              </a:rPr>
              <a:t>relevance.Very</a:t>
            </a:r>
            <a:r>
              <a:rPr lang="en-US" dirty="0">
                <a:effectLst/>
              </a:rPr>
              <a:t> </a:t>
            </a:r>
            <a:r>
              <a:rPr lang="en-US" dirty="0" err="1">
                <a:effectLst/>
              </a:rPr>
              <a:t>Lowphotos_image_labelsStores</a:t>
            </a:r>
            <a:r>
              <a:rPr lang="en-US" dirty="0">
                <a:effectLst/>
              </a:rPr>
              <a:t> labels/tags for photos (e.g., "food," "outdoor") generated by image recognition or user </a:t>
            </a:r>
            <a:r>
              <a:rPr lang="en-US" dirty="0" err="1">
                <a:effectLst/>
              </a:rPr>
              <a:t>input.Moderate</a:t>
            </a:r>
            <a:r>
              <a:rPr lang="en-US" dirty="0">
                <a:effectLst/>
              </a:rPr>
              <a:t> to High. Reveals photo content (e.g., "food" suggests dining), providing behavioral and contextual </a:t>
            </a:r>
            <a:r>
              <a:rPr lang="en-US" dirty="0" err="1">
                <a:effectLst/>
              </a:rPr>
              <a:t>insights.Moderate</a:t>
            </a:r>
            <a:r>
              <a:rPr lang="en-US" dirty="0">
                <a:effectLst/>
              </a:rPr>
              <a:t> to </a:t>
            </a:r>
            <a:r>
              <a:rPr lang="en-US" dirty="0" err="1">
                <a:effectLst/>
              </a:rPr>
              <a:t>Highphotos_top_featureIdentifies</a:t>
            </a:r>
            <a:r>
              <a:rPr lang="en-US" dirty="0">
                <a:effectLst/>
              </a:rPr>
              <a:t> the primary feature in each photo (e.g., "plate of food") via image </a:t>
            </a:r>
            <a:r>
              <a:rPr lang="en-US" dirty="0" err="1">
                <a:effectLst/>
              </a:rPr>
              <a:t>analysis.Moderate</a:t>
            </a:r>
            <a:r>
              <a:rPr lang="en-US" dirty="0">
                <a:effectLst/>
              </a:rPr>
              <a:t> to High. Highlights the photo’s focus (e.g., "cake" suggests a celebration), aiding behavioral </a:t>
            </a:r>
            <a:r>
              <a:rPr lang="en-US" dirty="0" err="1">
                <a:effectLst/>
              </a:rPr>
              <a:t>analysis.Moderate</a:t>
            </a:r>
            <a:r>
              <a:rPr lang="en-US" dirty="0">
                <a:effectLst/>
              </a:rPr>
              <a:t> to High</a:t>
            </a:r>
            <a:endParaRPr lang="en-US" dirty="0"/>
          </a:p>
          <a:p>
            <a:endParaRPr lang="en-US" dirty="0"/>
          </a:p>
        </p:txBody>
      </p:sp>
      <p:sp>
        <p:nvSpPr>
          <p:cNvPr id="4" name="Slide Number Placeholder 3"/>
          <p:cNvSpPr>
            <a:spLocks noGrp="1"/>
          </p:cNvSpPr>
          <p:nvPr>
            <p:ph type="sldNum" sz="quarter" idx="5"/>
          </p:nvPr>
        </p:nvSpPr>
        <p:spPr/>
        <p:txBody>
          <a:bodyPr/>
          <a:lstStyle/>
          <a:p>
            <a:fld id="{DDBF98C7-164A-4723-84F0-B1E4B080DDEC}" type="slidenum">
              <a:rPr lang="en-US" smtClean="0"/>
              <a:t>35</a:t>
            </a:fld>
            <a:endParaRPr lang="en-US"/>
          </a:p>
        </p:txBody>
      </p:sp>
    </p:spTree>
    <p:extLst>
      <p:ext uri="{BB962C8B-B14F-4D97-AF65-F5344CB8AC3E}">
        <p14:creationId xmlns:p14="http://schemas.microsoft.com/office/powerpoint/2010/main" val="11249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https://www.geos.ed.ac.uk/~mscgis/11-12/s1104136/design.htm</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DBF98C7-164A-4723-84F0-B1E4B080DDEC}" type="slidenum">
              <a:rPr lang="en-US" smtClean="0"/>
              <a:t>3</a:t>
            </a:fld>
            <a:endParaRPr lang="en-US"/>
          </a:p>
        </p:txBody>
      </p:sp>
    </p:spTree>
    <p:extLst>
      <p:ext uri="{BB962C8B-B14F-4D97-AF65-F5344CB8AC3E}">
        <p14:creationId xmlns:p14="http://schemas.microsoft.com/office/powerpoint/2010/main" val="258183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Cmd: tree 'Pixel 3/data/data/com.google.android.apps.maps' -L 1</a:t>
            </a:r>
          </a:p>
        </p:txBody>
      </p:sp>
      <p:sp>
        <p:nvSpPr>
          <p:cNvPr id="4" name="Slide Number Placeholder 3"/>
          <p:cNvSpPr>
            <a:spLocks noGrp="1"/>
          </p:cNvSpPr>
          <p:nvPr>
            <p:ph type="sldNum" sz="quarter" idx="5"/>
          </p:nvPr>
        </p:nvSpPr>
        <p:spPr/>
        <p:txBody>
          <a:bodyPr/>
          <a:lstStyle/>
          <a:p>
            <a:fld id="{DDBF98C7-164A-4723-84F0-B1E4B080DDEC}" type="slidenum">
              <a:rPr lang="en-US" smtClean="0"/>
              <a:t>6</a:t>
            </a:fld>
            <a:endParaRPr lang="en-US"/>
          </a:p>
        </p:txBody>
      </p:sp>
    </p:spTree>
    <p:extLst>
      <p:ext uri="{BB962C8B-B14F-4D97-AF65-F5344CB8AC3E}">
        <p14:creationId xmlns:p14="http://schemas.microsoft.com/office/powerpoint/2010/main" val="836442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Cmd: tree 'Pixel 3/data/data/com.google.android.apps.maps/databases'</a:t>
            </a:r>
          </a:p>
        </p:txBody>
      </p:sp>
      <p:sp>
        <p:nvSpPr>
          <p:cNvPr id="4" name="Slide Number Placeholder 3"/>
          <p:cNvSpPr>
            <a:spLocks noGrp="1"/>
          </p:cNvSpPr>
          <p:nvPr>
            <p:ph type="sldNum" sz="quarter" idx="5"/>
          </p:nvPr>
        </p:nvSpPr>
        <p:spPr/>
        <p:txBody>
          <a:bodyPr/>
          <a:lstStyle/>
          <a:p>
            <a:fld id="{DDBF98C7-164A-4723-84F0-B1E4B080DDEC}" type="slidenum">
              <a:rPr lang="en-US" smtClean="0"/>
              <a:t>8</a:t>
            </a:fld>
            <a:endParaRPr lang="en-US"/>
          </a:p>
        </p:txBody>
      </p:sp>
    </p:spTree>
    <p:extLst>
      <p:ext uri="{BB962C8B-B14F-4D97-AF65-F5344CB8AC3E}">
        <p14:creationId xmlns:p14="http://schemas.microsoft.com/office/powerpoint/2010/main" val="4061041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Summary of Each Database:</a:t>
            </a:r>
          </a:p>
          <a:p>
            <a:r>
              <a:rPr lang="en-US" b="1" dirty="0" err="1"/>
              <a:t>DatabaseLikely</a:t>
            </a:r>
            <a:r>
              <a:rPr lang="en-US" b="1" dirty="0"/>
              <a:t> </a:t>
            </a:r>
            <a:r>
              <a:rPr lang="en-US" b="1" dirty="0" err="1"/>
              <a:t>PurposeInvestigation</a:t>
            </a:r>
            <a:r>
              <a:rPr lang="en-US" b="1" dirty="0"/>
              <a:t> </a:t>
            </a:r>
            <a:r>
              <a:rPr lang="en-US" b="1" dirty="0" err="1"/>
              <a:t>Value</a:t>
            </a:r>
            <a:r>
              <a:rPr lang="en-US" dirty="0" err="1">
                <a:effectLst/>
              </a:rPr>
              <a:t>gmm_myplaces.dbStores</a:t>
            </a:r>
            <a:r>
              <a:rPr lang="en-US" dirty="0">
                <a:effectLst/>
              </a:rPr>
              <a:t> user’s saved places (favorites, starred locations, lists).Reveals important locations, travel history, and personal </a:t>
            </a:r>
            <a:r>
              <a:rPr lang="en-US" dirty="0" err="1">
                <a:effectLst/>
              </a:rPr>
              <a:t>interests.gmm_storage.dbStores</a:t>
            </a:r>
            <a:r>
              <a:rPr lang="en-US" dirty="0">
                <a:effectLst/>
              </a:rPr>
              <a:t> miscellaneous app data (cached maps, user preferences, offline map metadata).Shows user preferences, offline map usage, and app interaction </a:t>
            </a:r>
            <a:r>
              <a:rPr lang="en-US" dirty="0" err="1">
                <a:effectLst/>
              </a:rPr>
              <a:t>patterns.gmm_sync.dbManages</a:t>
            </a:r>
            <a:r>
              <a:rPr lang="en-US" dirty="0">
                <a:effectLst/>
              </a:rPr>
              <a:t> synchronization of Google Maps data (saved places, history) with the user’s Google </a:t>
            </a:r>
            <a:r>
              <a:rPr lang="en-US" dirty="0" err="1">
                <a:effectLst/>
              </a:rPr>
              <a:t>account.Indicates</a:t>
            </a:r>
            <a:r>
              <a:rPr lang="en-US" dirty="0">
                <a:effectLst/>
              </a:rPr>
              <a:t> sync activity, cross-device usage, and potential data </a:t>
            </a:r>
            <a:r>
              <a:rPr lang="en-US" dirty="0" err="1">
                <a:effectLst/>
              </a:rPr>
              <a:t>recovery.inbox_notifications.dbStores</a:t>
            </a:r>
            <a:r>
              <a:rPr lang="en-US" dirty="0">
                <a:effectLst/>
              </a:rPr>
              <a:t> notifications or in-app messages (e.g., traffic alerts, contribution prompts).Reveals user interactions, location-based alerts, and contribution behavior.ue3.dbLikely stores user experience data (A/B testing, feedback, usage metrics).Provides behavioral insights, feedback on locations, and feature usage </a:t>
            </a:r>
            <a:r>
              <a:rPr lang="en-US" dirty="0" err="1">
                <a:effectLst/>
              </a:rPr>
              <a:t>patterns.ugc_photos_location_data.dbManages</a:t>
            </a:r>
            <a:r>
              <a:rPr lang="en-US" dirty="0">
                <a:effectLst/>
              </a:rPr>
              <a:t> user-uploaded photos and their location data for Google Maps </a:t>
            </a:r>
            <a:r>
              <a:rPr lang="en-US" dirty="0" err="1">
                <a:effectLst/>
              </a:rPr>
              <a:t>contributions.Shows</a:t>
            </a:r>
            <a:r>
              <a:rPr lang="en-US" dirty="0">
                <a:effectLst/>
              </a:rPr>
              <a:t> where the user has been, timestamps of visits, and potential visual evidence via photos.</a:t>
            </a:r>
            <a:endParaRPr lang="en-US" dirty="0"/>
          </a:p>
          <a:p>
            <a:endParaRPr lang="en-US" dirty="0"/>
          </a:p>
        </p:txBody>
      </p:sp>
      <p:sp>
        <p:nvSpPr>
          <p:cNvPr id="4" name="Slide Number Placeholder 3"/>
          <p:cNvSpPr>
            <a:spLocks noGrp="1"/>
          </p:cNvSpPr>
          <p:nvPr>
            <p:ph type="sldNum" sz="quarter" idx="5"/>
          </p:nvPr>
        </p:nvSpPr>
        <p:spPr/>
        <p:txBody>
          <a:bodyPr/>
          <a:lstStyle/>
          <a:p>
            <a:fld id="{DDBF98C7-164A-4723-84F0-B1E4B080DDEC}" type="slidenum">
              <a:rPr lang="en-US" smtClean="0"/>
              <a:t>9</a:t>
            </a:fld>
            <a:endParaRPr lang="en-US"/>
          </a:p>
        </p:txBody>
      </p:sp>
    </p:spTree>
    <p:extLst>
      <p:ext uri="{BB962C8B-B14F-4D97-AF65-F5344CB8AC3E}">
        <p14:creationId xmlns:p14="http://schemas.microsoft.com/office/powerpoint/2010/main" val="1945586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corpus (8): Identifies the data type being synced (e.g., saved places), linking to the </a:t>
            </a:r>
            <a:r>
              <a:rPr lang="en-GB" dirty="0" err="1"/>
              <a:t>sync_corpus</a:t>
            </a:r>
            <a:r>
              <a:rPr lang="en-GB" dirty="0"/>
              <a:t> table. </a:t>
            </a:r>
            <a:r>
              <a:rPr lang="en-GB" dirty="0" err="1"/>
              <a:t>key_string</a:t>
            </a:r>
            <a:r>
              <a:rPr lang="en-GB" dirty="0"/>
              <a:t> (1:0): A unique identifier for the sync item within its corpus, possibly a versioned key. timestamp (155447034604): Marks the time of the sync action (April 5, 2019, 15:45:34.604 UTC), useful for timeline building. </a:t>
            </a:r>
            <a:r>
              <a:rPr lang="en-GB" dirty="0" err="1"/>
              <a:t>merge_key</a:t>
            </a:r>
            <a:r>
              <a:rPr lang="en-GB" dirty="0"/>
              <a:t> (0): Indicates merge </a:t>
            </a:r>
            <a:r>
              <a:rPr lang="en-GB" dirty="0" err="1"/>
              <a:t>behavior</a:t>
            </a:r>
            <a:r>
              <a:rPr lang="en-GB" dirty="0"/>
              <a:t> during sync (0 suggests no merge, likely a new item). </a:t>
            </a:r>
            <a:r>
              <a:rPr lang="en-GB" dirty="0" err="1"/>
              <a:t>feature_print</a:t>
            </a:r>
            <a:r>
              <a:rPr lang="en-GB" dirty="0"/>
              <a:t> (NULL): A potential hash for data consistency, but NULL here, offering little insight. latitude (35734602): Scaled latitude (35.734602°N), pinpointing a location near Raleigh, NC, USA. longitude (-78636654): Scaled longitude (-78.636654°W), confirming the location with latitude. </a:t>
            </a:r>
            <a:r>
              <a:rPr lang="en-GB" dirty="0" err="1"/>
              <a:t>is_local</a:t>
            </a:r>
            <a:r>
              <a:rPr lang="en-GB" dirty="0"/>
              <a:t> (0): Shows the item is not local (already synced), suggesting it’s backed up in the cloud. </a:t>
            </a:r>
            <a:r>
              <a:rPr lang="en-GB" dirty="0" err="1"/>
              <a:t>sync_item</a:t>
            </a:r>
            <a:r>
              <a:rPr lang="en-GB" dirty="0"/>
              <a:t> (BLOB): Stores the serialized data (e.g., a saved place), which could reveal details if deserialized.</a:t>
            </a:r>
          </a:p>
          <a:p>
            <a:endParaRPr lang="en-US" dirty="0"/>
          </a:p>
        </p:txBody>
      </p:sp>
      <p:sp>
        <p:nvSpPr>
          <p:cNvPr id="4" name="Slide Number Placeholder 3"/>
          <p:cNvSpPr>
            <a:spLocks noGrp="1"/>
          </p:cNvSpPr>
          <p:nvPr>
            <p:ph type="sldNum" sz="quarter" idx="5"/>
          </p:nvPr>
        </p:nvSpPr>
        <p:spPr/>
        <p:txBody>
          <a:bodyPr/>
          <a:lstStyle/>
          <a:p>
            <a:fld id="{DDBF98C7-164A-4723-84F0-B1E4B080DDEC}" type="slidenum">
              <a:rPr lang="en-US" smtClean="0"/>
              <a:t>13</a:t>
            </a:fld>
            <a:endParaRPr lang="en-US"/>
          </a:p>
        </p:txBody>
      </p:sp>
    </p:spTree>
    <p:extLst>
      <p:ext uri="{BB962C8B-B14F-4D97-AF65-F5344CB8AC3E}">
        <p14:creationId xmlns:p14="http://schemas.microsoft.com/office/powerpoint/2010/main" val="369150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dirty="0"/>
              <a:t>Key Differences Between </a:t>
            </a:r>
            <a:r>
              <a:rPr lang="en-GB" b="1" dirty="0" err="1"/>
              <a:t>last_sync_time</a:t>
            </a:r>
            <a:r>
              <a:rPr lang="en-GB" b="1" dirty="0"/>
              <a:t> and timestamp:</a:t>
            </a:r>
          </a:p>
          <a:p>
            <a:r>
              <a:rPr lang="en-GB" b="1" dirty="0" err="1"/>
              <a:t>Aspectlast_sync_time</a:t>
            </a:r>
            <a:r>
              <a:rPr lang="en-GB" b="1" dirty="0"/>
              <a:t> (in </a:t>
            </a:r>
            <a:r>
              <a:rPr lang="en-GB" b="1" dirty="0" err="1"/>
              <a:t>sync_corpus</a:t>
            </a:r>
            <a:r>
              <a:rPr lang="en-GB" b="1" dirty="0"/>
              <a:t>)timestamp (in </a:t>
            </a:r>
            <a:r>
              <a:rPr lang="en-GB" b="1" dirty="0" err="1"/>
              <a:t>sync_item</a:t>
            </a:r>
            <a:r>
              <a:rPr lang="en-GB" b="1" dirty="0"/>
              <a:t>)</a:t>
            </a:r>
            <a:r>
              <a:rPr lang="en-GB" b="1" dirty="0" err="1">
                <a:effectLst/>
              </a:rPr>
              <a:t>Definition</a:t>
            </a:r>
            <a:r>
              <a:rPr lang="en-GB" dirty="0" err="1">
                <a:effectLst/>
              </a:rPr>
              <a:t>The</a:t>
            </a:r>
            <a:r>
              <a:rPr lang="en-GB" dirty="0">
                <a:effectLst/>
              </a:rPr>
              <a:t> timestamp of the last successful sync for the entire </a:t>
            </a:r>
            <a:r>
              <a:rPr lang="en-GB" dirty="0" err="1">
                <a:effectLst/>
              </a:rPr>
              <a:t>corpus.The</a:t>
            </a:r>
            <a:r>
              <a:rPr lang="en-GB" dirty="0">
                <a:effectLst/>
              </a:rPr>
              <a:t> timestamp when a specific sync item was created or </a:t>
            </a:r>
            <a:r>
              <a:rPr lang="en-GB" dirty="0" err="1">
                <a:effectLst/>
              </a:rPr>
              <a:t>modified.</a:t>
            </a:r>
            <a:r>
              <a:rPr lang="en-GB" b="1" dirty="0" err="1">
                <a:effectLst/>
              </a:rPr>
              <a:t>Scope</a:t>
            </a:r>
            <a:r>
              <a:rPr lang="en-GB" dirty="0" err="1">
                <a:effectLst/>
              </a:rPr>
              <a:t>Applies</a:t>
            </a:r>
            <a:r>
              <a:rPr lang="en-GB" dirty="0">
                <a:effectLst/>
              </a:rPr>
              <a:t> to all items in a corpus (e.g., all saved places).Applies to a single item (e.g., one saved place).</a:t>
            </a:r>
            <a:r>
              <a:rPr lang="en-GB" b="1" dirty="0" err="1">
                <a:effectLst/>
              </a:rPr>
              <a:t>Purpose</a:t>
            </a:r>
            <a:r>
              <a:rPr lang="en-GB" dirty="0" err="1">
                <a:effectLst/>
              </a:rPr>
              <a:t>Tracks</a:t>
            </a:r>
            <a:r>
              <a:rPr lang="en-GB" dirty="0">
                <a:effectLst/>
              </a:rPr>
              <a:t> when the sync process for a data type was last </a:t>
            </a:r>
            <a:r>
              <a:rPr lang="en-GB" dirty="0" err="1">
                <a:effectLst/>
              </a:rPr>
              <a:t>completed.Tracks</a:t>
            </a:r>
            <a:r>
              <a:rPr lang="en-GB" dirty="0">
                <a:effectLst/>
              </a:rPr>
              <a:t> when a specific piece of data was added to the sync </a:t>
            </a:r>
            <a:r>
              <a:rPr lang="en-GB" dirty="0" err="1">
                <a:effectLst/>
              </a:rPr>
              <a:t>queue.</a:t>
            </a:r>
            <a:r>
              <a:rPr lang="en-GB" b="1" dirty="0" err="1">
                <a:effectLst/>
              </a:rPr>
              <a:t>Time</a:t>
            </a:r>
            <a:r>
              <a:rPr lang="en-GB" b="1" dirty="0">
                <a:effectLst/>
              </a:rPr>
              <a:t> </a:t>
            </a:r>
            <a:r>
              <a:rPr lang="en-GB" b="1" dirty="0" err="1">
                <a:effectLst/>
              </a:rPr>
              <a:t>Represented</a:t>
            </a:r>
            <a:r>
              <a:rPr lang="en-GB" dirty="0" err="1">
                <a:effectLst/>
              </a:rPr>
              <a:t>Reflects</a:t>
            </a:r>
            <a:r>
              <a:rPr lang="en-GB" dirty="0">
                <a:effectLst/>
              </a:rPr>
              <a:t> the completion of a sync </a:t>
            </a:r>
            <a:r>
              <a:rPr lang="en-GB" dirty="0" err="1">
                <a:effectLst/>
              </a:rPr>
              <a:t>operation.Reflects</a:t>
            </a:r>
            <a:r>
              <a:rPr lang="en-GB" dirty="0">
                <a:effectLst/>
              </a:rPr>
              <a:t> the user action or data change that triggered the sync </a:t>
            </a:r>
            <a:r>
              <a:rPr lang="en-GB" dirty="0" err="1">
                <a:effectLst/>
              </a:rPr>
              <a:t>item.</a:t>
            </a:r>
            <a:r>
              <a:rPr lang="en-GB" b="1" dirty="0" err="1">
                <a:effectLst/>
              </a:rPr>
              <a:t>Value</a:t>
            </a:r>
            <a:r>
              <a:rPr lang="en-GB" b="1" dirty="0">
                <a:effectLst/>
              </a:rPr>
              <a:t> Example</a:t>
            </a:r>
            <a:r>
              <a:rPr lang="en-GB" dirty="0">
                <a:effectLst/>
              </a:rPr>
              <a:t>1581277539482000 (Feb 9, 2020, 20:25:39.482 UTC)155447034604 (April 5, 2019, 15:45:34.604 UTC)</a:t>
            </a:r>
            <a:r>
              <a:rPr lang="en-GB" b="1" dirty="0" err="1">
                <a:effectLst/>
              </a:rPr>
              <a:t>Units</a:t>
            </a:r>
            <a:r>
              <a:rPr lang="en-GB" dirty="0" err="1">
                <a:effectLst/>
              </a:rPr>
              <a:t>Microseconds</a:t>
            </a:r>
            <a:r>
              <a:rPr lang="en-GB" dirty="0">
                <a:effectLst/>
              </a:rPr>
              <a:t> (based on the value’s scale).Milliseconds (based on the value’s scale).</a:t>
            </a:r>
            <a:endParaRPr lang="en-GB" dirty="0"/>
          </a:p>
          <a:p>
            <a:endParaRPr lang="en-US" dirty="0"/>
          </a:p>
        </p:txBody>
      </p:sp>
      <p:sp>
        <p:nvSpPr>
          <p:cNvPr id="4" name="Slide Number Placeholder 3"/>
          <p:cNvSpPr>
            <a:spLocks noGrp="1"/>
          </p:cNvSpPr>
          <p:nvPr>
            <p:ph type="sldNum" sz="quarter" idx="5"/>
          </p:nvPr>
        </p:nvSpPr>
        <p:spPr/>
        <p:txBody>
          <a:bodyPr/>
          <a:lstStyle/>
          <a:p>
            <a:fld id="{DDBF98C7-164A-4723-84F0-B1E4B080DDEC}" type="slidenum">
              <a:rPr lang="en-US" smtClean="0"/>
              <a:t>14</a:t>
            </a:fld>
            <a:endParaRPr lang="en-US"/>
          </a:p>
        </p:txBody>
      </p:sp>
    </p:spTree>
    <p:extLst>
      <p:ext uri="{BB962C8B-B14F-4D97-AF65-F5344CB8AC3E}">
        <p14:creationId xmlns:p14="http://schemas.microsoft.com/office/powerpoint/2010/main" val="791285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wget https://raw.githubusercontent.com/frankwxu/digital-forensics-lab/main/Android10/5_2_3_extract_myplaces_sync_items.py</a:t>
            </a:r>
          </a:p>
          <a:p>
            <a:r>
              <a:rPr lang="en-GB" dirty="0"/>
              <a:t>nano extract_myplaces_sync_items.py     # paste the code above</a:t>
            </a:r>
            <a:endParaRPr lang="da-DK" dirty="0"/>
          </a:p>
          <a:p>
            <a:r>
              <a:rPr lang="en-GB" dirty="0"/>
              <a:t>python3 extract_myplaces_sync_items.py  # execute</a:t>
            </a:r>
            <a:endParaRPr lang="da-DK" dirty="0"/>
          </a:p>
          <a:p>
            <a:endParaRPr lang="en-US" dirty="0"/>
          </a:p>
        </p:txBody>
      </p:sp>
      <p:sp>
        <p:nvSpPr>
          <p:cNvPr id="4" name="Slide Number Placeholder 3"/>
          <p:cNvSpPr>
            <a:spLocks noGrp="1"/>
          </p:cNvSpPr>
          <p:nvPr>
            <p:ph type="sldNum" sz="quarter" idx="5"/>
          </p:nvPr>
        </p:nvSpPr>
        <p:spPr/>
        <p:txBody>
          <a:bodyPr/>
          <a:lstStyle/>
          <a:p>
            <a:fld id="{DDBF98C7-164A-4723-84F0-B1E4B080DDEC}" type="slidenum">
              <a:rPr lang="en-US" smtClean="0"/>
              <a:t>16</a:t>
            </a:fld>
            <a:endParaRPr lang="en-US"/>
          </a:p>
        </p:txBody>
      </p:sp>
    </p:spTree>
    <p:extLst>
      <p:ext uri="{BB962C8B-B14F-4D97-AF65-F5344CB8AC3E}">
        <p14:creationId xmlns:p14="http://schemas.microsoft.com/office/powerpoint/2010/main" val="1898674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dirty="0" err="1"/>
              <a:t>gmm_storage_table</a:t>
            </a:r>
            <a:r>
              <a:rPr lang="en-GB" dirty="0"/>
              <a:t>` in the `</a:t>
            </a:r>
            <a:r>
              <a:rPr lang="en-GB" dirty="0" err="1"/>
              <a:t>gmm_storage.db</a:t>
            </a:r>
            <a:r>
              <a:rPr lang="en-GB" dirty="0"/>
              <a:t>` database (from Google Maps on a Pixel 3) stores miscellaneous app data in a key-value format with columns `</a:t>
            </a:r>
            <a:r>
              <a:rPr lang="en-GB" dirty="0" err="1"/>
              <a:t>key_pri</a:t>
            </a:r>
            <a:r>
              <a:rPr lang="en-GB" dirty="0"/>
              <a:t>`, `</a:t>
            </a:r>
            <a:r>
              <a:rPr lang="en-GB" dirty="0" err="1"/>
              <a:t>key_sec</a:t>
            </a:r>
            <a:r>
              <a:rPr lang="en-GB" dirty="0"/>
              <a:t>`, and `data` (BLOB). The table contains four rows, and the evidence that can be extracted is summarized below, focusing on its forensic value in a digital investigation.</a:t>
            </a:r>
          </a:p>
          <a:p>
            <a:endParaRPr lang="en-GB" dirty="0"/>
          </a:p>
          <a:p>
            <a:r>
              <a:rPr lang="en-GB" dirty="0"/>
              <a:t>---</a:t>
            </a:r>
          </a:p>
          <a:p>
            <a:endParaRPr lang="en-GB" dirty="0"/>
          </a:p>
          <a:p>
            <a:r>
              <a:rPr lang="en-GB" dirty="0"/>
              <a:t>### Evidence Extracted from `</a:t>
            </a:r>
            <a:r>
              <a:rPr lang="en-GB" dirty="0" err="1"/>
              <a:t>gmm_storage_table</a:t>
            </a:r>
            <a:r>
              <a:rPr lang="en-GB" dirty="0"/>
              <a:t>`:</a:t>
            </a:r>
          </a:p>
          <a:p>
            <a:endParaRPr lang="en-GB" dirty="0"/>
          </a:p>
          <a:p>
            <a:r>
              <a:rPr lang="en-GB" dirty="0"/>
              <a:t>1. **Travel History (from "</a:t>
            </a:r>
            <a:r>
              <a:rPr lang="en-GB" dirty="0" err="1"/>
              <a:t>CompletedNavigation</a:t>
            </a:r>
            <a:r>
              <a:rPr lang="en-GB" dirty="0"/>
              <a:t>" Row):**</a:t>
            </a:r>
          </a:p>
          <a:p>
            <a:r>
              <a:rPr lang="en-GB" dirty="0"/>
              <a:t>   - **Evidence:** The row with `</a:t>
            </a:r>
            <a:r>
              <a:rPr lang="en-GB" dirty="0" err="1"/>
              <a:t>key_pri</a:t>
            </a:r>
            <a:r>
              <a:rPr lang="en-GB" dirty="0"/>
              <a:t>` = "</a:t>
            </a:r>
            <a:r>
              <a:rPr lang="en-GB" dirty="0" err="1"/>
              <a:t>CompletedNavigation</a:t>
            </a:r>
            <a:r>
              <a:rPr lang="en-GB" dirty="0"/>
              <a:t>" indicates a completed navigation session. If the `data` BLOB is deserialized, it may reveal:</a:t>
            </a:r>
          </a:p>
          <a:p>
            <a:r>
              <a:rPr lang="en-GB" dirty="0"/>
              <a:t>     - Start and end coordinates (latitude/longitude) of the route.</a:t>
            </a:r>
          </a:p>
          <a:p>
            <a:r>
              <a:rPr lang="en-GB" dirty="0"/>
              <a:t>     - Route details (e.g., distance, duration, mode of transport like driving or walking).</a:t>
            </a:r>
          </a:p>
          <a:p>
            <a:r>
              <a:rPr lang="en-GB" dirty="0"/>
              <a:t>     - Timestamps for when the navigation started and ended.</a:t>
            </a:r>
          </a:p>
          <a:p>
            <a:r>
              <a:rPr lang="en-GB" dirty="0"/>
              <a:t>   - **Forensic Value:** High (if BLOB is deserialized).</a:t>
            </a:r>
          </a:p>
          <a:p>
            <a:r>
              <a:rPr lang="en-GB" dirty="0"/>
              <a:t>     - **Location Insight:** Pinpoints where the user </a:t>
            </a:r>
            <a:r>
              <a:rPr lang="en-GB" dirty="0" err="1"/>
              <a:t>traveled</a:t>
            </a:r>
            <a:r>
              <a:rPr lang="en-GB" dirty="0"/>
              <a:t>, providing direct evidence of their movements.</a:t>
            </a:r>
          </a:p>
          <a:p>
            <a:r>
              <a:rPr lang="en-GB" dirty="0"/>
              <a:t>     - **Timeline Building:** Timestamps can establish when the travel occurred.</a:t>
            </a:r>
          </a:p>
          <a:p>
            <a:r>
              <a:rPr lang="en-GB" dirty="0"/>
              <a:t>     - **</a:t>
            </a:r>
            <a:r>
              <a:rPr lang="en-GB" dirty="0" err="1"/>
              <a:t>Behavioral</a:t>
            </a:r>
            <a:r>
              <a:rPr lang="en-GB" dirty="0"/>
              <a:t> Insight:** Indicates the user was traveling, potentially revealing their habits (e.g., frequent driving).</a:t>
            </a:r>
          </a:p>
          <a:p>
            <a:endParaRPr lang="en-GB" dirty="0"/>
          </a:p>
          <a:p>
            <a:r>
              <a:rPr lang="en-GB" dirty="0"/>
              <a:t>2. **User Interaction with Notifications (from "</a:t>
            </a:r>
            <a:r>
              <a:rPr lang="en-GB" dirty="0" err="1"/>
              <a:t>CompletedNavigationSETUP_NOTIFICATION_MODEL</a:t>
            </a:r>
            <a:r>
              <a:rPr lang="en-GB" dirty="0"/>
              <a:t>" Row):**</a:t>
            </a:r>
          </a:p>
          <a:p>
            <a:r>
              <a:rPr lang="en-GB" dirty="0"/>
              <a:t>   - **Evidence:** The row with `</a:t>
            </a:r>
            <a:r>
              <a:rPr lang="en-GB" dirty="0" err="1"/>
              <a:t>key_pri</a:t>
            </a:r>
            <a:r>
              <a:rPr lang="en-GB" dirty="0"/>
              <a:t>` = "</a:t>
            </a:r>
            <a:r>
              <a:rPr lang="en-GB" dirty="0" err="1"/>
              <a:t>CompletedNavigationSETUP_NOTIFICATION_MODEL</a:t>
            </a:r>
            <a:r>
              <a:rPr lang="en-GB" dirty="0"/>
              <a:t>" stores notification settings or state post-navigation. If the BLOB is deserialized, it may reveal:</a:t>
            </a:r>
          </a:p>
          <a:p>
            <a:r>
              <a:rPr lang="en-GB" dirty="0"/>
              <a:t>     - The type of notification shown (e.g., "You’ve arrived" or "Rate your trip").</a:t>
            </a:r>
          </a:p>
          <a:p>
            <a:r>
              <a:rPr lang="en-GB" dirty="0"/>
              <a:t>     - User interaction (e.g., dismissed, tapped, or responded to a feedback prompt).</a:t>
            </a:r>
          </a:p>
          <a:p>
            <a:r>
              <a:rPr lang="en-GB" dirty="0"/>
              <a:t>     - Timestamp of when the notification was shown.</a:t>
            </a:r>
          </a:p>
          <a:p>
            <a:r>
              <a:rPr lang="en-GB" dirty="0"/>
              <a:t>   - **Forensic Value:** Moderate to High (if BLOB is deserialized).</a:t>
            </a:r>
          </a:p>
          <a:p>
            <a:r>
              <a:rPr lang="en-GB" dirty="0"/>
              <a:t>     - **</a:t>
            </a:r>
            <a:r>
              <a:rPr lang="en-GB" dirty="0" err="1"/>
              <a:t>Behavioral</a:t>
            </a:r>
            <a:r>
              <a:rPr lang="en-GB" dirty="0"/>
              <a:t> Insight:** Shows how the user engaged with the app after navigation (e.g., ignoring feedback prompts might suggest disinterest).</a:t>
            </a:r>
          </a:p>
          <a:p>
            <a:r>
              <a:rPr lang="en-GB" dirty="0"/>
              <a:t>     - **Timeline Building:** Notification timestamp can pinpoint when the navigation ended and the user interacted with the app.</a:t>
            </a:r>
          </a:p>
          <a:p>
            <a:r>
              <a:rPr lang="en-GB" dirty="0"/>
              <a:t>     - **User Engagement:** Reflects the user’s interaction with Google Maps features.</a:t>
            </a:r>
          </a:p>
          <a:p>
            <a:endParaRPr lang="en-GB" dirty="0"/>
          </a:p>
          <a:p>
            <a:r>
              <a:rPr lang="en-GB" dirty="0"/>
              <a:t>3. **Travel Planning or App Resource Usage (from "</a:t>
            </a:r>
            <a:r>
              <a:rPr lang="en-GB" dirty="0" err="1"/>
              <a:t>uri</a:t>
            </a:r>
            <a:r>
              <a:rPr lang="en-GB" dirty="0"/>
              <a:t>" Rows):**</a:t>
            </a:r>
          </a:p>
          <a:p>
            <a:r>
              <a:rPr lang="en-GB" dirty="0"/>
              <a:t>   - **Evidence:** The two rows with `</a:t>
            </a:r>
            <a:r>
              <a:rPr lang="en-GB" dirty="0" err="1"/>
              <a:t>key_pri</a:t>
            </a:r>
            <a:r>
              <a:rPr lang="en-GB" dirty="0"/>
              <a:t>` = "</a:t>
            </a:r>
            <a:r>
              <a:rPr lang="en-GB" dirty="0" err="1"/>
              <a:t>uri</a:t>
            </a:r>
            <a:r>
              <a:rPr lang="en-GB" dirty="0"/>
              <a:t>" (with `</a:t>
            </a:r>
            <a:r>
              <a:rPr lang="en-GB" dirty="0" err="1"/>
              <a:t>key_sec</a:t>
            </a:r>
            <a:r>
              <a:rPr lang="en-GB" dirty="0"/>
              <a:t>` = 0 and 1) likely store URIs for map-related resources (e.g., map tiles, offline maps). If the BLOBs are deserialized, they may reveal:</a:t>
            </a:r>
          </a:p>
          <a:p>
            <a:r>
              <a:rPr lang="en-GB" dirty="0"/>
              <a:t>     - URIs for offline map data, indicating regions the user downloaded.</a:t>
            </a:r>
          </a:p>
          <a:p>
            <a:r>
              <a:rPr lang="en-GB" dirty="0"/>
              <a:t>     - Metadata like expiration dates or regions associated with the URIs.</a:t>
            </a:r>
          </a:p>
          <a:p>
            <a:r>
              <a:rPr lang="en-GB" dirty="0"/>
              <a:t>   - **Forensic Value:** Low to Moderate.</a:t>
            </a:r>
          </a:p>
          <a:p>
            <a:r>
              <a:rPr lang="en-GB" dirty="0"/>
              <a:t>     - **Travel Planning:** Offline map URIs can suggest areas the user planned to visit, especially if they downloaded maps for regions with poor connectivity.</a:t>
            </a:r>
          </a:p>
          <a:p>
            <a:r>
              <a:rPr lang="en-GB" dirty="0"/>
              <a:t>     - **App Usage:** Indicates how the app manages resources, but this is less directly relevant to user </a:t>
            </a:r>
            <a:r>
              <a:rPr lang="en-GB" dirty="0" err="1"/>
              <a:t>behavior</a:t>
            </a:r>
            <a:r>
              <a:rPr lang="en-GB" dirty="0"/>
              <a:t>.</a:t>
            </a:r>
          </a:p>
          <a:p>
            <a:endParaRPr lang="en-GB" dirty="0"/>
          </a:p>
          <a:p>
            <a:r>
              <a:rPr lang="en-GB" dirty="0"/>
              <a:t>---</a:t>
            </a:r>
          </a:p>
          <a:p>
            <a:endParaRPr lang="en-GB" dirty="0"/>
          </a:p>
          <a:p>
            <a:r>
              <a:rPr lang="en-GB" dirty="0"/>
              <a:t>### Overall Forensic Value:</a:t>
            </a:r>
          </a:p>
          <a:p>
            <a:r>
              <a:rPr lang="en-GB" dirty="0"/>
              <a:t>- **Rating (from Previous Analysis):** 5/10</a:t>
            </a:r>
          </a:p>
          <a:p>
            <a:r>
              <a:rPr lang="en-GB" dirty="0"/>
              <a:t>- **Rank (from Previous Analysis):** 5th (tied with `ue3.db`).</a:t>
            </a:r>
          </a:p>
          <a:p>
            <a:r>
              <a:rPr lang="en-GB" dirty="0"/>
              <a:t>- **Summary of Evidence:**</a:t>
            </a:r>
          </a:p>
          <a:p>
            <a:r>
              <a:rPr lang="en-GB" dirty="0"/>
              <a:t>  - **Location and Travel History:** The "</a:t>
            </a:r>
            <a:r>
              <a:rPr lang="en-GB" dirty="0" err="1"/>
              <a:t>CompletedNavigation</a:t>
            </a:r>
            <a:r>
              <a:rPr lang="en-GB" dirty="0"/>
              <a:t>" row can provide route details, start/end points, and timestamps, revealing where and when the user </a:t>
            </a:r>
            <a:r>
              <a:rPr lang="en-GB" dirty="0" err="1"/>
              <a:t>traveled</a:t>
            </a:r>
            <a:r>
              <a:rPr lang="en-GB" dirty="0"/>
              <a:t>.</a:t>
            </a:r>
          </a:p>
          <a:p>
            <a:r>
              <a:rPr lang="en-GB" dirty="0"/>
              <a:t>  - **</a:t>
            </a:r>
            <a:r>
              <a:rPr lang="en-GB" dirty="0" err="1"/>
              <a:t>Behavioral</a:t>
            </a:r>
            <a:r>
              <a:rPr lang="en-GB" dirty="0"/>
              <a:t> Insights:** Notification data ("</a:t>
            </a:r>
            <a:r>
              <a:rPr lang="en-GB" dirty="0" err="1"/>
              <a:t>CompletedNavigationSETUP_NOTIFICATION_MODEL</a:t>
            </a:r>
            <a:r>
              <a:rPr lang="en-GB" dirty="0"/>
              <a:t>") shows user interaction post-navigation, while navigation itself indicates travel habits.</a:t>
            </a:r>
          </a:p>
          <a:p>
            <a:r>
              <a:rPr lang="en-GB" dirty="0"/>
              <a:t>  - **Travel Planning:** URI data might reveal offline map usage, suggesting planned travel to specific regions.</a:t>
            </a:r>
          </a:p>
          <a:p>
            <a:r>
              <a:rPr lang="en-GB" dirty="0"/>
              <a:t>  - **Timeline Building:** Timestamps in the BLOBs (e.g., navigation end time, notification time) can help establish user activity timelines.</a:t>
            </a:r>
          </a:p>
          <a:p>
            <a:r>
              <a:rPr lang="en-GB" dirty="0"/>
              <a:t>- **Limitations:** The BLOB format requires deserialization to access detailed data, limiting immediate insights. The table’s focus on app-centric data (rather than direct user-generated content like photos or saved places) makes it less valuable compared to other databases like `</a:t>
            </a:r>
            <a:r>
              <a:rPr lang="en-GB" dirty="0" err="1"/>
              <a:t>ugc_photos_location_data.db</a:t>
            </a:r>
            <a:r>
              <a:rPr lang="en-GB" dirty="0"/>
              <a:t>` or `</a:t>
            </a:r>
            <a:r>
              <a:rPr lang="en-GB" dirty="0" err="1"/>
              <a:t>gmm_myplaces.db</a:t>
            </a:r>
            <a:r>
              <a:rPr lang="en-GB" dirty="0"/>
              <a:t>`.</a:t>
            </a:r>
            <a:endParaRPr lang="en-US" dirty="0"/>
          </a:p>
        </p:txBody>
      </p:sp>
      <p:sp>
        <p:nvSpPr>
          <p:cNvPr id="4" name="Slide Number Placeholder 3"/>
          <p:cNvSpPr>
            <a:spLocks noGrp="1"/>
          </p:cNvSpPr>
          <p:nvPr>
            <p:ph type="sldNum" sz="quarter" idx="5"/>
          </p:nvPr>
        </p:nvSpPr>
        <p:spPr/>
        <p:txBody>
          <a:bodyPr/>
          <a:lstStyle/>
          <a:p>
            <a:fld id="{DDBF98C7-164A-4723-84F0-B1E4B080DDEC}" type="slidenum">
              <a:rPr lang="en-US" smtClean="0"/>
              <a:t>22</a:t>
            </a:fld>
            <a:endParaRPr lang="en-US"/>
          </a:p>
        </p:txBody>
      </p:sp>
    </p:spTree>
    <p:extLst>
      <p:ext uri="{BB962C8B-B14F-4D97-AF65-F5344CB8AC3E}">
        <p14:creationId xmlns:p14="http://schemas.microsoft.com/office/powerpoint/2010/main" val="799814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63717A-E3C1-4BED-ABE0-B7069385E023}"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66646" cy="365125"/>
          </a:xfrm>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821171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3717A-E3C1-4BED-ABE0-B7069385E023}"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176965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3717A-E3C1-4BED-ABE0-B7069385E023}"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795900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3717A-E3C1-4BED-ABE0-B7069385E023}"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430622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3717A-E3C1-4BED-ABE0-B7069385E023}"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993569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63717A-E3C1-4BED-ABE0-B7069385E023}"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85891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63717A-E3C1-4BED-ABE0-B7069385E023}" type="datetimeFigureOut">
              <a:rPr lang="en-US" smtClean="0"/>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77169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63717A-E3C1-4BED-ABE0-B7069385E023}" type="datetimeFigureOut">
              <a:rPr lang="en-US" smtClean="0"/>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60008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3717A-E3C1-4BED-ABE0-B7069385E023}" type="datetimeFigureOut">
              <a:rPr lang="en-US" smtClean="0"/>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1996400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63717A-E3C1-4BED-ABE0-B7069385E023}"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3330900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63717A-E3C1-4BED-ABE0-B7069385E023}"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6F5B0-BCF1-4291-802C-4ED5F9057036}" type="slidenum">
              <a:rPr lang="en-US" smtClean="0"/>
              <a:t>‹#›</a:t>
            </a:fld>
            <a:endParaRPr lang="en-US"/>
          </a:p>
        </p:txBody>
      </p:sp>
    </p:spTree>
    <p:extLst>
      <p:ext uri="{BB962C8B-B14F-4D97-AF65-F5344CB8AC3E}">
        <p14:creationId xmlns:p14="http://schemas.microsoft.com/office/powerpoint/2010/main" val="194803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63717A-E3C1-4BED-ABE0-B7069385E023}" type="datetimeFigureOut">
              <a:rPr lang="en-US" smtClean="0"/>
              <a:t>4/7/2026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6F5B0-BCF1-4291-802C-4ED5F9057036}" type="slidenum">
              <a:rPr lang="en-US" smtClean="0"/>
              <a:t>‹#›</a:t>
            </a:fld>
            <a:endParaRPr lang="en-US"/>
          </a:p>
        </p:txBody>
      </p:sp>
      <p:pic>
        <p:nvPicPr>
          <p:cNvPr id="1026" name="Picture 2" descr="United States Department of Justice - Wikipedia"/>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04663" y="6429241"/>
            <a:ext cx="379628" cy="3796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JP PMP Login"/>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684291" y="6519834"/>
            <a:ext cx="420444" cy="2016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y of Baltimore Issues Marketing RFP - PR New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4993" y="6286831"/>
            <a:ext cx="1571896" cy="6644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Towson University logo horiz 2019.png - Wikimedia Commons"/>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272985" y="6456351"/>
            <a:ext cx="1202235" cy="41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574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4.png"/><Relationship Id="rId18" Type="http://schemas.openxmlformats.org/officeDocument/2006/relationships/customXml" Target="../ink/ink7.xml"/><Relationship Id="rId3" Type="http://schemas.openxmlformats.org/officeDocument/2006/relationships/hyperlink" Target="http://&#160;https:/www.melissa.com/v2/lookups/latlngzip4/" TargetMode="External"/><Relationship Id="rId21"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customXml" Target="../ink/ink4.xml"/><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image" Target="../media/image16.png"/><Relationship Id="rId16" Type="http://schemas.openxmlformats.org/officeDocument/2006/relationships/customXml" Target="../ink/ink6.xml"/><Relationship Id="rId20" Type="http://schemas.openxmlformats.org/officeDocument/2006/relationships/customXml" Target="../ink/ink8.xml"/><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image" Target="../media/image23.png"/><Relationship Id="rId24" Type="http://schemas.openxmlformats.org/officeDocument/2006/relationships/customXml" Target="../ink/ink10.xml"/><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29.png"/><Relationship Id="rId10" Type="http://schemas.openxmlformats.org/officeDocument/2006/relationships/customXml" Target="../ink/ink3.xml"/><Relationship Id="rId19" Type="http://schemas.openxmlformats.org/officeDocument/2006/relationships/image" Target="../media/image27.png"/><Relationship Id="rId4" Type="http://schemas.openxmlformats.org/officeDocument/2006/relationships/hyperlink" Target="https://www.melissa.com/v2/lookups/latlngzip4/" TargetMode="External"/><Relationship Id="rId9" Type="http://schemas.openxmlformats.org/officeDocument/2006/relationships/image" Target="../media/image22.png"/><Relationship Id="rId14" Type="http://schemas.openxmlformats.org/officeDocument/2006/relationships/customXml" Target="../ink/ink5.xml"/><Relationship Id="rId22" Type="http://schemas.openxmlformats.org/officeDocument/2006/relationships/customXml" Target="../ink/ink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40.png"/><Relationship Id="rId7" Type="http://schemas.openxmlformats.org/officeDocument/2006/relationships/customXml" Target="../ink/ink1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0.png"/><Relationship Id="rId5" Type="http://schemas.openxmlformats.org/officeDocument/2006/relationships/customXml" Target="../ink/ink11.xml"/><Relationship Id="rId10" Type="http://schemas.openxmlformats.org/officeDocument/2006/relationships/image" Target="../media/image350.png"/><Relationship Id="rId4" Type="http://schemas.openxmlformats.org/officeDocument/2006/relationships/image" Target="../media/image16.png"/><Relationship Id="rId9" Type="http://schemas.openxmlformats.org/officeDocument/2006/relationships/customXml" Target="../ink/ink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BAF9-88AC-4600-B511-347782B9C875}"/>
              </a:ext>
            </a:extLst>
          </p:cNvPr>
          <p:cNvSpPr>
            <a:spLocks noGrp="1"/>
          </p:cNvSpPr>
          <p:nvPr>
            <p:ph type="ctrTitle"/>
          </p:nvPr>
        </p:nvSpPr>
        <p:spPr/>
        <p:txBody>
          <a:bodyPr/>
          <a:lstStyle/>
          <a:p>
            <a:r>
              <a:rPr lang="en-US"/>
              <a:t>Pixel 3 GMS App Investigations</a:t>
            </a:r>
          </a:p>
        </p:txBody>
      </p:sp>
      <p:sp>
        <p:nvSpPr>
          <p:cNvPr id="3" name="Subtitle 2">
            <a:extLst>
              <a:ext uri="{FF2B5EF4-FFF2-40B4-BE49-F238E27FC236}">
                <a16:creationId xmlns:a16="http://schemas.microsoft.com/office/drawing/2014/main" id="{58CD3106-2EE0-40F4-8C0B-042135FF9FB4}"/>
              </a:ext>
            </a:extLst>
          </p:cNvPr>
          <p:cNvSpPr>
            <a:spLocks noGrp="1"/>
          </p:cNvSpPr>
          <p:nvPr>
            <p:ph type="subTitle" idx="1"/>
          </p:nvPr>
        </p:nvSpPr>
        <p:spPr/>
        <p:txBody>
          <a:bodyPr/>
          <a:lstStyle/>
          <a:p>
            <a:r>
              <a:rPr lang="en-US" dirty="0"/>
              <a:t>Part 3: GMS Google Maps</a:t>
            </a:r>
          </a:p>
        </p:txBody>
      </p:sp>
    </p:spTree>
    <p:extLst>
      <p:ext uri="{BB962C8B-B14F-4D97-AF65-F5344CB8AC3E}">
        <p14:creationId xmlns:p14="http://schemas.microsoft.com/office/powerpoint/2010/main" val="1323245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68F8-A765-776F-AAA9-82D419D5D3AA}"/>
              </a:ext>
            </a:extLst>
          </p:cNvPr>
          <p:cNvSpPr>
            <a:spLocks noGrp="1"/>
          </p:cNvSpPr>
          <p:nvPr>
            <p:ph type="title"/>
          </p:nvPr>
        </p:nvSpPr>
        <p:spPr/>
        <p:txBody>
          <a:bodyPr/>
          <a:lstStyle/>
          <a:p>
            <a:r>
              <a:rPr lang="en-US" dirty="0"/>
              <a:t>Investigation Value</a:t>
            </a:r>
          </a:p>
        </p:txBody>
      </p:sp>
      <p:sp>
        <p:nvSpPr>
          <p:cNvPr id="3" name="Content Placeholder 2">
            <a:extLst>
              <a:ext uri="{FF2B5EF4-FFF2-40B4-BE49-F238E27FC236}">
                <a16:creationId xmlns:a16="http://schemas.microsoft.com/office/drawing/2014/main" id="{AD404FA2-B866-D134-BFF6-B55868EEABB9}"/>
              </a:ext>
            </a:extLst>
          </p:cNvPr>
          <p:cNvSpPr>
            <a:spLocks noGrp="1"/>
          </p:cNvSpPr>
          <p:nvPr>
            <p:ph idx="1"/>
          </p:nvPr>
        </p:nvSpPr>
        <p:spPr/>
        <p:txBody>
          <a:bodyPr>
            <a:normAutofit/>
          </a:bodyPr>
          <a:lstStyle/>
          <a:p>
            <a:r>
              <a:rPr lang="en-GB" b="1" dirty="0"/>
              <a:t>Location Tracking</a:t>
            </a:r>
            <a:r>
              <a:rPr lang="en-GB" dirty="0"/>
              <a:t>: </a:t>
            </a:r>
            <a:r>
              <a:rPr lang="en-GB" dirty="0" err="1">
                <a:solidFill>
                  <a:srgbClr val="7030A0"/>
                </a:solidFill>
              </a:rPr>
              <a:t>gmm_myplaces.db</a:t>
            </a:r>
            <a:r>
              <a:rPr lang="en-GB" dirty="0">
                <a:solidFill>
                  <a:srgbClr val="7030A0"/>
                </a:solidFill>
              </a:rPr>
              <a:t> </a:t>
            </a:r>
            <a:r>
              <a:rPr lang="en-GB" dirty="0"/>
              <a:t>and </a:t>
            </a:r>
            <a:r>
              <a:rPr lang="en-GB" dirty="0" err="1">
                <a:solidFill>
                  <a:srgbClr val="7030A0"/>
                </a:solidFill>
              </a:rPr>
              <a:t>ugc_photos_location_data.db</a:t>
            </a:r>
            <a:r>
              <a:rPr lang="en-GB" dirty="0">
                <a:solidFill>
                  <a:srgbClr val="7030A0"/>
                </a:solidFill>
              </a:rPr>
              <a:t> </a:t>
            </a:r>
            <a:r>
              <a:rPr lang="en-GB" dirty="0"/>
              <a:t>are particularly valuable for mapping the user’s movements and identifying significant locations.</a:t>
            </a:r>
          </a:p>
          <a:p>
            <a:r>
              <a:rPr lang="en-GB" b="1" dirty="0" err="1"/>
              <a:t>Behavioral</a:t>
            </a:r>
            <a:r>
              <a:rPr lang="en-GB" b="1" dirty="0"/>
              <a:t> Patterns</a:t>
            </a:r>
            <a:r>
              <a:rPr lang="en-GB" dirty="0"/>
              <a:t>: </a:t>
            </a:r>
            <a:r>
              <a:rPr lang="en-GB" dirty="0">
                <a:solidFill>
                  <a:srgbClr val="7030A0"/>
                </a:solidFill>
              </a:rPr>
              <a:t>ue3.db </a:t>
            </a:r>
            <a:r>
              <a:rPr lang="en-GB" dirty="0"/>
              <a:t>and </a:t>
            </a:r>
            <a:r>
              <a:rPr lang="en-GB" dirty="0" err="1">
                <a:solidFill>
                  <a:srgbClr val="7030A0"/>
                </a:solidFill>
              </a:rPr>
              <a:t>inbox_notifications.db</a:t>
            </a:r>
            <a:r>
              <a:rPr lang="en-GB" dirty="0">
                <a:solidFill>
                  <a:srgbClr val="7030A0"/>
                </a:solidFill>
              </a:rPr>
              <a:t> </a:t>
            </a:r>
            <a:r>
              <a:rPr lang="en-GB" dirty="0"/>
              <a:t>can reveal how the user interacts with the app and what notifications they received, shedding light on their activities and interests.</a:t>
            </a:r>
          </a:p>
          <a:p>
            <a:r>
              <a:rPr lang="en-GB" b="1" dirty="0"/>
              <a:t>Travel Planning</a:t>
            </a:r>
            <a:r>
              <a:rPr lang="en-GB" dirty="0"/>
              <a:t>: </a:t>
            </a:r>
            <a:r>
              <a:rPr lang="en-GB" dirty="0" err="1">
                <a:solidFill>
                  <a:srgbClr val="7030A0"/>
                </a:solidFill>
              </a:rPr>
              <a:t>gmm_storage.db</a:t>
            </a:r>
            <a:r>
              <a:rPr lang="en-GB" dirty="0">
                <a:solidFill>
                  <a:srgbClr val="7030A0"/>
                </a:solidFill>
              </a:rPr>
              <a:t> </a:t>
            </a:r>
            <a:r>
              <a:rPr lang="en-GB" dirty="0"/>
              <a:t>might indicate offline map usage, suggesting areas the user planned to visit without internet access.</a:t>
            </a:r>
          </a:p>
          <a:p>
            <a:r>
              <a:rPr lang="en-GB" b="1" dirty="0"/>
              <a:t>Data Synchronization: </a:t>
            </a:r>
            <a:r>
              <a:rPr lang="en-GB" dirty="0" err="1">
                <a:solidFill>
                  <a:srgbClr val="7030A0"/>
                </a:solidFill>
              </a:rPr>
              <a:t>gmm_sync.db</a:t>
            </a:r>
            <a:r>
              <a:rPr lang="en-GB" dirty="0">
                <a:solidFill>
                  <a:srgbClr val="7030A0"/>
                </a:solidFill>
              </a:rPr>
              <a:t> </a:t>
            </a:r>
            <a:r>
              <a:rPr lang="en-GB" dirty="0"/>
              <a:t>can show when and what data was synced, potentially linking to other devices or backups.</a:t>
            </a:r>
            <a:endParaRPr lang="en-US" dirty="0"/>
          </a:p>
        </p:txBody>
      </p:sp>
    </p:spTree>
    <p:extLst>
      <p:ext uri="{BB962C8B-B14F-4D97-AF65-F5344CB8AC3E}">
        <p14:creationId xmlns:p14="http://schemas.microsoft.com/office/powerpoint/2010/main" val="298434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AEBE5C-0266-0C30-F8D8-7A9D98B8F394}"/>
              </a:ext>
            </a:extLst>
          </p:cNvPr>
          <p:cNvSpPr>
            <a:spLocks noGrp="1"/>
          </p:cNvSpPr>
          <p:nvPr>
            <p:ph type="title"/>
          </p:nvPr>
        </p:nvSpPr>
        <p:spPr/>
        <p:txBody>
          <a:bodyPr/>
          <a:lstStyle/>
          <a:p>
            <a:r>
              <a:rPr lang="en-US" dirty="0" err="1">
                <a:solidFill>
                  <a:schemeClr val="accent2"/>
                </a:solidFill>
              </a:rPr>
              <a:t>gmm_myplace.db</a:t>
            </a:r>
            <a:endParaRPr lang="en-US" dirty="0">
              <a:solidFill>
                <a:schemeClr val="accent2"/>
              </a:solidFill>
            </a:endParaRPr>
          </a:p>
        </p:txBody>
      </p:sp>
      <p:sp>
        <p:nvSpPr>
          <p:cNvPr id="5" name="Text Placeholder 4">
            <a:extLst>
              <a:ext uri="{FF2B5EF4-FFF2-40B4-BE49-F238E27FC236}">
                <a16:creationId xmlns:a16="http://schemas.microsoft.com/office/drawing/2014/main" id="{035CC28F-C6EB-158D-0677-B30CA6F33BBE}"/>
              </a:ext>
            </a:extLst>
          </p:cNvPr>
          <p:cNvSpPr>
            <a:spLocks noGrp="1"/>
          </p:cNvSpPr>
          <p:nvPr>
            <p:ph type="body" idx="1"/>
          </p:nvPr>
        </p:nvSpPr>
        <p:spPr/>
        <p:txBody>
          <a:bodyPr/>
          <a:lstStyle/>
          <a:p>
            <a:r>
              <a:rPr lang="en-US" dirty="0"/>
              <a:t>Location Tracking</a:t>
            </a:r>
          </a:p>
        </p:txBody>
      </p:sp>
    </p:spTree>
    <p:extLst>
      <p:ext uri="{BB962C8B-B14F-4D97-AF65-F5344CB8AC3E}">
        <p14:creationId xmlns:p14="http://schemas.microsoft.com/office/powerpoint/2010/main" val="3156652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EF4693-9B86-31FF-1D44-B9C100180417}"/>
              </a:ext>
            </a:extLst>
          </p:cNvPr>
          <p:cNvPicPr>
            <a:picLocks noChangeAspect="1"/>
          </p:cNvPicPr>
          <p:nvPr/>
        </p:nvPicPr>
        <p:blipFill>
          <a:blip r:embed="rId2"/>
          <a:stretch>
            <a:fillRect/>
          </a:stretch>
        </p:blipFill>
        <p:spPr>
          <a:xfrm>
            <a:off x="799516" y="248934"/>
            <a:ext cx="7247248" cy="518205"/>
          </a:xfrm>
          <a:prstGeom prst="rect">
            <a:avLst/>
          </a:prstGeom>
        </p:spPr>
      </p:pic>
      <p:pic>
        <p:nvPicPr>
          <p:cNvPr id="7" name="Picture 6">
            <a:extLst>
              <a:ext uri="{FF2B5EF4-FFF2-40B4-BE49-F238E27FC236}">
                <a16:creationId xmlns:a16="http://schemas.microsoft.com/office/drawing/2014/main" id="{AA83D93E-1ED1-9A04-BBEB-E8FC16A94942}"/>
              </a:ext>
            </a:extLst>
          </p:cNvPr>
          <p:cNvPicPr>
            <a:picLocks noChangeAspect="1"/>
          </p:cNvPicPr>
          <p:nvPr/>
        </p:nvPicPr>
        <p:blipFill>
          <a:blip r:embed="rId3"/>
          <a:stretch>
            <a:fillRect/>
          </a:stretch>
        </p:blipFill>
        <p:spPr>
          <a:xfrm>
            <a:off x="8351371" y="65002"/>
            <a:ext cx="2331434" cy="1124815"/>
          </a:xfrm>
          <a:prstGeom prst="rect">
            <a:avLst/>
          </a:prstGeom>
        </p:spPr>
      </p:pic>
      <p:pic>
        <p:nvPicPr>
          <p:cNvPr id="9" name="Picture 8">
            <a:extLst>
              <a:ext uri="{FF2B5EF4-FFF2-40B4-BE49-F238E27FC236}">
                <a16:creationId xmlns:a16="http://schemas.microsoft.com/office/drawing/2014/main" id="{46DA54BC-93D6-6918-F1AC-FA71E15247CA}"/>
              </a:ext>
            </a:extLst>
          </p:cNvPr>
          <p:cNvPicPr>
            <a:picLocks noChangeAspect="1"/>
          </p:cNvPicPr>
          <p:nvPr/>
        </p:nvPicPr>
        <p:blipFill>
          <a:blip r:embed="rId4"/>
          <a:stretch>
            <a:fillRect/>
          </a:stretch>
        </p:blipFill>
        <p:spPr>
          <a:xfrm>
            <a:off x="860624" y="1189817"/>
            <a:ext cx="10107994" cy="5199785"/>
          </a:xfrm>
          <a:prstGeom prst="rect">
            <a:avLst/>
          </a:prstGeom>
        </p:spPr>
      </p:pic>
      <p:sp>
        <p:nvSpPr>
          <p:cNvPr id="13" name="TextBox 12">
            <a:extLst>
              <a:ext uri="{FF2B5EF4-FFF2-40B4-BE49-F238E27FC236}">
                <a16:creationId xmlns:a16="http://schemas.microsoft.com/office/drawing/2014/main" id="{77182F61-FCC2-CAE2-6A86-385E372C31D0}"/>
              </a:ext>
            </a:extLst>
          </p:cNvPr>
          <p:cNvSpPr txBox="1"/>
          <p:nvPr/>
        </p:nvSpPr>
        <p:spPr>
          <a:xfrm>
            <a:off x="860624" y="3856639"/>
            <a:ext cx="2472341" cy="1015663"/>
          </a:xfrm>
          <a:prstGeom prst="rect">
            <a:avLst/>
          </a:prstGeom>
          <a:noFill/>
        </p:spPr>
        <p:txBody>
          <a:bodyPr wrap="square">
            <a:spAutoFit/>
          </a:bodyPr>
          <a:lstStyle/>
          <a:p>
            <a:r>
              <a:rPr lang="en-GB" sz="1200" dirty="0"/>
              <a:t>a "corpus" might represent a category of data, such as saved places, search history, location history, or user contributions (e.g., reviews, photos).</a:t>
            </a:r>
          </a:p>
        </p:txBody>
      </p:sp>
      <p:sp>
        <p:nvSpPr>
          <p:cNvPr id="15" name="TextBox 14">
            <a:extLst>
              <a:ext uri="{FF2B5EF4-FFF2-40B4-BE49-F238E27FC236}">
                <a16:creationId xmlns:a16="http://schemas.microsoft.com/office/drawing/2014/main" id="{6D91B2AA-CE78-81E1-AF16-F1AD176771A4}"/>
              </a:ext>
            </a:extLst>
          </p:cNvPr>
          <p:cNvSpPr txBox="1"/>
          <p:nvPr/>
        </p:nvSpPr>
        <p:spPr>
          <a:xfrm>
            <a:off x="929204" y="5310105"/>
            <a:ext cx="2172136" cy="954107"/>
          </a:xfrm>
          <a:prstGeom prst="rect">
            <a:avLst/>
          </a:prstGeom>
          <a:noFill/>
        </p:spPr>
        <p:txBody>
          <a:bodyPr wrap="square">
            <a:spAutoFit/>
          </a:bodyPr>
          <a:lstStyle/>
          <a:p>
            <a:r>
              <a:rPr lang="en-GB" sz="1400" dirty="0"/>
              <a:t>a specific piece of corpus that needs to be uploaded to or downloaded from Google’s servers.</a:t>
            </a:r>
          </a:p>
        </p:txBody>
      </p:sp>
      <p:sp>
        <p:nvSpPr>
          <p:cNvPr id="2" name="Rectangle 1">
            <a:extLst>
              <a:ext uri="{FF2B5EF4-FFF2-40B4-BE49-F238E27FC236}">
                <a16:creationId xmlns:a16="http://schemas.microsoft.com/office/drawing/2014/main" id="{C4E9A12E-C39D-834D-29A6-8D979F957D9D}"/>
              </a:ext>
            </a:extLst>
          </p:cNvPr>
          <p:cNvSpPr/>
          <p:nvPr/>
        </p:nvSpPr>
        <p:spPr>
          <a:xfrm>
            <a:off x="674557" y="4946754"/>
            <a:ext cx="10294061" cy="14428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45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C9E71C-0598-0A20-8F9B-070F30C12812}"/>
              </a:ext>
            </a:extLst>
          </p:cNvPr>
          <p:cNvPicPr>
            <a:picLocks noChangeAspect="1"/>
          </p:cNvPicPr>
          <p:nvPr/>
        </p:nvPicPr>
        <p:blipFill>
          <a:blip r:embed="rId3"/>
          <a:stretch>
            <a:fillRect/>
          </a:stretch>
        </p:blipFill>
        <p:spPr>
          <a:xfrm>
            <a:off x="799828" y="246728"/>
            <a:ext cx="7832515" cy="1406811"/>
          </a:xfrm>
          <a:prstGeom prst="rect">
            <a:avLst/>
          </a:prstGeom>
        </p:spPr>
      </p:pic>
      <p:pic>
        <p:nvPicPr>
          <p:cNvPr id="12" name="Picture 11">
            <a:extLst>
              <a:ext uri="{FF2B5EF4-FFF2-40B4-BE49-F238E27FC236}">
                <a16:creationId xmlns:a16="http://schemas.microsoft.com/office/drawing/2014/main" id="{E8FC3C45-83FF-FCEF-72CE-6A019A51CBDA}"/>
              </a:ext>
            </a:extLst>
          </p:cNvPr>
          <p:cNvPicPr>
            <a:picLocks noChangeAspect="1"/>
          </p:cNvPicPr>
          <p:nvPr/>
        </p:nvPicPr>
        <p:blipFill>
          <a:blip r:embed="rId4"/>
          <a:stretch>
            <a:fillRect/>
          </a:stretch>
        </p:blipFill>
        <p:spPr>
          <a:xfrm>
            <a:off x="3897305" y="1805989"/>
            <a:ext cx="6664015" cy="4729083"/>
          </a:xfrm>
          <a:prstGeom prst="rect">
            <a:avLst/>
          </a:prstGeom>
        </p:spPr>
      </p:pic>
      <p:pic>
        <p:nvPicPr>
          <p:cNvPr id="13" name="Picture 12">
            <a:extLst>
              <a:ext uri="{FF2B5EF4-FFF2-40B4-BE49-F238E27FC236}">
                <a16:creationId xmlns:a16="http://schemas.microsoft.com/office/drawing/2014/main" id="{2ECD2528-6746-B1C9-49A8-BD2B1E568FBE}"/>
              </a:ext>
            </a:extLst>
          </p:cNvPr>
          <p:cNvPicPr>
            <a:picLocks noChangeAspect="1"/>
          </p:cNvPicPr>
          <p:nvPr/>
        </p:nvPicPr>
        <p:blipFill>
          <a:blip r:embed="rId5"/>
          <a:stretch>
            <a:fillRect/>
          </a:stretch>
        </p:blipFill>
        <p:spPr>
          <a:xfrm>
            <a:off x="799828" y="2514554"/>
            <a:ext cx="2977120" cy="1402127"/>
          </a:xfrm>
          <a:prstGeom prst="rect">
            <a:avLst/>
          </a:prstGeom>
        </p:spPr>
      </p:pic>
    </p:spTree>
    <p:extLst>
      <p:ext uri="{BB962C8B-B14F-4D97-AF65-F5344CB8AC3E}">
        <p14:creationId xmlns:p14="http://schemas.microsoft.com/office/powerpoint/2010/main" val="577834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5725E-307D-41F1-7D4B-3E5D0B875DC5}"/>
              </a:ext>
            </a:extLst>
          </p:cNvPr>
          <p:cNvPicPr>
            <a:picLocks noChangeAspect="1"/>
          </p:cNvPicPr>
          <p:nvPr/>
        </p:nvPicPr>
        <p:blipFill>
          <a:blip r:embed="rId3"/>
          <a:stretch>
            <a:fillRect/>
          </a:stretch>
        </p:blipFill>
        <p:spPr>
          <a:xfrm>
            <a:off x="1089321" y="483666"/>
            <a:ext cx="9258640" cy="5567817"/>
          </a:xfrm>
          <a:prstGeom prst="rect">
            <a:avLst/>
          </a:prstGeom>
        </p:spPr>
      </p:pic>
    </p:spTree>
    <p:extLst>
      <p:ext uri="{BB962C8B-B14F-4D97-AF65-F5344CB8AC3E}">
        <p14:creationId xmlns:p14="http://schemas.microsoft.com/office/powerpoint/2010/main" val="122617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F7C0E-8F15-CE08-19BC-40130ADBC1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1A16CC-B6EB-688C-5D33-CF17D39204F9}"/>
              </a:ext>
            </a:extLst>
          </p:cNvPr>
          <p:cNvPicPr>
            <a:picLocks noChangeAspect="1"/>
          </p:cNvPicPr>
          <p:nvPr/>
        </p:nvPicPr>
        <p:blipFill>
          <a:blip r:embed="rId2"/>
          <a:stretch>
            <a:fillRect/>
          </a:stretch>
        </p:blipFill>
        <p:spPr>
          <a:xfrm>
            <a:off x="1097008" y="975311"/>
            <a:ext cx="9121616" cy="1638349"/>
          </a:xfrm>
          <a:prstGeom prst="rect">
            <a:avLst/>
          </a:prstGeom>
        </p:spPr>
      </p:pic>
      <p:sp>
        <p:nvSpPr>
          <p:cNvPr id="6" name="TextBox 5">
            <a:extLst>
              <a:ext uri="{FF2B5EF4-FFF2-40B4-BE49-F238E27FC236}">
                <a16:creationId xmlns:a16="http://schemas.microsoft.com/office/drawing/2014/main" id="{33B5A375-7A06-8F33-8B13-90D9F1B8F375}"/>
              </a:ext>
            </a:extLst>
          </p:cNvPr>
          <p:cNvSpPr txBox="1"/>
          <p:nvPr/>
        </p:nvSpPr>
        <p:spPr>
          <a:xfrm>
            <a:off x="1013188" y="2803274"/>
            <a:ext cx="577623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cs typeface="Arial"/>
              </a:rPr>
              <a:t> Use the below link to find the exact location using latitude and longitude​</a:t>
            </a:r>
          </a:p>
          <a:p>
            <a:pPr lvl="1">
              <a:buChar char="•"/>
            </a:pPr>
            <a:r>
              <a:rPr lang="en-US" dirty="0">
                <a:solidFill>
                  <a:srgbClr val="0563C1"/>
                </a:solidFill>
                <a:cs typeface="Arial"/>
                <a:hlinkClick r:id="rId3"/>
              </a:rPr>
              <a:t> </a:t>
            </a:r>
            <a:r>
              <a:rPr lang="en-US" dirty="0">
                <a:solidFill>
                  <a:srgbClr val="0563C1"/>
                </a:solidFill>
                <a:cs typeface="Arial"/>
                <a:hlinkClick r:id="rId4">
                  <a:extLst>
                    <a:ext uri="{A12FA001-AC4F-418D-AE19-62706E023703}">
                      <ahyp:hlinkClr xmlns:ahyp="http://schemas.microsoft.com/office/drawing/2018/hyperlinkcolor" val="tx"/>
                    </a:ext>
                  </a:extLst>
                </a:hlinkClick>
              </a:rPr>
              <a:t>https://www.melissa.com/v2/lookups/latlngzip4/</a:t>
            </a:r>
            <a:r>
              <a:rPr lang="en-US" dirty="0">
                <a:cs typeface="Arial"/>
              </a:rPr>
              <a:t>​</a:t>
            </a:r>
          </a:p>
          <a:p>
            <a:pPr marL="285750" indent="-285750">
              <a:buFont typeface="Arial" panose="020B0604020202020204" pitchFamily="34" charset="0"/>
              <a:buChar char="•"/>
            </a:pPr>
            <a:r>
              <a:rPr lang="en-US" dirty="0">
                <a:solidFill>
                  <a:srgbClr val="FF0000"/>
                </a:solidFill>
                <a:cs typeface="Segoe UI"/>
              </a:rPr>
              <a:t>​</a:t>
            </a:r>
            <a:r>
              <a:rPr lang="en-GB" dirty="0">
                <a:solidFill>
                  <a:srgbClr val="FF0000"/>
                </a:solidFill>
                <a:cs typeface="Segoe UI"/>
              </a:rPr>
              <a:t>E6 format</a:t>
            </a:r>
            <a:r>
              <a:rPr lang="en-GB" dirty="0">
                <a:cs typeface="Segoe UI"/>
              </a:rPr>
              <a:t>, which is a representation of latitude and </a:t>
            </a:r>
            <a:r>
              <a:rPr lang="en-GB" dirty="0">
                <a:cs typeface="Arial"/>
              </a:rPr>
              <a:t>longitude</a:t>
            </a:r>
            <a:r>
              <a:rPr lang="en-GB" dirty="0">
                <a:cs typeface="Segoe UI"/>
              </a:rPr>
              <a:t> in </a:t>
            </a:r>
            <a:r>
              <a:rPr lang="en-GB" dirty="0" err="1">
                <a:cs typeface="Segoe UI"/>
              </a:rPr>
              <a:t>microdegrees</a:t>
            </a:r>
            <a:r>
              <a:rPr lang="en-GB" dirty="0">
                <a:cs typeface="Segoe UI"/>
              </a:rPr>
              <a:t> (degree=</a:t>
            </a:r>
            <a:r>
              <a:rPr lang="en-GB" dirty="0" err="1">
                <a:cs typeface="Segoe UI"/>
              </a:rPr>
              <a:t>microdegrees</a:t>
            </a:r>
            <a:r>
              <a:rPr lang="en-GB" dirty="0">
                <a:cs typeface="Segoe UI"/>
              </a:rPr>
              <a:t> /</a:t>
            </a:r>
            <a:r>
              <a:rPr lang="en-US" b="0" i="0" dirty="0">
                <a:solidFill>
                  <a:srgbClr val="404040"/>
                </a:solidFill>
                <a:effectLst/>
                <a:latin typeface="Menlo"/>
              </a:rPr>
              <a:t>1,000,000</a:t>
            </a:r>
            <a:r>
              <a:rPr lang="en-GB" dirty="0">
                <a:cs typeface="Segoe UI"/>
              </a:rPr>
              <a:t>)</a:t>
            </a:r>
          </a:p>
        </p:txBody>
      </p:sp>
      <p:pic>
        <p:nvPicPr>
          <p:cNvPr id="8" name="Picture 7">
            <a:extLst>
              <a:ext uri="{FF2B5EF4-FFF2-40B4-BE49-F238E27FC236}">
                <a16:creationId xmlns:a16="http://schemas.microsoft.com/office/drawing/2014/main" id="{01B48C48-A115-74EB-F1F9-B26E87A7F6FE}"/>
              </a:ext>
            </a:extLst>
          </p:cNvPr>
          <p:cNvPicPr>
            <a:picLocks noChangeAspect="1"/>
          </p:cNvPicPr>
          <p:nvPr/>
        </p:nvPicPr>
        <p:blipFill>
          <a:blip r:embed="rId5"/>
          <a:stretch>
            <a:fillRect/>
          </a:stretch>
        </p:blipFill>
        <p:spPr>
          <a:xfrm>
            <a:off x="6789420" y="2861762"/>
            <a:ext cx="3681366" cy="3345522"/>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898D28B3-8429-567C-1C11-E02137E7139B}"/>
                  </a:ext>
                </a:extLst>
              </p14:cNvPr>
              <p14:cNvContentPartPr/>
              <p14:nvPr/>
            </p14:nvContentPartPr>
            <p14:xfrm>
              <a:off x="8711848" y="2168927"/>
              <a:ext cx="883800" cy="441000"/>
            </p14:xfrm>
          </p:contentPart>
        </mc:Choice>
        <mc:Fallback xmlns="">
          <p:pic>
            <p:nvPicPr>
              <p:cNvPr id="2" name="Ink 1">
                <a:extLst>
                  <a:ext uri="{FF2B5EF4-FFF2-40B4-BE49-F238E27FC236}">
                    <a16:creationId xmlns:a16="http://schemas.microsoft.com/office/drawing/2014/main" id="{898D28B3-8429-567C-1C11-E02137E7139B}"/>
                  </a:ext>
                </a:extLst>
              </p:cNvPr>
              <p:cNvPicPr/>
              <p:nvPr/>
            </p:nvPicPr>
            <p:blipFill>
              <a:blip r:embed="rId7"/>
              <a:stretch>
                <a:fillRect/>
              </a:stretch>
            </p:blipFill>
            <p:spPr>
              <a:xfrm>
                <a:off x="8693848" y="2151287"/>
                <a:ext cx="919440" cy="476640"/>
              </a:xfrm>
              <a:prstGeom prst="rect">
                <a:avLst/>
              </a:prstGeom>
            </p:spPr>
          </p:pic>
        </mc:Fallback>
      </mc:AlternateContent>
      <p:grpSp>
        <p:nvGrpSpPr>
          <p:cNvPr id="14" name="Group 13">
            <a:extLst>
              <a:ext uri="{FF2B5EF4-FFF2-40B4-BE49-F238E27FC236}">
                <a16:creationId xmlns:a16="http://schemas.microsoft.com/office/drawing/2014/main" id="{AC83E115-2E33-22A5-4B17-5BB17EB18673}"/>
              </a:ext>
            </a:extLst>
          </p:cNvPr>
          <p:cNvGrpSpPr/>
          <p:nvPr/>
        </p:nvGrpSpPr>
        <p:grpSpPr>
          <a:xfrm>
            <a:off x="10437328" y="1692647"/>
            <a:ext cx="1273680" cy="550800"/>
            <a:chOff x="10437328" y="1692647"/>
            <a:chExt cx="1273680" cy="550800"/>
          </a:xfrm>
        </p:grpSpPr>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4B040010-5C21-CD0A-56F8-E2CDA353B2C8}"/>
                    </a:ext>
                  </a:extLst>
                </p14:cNvPr>
                <p14:cNvContentPartPr/>
                <p14:nvPr/>
              </p14:nvContentPartPr>
              <p14:xfrm>
                <a:off x="10437328" y="1918727"/>
                <a:ext cx="164520" cy="324720"/>
              </p14:xfrm>
            </p:contentPart>
          </mc:Choice>
          <mc:Fallback xmlns="">
            <p:pic>
              <p:nvPicPr>
                <p:cNvPr id="4" name="Ink 3">
                  <a:extLst>
                    <a:ext uri="{FF2B5EF4-FFF2-40B4-BE49-F238E27FC236}">
                      <a16:creationId xmlns:a16="http://schemas.microsoft.com/office/drawing/2014/main" id="{4B040010-5C21-CD0A-56F8-E2CDA353B2C8}"/>
                    </a:ext>
                  </a:extLst>
                </p:cNvPr>
                <p:cNvPicPr/>
                <p:nvPr/>
              </p:nvPicPr>
              <p:blipFill>
                <a:blip r:embed="rId9"/>
                <a:stretch>
                  <a:fillRect/>
                </a:stretch>
              </p:blipFill>
              <p:spPr>
                <a:xfrm>
                  <a:off x="10419688" y="1901087"/>
                  <a:ext cx="200160" cy="360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6A414F42-4A1C-DAFA-AF92-F4451462F4DB}"/>
                    </a:ext>
                  </a:extLst>
                </p14:cNvPr>
                <p14:cNvContentPartPr/>
                <p14:nvPr/>
              </p14:nvContentPartPr>
              <p14:xfrm>
                <a:off x="10592488" y="1910447"/>
                <a:ext cx="31320" cy="329400"/>
              </p14:xfrm>
            </p:contentPart>
          </mc:Choice>
          <mc:Fallback xmlns="">
            <p:pic>
              <p:nvPicPr>
                <p:cNvPr id="5" name="Ink 4">
                  <a:extLst>
                    <a:ext uri="{FF2B5EF4-FFF2-40B4-BE49-F238E27FC236}">
                      <a16:creationId xmlns:a16="http://schemas.microsoft.com/office/drawing/2014/main" id="{6A414F42-4A1C-DAFA-AF92-F4451462F4DB}"/>
                    </a:ext>
                  </a:extLst>
                </p:cNvPr>
                <p:cNvPicPr/>
                <p:nvPr/>
              </p:nvPicPr>
              <p:blipFill>
                <a:blip r:embed="rId11"/>
                <a:stretch>
                  <a:fillRect/>
                </a:stretch>
              </p:blipFill>
              <p:spPr>
                <a:xfrm>
                  <a:off x="10574848" y="1892447"/>
                  <a:ext cx="6696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4B1C1C93-7AC4-4B3A-C070-53DD59ABD882}"/>
                    </a:ext>
                  </a:extLst>
                </p14:cNvPr>
                <p14:cNvContentPartPr/>
                <p14:nvPr/>
              </p14:nvContentPartPr>
              <p14:xfrm>
                <a:off x="10695448" y="2087207"/>
                <a:ext cx="78840" cy="121680"/>
              </p14:xfrm>
            </p:contentPart>
          </mc:Choice>
          <mc:Fallback xmlns="">
            <p:pic>
              <p:nvPicPr>
                <p:cNvPr id="9" name="Ink 8">
                  <a:extLst>
                    <a:ext uri="{FF2B5EF4-FFF2-40B4-BE49-F238E27FC236}">
                      <a16:creationId xmlns:a16="http://schemas.microsoft.com/office/drawing/2014/main" id="{4B1C1C93-7AC4-4B3A-C070-53DD59ABD882}"/>
                    </a:ext>
                  </a:extLst>
                </p:cNvPr>
                <p:cNvPicPr/>
                <p:nvPr/>
              </p:nvPicPr>
              <p:blipFill>
                <a:blip r:embed="rId13"/>
                <a:stretch>
                  <a:fillRect/>
                </a:stretch>
              </p:blipFill>
              <p:spPr>
                <a:xfrm>
                  <a:off x="10677448" y="2069207"/>
                  <a:ext cx="11448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424CB256-D1AC-585C-EBEE-63CE597B13BD}"/>
                    </a:ext>
                  </a:extLst>
                </p14:cNvPr>
                <p14:cNvContentPartPr/>
                <p14:nvPr/>
              </p14:nvContentPartPr>
              <p14:xfrm>
                <a:off x="10912888" y="2076047"/>
                <a:ext cx="81360" cy="88920"/>
              </p14:xfrm>
            </p:contentPart>
          </mc:Choice>
          <mc:Fallback xmlns="">
            <p:pic>
              <p:nvPicPr>
                <p:cNvPr id="10" name="Ink 9">
                  <a:extLst>
                    <a:ext uri="{FF2B5EF4-FFF2-40B4-BE49-F238E27FC236}">
                      <a16:creationId xmlns:a16="http://schemas.microsoft.com/office/drawing/2014/main" id="{424CB256-D1AC-585C-EBEE-63CE597B13BD}"/>
                    </a:ext>
                  </a:extLst>
                </p:cNvPr>
                <p:cNvPicPr/>
                <p:nvPr/>
              </p:nvPicPr>
              <p:blipFill>
                <a:blip r:embed="rId15"/>
                <a:stretch>
                  <a:fillRect/>
                </a:stretch>
              </p:blipFill>
              <p:spPr>
                <a:xfrm>
                  <a:off x="10895248" y="2058047"/>
                  <a:ext cx="11700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E35AB67-F7F0-533C-8392-856D97A82DB0}"/>
                    </a:ext>
                  </a:extLst>
                </p14:cNvPr>
                <p14:cNvContentPartPr/>
                <p14:nvPr/>
              </p14:nvContentPartPr>
              <p14:xfrm>
                <a:off x="11047168" y="1990367"/>
                <a:ext cx="120240" cy="122400"/>
              </p14:xfrm>
            </p:contentPart>
          </mc:Choice>
          <mc:Fallback xmlns="">
            <p:pic>
              <p:nvPicPr>
                <p:cNvPr id="11" name="Ink 10">
                  <a:extLst>
                    <a:ext uri="{FF2B5EF4-FFF2-40B4-BE49-F238E27FC236}">
                      <a16:creationId xmlns:a16="http://schemas.microsoft.com/office/drawing/2014/main" id="{AE35AB67-F7F0-533C-8392-856D97A82DB0}"/>
                    </a:ext>
                  </a:extLst>
                </p:cNvPr>
                <p:cNvPicPr/>
                <p:nvPr/>
              </p:nvPicPr>
              <p:blipFill>
                <a:blip r:embed="rId17"/>
                <a:stretch>
                  <a:fillRect/>
                </a:stretch>
              </p:blipFill>
              <p:spPr>
                <a:xfrm>
                  <a:off x="11029168" y="1972727"/>
                  <a:ext cx="15588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2505E6AA-0B59-861D-553A-CEAC6627EADD}"/>
                    </a:ext>
                  </a:extLst>
                </p14:cNvPr>
                <p14:cNvContentPartPr/>
                <p14:nvPr/>
              </p14:nvContentPartPr>
              <p14:xfrm>
                <a:off x="11283328" y="1692647"/>
                <a:ext cx="199800" cy="376560"/>
              </p14:xfrm>
            </p:contentPart>
          </mc:Choice>
          <mc:Fallback xmlns="">
            <p:pic>
              <p:nvPicPr>
                <p:cNvPr id="12" name="Ink 11">
                  <a:extLst>
                    <a:ext uri="{FF2B5EF4-FFF2-40B4-BE49-F238E27FC236}">
                      <a16:creationId xmlns:a16="http://schemas.microsoft.com/office/drawing/2014/main" id="{2505E6AA-0B59-861D-553A-CEAC6627EADD}"/>
                    </a:ext>
                  </a:extLst>
                </p:cNvPr>
                <p:cNvPicPr/>
                <p:nvPr/>
              </p:nvPicPr>
              <p:blipFill>
                <a:blip r:embed="rId19"/>
                <a:stretch>
                  <a:fillRect/>
                </a:stretch>
              </p:blipFill>
              <p:spPr>
                <a:xfrm>
                  <a:off x="11265328" y="1675007"/>
                  <a:ext cx="235440" cy="412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DA426CF2-925F-07CD-2613-3AF7FB4D03DC}"/>
                    </a:ext>
                  </a:extLst>
                </p14:cNvPr>
                <p14:cNvContentPartPr/>
                <p14:nvPr/>
              </p14:nvContentPartPr>
              <p14:xfrm>
                <a:off x="11604448" y="1827647"/>
                <a:ext cx="106560" cy="165960"/>
              </p14:xfrm>
            </p:contentPart>
          </mc:Choice>
          <mc:Fallback xmlns="">
            <p:pic>
              <p:nvPicPr>
                <p:cNvPr id="13" name="Ink 12">
                  <a:extLst>
                    <a:ext uri="{FF2B5EF4-FFF2-40B4-BE49-F238E27FC236}">
                      <a16:creationId xmlns:a16="http://schemas.microsoft.com/office/drawing/2014/main" id="{DA426CF2-925F-07CD-2613-3AF7FB4D03DC}"/>
                    </a:ext>
                  </a:extLst>
                </p:cNvPr>
                <p:cNvPicPr/>
                <p:nvPr/>
              </p:nvPicPr>
              <p:blipFill>
                <a:blip r:embed="rId21"/>
                <a:stretch>
                  <a:fillRect/>
                </a:stretch>
              </p:blipFill>
              <p:spPr>
                <a:xfrm>
                  <a:off x="11586448" y="1809647"/>
                  <a:ext cx="142200" cy="201600"/>
                </a:xfrm>
                <a:prstGeom prst="rect">
                  <a:avLst/>
                </a:prstGeom>
              </p:spPr>
            </p:pic>
          </mc:Fallback>
        </mc:AlternateContent>
      </p:grpSp>
      <p:grpSp>
        <p:nvGrpSpPr>
          <p:cNvPr id="21" name="Group 20">
            <a:extLst>
              <a:ext uri="{FF2B5EF4-FFF2-40B4-BE49-F238E27FC236}">
                <a16:creationId xmlns:a16="http://schemas.microsoft.com/office/drawing/2014/main" id="{9AEFB165-B671-02D9-3FB5-1F923E33D88A}"/>
              </a:ext>
            </a:extLst>
          </p:cNvPr>
          <p:cNvGrpSpPr/>
          <p:nvPr/>
        </p:nvGrpSpPr>
        <p:grpSpPr>
          <a:xfrm>
            <a:off x="9783568" y="2141207"/>
            <a:ext cx="423720" cy="249480"/>
            <a:chOff x="9783568" y="2141207"/>
            <a:chExt cx="423720" cy="249480"/>
          </a:xfrm>
        </p:grpSpPr>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8FC52ECB-597A-21FE-2E33-34973B9A5D6F}"/>
                    </a:ext>
                  </a:extLst>
                </p14:cNvPr>
                <p14:cNvContentPartPr/>
                <p14:nvPr/>
              </p14:nvContentPartPr>
              <p14:xfrm>
                <a:off x="9810208" y="2162807"/>
                <a:ext cx="397080" cy="110520"/>
              </p14:xfrm>
            </p:contentPart>
          </mc:Choice>
          <mc:Fallback xmlns="">
            <p:pic>
              <p:nvPicPr>
                <p:cNvPr id="19" name="Ink 18">
                  <a:extLst>
                    <a:ext uri="{FF2B5EF4-FFF2-40B4-BE49-F238E27FC236}">
                      <a16:creationId xmlns:a16="http://schemas.microsoft.com/office/drawing/2014/main" id="{8FC52ECB-597A-21FE-2E33-34973B9A5D6F}"/>
                    </a:ext>
                  </a:extLst>
                </p:cNvPr>
                <p:cNvPicPr/>
                <p:nvPr/>
              </p:nvPicPr>
              <p:blipFill>
                <a:blip r:embed="rId23"/>
                <a:stretch>
                  <a:fillRect/>
                </a:stretch>
              </p:blipFill>
              <p:spPr>
                <a:xfrm>
                  <a:off x="9792568" y="2144807"/>
                  <a:ext cx="4327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4B10C702-1A21-0D13-09F1-E7659671D709}"/>
                    </a:ext>
                  </a:extLst>
                </p14:cNvPr>
                <p14:cNvContentPartPr/>
                <p14:nvPr/>
              </p14:nvContentPartPr>
              <p14:xfrm>
                <a:off x="9783568" y="2141207"/>
                <a:ext cx="177120" cy="249480"/>
              </p14:xfrm>
            </p:contentPart>
          </mc:Choice>
          <mc:Fallback xmlns="">
            <p:pic>
              <p:nvPicPr>
                <p:cNvPr id="20" name="Ink 19">
                  <a:extLst>
                    <a:ext uri="{FF2B5EF4-FFF2-40B4-BE49-F238E27FC236}">
                      <a16:creationId xmlns:a16="http://schemas.microsoft.com/office/drawing/2014/main" id="{4B10C702-1A21-0D13-09F1-E7659671D709}"/>
                    </a:ext>
                  </a:extLst>
                </p:cNvPr>
                <p:cNvPicPr/>
                <p:nvPr/>
              </p:nvPicPr>
              <p:blipFill>
                <a:blip r:embed="rId25"/>
                <a:stretch>
                  <a:fillRect/>
                </a:stretch>
              </p:blipFill>
              <p:spPr>
                <a:xfrm>
                  <a:off x="9765928" y="2123207"/>
                  <a:ext cx="212760" cy="285120"/>
                </a:xfrm>
                <a:prstGeom prst="rect">
                  <a:avLst/>
                </a:prstGeom>
              </p:spPr>
            </p:pic>
          </mc:Fallback>
        </mc:AlternateContent>
      </p:grpSp>
    </p:spTree>
    <p:extLst>
      <p:ext uri="{BB962C8B-B14F-4D97-AF65-F5344CB8AC3E}">
        <p14:creationId xmlns:p14="http://schemas.microsoft.com/office/powerpoint/2010/main" val="1958439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6BB314-7538-70D6-1569-FE979169F510}"/>
              </a:ext>
            </a:extLst>
          </p:cNvPr>
          <p:cNvPicPr>
            <a:picLocks noChangeAspect="1"/>
          </p:cNvPicPr>
          <p:nvPr/>
        </p:nvPicPr>
        <p:blipFill>
          <a:blip r:embed="rId3"/>
          <a:stretch>
            <a:fillRect/>
          </a:stretch>
        </p:blipFill>
        <p:spPr>
          <a:xfrm>
            <a:off x="838200" y="1690688"/>
            <a:ext cx="10524132" cy="4831499"/>
          </a:xfrm>
          <a:prstGeom prst="rect">
            <a:avLst/>
          </a:prstGeom>
        </p:spPr>
      </p:pic>
      <p:sp>
        <p:nvSpPr>
          <p:cNvPr id="5" name="Title 4">
            <a:extLst>
              <a:ext uri="{FF2B5EF4-FFF2-40B4-BE49-F238E27FC236}">
                <a16:creationId xmlns:a16="http://schemas.microsoft.com/office/drawing/2014/main" id="{4F077155-BA0F-888E-1CC4-5CD3A90509FE}"/>
              </a:ext>
            </a:extLst>
          </p:cNvPr>
          <p:cNvSpPr>
            <a:spLocks noGrp="1"/>
          </p:cNvSpPr>
          <p:nvPr>
            <p:ph type="title"/>
          </p:nvPr>
        </p:nvSpPr>
        <p:spPr/>
        <p:txBody>
          <a:bodyPr/>
          <a:lstStyle/>
          <a:p>
            <a:r>
              <a:rPr lang="en-US" dirty="0"/>
              <a:t>Python code to decode Blob</a:t>
            </a:r>
          </a:p>
        </p:txBody>
      </p:sp>
    </p:spTree>
    <p:extLst>
      <p:ext uri="{BB962C8B-B14F-4D97-AF65-F5344CB8AC3E}">
        <p14:creationId xmlns:p14="http://schemas.microsoft.com/office/powerpoint/2010/main" val="1434000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81846B-E7D3-1DAC-0ADA-8D9FA65E5C87}"/>
              </a:ext>
            </a:extLst>
          </p:cNvPr>
          <p:cNvPicPr>
            <a:picLocks noChangeAspect="1"/>
          </p:cNvPicPr>
          <p:nvPr/>
        </p:nvPicPr>
        <p:blipFill>
          <a:blip r:embed="rId2"/>
          <a:stretch>
            <a:fillRect/>
          </a:stretch>
        </p:blipFill>
        <p:spPr>
          <a:xfrm>
            <a:off x="2163812" y="1581027"/>
            <a:ext cx="7353568" cy="3349959"/>
          </a:xfrm>
          <a:prstGeom prst="rect">
            <a:avLst/>
          </a:prstGeom>
        </p:spPr>
      </p:pic>
    </p:spTree>
    <p:extLst>
      <p:ext uri="{BB962C8B-B14F-4D97-AF65-F5344CB8AC3E}">
        <p14:creationId xmlns:p14="http://schemas.microsoft.com/office/powerpoint/2010/main" val="3523534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9252DF-3D01-F86F-3395-9CA454F3B7FC}"/>
              </a:ext>
            </a:extLst>
          </p:cNvPr>
          <p:cNvPicPr>
            <a:picLocks noChangeAspect="1"/>
          </p:cNvPicPr>
          <p:nvPr/>
        </p:nvPicPr>
        <p:blipFill>
          <a:blip r:embed="rId2"/>
          <a:stretch>
            <a:fillRect/>
          </a:stretch>
        </p:blipFill>
        <p:spPr>
          <a:xfrm>
            <a:off x="1862739" y="1443946"/>
            <a:ext cx="8100762" cy="2606266"/>
          </a:xfrm>
          <a:prstGeom prst="rect">
            <a:avLst/>
          </a:prstGeom>
        </p:spPr>
      </p:pic>
      <p:pic>
        <p:nvPicPr>
          <p:cNvPr id="6" name="Picture 5">
            <a:extLst>
              <a:ext uri="{FF2B5EF4-FFF2-40B4-BE49-F238E27FC236}">
                <a16:creationId xmlns:a16="http://schemas.microsoft.com/office/drawing/2014/main" id="{80314454-3927-305C-B4B4-866517D3C2C1}"/>
              </a:ext>
            </a:extLst>
          </p:cNvPr>
          <p:cNvPicPr>
            <a:picLocks noChangeAspect="1"/>
          </p:cNvPicPr>
          <p:nvPr/>
        </p:nvPicPr>
        <p:blipFill>
          <a:blip r:embed="rId3"/>
          <a:stretch>
            <a:fillRect/>
          </a:stretch>
        </p:blipFill>
        <p:spPr>
          <a:xfrm>
            <a:off x="1138735" y="4781506"/>
            <a:ext cx="10493649" cy="1013548"/>
          </a:xfrm>
          <a:prstGeom prst="rect">
            <a:avLst/>
          </a:prstGeom>
        </p:spPr>
      </p:pic>
      <p:sp>
        <p:nvSpPr>
          <p:cNvPr id="7" name="TextBox 6">
            <a:extLst>
              <a:ext uri="{FF2B5EF4-FFF2-40B4-BE49-F238E27FC236}">
                <a16:creationId xmlns:a16="http://schemas.microsoft.com/office/drawing/2014/main" id="{6D788F18-79E5-86D8-480A-F84D43883E7F}"/>
              </a:ext>
            </a:extLst>
          </p:cNvPr>
          <p:cNvSpPr txBox="1"/>
          <p:nvPr/>
        </p:nvSpPr>
        <p:spPr>
          <a:xfrm>
            <a:off x="7254240" y="4231193"/>
            <a:ext cx="1490793" cy="369332"/>
          </a:xfrm>
          <a:prstGeom prst="rect">
            <a:avLst/>
          </a:prstGeom>
          <a:noFill/>
        </p:spPr>
        <p:txBody>
          <a:bodyPr wrap="none" rtlCol="0">
            <a:spAutoFit/>
          </a:bodyPr>
          <a:lstStyle/>
          <a:p>
            <a:r>
              <a:rPr lang="en-US" dirty="0"/>
              <a:t>Decoded blob</a:t>
            </a:r>
          </a:p>
        </p:txBody>
      </p:sp>
      <p:cxnSp>
        <p:nvCxnSpPr>
          <p:cNvPr id="9" name="Straight Arrow Connector 8">
            <a:extLst>
              <a:ext uri="{FF2B5EF4-FFF2-40B4-BE49-F238E27FC236}">
                <a16:creationId xmlns:a16="http://schemas.microsoft.com/office/drawing/2014/main" id="{9C9D091C-C7D1-2B2C-EE19-FD1191F2057B}"/>
              </a:ext>
            </a:extLst>
          </p:cNvPr>
          <p:cNvCxnSpPr>
            <a:stCxn id="7" idx="2"/>
          </p:cNvCxnSpPr>
          <p:nvPr/>
        </p:nvCxnSpPr>
        <p:spPr>
          <a:xfrm flipH="1">
            <a:off x="7917180" y="4600525"/>
            <a:ext cx="82457" cy="39819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16108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A575A9-D917-52B3-CA65-04C7E327F92D}"/>
              </a:ext>
            </a:extLst>
          </p:cNvPr>
          <p:cNvSpPr>
            <a:spLocks noGrp="1"/>
          </p:cNvSpPr>
          <p:nvPr>
            <p:ph type="title"/>
          </p:nvPr>
        </p:nvSpPr>
        <p:spPr/>
        <p:txBody>
          <a:bodyPr/>
          <a:lstStyle/>
          <a:p>
            <a:r>
              <a:rPr lang="en-GB" dirty="0" err="1">
                <a:solidFill>
                  <a:schemeClr val="accent2"/>
                </a:solidFill>
              </a:rPr>
              <a:t>gmm_storage.db</a:t>
            </a:r>
            <a:endParaRPr lang="en-US" dirty="0">
              <a:solidFill>
                <a:schemeClr val="accent2"/>
              </a:solidFill>
            </a:endParaRPr>
          </a:p>
        </p:txBody>
      </p:sp>
      <p:sp>
        <p:nvSpPr>
          <p:cNvPr id="6" name="Text Placeholder 5">
            <a:extLst>
              <a:ext uri="{FF2B5EF4-FFF2-40B4-BE49-F238E27FC236}">
                <a16:creationId xmlns:a16="http://schemas.microsoft.com/office/drawing/2014/main" id="{613DBCEA-6232-0E93-5277-D747CC48DD34}"/>
              </a:ext>
            </a:extLst>
          </p:cNvPr>
          <p:cNvSpPr>
            <a:spLocks noGrp="1"/>
          </p:cNvSpPr>
          <p:nvPr>
            <p:ph type="body" idx="1"/>
          </p:nvPr>
        </p:nvSpPr>
        <p:spPr/>
        <p:txBody>
          <a:bodyPr/>
          <a:lstStyle/>
          <a:p>
            <a:r>
              <a:rPr lang="en-US" dirty="0"/>
              <a:t>Travel Planning: Offline Map information</a:t>
            </a:r>
          </a:p>
        </p:txBody>
      </p:sp>
    </p:spTree>
    <p:extLst>
      <p:ext uri="{BB962C8B-B14F-4D97-AF65-F5344CB8AC3E}">
        <p14:creationId xmlns:p14="http://schemas.microsoft.com/office/powerpoint/2010/main" val="181722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8187-4462-4637-82A4-44279C4A3042}"/>
              </a:ext>
            </a:extLst>
          </p:cNvPr>
          <p:cNvSpPr>
            <a:spLocks noGrp="1"/>
          </p:cNvSpPr>
          <p:nvPr>
            <p:ph type="title"/>
          </p:nvPr>
        </p:nvSpPr>
        <p:spPr/>
        <p:txBody>
          <a:bodyPr/>
          <a:lstStyle/>
          <a:p>
            <a:r>
              <a:rPr lang="en-US" dirty="0">
                <a:cs typeface="Calibri Light"/>
              </a:rPr>
              <a:t>What is google maps?</a:t>
            </a:r>
            <a:endParaRPr lang="en-US" dirty="0"/>
          </a:p>
        </p:txBody>
      </p:sp>
      <p:pic>
        <p:nvPicPr>
          <p:cNvPr id="4" name="Picture 4" descr="Graphical user interface, application&#10;&#10;Description automatically generated">
            <a:extLst>
              <a:ext uri="{FF2B5EF4-FFF2-40B4-BE49-F238E27FC236}">
                <a16:creationId xmlns:a16="http://schemas.microsoft.com/office/drawing/2014/main" id="{CA1BD300-E4F7-445C-989C-1A2892DC31CA}"/>
              </a:ext>
            </a:extLst>
          </p:cNvPr>
          <p:cNvPicPr>
            <a:picLocks noChangeAspect="1"/>
          </p:cNvPicPr>
          <p:nvPr/>
        </p:nvPicPr>
        <p:blipFill>
          <a:blip r:embed="rId2"/>
          <a:stretch>
            <a:fillRect/>
          </a:stretch>
        </p:blipFill>
        <p:spPr>
          <a:xfrm>
            <a:off x="438361" y="1502569"/>
            <a:ext cx="2623715" cy="4686299"/>
          </a:xfrm>
          <a:prstGeom prst="rect">
            <a:avLst/>
          </a:prstGeom>
        </p:spPr>
      </p:pic>
      <p:pic>
        <p:nvPicPr>
          <p:cNvPr id="5" name="Picture 5" descr="Graphical user interface, text, application, chat or text message&#10;&#10;Description automatically generated">
            <a:extLst>
              <a:ext uri="{FF2B5EF4-FFF2-40B4-BE49-F238E27FC236}">
                <a16:creationId xmlns:a16="http://schemas.microsoft.com/office/drawing/2014/main" id="{1524DDAE-5295-4281-B6A7-E80055CD2DF1}"/>
              </a:ext>
            </a:extLst>
          </p:cNvPr>
          <p:cNvPicPr>
            <a:picLocks noChangeAspect="1"/>
          </p:cNvPicPr>
          <p:nvPr/>
        </p:nvPicPr>
        <p:blipFill>
          <a:blip r:embed="rId3"/>
          <a:stretch>
            <a:fillRect/>
          </a:stretch>
        </p:blipFill>
        <p:spPr>
          <a:xfrm>
            <a:off x="3224424" y="1502569"/>
            <a:ext cx="2623715" cy="4686299"/>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695606D5-432A-4428-A731-0150A466A8FB}"/>
              </a:ext>
            </a:extLst>
          </p:cNvPr>
          <p:cNvPicPr>
            <a:picLocks noChangeAspect="1"/>
          </p:cNvPicPr>
          <p:nvPr/>
        </p:nvPicPr>
        <p:blipFill>
          <a:blip r:embed="rId4"/>
          <a:stretch>
            <a:fillRect/>
          </a:stretch>
        </p:blipFill>
        <p:spPr>
          <a:xfrm>
            <a:off x="6010487" y="1502569"/>
            <a:ext cx="2623715" cy="4686299"/>
          </a:xfrm>
          <a:prstGeom prst="rect">
            <a:avLst/>
          </a:prstGeom>
        </p:spPr>
      </p:pic>
      <p:pic>
        <p:nvPicPr>
          <p:cNvPr id="7" name="Picture 7" descr="Graphical user interface, application&#10;&#10;Description automatically generated">
            <a:extLst>
              <a:ext uri="{FF2B5EF4-FFF2-40B4-BE49-F238E27FC236}">
                <a16:creationId xmlns:a16="http://schemas.microsoft.com/office/drawing/2014/main" id="{B971D4A7-E0A4-4FFB-99C8-06A6C21B35E9}"/>
              </a:ext>
            </a:extLst>
          </p:cNvPr>
          <p:cNvPicPr>
            <a:picLocks noChangeAspect="1"/>
          </p:cNvPicPr>
          <p:nvPr/>
        </p:nvPicPr>
        <p:blipFill>
          <a:blip r:embed="rId5"/>
          <a:stretch>
            <a:fillRect/>
          </a:stretch>
        </p:blipFill>
        <p:spPr>
          <a:xfrm>
            <a:off x="8891800" y="1502569"/>
            <a:ext cx="2623715" cy="4686299"/>
          </a:xfrm>
          <a:prstGeom prst="rect">
            <a:avLst/>
          </a:prstGeom>
        </p:spPr>
      </p:pic>
    </p:spTree>
    <p:extLst>
      <p:ext uri="{BB962C8B-B14F-4D97-AF65-F5344CB8AC3E}">
        <p14:creationId xmlns:p14="http://schemas.microsoft.com/office/powerpoint/2010/main" val="2771432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89C13-5445-A311-F179-A7AAAF78D031}"/>
              </a:ext>
            </a:extLst>
          </p:cNvPr>
          <p:cNvSpPr>
            <a:spLocks noGrp="1"/>
          </p:cNvSpPr>
          <p:nvPr>
            <p:ph type="title"/>
          </p:nvPr>
        </p:nvSpPr>
        <p:spPr/>
        <p:txBody>
          <a:bodyPr/>
          <a:lstStyle/>
          <a:p>
            <a:r>
              <a:rPr lang="en-GB" dirty="0" err="1">
                <a:solidFill>
                  <a:srgbClr val="7030A0"/>
                </a:solidFill>
              </a:rPr>
              <a:t>gmm_storage.db</a:t>
            </a:r>
            <a:r>
              <a:rPr lang="en-GB" dirty="0">
                <a:solidFill>
                  <a:srgbClr val="7030A0"/>
                </a:solidFill>
              </a:rPr>
              <a:t> </a:t>
            </a:r>
            <a:endParaRPr lang="en-US" dirty="0"/>
          </a:p>
        </p:txBody>
      </p:sp>
      <p:pic>
        <p:nvPicPr>
          <p:cNvPr id="4" name="Picture 3">
            <a:extLst>
              <a:ext uri="{FF2B5EF4-FFF2-40B4-BE49-F238E27FC236}">
                <a16:creationId xmlns:a16="http://schemas.microsoft.com/office/drawing/2014/main" id="{FA049EE5-BF3E-787E-236D-963BD45D40B3}"/>
              </a:ext>
            </a:extLst>
          </p:cNvPr>
          <p:cNvPicPr>
            <a:picLocks noChangeAspect="1"/>
          </p:cNvPicPr>
          <p:nvPr/>
        </p:nvPicPr>
        <p:blipFill>
          <a:blip r:embed="rId2"/>
          <a:stretch>
            <a:fillRect/>
          </a:stretch>
        </p:blipFill>
        <p:spPr>
          <a:xfrm>
            <a:off x="838200" y="1923965"/>
            <a:ext cx="7322820" cy="1958340"/>
          </a:xfrm>
          <a:prstGeom prst="rect">
            <a:avLst/>
          </a:prstGeom>
        </p:spPr>
      </p:pic>
      <p:pic>
        <p:nvPicPr>
          <p:cNvPr id="6" name="Picture 5">
            <a:extLst>
              <a:ext uri="{FF2B5EF4-FFF2-40B4-BE49-F238E27FC236}">
                <a16:creationId xmlns:a16="http://schemas.microsoft.com/office/drawing/2014/main" id="{A7F8BD3D-A3C9-2DB5-650A-F22D47502863}"/>
              </a:ext>
            </a:extLst>
          </p:cNvPr>
          <p:cNvPicPr>
            <a:picLocks noChangeAspect="1"/>
          </p:cNvPicPr>
          <p:nvPr/>
        </p:nvPicPr>
        <p:blipFill>
          <a:blip r:embed="rId3"/>
          <a:srcRect r="2884"/>
          <a:stretch/>
        </p:blipFill>
        <p:spPr>
          <a:xfrm>
            <a:off x="838200" y="4484914"/>
            <a:ext cx="10709432" cy="651532"/>
          </a:xfrm>
          <a:prstGeom prst="rect">
            <a:avLst/>
          </a:prstGeom>
        </p:spPr>
      </p:pic>
      <p:sp>
        <p:nvSpPr>
          <p:cNvPr id="7" name="TextBox 6">
            <a:extLst>
              <a:ext uri="{FF2B5EF4-FFF2-40B4-BE49-F238E27FC236}">
                <a16:creationId xmlns:a16="http://schemas.microsoft.com/office/drawing/2014/main" id="{3A82190C-77E6-6D82-42FB-FD10463CA16F}"/>
              </a:ext>
            </a:extLst>
          </p:cNvPr>
          <p:cNvSpPr txBox="1"/>
          <p:nvPr/>
        </p:nvSpPr>
        <p:spPr>
          <a:xfrm>
            <a:off x="838200" y="4115582"/>
            <a:ext cx="2060308" cy="369332"/>
          </a:xfrm>
          <a:prstGeom prst="rect">
            <a:avLst/>
          </a:prstGeom>
          <a:solidFill>
            <a:schemeClr val="accent4"/>
          </a:solidFill>
        </p:spPr>
        <p:txBody>
          <a:bodyPr wrap="none" rtlCol="0">
            <a:spAutoFit/>
          </a:bodyPr>
          <a:lstStyle/>
          <a:p>
            <a:r>
              <a:rPr lang="en-US" dirty="0" err="1"/>
              <a:t>gmm_storage_table</a:t>
            </a:r>
            <a:endParaRPr lang="en-US" dirty="0"/>
          </a:p>
        </p:txBody>
      </p:sp>
    </p:spTree>
    <p:extLst>
      <p:ext uri="{BB962C8B-B14F-4D97-AF65-F5344CB8AC3E}">
        <p14:creationId xmlns:p14="http://schemas.microsoft.com/office/powerpoint/2010/main" val="3490599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F20B8-F9E9-C390-FD18-EBD1AA16B067}"/>
              </a:ext>
            </a:extLst>
          </p:cNvPr>
          <p:cNvSpPr>
            <a:spLocks noGrp="1"/>
          </p:cNvSpPr>
          <p:nvPr>
            <p:ph type="title"/>
          </p:nvPr>
        </p:nvSpPr>
        <p:spPr/>
        <p:txBody>
          <a:bodyPr/>
          <a:lstStyle/>
          <a:p>
            <a:r>
              <a:rPr lang="en-US" dirty="0" err="1">
                <a:solidFill>
                  <a:srgbClr val="7030A0"/>
                </a:solidFill>
              </a:rPr>
              <a:t>gmm_storage_table</a:t>
            </a:r>
            <a:endParaRPr lang="en-US" dirty="0">
              <a:solidFill>
                <a:srgbClr val="7030A0"/>
              </a:solidFill>
            </a:endParaRPr>
          </a:p>
        </p:txBody>
      </p:sp>
      <p:sp>
        <p:nvSpPr>
          <p:cNvPr id="5" name="Content Placeholder 4">
            <a:extLst>
              <a:ext uri="{FF2B5EF4-FFF2-40B4-BE49-F238E27FC236}">
                <a16:creationId xmlns:a16="http://schemas.microsoft.com/office/drawing/2014/main" id="{1834D8E0-474C-8ABC-DCD6-A0337A749A2C}"/>
              </a:ext>
            </a:extLst>
          </p:cNvPr>
          <p:cNvSpPr>
            <a:spLocks noGrp="1"/>
          </p:cNvSpPr>
          <p:nvPr>
            <p:ph idx="1"/>
          </p:nvPr>
        </p:nvSpPr>
        <p:spPr>
          <a:xfrm>
            <a:off x="4930140" y="1825625"/>
            <a:ext cx="6423660" cy="4351338"/>
          </a:xfrm>
        </p:spPr>
        <p:txBody>
          <a:bodyPr>
            <a:normAutofit fontScale="92500" lnSpcReduction="10000"/>
          </a:bodyPr>
          <a:lstStyle/>
          <a:p>
            <a:r>
              <a:rPr lang="en-GB" dirty="0"/>
              <a:t> Stores miscellaneous app data in a key-value format </a:t>
            </a:r>
          </a:p>
          <a:p>
            <a:pPr lvl="1"/>
            <a:r>
              <a:rPr lang="en-GB" dirty="0" err="1">
                <a:solidFill>
                  <a:srgbClr val="7030A0"/>
                </a:solidFill>
              </a:rPr>
              <a:t>key_pri</a:t>
            </a:r>
            <a:r>
              <a:rPr lang="en-GB" dirty="0"/>
              <a:t>, </a:t>
            </a:r>
            <a:r>
              <a:rPr lang="en-GB" dirty="0" err="1">
                <a:solidFill>
                  <a:srgbClr val="7030A0"/>
                </a:solidFill>
              </a:rPr>
              <a:t>key_sec</a:t>
            </a:r>
            <a:r>
              <a:rPr lang="en-GB" dirty="0"/>
              <a:t>, and </a:t>
            </a:r>
            <a:r>
              <a:rPr lang="en-GB" dirty="0">
                <a:solidFill>
                  <a:srgbClr val="7030A0"/>
                </a:solidFill>
              </a:rPr>
              <a:t>data (BLOB). </a:t>
            </a:r>
          </a:p>
          <a:p>
            <a:r>
              <a:rPr lang="en-GB" dirty="0"/>
              <a:t>The table contains four rows, and the evidence that can be extracted</a:t>
            </a:r>
          </a:p>
          <a:p>
            <a:pPr lvl="1"/>
            <a:r>
              <a:rPr lang="en-GB" dirty="0" err="1">
                <a:solidFill>
                  <a:srgbClr val="7030A0"/>
                </a:solidFill>
              </a:rPr>
              <a:t>key_pri</a:t>
            </a:r>
            <a:r>
              <a:rPr lang="en-GB" dirty="0">
                <a:solidFill>
                  <a:srgbClr val="7030A0"/>
                </a:solidFill>
              </a:rPr>
              <a:t> = "</a:t>
            </a:r>
            <a:r>
              <a:rPr lang="en-GB" dirty="0" err="1">
                <a:solidFill>
                  <a:srgbClr val="7030A0"/>
                </a:solidFill>
              </a:rPr>
              <a:t>uri</a:t>
            </a:r>
            <a:r>
              <a:rPr lang="en-GB" dirty="0">
                <a:solidFill>
                  <a:srgbClr val="7030A0"/>
                </a:solidFill>
              </a:rPr>
              <a:t>“ (</a:t>
            </a:r>
            <a:r>
              <a:rPr lang="en-GB" dirty="0"/>
              <a:t>map-related resources (e.g., map tiles, offline maps)</a:t>
            </a:r>
            <a:endParaRPr lang="en-GB" dirty="0">
              <a:solidFill>
                <a:srgbClr val="7030A0"/>
              </a:solidFill>
            </a:endParaRPr>
          </a:p>
          <a:p>
            <a:pPr lvl="1"/>
            <a:r>
              <a:rPr lang="en-GB" dirty="0" err="1">
                <a:solidFill>
                  <a:srgbClr val="7030A0"/>
                </a:solidFill>
              </a:rPr>
              <a:t>key_pri</a:t>
            </a:r>
            <a:r>
              <a:rPr lang="en-GB" dirty="0">
                <a:solidFill>
                  <a:srgbClr val="7030A0"/>
                </a:solidFill>
              </a:rPr>
              <a:t> </a:t>
            </a:r>
            <a:r>
              <a:rPr lang="en-GB" dirty="0"/>
              <a:t>= "</a:t>
            </a:r>
            <a:r>
              <a:rPr lang="en-GB" dirty="0" err="1">
                <a:solidFill>
                  <a:srgbClr val="7030A0"/>
                </a:solidFill>
              </a:rPr>
              <a:t>CompletedNavigation</a:t>
            </a:r>
            <a:r>
              <a:rPr lang="en-GB" dirty="0"/>
              <a:t>“ (a completed navigation session)</a:t>
            </a:r>
          </a:p>
          <a:p>
            <a:pPr lvl="1"/>
            <a:r>
              <a:rPr lang="en-GB" dirty="0" err="1">
                <a:solidFill>
                  <a:srgbClr val="7030A0"/>
                </a:solidFill>
              </a:rPr>
              <a:t>key_pri</a:t>
            </a:r>
            <a:r>
              <a:rPr lang="en-GB" dirty="0">
                <a:solidFill>
                  <a:srgbClr val="7030A0"/>
                </a:solidFill>
              </a:rPr>
              <a:t> </a:t>
            </a:r>
            <a:r>
              <a:rPr lang="en-GB" dirty="0"/>
              <a:t>= "</a:t>
            </a:r>
            <a:r>
              <a:rPr lang="en-GB" dirty="0" err="1">
                <a:solidFill>
                  <a:srgbClr val="7030A0"/>
                </a:solidFill>
              </a:rPr>
              <a:t>CompletedNavigationSETUP_NOTIFICATION_MODEL</a:t>
            </a:r>
            <a:r>
              <a:rPr lang="en-GB" dirty="0"/>
              <a:t>" (notification settings or state post-navigation)</a:t>
            </a:r>
            <a:endParaRPr lang="en-US" dirty="0"/>
          </a:p>
        </p:txBody>
      </p:sp>
      <p:pic>
        <p:nvPicPr>
          <p:cNvPr id="4" name="Picture 3">
            <a:extLst>
              <a:ext uri="{FF2B5EF4-FFF2-40B4-BE49-F238E27FC236}">
                <a16:creationId xmlns:a16="http://schemas.microsoft.com/office/drawing/2014/main" id="{EE3346D9-39E9-3051-6F2A-7626A2CAE742}"/>
              </a:ext>
            </a:extLst>
          </p:cNvPr>
          <p:cNvPicPr>
            <a:picLocks noChangeAspect="1"/>
          </p:cNvPicPr>
          <p:nvPr/>
        </p:nvPicPr>
        <p:blipFill>
          <a:blip r:embed="rId2"/>
          <a:stretch>
            <a:fillRect/>
          </a:stretch>
        </p:blipFill>
        <p:spPr>
          <a:xfrm>
            <a:off x="838200" y="2000176"/>
            <a:ext cx="3901885" cy="2122244"/>
          </a:xfrm>
          <a:prstGeom prst="rect">
            <a:avLst/>
          </a:prstGeom>
        </p:spPr>
      </p:pic>
    </p:spTree>
    <p:extLst>
      <p:ext uri="{BB962C8B-B14F-4D97-AF65-F5344CB8AC3E}">
        <p14:creationId xmlns:p14="http://schemas.microsoft.com/office/powerpoint/2010/main" val="1558757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3B338-BA35-7FC8-5DE0-1DDA43196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BEA154-F242-9FAB-F7C0-3FFB1F1BCF7E}"/>
              </a:ext>
            </a:extLst>
          </p:cNvPr>
          <p:cNvSpPr>
            <a:spLocks noGrp="1"/>
          </p:cNvSpPr>
          <p:nvPr>
            <p:ph type="title"/>
          </p:nvPr>
        </p:nvSpPr>
        <p:spPr/>
        <p:txBody>
          <a:bodyPr/>
          <a:lstStyle/>
          <a:p>
            <a:r>
              <a:rPr lang="en-US" dirty="0"/>
              <a:t>if </a:t>
            </a:r>
            <a:r>
              <a:rPr lang="en-US" dirty="0">
                <a:solidFill>
                  <a:srgbClr val="FF0000"/>
                </a:solidFill>
              </a:rPr>
              <a:t>BLOB</a:t>
            </a:r>
            <a:r>
              <a:rPr lang="en-US" dirty="0"/>
              <a:t> is deserialized</a:t>
            </a:r>
          </a:p>
        </p:txBody>
      </p:sp>
      <p:sp>
        <p:nvSpPr>
          <p:cNvPr id="5" name="Content Placeholder 4">
            <a:extLst>
              <a:ext uri="{FF2B5EF4-FFF2-40B4-BE49-F238E27FC236}">
                <a16:creationId xmlns:a16="http://schemas.microsoft.com/office/drawing/2014/main" id="{542FF938-B082-F7C7-6B51-0ECD1E119016}"/>
              </a:ext>
            </a:extLst>
          </p:cNvPr>
          <p:cNvSpPr>
            <a:spLocks noGrp="1"/>
          </p:cNvSpPr>
          <p:nvPr>
            <p:ph idx="1"/>
          </p:nvPr>
        </p:nvSpPr>
        <p:spPr>
          <a:xfrm>
            <a:off x="952500" y="1825624"/>
            <a:ext cx="10401300" cy="4590415"/>
          </a:xfrm>
        </p:spPr>
        <p:txBody>
          <a:bodyPr>
            <a:normAutofit fontScale="92500"/>
          </a:bodyPr>
          <a:lstStyle/>
          <a:p>
            <a:r>
              <a:rPr lang="en-GB" dirty="0" err="1">
                <a:solidFill>
                  <a:srgbClr val="7030A0"/>
                </a:solidFill>
              </a:rPr>
              <a:t>key_pri</a:t>
            </a:r>
            <a:r>
              <a:rPr lang="en-GB" dirty="0">
                <a:solidFill>
                  <a:srgbClr val="7030A0"/>
                </a:solidFill>
              </a:rPr>
              <a:t> = "</a:t>
            </a:r>
            <a:r>
              <a:rPr lang="en-GB" dirty="0" err="1">
                <a:solidFill>
                  <a:srgbClr val="7030A0"/>
                </a:solidFill>
              </a:rPr>
              <a:t>uri</a:t>
            </a:r>
            <a:r>
              <a:rPr lang="en-GB" dirty="0">
                <a:solidFill>
                  <a:srgbClr val="7030A0"/>
                </a:solidFill>
              </a:rPr>
              <a:t>“</a:t>
            </a:r>
          </a:p>
          <a:p>
            <a:pPr lvl="1"/>
            <a:r>
              <a:rPr lang="en-GB" dirty="0"/>
              <a:t>URIs for offline map data, indicating regions the user downloaded.</a:t>
            </a:r>
          </a:p>
          <a:p>
            <a:pPr lvl="1"/>
            <a:r>
              <a:rPr lang="en-GB" dirty="0"/>
              <a:t>Metadata like expiration dates or regions associated with the URIs.</a:t>
            </a:r>
          </a:p>
          <a:p>
            <a:r>
              <a:rPr lang="en-GB" dirty="0" err="1">
                <a:solidFill>
                  <a:srgbClr val="7030A0"/>
                </a:solidFill>
              </a:rPr>
              <a:t>key_pri</a:t>
            </a:r>
            <a:r>
              <a:rPr lang="en-GB" dirty="0">
                <a:solidFill>
                  <a:srgbClr val="7030A0"/>
                </a:solidFill>
              </a:rPr>
              <a:t> </a:t>
            </a:r>
            <a:r>
              <a:rPr lang="en-GB" dirty="0"/>
              <a:t>= "</a:t>
            </a:r>
            <a:r>
              <a:rPr lang="en-GB" dirty="0" err="1">
                <a:solidFill>
                  <a:srgbClr val="7030A0"/>
                </a:solidFill>
              </a:rPr>
              <a:t>CompletedNavigation</a:t>
            </a:r>
            <a:r>
              <a:rPr lang="en-GB" dirty="0"/>
              <a:t>“ </a:t>
            </a:r>
          </a:p>
          <a:p>
            <a:pPr lvl="1"/>
            <a:r>
              <a:rPr lang="en-GB" dirty="0"/>
              <a:t>Start and end coordinates (latitude/longitude) of the route.</a:t>
            </a:r>
          </a:p>
          <a:p>
            <a:pPr lvl="1"/>
            <a:r>
              <a:rPr lang="en-GB" dirty="0"/>
              <a:t>Route details (e.g., distance, duration, mode of transport like driving or walking).</a:t>
            </a:r>
          </a:p>
          <a:p>
            <a:pPr lvl="1"/>
            <a:r>
              <a:rPr lang="en-GB" dirty="0"/>
              <a:t>Timestamps for when the navigation started and ended.</a:t>
            </a:r>
            <a:endParaRPr lang="en-US" dirty="0"/>
          </a:p>
          <a:p>
            <a:r>
              <a:rPr lang="en-GB" dirty="0" err="1">
                <a:solidFill>
                  <a:srgbClr val="7030A0"/>
                </a:solidFill>
              </a:rPr>
              <a:t>key_pri</a:t>
            </a:r>
            <a:r>
              <a:rPr lang="en-GB" dirty="0">
                <a:solidFill>
                  <a:srgbClr val="7030A0"/>
                </a:solidFill>
              </a:rPr>
              <a:t> </a:t>
            </a:r>
            <a:r>
              <a:rPr lang="en-GB" dirty="0"/>
              <a:t>= "</a:t>
            </a:r>
            <a:r>
              <a:rPr lang="en-GB" dirty="0" err="1">
                <a:solidFill>
                  <a:srgbClr val="7030A0"/>
                </a:solidFill>
              </a:rPr>
              <a:t>CompletedNavigationSETUP_NOTIFICATION_MODEL</a:t>
            </a:r>
            <a:r>
              <a:rPr lang="en-GB" dirty="0"/>
              <a:t>" </a:t>
            </a:r>
          </a:p>
          <a:p>
            <a:pPr lvl="1"/>
            <a:r>
              <a:rPr lang="en-GB" dirty="0"/>
              <a:t>The type of notification shown (e.g., "You’ve arrived" or "Rate your trip").</a:t>
            </a:r>
          </a:p>
          <a:p>
            <a:pPr lvl="1"/>
            <a:r>
              <a:rPr lang="en-GB" dirty="0"/>
              <a:t>User interaction (e.g., dismissed, tapped, or responded to a feedback prompt).</a:t>
            </a:r>
          </a:p>
          <a:p>
            <a:pPr lvl="1"/>
            <a:r>
              <a:rPr lang="en-GB" dirty="0"/>
              <a:t>Timestamp of when the notification was shown.</a:t>
            </a:r>
          </a:p>
        </p:txBody>
      </p:sp>
      <p:pic>
        <p:nvPicPr>
          <p:cNvPr id="4" name="Picture 3">
            <a:extLst>
              <a:ext uri="{FF2B5EF4-FFF2-40B4-BE49-F238E27FC236}">
                <a16:creationId xmlns:a16="http://schemas.microsoft.com/office/drawing/2014/main" id="{D307DE1D-4CC1-7B54-4970-8390040E53A0}"/>
              </a:ext>
            </a:extLst>
          </p:cNvPr>
          <p:cNvPicPr>
            <a:picLocks noChangeAspect="1"/>
          </p:cNvPicPr>
          <p:nvPr/>
        </p:nvPicPr>
        <p:blipFill>
          <a:blip r:embed="rId3"/>
          <a:stretch>
            <a:fillRect/>
          </a:stretch>
        </p:blipFill>
        <p:spPr>
          <a:xfrm>
            <a:off x="8663941" y="109891"/>
            <a:ext cx="3375660" cy="1836029"/>
          </a:xfrm>
          <a:prstGeom prst="rect">
            <a:avLst/>
          </a:prstGeom>
        </p:spPr>
      </p:pic>
    </p:spTree>
    <p:extLst>
      <p:ext uri="{BB962C8B-B14F-4D97-AF65-F5344CB8AC3E}">
        <p14:creationId xmlns:p14="http://schemas.microsoft.com/office/powerpoint/2010/main" val="1916941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CC60D6-5079-42AE-670F-5A077862913C}"/>
              </a:ext>
            </a:extLst>
          </p:cNvPr>
          <p:cNvSpPr>
            <a:spLocks noGrp="1"/>
          </p:cNvSpPr>
          <p:nvPr>
            <p:ph type="title"/>
          </p:nvPr>
        </p:nvSpPr>
        <p:spPr/>
        <p:txBody>
          <a:bodyPr/>
          <a:lstStyle/>
          <a:p>
            <a:r>
              <a:rPr lang="en-US" dirty="0" err="1">
                <a:solidFill>
                  <a:schemeClr val="accent2"/>
                </a:solidFill>
                <a:cs typeface="Calibri"/>
              </a:rPr>
              <a:t>gmm_sync.db</a:t>
            </a:r>
            <a:endParaRPr lang="en-US" dirty="0">
              <a:solidFill>
                <a:schemeClr val="accent2"/>
              </a:solidFill>
            </a:endParaRPr>
          </a:p>
        </p:txBody>
      </p:sp>
      <p:sp>
        <p:nvSpPr>
          <p:cNvPr id="5" name="Text Placeholder 4">
            <a:extLst>
              <a:ext uri="{FF2B5EF4-FFF2-40B4-BE49-F238E27FC236}">
                <a16:creationId xmlns:a16="http://schemas.microsoft.com/office/drawing/2014/main" id="{C6AD6A51-CFF4-556E-BAD0-08BE4659C519}"/>
              </a:ext>
            </a:extLst>
          </p:cNvPr>
          <p:cNvSpPr>
            <a:spLocks noGrp="1"/>
          </p:cNvSpPr>
          <p:nvPr>
            <p:ph type="body" idx="1"/>
          </p:nvPr>
        </p:nvSpPr>
        <p:spPr/>
        <p:txBody>
          <a:bodyPr/>
          <a:lstStyle/>
          <a:p>
            <a:r>
              <a:rPr lang="en-US"/>
              <a:t>Map data </a:t>
            </a:r>
            <a:r>
              <a:rPr lang="en-US" dirty="0"/>
              <a:t>Synchronization</a:t>
            </a:r>
          </a:p>
        </p:txBody>
      </p:sp>
    </p:spTree>
    <p:extLst>
      <p:ext uri="{BB962C8B-B14F-4D97-AF65-F5344CB8AC3E}">
        <p14:creationId xmlns:p14="http://schemas.microsoft.com/office/powerpoint/2010/main" val="420166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422F3-F43B-350D-395E-56F2546F4F6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52B4A37-F38D-2A25-9A16-AF35A233AB4D}"/>
              </a:ext>
            </a:extLst>
          </p:cNvPr>
          <p:cNvPicPr>
            <a:picLocks noChangeAspect="1"/>
          </p:cNvPicPr>
          <p:nvPr/>
        </p:nvPicPr>
        <p:blipFill>
          <a:blip r:embed="rId3"/>
          <a:stretch>
            <a:fillRect/>
          </a:stretch>
        </p:blipFill>
        <p:spPr>
          <a:xfrm>
            <a:off x="975360" y="1891911"/>
            <a:ext cx="7945709" cy="698889"/>
          </a:xfrm>
          <a:prstGeom prst="rect">
            <a:avLst/>
          </a:prstGeom>
        </p:spPr>
      </p:pic>
      <p:sp>
        <p:nvSpPr>
          <p:cNvPr id="3" name="Title 2">
            <a:extLst>
              <a:ext uri="{FF2B5EF4-FFF2-40B4-BE49-F238E27FC236}">
                <a16:creationId xmlns:a16="http://schemas.microsoft.com/office/drawing/2014/main" id="{A5EE520D-C1DA-74DA-F8AE-349C19482560}"/>
              </a:ext>
            </a:extLst>
          </p:cNvPr>
          <p:cNvSpPr>
            <a:spLocks noGrp="1"/>
          </p:cNvSpPr>
          <p:nvPr>
            <p:ph type="title"/>
          </p:nvPr>
        </p:nvSpPr>
        <p:spPr/>
        <p:txBody>
          <a:bodyPr/>
          <a:lstStyle/>
          <a:p>
            <a:r>
              <a:rPr lang="en-US" dirty="0" err="1">
                <a:solidFill>
                  <a:srgbClr val="7030A0"/>
                </a:solidFill>
                <a:cs typeface="Calibri"/>
              </a:rPr>
              <a:t>gmm_sync.db</a:t>
            </a:r>
            <a:endParaRPr lang="en-US" dirty="0">
              <a:solidFill>
                <a:srgbClr val="7030A0"/>
              </a:solidFill>
            </a:endParaRPr>
          </a:p>
        </p:txBody>
      </p:sp>
      <p:sp>
        <p:nvSpPr>
          <p:cNvPr id="5" name="Content Placeholder 4">
            <a:extLst>
              <a:ext uri="{FF2B5EF4-FFF2-40B4-BE49-F238E27FC236}">
                <a16:creationId xmlns:a16="http://schemas.microsoft.com/office/drawing/2014/main" id="{8EE1124C-DE49-6605-C99F-BEB8AC13836F}"/>
              </a:ext>
            </a:extLst>
          </p:cNvPr>
          <p:cNvSpPr>
            <a:spLocks noGrp="1"/>
          </p:cNvSpPr>
          <p:nvPr>
            <p:ph idx="1"/>
          </p:nvPr>
        </p:nvSpPr>
        <p:spPr>
          <a:xfrm>
            <a:off x="838200" y="2792023"/>
            <a:ext cx="10515600" cy="1772357"/>
          </a:xfrm>
        </p:spPr>
        <p:txBody>
          <a:bodyPr/>
          <a:lstStyle/>
          <a:p>
            <a:r>
              <a:rPr lang="en-GB" b="1" dirty="0"/>
              <a:t>Purpose:</a:t>
            </a:r>
            <a:r>
              <a:rPr lang="en-GB" dirty="0"/>
              <a:t> Manages the </a:t>
            </a:r>
            <a:r>
              <a:rPr lang="en-GB" dirty="0">
                <a:solidFill>
                  <a:srgbClr val="FF0000"/>
                </a:solidFill>
              </a:rPr>
              <a:t>synchronization</a:t>
            </a:r>
            <a:r>
              <a:rPr lang="en-GB" dirty="0"/>
              <a:t> of Google Maps data (e.g., saved places, location history, user parameters) between the device and the user’s Google account, ensuring consistency across devices.</a:t>
            </a:r>
          </a:p>
        </p:txBody>
      </p:sp>
    </p:spTree>
    <p:extLst>
      <p:ext uri="{BB962C8B-B14F-4D97-AF65-F5344CB8AC3E}">
        <p14:creationId xmlns:p14="http://schemas.microsoft.com/office/powerpoint/2010/main" val="802702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BA8AA6E-D609-E59B-1AAB-88125300B971}"/>
              </a:ext>
            </a:extLst>
          </p:cNvPr>
          <p:cNvPicPr>
            <a:picLocks noChangeAspect="1"/>
          </p:cNvPicPr>
          <p:nvPr/>
        </p:nvPicPr>
        <p:blipFill>
          <a:blip r:embed="rId3"/>
          <a:stretch>
            <a:fillRect/>
          </a:stretch>
        </p:blipFill>
        <p:spPr>
          <a:xfrm>
            <a:off x="845820" y="1664444"/>
            <a:ext cx="10188415" cy="1528262"/>
          </a:xfrm>
          <a:prstGeom prst="rect">
            <a:avLst/>
          </a:prstGeom>
        </p:spPr>
      </p:pic>
      <p:sp>
        <p:nvSpPr>
          <p:cNvPr id="31" name="Title 30">
            <a:extLst>
              <a:ext uri="{FF2B5EF4-FFF2-40B4-BE49-F238E27FC236}">
                <a16:creationId xmlns:a16="http://schemas.microsoft.com/office/drawing/2014/main" id="{07207AA9-E832-3C54-F51A-AF1B61585993}"/>
              </a:ext>
            </a:extLst>
          </p:cNvPr>
          <p:cNvSpPr>
            <a:spLocks noGrp="1"/>
          </p:cNvSpPr>
          <p:nvPr>
            <p:ph type="title"/>
          </p:nvPr>
        </p:nvSpPr>
        <p:spPr/>
        <p:txBody>
          <a:bodyPr/>
          <a:lstStyle/>
          <a:p>
            <a:r>
              <a:rPr lang="en-US" dirty="0" err="1">
                <a:solidFill>
                  <a:srgbClr val="7030A0"/>
                </a:solidFill>
                <a:cs typeface="Calibri"/>
              </a:rPr>
              <a:t>sync_item_data</a:t>
            </a:r>
            <a:r>
              <a:rPr lang="en-US" dirty="0">
                <a:solidFill>
                  <a:srgbClr val="7030A0"/>
                </a:solidFill>
                <a:cs typeface="Calibri"/>
              </a:rPr>
              <a:t> </a:t>
            </a:r>
            <a:r>
              <a:rPr lang="en-US" dirty="0">
                <a:cs typeface="Calibri"/>
              </a:rPr>
              <a:t>table in </a:t>
            </a:r>
            <a:r>
              <a:rPr lang="en-US" dirty="0" err="1">
                <a:solidFill>
                  <a:srgbClr val="7030A0"/>
                </a:solidFill>
                <a:cs typeface="Calibri"/>
              </a:rPr>
              <a:t>gmm_sync.db</a:t>
            </a:r>
            <a:endParaRPr lang="en-US" dirty="0"/>
          </a:p>
        </p:txBody>
      </p:sp>
      <p:sp>
        <p:nvSpPr>
          <p:cNvPr id="32" name="Content Placeholder 31">
            <a:extLst>
              <a:ext uri="{FF2B5EF4-FFF2-40B4-BE49-F238E27FC236}">
                <a16:creationId xmlns:a16="http://schemas.microsoft.com/office/drawing/2014/main" id="{7AA40154-84B2-D0D3-28BC-39FBDE68DB90}"/>
              </a:ext>
            </a:extLst>
          </p:cNvPr>
          <p:cNvSpPr>
            <a:spLocks noGrp="1"/>
          </p:cNvSpPr>
          <p:nvPr>
            <p:ph idx="1"/>
          </p:nvPr>
        </p:nvSpPr>
        <p:spPr>
          <a:xfrm>
            <a:off x="838200" y="3428999"/>
            <a:ext cx="10515600" cy="2747963"/>
          </a:xfrm>
        </p:spPr>
        <p:txBody>
          <a:bodyPr>
            <a:normAutofit fontScale="77500" lnSpcReduction="20000"/>
          </a:bodyPr>
          <a:lstStyle/>
          <a:p>
            <a:r>
              <a:rPr lang="en-GB" dirty="0"/>
              <a:t>The </a:t>
            </a:r>
            <a:r>
              <a:rPr lang="en-GB" dirty="0" err="1">
                <a:solidFill>
                  <a:srgbClr val="7030A0"/>
                </a:solidFill>
              </a:rPr>
              <a:t>sync_item_data</a:t>
            </a:r>
            <a:r>
              <a:rPr lang="en-GB" dirty="0">
                <a:solidFill>
                  <a:srgbClr val="7030A0"/>
                </a:solidFill>
              </a:rPr>
              <a:t> </a:t>
            </a:r>
            <a:r>
              <a:rPr lang="en-GB" dirty="0"/>
              <a:t>table </a:t>
            </a:r>
          </a:p>
          <a:p>
            <a:pPr lvl="1"/>
            <a:r>
              <a:rPr lang="en-GB" dirty="0"/>
              <a:t>Stores individual items that need to be synchronized between the device and Google’s servers as part of the Google Maps app’s sync process. </a:t>
            </a:r>
          </a:p>
          <a:p>
            <a:pPr lvl="1"/>
            <a:r>
              <a:rPr lang="en-GB" dirty="0"/>
              <a:t>Each row represents a specific piece of data (e.g., a saved place, a location history entry, or user settings) queued for sync.</a:t>
            </a:r>
          </a:p>
          <a:p>
            <a:r>
              <a:rPr lang="en-GB" dirty="0"/>
              <a:t>Role in Google Maps</a:t>
            </a:r>
          </a:p>
          <a:p>
            <a:pPr lvl="1"/>
            <a:r>
              <a:rPr lang="en-GB" dirty="0"/>
              <a:t>This table acts as a sync queue, tracking items that have been created or modified on the device and need to be uploaded to Google’s servers (or downloaded from the server to the device). </a:t>
            </a:r>
          </a:p>
          <a:p>
            <a:pPr lvl="1"/>
            <a:r>
              <a:rPr lang="en-GB" dirty="0"/>
              <a:t>It includes detailed metadata like location coordinates, timestamps, and client/server IDs to manage the sync process.</a:t>
            </a:r>
            <a:endParaRPr lang="en-US" dirty="0"/>
          </a:p>
        </p:txBody>
      </p:sp>
    </p:spTree>
    <p:extLst>
      <p:ext uri="{BB962C8B-B14F-4D97-AF65-F5344CB8AC3E}">
        <p14:creationId xmlns:p14="http://schemas.microsoft.com/office/powerpoint/2010/main" val="2100724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A9F446-B40C-3665-BB8F-87A5DCDB9EBC}"/>
              </a:ext>
            </a:extLst>
          </p:cNvPr>
          <p:cNvPicPr>
            <a:picLocks noChangeAspect="1"/>
          </p:cNvPicPr>
          <p:nvPr/>
        </p:nvPicPr>
        <p:blipFill>
          <a:blip r:embed="rId3"/>
          <a:stretch>
            <a:fillRect/>
          </a:stretch>
        </p:blipFill>
        <p:spPr>
          <a:xfrm>
            <a:off x="869198" y="604691"/>
            <a:ext cx="9022194" cy="2428069"/>
          </a:xfrm>
          <a:prstGeom prst="rect">
            <a:avLst/>
          </a:prstGeom>
        </p:spPr>
      </p:pic>
      <p:sp>
        <p:nvSpPr>
          <p:cNvPr id="8" name="TextBox 1">
            <a:extLst>
              <a:ext uri="{FF2B5EF4-FFF2-40B4-BE49-F238E27FC236}">
                <a16:creationId xmlns:a16="http://schemas.microsoft.com/office/drawing/2014/main" id="{06121F91-80CC-4633-9658-A7AA5F45C9AF}"/>
              </a:ext>
            </a:extLst>
          </p:cNvPr>
          <p:cNvSpPr txBox="1"/>
          <p:nvPr/>
        </p:nvSpPr>
        <p:spPr>
          <a:xfrm>
            <a:off x="869198" y="182352"/>
            <a:ext cx="3179075" cy="369332"/>
          </a:xfrm>
          <a:prstGeom prst="rect">
            <a:avLst/>
          </a:prstGeom>
          <a:solidFill>
            <a:schemeClr val="accent4"/>
          </a:solid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cs typeface="Calibri"/>
              </a:rPr>
              <a:t>Open the </a:t>
            </a:r>
            <a:r>
              <a:rPr lang="en-US" dirty="0" err="1">
                <a:solidFill>
                  <a:srgbClr val="FF0000"/>
                </a:solidFill>
                <a:cs typeface="Calibri"/>
              </a:rPr>
              <a:t>sync_item_data</a:t>
            </a:r>
            <a:r>
              <a:rPr lang="en-US" dirty="0">
                <a:solidFill>
                  <a:srgbClr val="FF0000"/>
                </a:solidFill>
                <a:cs typeface="Calibri"/>
              </a:rPr>
              <a:t> </a:t>
            </a:r>
            <a:r>
              <a:rPr lang="en-US" dirty="0">
                <a:cs typeface="Calibri"/>
              </a:rPr>
              <a:t>table </a:t>
            </a:r>
          </a:p>
        </p:txBody>
      </p:sp>
      <p:pic>
        <p:nvPicPr>
          <p:cNvPr id="13" name="Picture 12">
            <a:extLst>
              <a:ext uri="{FF2B5EF4-FFF2-40B4-BE49-F238E27FC236}">
                <a16:creationId xmlns:a16="http://schemas.microsoft.com/office/drawing/2014/main" id="{D887FB0D-9AEA-0728-AB7B-CC658E8E8520}"/>
              </a:ext>
            </a:extLst>
          </p:cNvPr>
          <p:cNvPicPr>
            <a:picLocks noChangeAspect="1"/>
          </p:cNvPicPr>
          <p:nvPr/>
        </p:nvPicPr>
        <p:blipFill>
          <a:blip r:embed="rId4"/>
          <a:stretch>
            <a:fillRect/>
          </a:stretch>
        </p:blipFill>
        <p:spPr>
          <a:xfrm>
            <a:off x="815068" y="3901620"/>
            <a:ext cx="7832515" cy="1406811"/>
          </a:xfrm>
          <a:prstGeom prst="rect">
            <a:avLst/>
          </a:prstGeom>
        </p:spPr>
      </p:pic>
      <p:sp>
        <p:nvSpPr>
          <p:cNvPr id="14" name="TextBox 1">
            <a:extLst>
              <a:ext uri="{FF2B5EF4-FFF2-40B4-BE49-F238E27FC236}">
                <a16:creationId xmlns:a16="http://schemas.microsoft.com/office/drawing/2014/main" id="{87220153-665C-A4B4-AF4B-89ED948C3AF8}"/>
              </a:ext>
            </a:extLst>
          </p:cNvPr>
          <p:cNvSpPr txBox="1"/>
          <p:nvPr/>
        </p:nvSpPr>
        <p:spPr>
          <a:xfrm>
            <a:off x="815068" y="3532288"/>
            <a:ext cx="3764813" cy="369332"/>
          </a:xfrm>
          <a:prstGeom prst="rect">
            <a:avLst/>
          </a:prstGeom>
          <a:solidFill>
            <a:schemeClr val="accent4"/>
          </a:solid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rgbClr val="FF0000"/>
                </a:solidFill>
                <a:cs typeface="Calibri"/>
              </a:rPr>
              <a:t>sync_item</a:t>
            </a:r>
            <a:r>
              <a:rPr lang="en-US" dirty="0">
                <a:solidFill>
                  <a:srgbClr val="FF0000"/>
                </a:solidFill>
                <a:cs typeface="Calibri"/>
              </a:rPr>
              <a:t> </a:t>
            </a:r>
            <a:r>
              <a:rPr lang="en-US" dirty="0">
                <a:cs typeface="Calibri"/>
              </a:rPr>
              <a:t>table in </a:t>
            </a:r>
            <a:r>
              <a:rPr lang="en-US" dirty="0" err="1">
                <a:solidFill>
                  <a:srgbClr val="7030A0"/>
                </a:solidFill>
                <a:cs typeface="Calibri"/>
              </a:rPr>
              <a:t>gmm_myplaces.db</a:t>
            </a:r>
            <a:r>
              <a:rPr lang="en-US" dirty="0">
                <a:solidFill>
                  <a:srgbClr val="7030A0"/>
                </a:solidFill>
                <a:cs typeface="Calibri"/>
              </a:rPr>
              <a:t> </a:t>
            </a: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BE2EB418-5A05-203D-5A0B-3886180D518C}"/>
                  </a:ext>
                </a:extLst>
              </p14:cNvPr>
              <p14:cNvContentPartPr/>
              <p14:nvPr/>
            </p14:nvContentPartPr>
            <p14:xfrm>
              <a:off x="527693" y="1802895"/>
              <a:ext cx="855720" cy="3034080"/>
            </p14:xfrm>
          </p:contentPart>
        </mc:Choice>
        <mc:Fallback xmlns="">
          <p:pic>
            <p:nvPicPr>
              <p:cNvPr id="15" name="Ink 14">
                <a:extLst>
                  <a:ext uri="{FF2B5EF4-FFF2-40B4-BE49-F238E27FC236}">
                    <a16:creationId xmlns:a16="http://schemas.microsoft.com/office/drawing/2014/main" id="{BE2EB418-5A05-203D-5A0B-3886180D518C}"/>
                  </a:ext>
                </a:extLst>
              </p:cNvPr>
              <p:cNvPicPr/>
              <p:nvPr/>
            </p:nvPicPr>
            <p:blipFill>
              <a:blip r:embed="rId6"/>
              <a:stretch>
                <a:fillRect/>
              </a:stretch>
            </p:blipFill>
            <p:spPr>
              <a:xfrm>
                <a:off x="519053" y="1793895"/>
                <a:ext cx="873360" cy="3051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477F4993-8C3A-5A65-B039-73105207D388}"/>
                  </a:ext>
                </a:extLst>
              </p14:cNvPr>
              <p14:cNvContentPartPr/>
              <p14:nvPr/>
            </p14:nvContentPartPr>
            <p14:xfrm>
              <a:off x="1257060" y="4640581"/>
              <a:ext cx="137520" cy="206280"/>
            </p14:xfrm>
          </p:contentPart>
        </mc:Choice>
        <mc:Fallback xmlns="">
          <p:pic>
            <p:nvPicPr>
              <p:cNvPr id="17" name="Ink 16">
                <a:extLst>
                  <a:ext uri="{FF2B5EF4-FFF2-40B4-BE49-F238E27FC236}">
                    <a16:creationId xmlns:a16="http://schemas.microsoft.com/office/drawing/2014/main" id="{477F4993-8C3A-5A65-B039-73105207D388}"/>
                  </a:ext>
                </a:extLst>
              </p:cNvPr>
              <p:cNvPicPr/>
              <p:nvPr/>
            </p:nvPicPr>
            <p:blipFill>
              <a:blip r:embed="rId8"/>
              <a:stretch>
                <a:fillRect/>
              </a:stretch>
            </p:blipFill>
            <p:spPr>
              <a:xfrm>
                <a:off x="1248420" y="4631581"/>
                <a:ext cx="15516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AF54A7C6-7996-06D8-5610-E2BAF16F65E7}"/>
                  </a:ext>
                </a:extLst>
              </p14:cNvPr>
              <p14:cNvContentPartPr/>
              <p14:nvPr/>
            </p14:nvContentPartPr>
            <p14:xfrm>
              <a:off x="1212780" y="4854001"/>
              <a:ext cx="136080" cy="46440"/>
            </p14:xfrm>
          </p:contentPart>
        </mc:Choice>
        <mc:Fallback xmlns="">
          <p:pic>
            <p:nvPicPr>
              <p:cNvPr id="18" name="Ink 17">
                <a:extLst>
                  <a:ext uri="{FF2B5EF4-FFF2-40B4-BE49-F238E27FC236}">
                    <a16:creationId xmlns:a16="http://schemas.microsoft.com/office/drawing/2014/main" id="{AF54A7C6-7996-06D8-5610-E2BAF16F65E7}"/>
                  </a:ext>
                </a:extLst>
              </p:cNvPr>
              <p:cNvPicPr/>
              <p:nvPr/>
            </p:nvPicPr>
            <p:blipFill>
              <a:blip r:embed="rId10"/>
              <a:stretch>
                <a:fillRect/>
              </a:stretch>
            </p:blipFill>
            <p:spPr>
              <a:xfrm>
                <a:off x="1203780" y="4845001"/>
                <a:ext cx="153720" cy="64080"/>
              </a:xfrm>
              <a:prstGeom prst="rect">
                <a:avLst/>
              </a:prstGeom>
            </p:spPr>
          </p:pic>
        </mc:Fallback>
      </mc:AlternateContent>
      <p:sp>
        <p:nvSpPr>
          <p:cNvPr id="19" name="TextBox 18">
            <a:extLst>
              <a:ext uri="{FF2B5EF4-FFF2-40B4-BE49-F238E27FC236}">
                <a16:creationId xmlns:a16="http://schemas.microsoft.com/office/drawing/2014/main" id="{E017011E-ABC0-2FC9-03B7-6AF9AC52A747}"/>
              </a:ext>
            </a:extLst>
          </p:cNvPr>
          <p:cNvSpPr txBox="1"/>
          <p:nvPr/>
        </p:nvSpPr>
        <p:spPr>
          <a:xfrm>
            <a:off x="53527" y="3147476"/>
            <a:ext cx="1754326" cy="369332"/>
          </a:xfrm>
          <a:prstGeom prst="rect">
            <a:avLst/>
          </a:prstGeom>
          <a:noFill/>
        </p:spPr>
        <p:txBody>
          <a:bodyPr wrap="none" rtlCol="0">
            <a:spAutoFit/>
          </a:bodyPr>
          <a:lstStyle/>
          <a:p>
            <a:r>
              <a:rPr lang="en-US" dirty="0">
                <a:solidFill>
                  <a:srgbClr val="FF0000"/>
                </a:solidFill>
              </a:rPr>
              <a:t>sync information</a:t>
            </a:r>
          </a:p>
        </p:txBody>
      </p:sp>
      <p:sp>
        <p:nvSpPr>
          <p:cNvPr id="20" name="Rectangle 19">
            <a:extLst>
              <a:ext uri="{FF2B5EF4-FFF2-40B4-BE49-F238E27FC236}">
                <a16:creationId xmlns:a16="http://schemas.microsoft.com/office/drawing/2014/main" id="{55BA657E-7BF0-8F5A-1656-3E4B8E835BDE}"/>
              </a:ext>
            </a:extLst>
          </p:cNvPr>
          <p:cNvSpPr/>
          <p:nvPr/>
        </p:nvSpPr>
        <p:spPr>
          <a:xfrm>
            <a:off x="1226820" y="1363981"/>
            <a:ext cx="388620" cy="8387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423CBF7-0657-E1EB-E773-978A292ED8B9}"/>
              </a:ext>
            </a:extLst>
          </p:cNvPr>
          <p:cNvSpPr txBox="1"/>
          <p:nvPr/>
        </p:nvSpPr>
        <p:spPr>
          <a:xfrm>
            <a:off x="8647583" y="3045440"/>
            <a:ext cx="3506077" cy="3416320"/>
          </a:xfrm>
          <a:prstGeom prst="rect">
            <a:avLst/>
          </a:prstGeom>
          <a:noFill/>
        </p:spPr>
        <p:txBody>
          <a:bodyPr wrap="square">
            <a:spAutoFit/>
          </a:bodyPr>
          <a:lstStyle/>
          <a:p>
            <a:r>
              <a:rPr lang="en-GB" b="1" dirty="0"/>
              <a:t>Summary:</a:t>
            </a:r>
            <a:r>
              <a:rPr lang="en-GB" dirty="0"/>
              <a:t> </a:t>
            </a:r>
          </a:p>
          <a:p>
            <a:pPr marL="285750" indent="-285750">
              <a:buFont typeface="Arial" panose="020B0604020202020204" pitchFamily="34" charset="0"/>
              <a:buChar char="•"/>
            </a:pPr>
            <a:r>
              <a:rPr lang="en-GB" dirty="0"/>
              <a:t>The </a:t>
            </a:r>
            <a:r>
              <a:rPr lang="en-GB" dirty="0" err="1">
                <a:solidFill>
                  <a:srgbClr val="FF0000"/>
                </a:solidFill>
              </a:rPr>
              <a:t>sync_item_data</a:t>
            </a:r>
            <a:r>
              <a:rPr lang="en-GB" dirty="0">
                <a:solidFill>
                  <a:srgbClr val="FF0000"/>
                </a:solidFill>
              </a:rPr>
              <a:t> </a:t>
            </a:r>
            <a:r>
              <a:rPr lang="en-GB" dirty="0"/>
              <a:t>table provides valuable location data (Rows 1–3) and timeline insights (Row 3), particularly for tracking user movements (e.g., Raleigh, NC, and NYC). </a:t>
            </a:r>
          </a:p>
          <a:p>
            <a:pPr marL="285750" indent="-285750">
              <a:buFont typeface="Arial" panose="020B0604020202020204" pitchFamily="34" charset="0"/>
              <a:buChar char="•"/>
            </a:pPr>
            <a:r>
              <a:rPr lang="en-GB" dirty="0"/>
              <a:t>Pending sync items (Rows 4–6) offer potential insights into user contributions and data recovery, while user settings (Row 7) are less useful. </a:t>
            </a:r>
          </a:p>
        </p:txBody>
      </p:sp>
    </p:spTree>
    <p:extLst>
      <p:ext uri="{BB962C8B-B14F-4D97-AF65-F5344CB8AC3E}">
        <p14:creationId xmlns:p14="http://schemas.microsoft.com/office/powerpoint/2010/main" val="3896899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5A9B-FF30-6DBA-49BF-DA44A39986B5}"/>
              </a:ext>
            </a:extLst>
          </p:cNvPr>
          <p:cNvSpPr>
            <a:spLocks noGrp="1"/>
          </p:cNvSpPr>
          <p:nvPr>
            <p:ph type="title"/>
          </p:nvPr>
        </p:nvSpPr>
        <p:spPr/>
        <p:txBody>
          <a:bodyPr/>
          <a:lstStyle/>
          <a:p>
            <a:r>
              <a:rPr lang="en-US" dirty="0"/>
              <a:t>Files used by Google Map</a:t>
            </a:r>
          </a:p>
        </p:txBody>
      </p:sp>
      <p:sp>
        <p:nvSpPr>
          <p:cNvPr id="3" name="Text Placeholder 2">
            <a:extLst>
              <a:ext uri="{FF2B5EF4-FFF2-40B4-BE49-F238E27FC236}">
                <a16:creationId xmlns:a16="http://schemas.microsoft.com/office/drawing/2014/main" id="{241F05C7-59F7-D831-D8E5-6E6DC47FDD4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64465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4BD197-BF2E-ACF5-2740-779AF5CE5F29}"/>
              </a:ext>
            </a:extLst>
          </p:cNvPr>
          <p:cNvPicPr>
            <a:picLocks noChangeAspect="1"/>
          </p:cNvPicPr>
          <p:nvPr/>
        </p:nvPicPr>
        <p:blipFill>
          <a:blip r:embed="rId3"/>
          <a:stretch>
            <a:fillRect/>
          </a:stretch>
        </p:blipFill>
        <p:spPr>
          <a:xfrm>
            <a:off x="1119824" y="1920132"/>
            <a:ext cx="8566606" cy="2903327"/>
          </a:xfrm>
          <a:prstGeom prst="rect">
            <a:avLst/>
          </a:prstGeom>
        </p:spPr>
      </p:pic>
      <p:sp>
        <p:nvSpPr>
          <p:cNvPr id="9" name="Title 8">
            <a:extLst>
              <a:ext uri="{FF2B5EF4-FFF2-40B4-BE49-F238E27FC236}">
                <a16:creationId xmlns:a16="http://schemas.microsoft.com/office/drawing/2014/main" id="{A65E006B-0C37-FDAB-9DDB-90AEA2502E05}"/>
              </a:ext>
            </a:extLst>
          </p:cNvPr>
          <p:cNvSpPr>
            <a:spLocks noGrp="1"/>
          </p:cNvSpPr>
          <p:nvPr>
            <p:ph type="title"/>
          </p:nvPr>
        </p:nvSpPr>
        <p:spPr/>
        <p:txBody>
          <a:bodyPr/>
          <a:lstStyle/>
          <a:p>
            <a:r>
              <a:rPr lang="en-US" dirty="0"/>
              <a:t>Show </a:t>
            </a:r>
            <a:r>
              <a:rPr lang="en-US" dirty="0">
                <a:solidFill>
                  <a:srgbClr val="7030A0"/>
                </a:solidFill>
              </a:rPr>
              <a:t>files</a:t>
            </a:r>
            <a:r>
              <a:rPr lang="en-US" dirty="0"/>
              <a:t> folder location</a:t>
            </a:r>
          </a:p>
        </p:txBody>
      </p:sp>
    </p:spTree>
    <p:extLst>
      <p:ext uri="{BB962C8B-B14F-4D97-AF65-F5344CB8AC3E}">
        <p14:creationId xmlns:p14="http://schemas.microsoft.com/office/powerpoint/2010/main" val="999398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89C7-5076-4C75-096C-885525088547}"/>
              </a:ext>
            </a:extLst>
          </p:cNvPr>
          <p:cNvSpPr>
            <a:spLocks noGrp="1"/>
          </p:cNvSpPr>
          <p:nvPr>
            <p:ph type="title"/>
          </p:nvPr>
        </p:nvSpPr>
        <p:spPr/>
        <p:txBody>
          <a:bodyPr/>
          <a:lstStyle/>
          <a:p>
            <a:r>
              <a:rPr lang="en-US" dirty="0"/>
              <a:t>Interesting navigation files</a:t>
            </a:r>
          </a:p>
        </p:txBody>
      </p:sp>
      <p:pic>
        <p:nvPicPr>
          <p:cNvPr id="4" name="Picture 3">
            <a:extLst>
              <a:ext uri="{FF2B5EF4-FFF2-40B4-BE49-F238E27FC236}">
                <a16:creationId xmlns:a16="http://schemas.microsoft.com/office/drawing/2014/main" id="{0FA441B3-D5E7-ABDE-E261-00075242B2DD}"/>
              </a:ext>
            </a:extLst>
          </p:cNvPr>
          <p:cNvPicPr>
            <a:picLocks noChangeAspect="1"/>
          </p:cNvPicPr>
          <p:nvPr/>
        </p:nvPicPr>
        <p:blipFill>
          <a:blip r:embed="rId2"/>
          <a:stretch>
            <a:fillRect/>
          </a:stretch>
        </p:blipFill>
        <p:spPr>
          <a:xfrm>
            <a:off x="838200" y="1690688"/>
            <a:ext cx="10478408" cy="4823878"/>
          </a:xfrm>
          <a:prstGeom prst="rect">
            <a:avLst/>
          </a:prstGeom>
        </p:spPr>
      </p:pic>
    </p:spTree>
    <p:extLst>
      <p:ext uri="{BB962C8B-B14F-4D97-AF65-F5344CB8AC3E}">
        <p14:creationId xmlns:p14="http://schemas.microsoft.com/office/powerpoint/2010/main" val="700827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0A8A-C046-407D-967E-525ECB108D80}"/>
              </a:ext>
            </a:extLst>
          </p:cNvPr>
          <p:cNvSpPr>
            <a:spLocks noGrp="1"/>
          </p:cNvSpPr>
          <p:nvPr>
            <p:ph type="title"/>
          </p:nvPr>
        </p:nvSpPr>
        <p:spPr/>
        <p:txBody>
          <a:bodyPr/>
          <a:lstStyle/>
          <a:p>
            <a:r>
              <a:rPr lang="en-US" dirty="0">
                <a:cs typeface="Calibri Light"/>
              </a:rPr>
              <a:t>Map evidence generation and investigations</a:t>
            </a:r>
            <a:endParaRPr lang="en-US" dirty="0"/>
          </a:p>
        </p:txBody>
      </p:sp>
      <p:pic>
        <p:nvPicPr>
          <p:cNvPr id="1026" name="Picture 2" descr="Google Maps Logo and symbol, meaning, history, PNG, brand">
            <a:extLst>
              <a:ext uri="{FF2B5EF4-FFF2-40B4-BE49-F238E27FC236}">
                <a16:creationId xmlns:a16="http://schemas.microsoft.com/office/drawing/2014/main" id="{7C32ACC9-3BA7-8936-73E6-B64B27E1EA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16" r="13158"/>
          <a:stretch/>
        </p:blipFill>
        <p:spPr bwMode="auto">
          <a:xfrm>
            <a:off x="508278" y="2913532"/>
            <a:ext cx="1177766" cy="92894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6E11D26F-B3B1-AB38-9961-33060833A860}"/>
              </a:ext>
            </a:extLst>
          </p:cNvPr>
          <p:cNvSpPr/>
          <p:nvPr/>
        </p:nvSpPr>
        <p:spPr>
          <a:xfrm>
            <a:off x="2140800" y="2428835"/>
            <a:ext cx="1909823" cy="6597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Insert/Save a place</a:t>
            </a:r>
          </a:p>
        </p:txBody>
      </p:sp>
      <p:sp>
        <p:nvSpPr>
          <p:cNvPr id="6" name="Oval 5">
            <a:extLst>
              <a:ext uri="{FF2B5EF4-FFF2-40B4-BE49-F238E27FC236}">
                <a16:creationId xmlns:a16="http://schemas.microsoft.com/office/drawing/2014/main" id="{BE3DD601-0AAB-9CC7-BD6B-BE7D6AC9A048}"/>
              </a:ext>
            </a:extLst>
          </p:cNvPr>
          <p:cNvSpPr/>
          <p:nvPr/>
        </p:nvSpPr>
        <p:spPr>
          <a:xfrm>
            <a:off x="2140799" y="1617606"/>
            <a:ext cx="1909823" cy="6597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Search for a place</a:t>
            </a:r>
          </a:p>
        </p:txBody>
      </p:sp>
      <p:sp>
        <p:nvSpPr>
          <p:cNvPr id="8" name="Oval 7">
            <a:extLst>
              <a:ext uri="{FF2B5EF4-FFF2-40B4-BE49-F238E27FC236}">
                <a16:creationId xmlns:a16="http://schemas.microsoft.com/office/drawing/2014/main" id="{34C3A8B5-4D93-3938-AE53-6573B50F903A}"/>
              </a:ext>
            </a:extLst>
          </p:cNvPr>
          <p:cNvSpPr/>
          <p:nvPr/>
        </p:nvSpPr>
        <p:spPr>
          <a:xfrm>
            <a:off x="2125707" y="3242459"/>
            <a:ext cx="1909823" cy="6597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Search for a route</a:t>
            </a:r>
          </a:p>
        </p:txBody>
      </p:sp>
      <p:sp>
        <p:nvSpPr>
          <p:cNvPr id="9" name="Cylinder 8">
            <a:extLst>
              <a:ext uri="{FF2B5EF4-FFF2-40B4-BE49-F238E27FC236}">
                <a16:creationId xmlns:a16="http://schemas.microsoft.com/office/drawing/2014/main" id="{2A726E4F-655A-9CF3-63B1-A587BA58E1F8}"/>
              </a:ext>
            </a:extLst>
          </p:cNvPr>
          <p:cNvSpPr/>
          <p:nvPr/>
        </p:nvSpPr>
        <p:spPr>
          <a:xfrm>
            <a:off x="5199033" y="2355114"/>
            <a:ext cx="1165115" cy="1935480"/>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Databases /Files (saved evidence)</a:t>
            </a:r>
          </a:p>
        </p:txBody>
      </p:sp>
      <p:sp>
        <p:nvSpPr>
          <p:cNvPr id="10" name="Oval 9">
            <a:extLst>
              <a:ext uri="{FF2B5EF4-FFF2-40B4-BE49-F238E27FC236}">
                <a16:creationId xmlns:a16="http://schemas.microsoft.com/office/drawing/2014/main" id="{1A9F10B3-C0AE-A0F4-20E9-A2E1654619AC}"/>
              </a:ext>
            </a:extLst>
          </p:cNvPr>
          <p:cNvSpPr/>
          <p:nvPr/>
        </p:nvSpPr>
        <p:spPr>
          <a:xfrm>
            <a:off x="7512054" y="2987937"/>
            <a:ext cx="2082973" cy="6597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get inserted coordinates</a:t>
            </a:r>
          </a:p>
        </p:txBody>
      </p:sp>
      <p:sp>
        <p:nvSpPr>
          <p:cNvPr id="11" name="Oval 10">
            <a:extLst>
              <a:ext uri="{FF2B5EF4-FFF2-40B4-BE49-F238E27FC236}">
                <a16:creationId xmlns:a16="http://schemas.microsoft.com/office/drawing/2014/main" id="{A0C81E60-0EE8-5836-7D42-FDC4B5F7282F}"/>
              </a:ext>
            </a:extLst>
          </p:cNvPr>
          <p:cNvSpPr/>
          <p:nvPr/>
        </p:nvSpPr>
        <p:spPr>
          <a:xfrm>
            <a:off x="7512055" y="2085355"/>
            <a:ext cx="2082973" cy="6597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get searched coordinates</a:t>
            </a:r>
          </a:p>
        </p:txBody>
      </p:sp>
      <p:sp>
        <p:nvSpPr>
          <p:cNvPr id="12" name="Oval 11">
            <a:extLst>
              <a:ext uri="{FF2B5EF4-FFF2-40B4-BE49-F238E27FC236}">
                <a16:creationId xmlns:a16="http://schemas.microsoft.com/office/drawing/2014/main" id="{579327EF-1409-37BA-E005-6F110D830926}"/>
              </a:ext>
            </a:extLst>
          </p:cNvPr>
          <p:cNvSpPr/>
          <p:nvPr/>
        </p:nvSpPr>
        <p:spPr>
          <a:xfrm>
            <a:off x="7512053" y="4020835"/>
            <a:ext cx="2082973" cy="6597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get searched route</a:t>
            </a:r>
          </a:p>
        </p:txBody>
      </p:sp>
      <p:cxnSp>
        <p:nvCxnSpPr>
          <p:cNvPr id="14" name="Straight Arrow Connector 13">
            <a:extLst>
              <a:ext uri="{FF2B5EF4-FFF2-40B4-BE49-F238E27FC236}">
                <a16:creationId xmlns:a16="http://schemas.microsoft.com/office/drawing/2014/main" id="{9E1C12E8-78DA-DF22-C333-572388B92594}"/>
              </a:ext>
            </a:extLst>
          </p:cNvPr>
          <p:cNvCxnSpPr>
            <a:cxnSpLocks/>
          </p:cNvCxnSpPr>
          <p:nvPr/>
        </p:nvCxnSpPr>
        <p:spPr>
          <a:xfrm flipV="1">
            <a:off x="1365428" y="2085355"/>
            <a:ext cx="760279" cy="1055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733F2B2-C078-3A13-9DAB-A0364B25473B}"/>
              </a:ext>
            </a:extLst>
          </p:cNvPr>
          <p:cNvCxnSpPr>
            <a:cxnSpLocks/>
            <a:endCxn id="5" idx="2"/>
          </p:cNvCxnSpPr>
          <p:nvPr/>
        </p:nvCxnSpPr>
        <p:spPr>
          <a:xfrm flipV="1">
            <a:off x="1365428" y="2758714"/>
            <a:ext cx="775372" cy="382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409FDF5-0C3E-1D2B-05F9-2311C1C582F4}"/>
              </a:ext>
            </a:extLst>
          </p:cNvPr>
          <p:cNvCxnSpPr>
            <a:cxnSpLocks/>
            <a:endCxn id="8" idx="2"/>
          </p:cNvCxnSpPr>
          <p:nvPr/>
        </p:nvCxnSpPr>
        <p:spPr>
          <a:xfrm>
            <a:off x="1365428" y="3242459"/>
            <a:ext cx="760279" cy="329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312D723-8541-1602-50EF-FDD22CC2030C}"/>
              </a:ext>
            </a:extLst>
          </p:cNvPr>
          <p:cNvCxnSpPr>
            <a:cxnSpLocks/>
            <a:stCxn id="6" idx="6"/>
          </p:cNvCxnSpPr>
          <p:nvPr/>
        </p:nvCxnSpPr>
        <p:spPr>
          <a:xfrm>
            <a:off x="4050622" y="1947485"/>
            <a:ext cx="1171608" cy="816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24D5681-5D97-8097-6586-807AD43CA2D7}"/>
              </a:ext>
            </a:extLst>
          </p:cNvPr>
          <p:cNvCxnSpPr>
            <a:cxnSpLocks/>
            <a:stCxn id="5" idx="6"/>
          </p:cNvCxnSpPr>
          <p:nvPr/>
        </p:nvCxnSpPr>
        <p:spPr>
          <a:xfrm>
            <a:off x="4050623" y="2758714"/>
            <a:ext cx="1171607" cy="5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AD520D4-35BD-770C-F592-5FBF099C0E18}"/>
              </a:ext>
            </a:extLst>
          </p:cNvPr>
          <p:cNvCxnSpPr>
            <a:cxnSpLocks/>
            <a:stCxn id="8" idx="6"/>
          </p:cNvCxnSpPr>
          <p:nvPr/>
        </p:nvCxnSpPr>
        <p:spPr>
          <a:xfrm flipV="1">
            <a:off x="4035530" y="2718779"/>
            <a:ext cx="1186700" cy="853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E573FBA-0D1B-37A8-A6BC-1DF180AEED86}"/>
              </a:ext>
            </a:extLst>
          </p:cNvPr>
          <p:cNvCxnSpPr>
            <a:cxnSpLocks/>
            <a:stCxn id="9" idx="4"/>
            <a:endCxn id="11" idx="2"/>
          </p:cNvCxnSpPr>
          <p:nvPr/>
        </p:nvCxnSpPr>
        <p:spPr>
          <a:xfrm flipV="1">
            <a:off x="6364148" y="2415234"/>
            <a:ext cx="1147907" cy="907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DA073F8-12B1-5DCF-FE5E-F71F501C9676}"/>
              </a:ext>
            </a:extLst>
          </p:cNvPr>
          <p:cNvCxnSpPr>
            <a:cxnSpLocks/>
            <a:stCxn id="9" idx="4"/>
            <a:endCxn id="10" idx="2"/>
          </p:cNvCxnSpPr>
          <p:nvPr/>
        </p:nvCxnSpPr>
        <p:spPr>
          <a:xfrm flipV="1">
            <a:off x="6364148" y="3317816"/>
            <a:ext cx="1147906" cy="5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84C8DBF-BE17-18F9-49D4-4FB0551EED8D}"/>
              </a:ext>
            </a:extLst>
          </p:cNvPr>
          <p:cNvCxnSpPr>
            <a:cxnSpLocks/>
            <a:stCxn id="9" idx="4"/>
            <a:endCxn id="12" idx="2"/>
          </p:cNvCxnSpPr>
          <p:nvPr/>
        </p:nvCxnSpPr>
        <p:spPr>
          <a:xfrm>
            <a:off x="6364148" y="3322854"/>
            <a:ext cx="1147905" cy="1027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32" name="Picture 8" descr="Database, document, file, sqlite icon - Download on Iconfinder">
            <a:extLst>
              <a:ext uri="{FF2B5EF4-FFF2-40B4-BE49-F238E27FC236}">
                <a16:creationId xmlns:a16="http://schemas.microsoft.com/office/drawing/2014/main" id="{18E11896-D7C0-3EEC-7426-034037184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766" y="2634060"/>
            <a:ext cx="869631" cy="86963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Database, document, file, sqlite icon - Download on Iconfinder">
            <a:extLst>
              <a:ext uri="{FF2B5EF4-FFF2-40B4-BE49-F238E27FC236}">
                <a16:creationId xmlns:a16="http://schemas.microsoft.com/office/drawing/2014/main" id="{8FB4FB44-DF00-77A5-27A2-C4F8FFE51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733" y="2948158"/>
            <a:ext cx="869631" cy="86963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D4C088F7-C827-D2A6-9527-43BA97431F45}"/>
              </a:ext>
            </a:extLst>
          </p:cNvPr>
          <p:cNvSpPr/>
          <p:nvPr/>
        </p:nvSpPr>
        <p:spPr>
          <a:xfrm>
            <a:off x="1929645" y="1528777"/>
            <a:ext cx="2349486" cy="487797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76FEEEF-67B1-8F2E-1C82-66386088516C}"/>
              </a:ext>
            </a:extLst>
          </p:cNvPr>
          <p:cNvSpPr txBox="1"/>
          <p:nvPr/>
        </p:nvSpPr>
        <p:spPr>
          <a:xfrm>
            <a:off x="2117603" y="6406756"/>
            <a:ext cx="2063572" cy="369332"/>
          </a:xfrm>
          <a:prstGeom prst="rect">
            <a:avLst/>
          </a:prstGeom>
          <a:noFill/>
        </p:spPr>
        <p:txBody>
          <a:bodyPr wrap="square">
            <a:spAutoFit/>
          </a:bodyPr>
          <a:lstStyle/>
          <a:p>
            <a:r>
              <a:rPr lang="en-US" sz="1800" dirty="0">
                <a:solidFill>
                  <a:srgbClr val="FF0000"/>
                </a:solidFill>
                <a:ea typeface="+mn-lt"/>
                <a:cs typeface="+mn-lt"/>
              </a:rPr>
              <a:t>Map use scenarios</a:t>
            </a:r>
            <a:endParaRPr lang="en-US" dirty="0">
              <a:solidFill>
                <a:srgbClr val="FF0000"/>
              </a:solidFill>
            </a:endParaRPr>
          </a:p>
        </p:txBody>
      </p:sp>
      <p:sp>
        <p:nvSpPr>
          <p:cNvPr id="44" name="TextBox 43">
            <a:extLst>
              <a:ext uri="{FF2B5EF4-FFF2-40B4-BE49-F238E27FC236}">
                <a16:creationId xmlns:a16="http://schemas.microsoft.com/office/drawing/2014/main" id="{12615680-C3E5-5DE3-3A0D-8DBF476BCB85}"/>
              </a:ext>
            </a:extLst>
          </p:cNvPr>
          <p:cNvSpPr txBox="1"/>
          <p:nvPr/>
        </p:nvSpPr>
        <p:spPr>
          <a:xfrm>
            <a:off x="7722758" y="5846544"/>
            <a:ext cx="1578698" cy="646331"/>
          </a:xfrm>
          <a:prstGeom prst="rect">
            <a:avLst/>
          </a:prstGeom>
          <a:noFill/>
        </p:spPr>
        <p:txBody>
          <a:bodyPr wrap="square">
            <a:spAutoFit/>
          </a:bodyPr>
          <a:lstStyle/>
          <a:p>
            <a:pPr algn="ctr"/>
            <a:r>
              <a:rPr lang="en-US" sz="1800" dirty="0">
                <a:solidFill>
                  <a:srgbClr val="FF0000"/>
                </a:solidFill>
                <a:ea typeface="+mn-lt"/>
                <a:cs typeface="+mn-lt"/>
              </a:rPr>
              <a:t>investigation scenarios</a:t>
            </a:r>
            <a:endParaRPr lang="en-US" dirty="0">
              <a:solidFill>
                <a:srgbClr val="FF0000"/>
              </a:solidFill>
            </a:endParaRPr>
          </a:p>
        </p:txBody>
      </p:sp>
      <p:sp>
        <p:nvSpPr>
          <p:cNvPr id="45" name="Rectangle 44">
            <a:extLst>
              <a:ext uri="{FF2B5EF4-FFF2-40B4-BE49-F238E27FC236}">
                <a16:creationId xmlns:a16="http://schemas.microsoft.com/office/drawing/2014/main" id="{96700392-FED0-445A-33C4-8E3AB623F355}"/>
              </a:ext>
            </a:extLst>
          </p:cNvPr>
          <p:cNvSpPr/>
          <p:nvPr/>
        </p:nvSpPr>
        <p:spPr>
          <a:xfrm>
            <a:off x="7337364" y="1690688"/>
            <a:ext cx="2349486" cy="40928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5126BD8-ACD2-0282-9C99-1294507082E1}"/>
              </a:ext>
            </a:extLst>
          </p:cNvPr>
          <p:cNvSpPr/>
          <p:nvPr/>
        </p:nvSpPr>
        <p:spPr>
          <a:xfrm>
            <a:off x="2140799" y="3982952"/>
            <a:ext cx="1909823" cy="6597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Download offline map</a:t>
            </a:r>
          </a:p>
        </p:txBody>
      </p:sp>
      <p:sp>
        <p:nvSpPr>
          <p:cNvPr id="13" name="Oval 12">
            <a:extLst>
              <a:ext uri="{FF2B5EF4-FFF2-40B4-BE49-F238E27FC236}">
                <a16:creationId xmlns:a16="http://schemas.microsoft.com/office/drawing/2014/main" id="{29C9A541-AC65-0D13-F0C6-789ABD18575E}"/>
              </a:ext>
            </a:extLst>
          </p:cNvPr>
          <p:cNvSpPr/>
          <p:nvPr/>
        </p:nvSpPr>
        <p:spPr>
          <a:xfrm>
            <a:off x="2125707" y="4751086"/>
            <a:ext cx="1909823" cy="6597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Navigation</a:t>
            </a:r>
          </a:p>
        </p:txBody>
      </p:sp>
      <p:sp>
        <p:nvSpPr>
          <p:cNvPr id="15" name="Oval 14">
            <a:extLst>
              <a:ext uri="{FF2B5EF4-FFF2-40B4-BE49-F238E27FC236}">
                <a16:creationId xmlns:a16="http://schemas.microsoft.com/office/drawing/2014/main" id="{8172FDD8-19E4-3180-927D-ED84E84355B0}"/>
              </a:ext>
            </a:extLst>
          </p:cNvPr>
          <p:cNvSpPr/>
          <p:nvPr/>
        </p:nvSpPr>
        <p:spPr>
          <a:xfrm>
            <a:off x="2117603" y="5569351"/>
            <a:ext cx="1909823" cy="6597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provide feedback</a:t>
            </a:r>
          </a:p>
        </p:txBody>
      </p:sp>
      <p:sp>
        <p:nvSpPr>
          <p:cNvPr id="21" name="Oval 20">
            <a:extLst>
              <a:ext uri="{FF2B5EF4-FFF2-40B4-BE49-F238E27FC236}">
                <a16:creationId xmlns:a16="http://schemas.microsoft.com/office/drawing/2014/main" id="{877903D4-6C4C-6A1E-6B39-E3E17B475C88}"/>
              </a:ext>
            </a:extLst>
          </p:cNvPr>
          <p:cNvSpPr/>
          <p:nvPr/>
        </p:nvSpPr>
        <p:spPr>
          <a:xfrm>
            <a:off x="7593693" y="4955492"/>
            <a:ext cx="2082973" cy="6597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23" name="Straight Arrow Connector 22">
            <a:extLst>
              <a:ext uri="{FF2B5EF4-FFF2-40B4-BE49-F238E27FC236}">
                <a16:creationId xmlns:a16="http://schemas.microsoft.com/office/drawing/2014/main" id="{2505CF18-E1ED-46DC-B4B2-252159C7AE7F}"/>
              </a:ext>
            </a:extLst>
          </p:cNvPr>
          <p:cNvCxnSpPr>
            <a:cxnSpLocks/>
            <a:endCxn id="3" idx="2"/>
          </p:cNvCxnSpPr>
          <p:nvPr/>
        </p:nvCxnSpPr>
        <p:spPr>
          <a:xfrm>
            <a:off x="1268499" y="3218980"/>
            <a:ext cx="872300" cy="1093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26015DA-5B3B-4414-04E1-49B819A29988}"/>
              </a:ext>
            </a:extLst>
          </p:cNvPr>
          <p:cNvCxnSpPr>
            <a:cxnSpLocks/>
            <a:endCxn id="13" idx="2"/>
          </p:cNvCxnSpPr>
          <p:nvPr/>
        </p:nvCxnSpPr>
        <p:spPr>
          <a:xfrm>
            <a:off x="1313140" y="3218980"/>
            <a:ext cx="812567" cy="18619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A1FF32-AF91-C72C-F578-571E2D1D686C}"/>
              </a:ext>
            </a:extLst>
          </p:cNvPr>
          <p:cNvCxnSpPr>
            <a:cxnSpLocks/>
            <a:endCxn id="15" idx="2"/>
          </p:cNvCxnSpPr>
          <p:nvPr/>
        </p:nvCxnSpPr>
        <p:spPr>
          <a:xfrm>
            <a:off x="1337792" y="3242459"/>
            <a:ext cx="779811" cy="2656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84A89A6-BCBD-6E54-1247-3F3A4FCAAFF3}"/>
              </a:ext>
            </a:extLst>
          </p:cNvPr>
          <p:cNvCxnSpPr>
            <a:cxnSpLocks/>
            <a:stCxn id="3" idx="6"/>
            <a:endCxn id="9" idx="2"/>
          </p:cNvCxnSpPr>
          <p:nvPr/>
        </p:nvCxnSpPr>
        <p:spPr>
          <a:xfrm flipV="1">
            <a:off x="4050622" y="3322854"/>
            <a:ext cx="1148411" cy="989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4F8232B-8AD9-AEE1-D079-7A46C40EA464}"/>
              </a:ext>
            </a:extLst>
          </p:cNvPr>
          <p:cNvCxnSpPr>
            <a:cxnSpLocks/>
            <a:stCxn id="13" idx="6"/>
            <a:endCxn id="9" idx="2"/>
          </p:cNvCxnSpPr>
          <p:nvPr/>
        </p:nvCxnSpPr>
        <p:spPr>
          <a:xfrm flipV="1">
            <a:off x="4035530" y="3322854"/>
            <a:ext cx="1163503" cy="1758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DEBD8BE-66BC-809C-E9F3-EAD70EFBA743}"/>
              </a:ext>
            </a:extLst>
          </p:cNvPr>
          <p:cNvCxnSpPr>
            <a:cxnSpLocks/>
            <a:stCxn id="15" idx="6"/>
            <a:endCxn id="9" idx="2"/>
          </p:cNvCxnSpPr>
          <p:nvPr/>
        </p:nvCxnSpPr>
        <p:spPr>
          <a:xfrm flipV="1">
            <a:off x="4027426" y="3322854"/>
            <a:ext cx="1171607" cy="2576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998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F568EC-7B6D-7678-E64D-E83029F56E56}"/>
              </a:ext>
            </a:extLst>
          </p:cNvPr>
          <p:cNvSpPr>
            <a:spLocks noGrp="1"/>
          </p:cNvSpPr>
          <p:nvPr>
            <p:ph type="title"/>
          </p:nvPr>
        </p:nvSpPr>
        <p:spPr/>
        <p:txBody>
          <a:bodyPr/>
          <a:lstStyle/>
          <a:p>
            <a:r>
              <a:rPr lang="en-US" dirty="0"/>
              <a:t>offline saved directions</a:t>
            </a:r>
          </a:p>
        </p:txBody>
      </p:sp>
      <p:pic>
        <p:nvPicPr>
          <p:cNvPr id="6" name="Picture 5">
            <a:extLst>
              <a:ext uri="{FF2B5EF4-FFF2-40B4-BE49-F238E27FC236}">
                <a16:creationId xmlns:a16="http://schemas.microsoft.com/office/drawing/2014/main" id="{09C449EC-77E4-5425-3B84-C3C7EAB88D0D}"/>
              </a:ext>
            </a:extLst>
          </p:cNvPr>
          <p:cNvPicPr>
            <a:picLocks noChangeAspect="1"/>
          </p:cNvPicPr>
          <p:nvPr/>
        </p:nvPicPr>
        <p:blipFill>
          <a:blip r:embed="rId2"/>
          <a:stretch>
            <a:fillRect/>
          </a:stretch>
        </p:blipFill>
        <p:spPr>
          <a:xfrm>
            <a:off x="838200" y="1691859"/>
            <a:ext cx="10417443" cy="4801016"/>
          </a:xfrm>
          <a:prstGeom prst="rect">
            <a:avLst/>
          </a:prstGeom>
        </p:spPr>
      </p:pic>
    </p:spTree>
    <p:extLst>
      <p:ext uri="{BB962C8B-B14F-4D97-AF65-F5344CB8AC3E}">
        <p14:creationId xmlns:p14="http://schemas.microsoft.com/office/powerpoint/2010/main" val="313753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CBB3A-CEE1-4277-91C3-A4E657FFA093}"/>
              </a:ext>
            </a:extLst>
          </p:cNvPr>
          <p:cNvSpPr>
            <a:spLocks noGrp="1"/>
          </p:cNvSpPr>
          <p:nvPr>
            <p:ph type="title"/>
          </p:nvPr>
        </p:nvSpPr>
        <p:spPr/>
        <p:txBody>
          <a:bodyPr/>
          <a:lstStyle/>
          <a:p>
            <a:r>
              <a:rPr lang="en-US" dirty="0">
                <a:cs typeface="Calibri Light"/>
              </a:rPr>
              <a:t>Review offline directions </a:t>
            </a:r>
            <a:endParaRPr lang="en-US" dirty="0"/>
          </a:p>
        </p:txBody>
      </p:sp>
      <p:pic>
        <p:nvPicPr>
          <p:cNvPr id="16" name="Picture 4" descr="Text&#10;&#10;Description automatically generated">
            <a:extLst>
              <a:ext uri="{FF2B5EF4-FFF2-40B4-BE49-F238E27FC236}">
                <a16:creationId xmlns:a16="http://schemas.microsoft.com/office/drawing/2014/main" id="{D39C21C3-B553-4A67-8EB0-97DA48F2D719}"/>
              </a:ext>
            </a:extLst>
          </p:cNvPr>
          <p:cNvPicPr>
            <a:picLocks noChangeAspect="1"/>
          </p:cNvPicPr>
          <p:nvPr/>
        </p:nvPicPr>
        <p:blipFill>
          <a:blip r:embed="rId2"/>
          <a:stretch>
            <a:fillRect/>
          </a:stretch>
        </p:blipFill>
        <p:spPr>
          <a:xfrm>
            <a:off x="836909" y="2252231"/>
            <a:ext cx="7973878" cy="3276931"/>
          </a:xfrm>
          <a:prstGeom prst="rect">
            <a:avLst/>
          </a:prstGeom>
        </p:spPr>
      </p:pic>
      <p:sp>
        <p:nvSpPr>
          <p:cNvPr id="18" name="Rectangle 17">
            <a:extLst>
              <a:ext uri="{FF2B5EF4-FFF2-40B4-BE49-F238E27FC236}">
                <a16:creationId xmlns:a16="http://schemas.microsoft.com/office/drawing/2014/main" id="{EA111976-6C5D-4634-979F-57753FD5D1CC}"/>
              </a:ext>
            </a:extLst>
          </p:cNvPr>
          <p:cNvSpPr/>
          <p:nvPr/>
        </p:nvSpPr>
        <p:spPr>
          <a:xfrm>
            <a:off x="835030" y="2365758"/>
            <a:ext cx="7973408" cy="5290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BACB443-1098-4305-9295-5629973D0BF7}"/>
              </a:ext>
            </a:extLst>
          </p:cNvPr>
          <p:cNvSpPr/>
          <p:nvPr/>
        </p:nvSpPr>
        <p:spPr>
          <a:xfrm>
            <a:off x="835030" y="4070572"/>
            <a:ext cx="7921747" cy="4903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5736972-2697-44F7-AB4A-3B74DFD97C88}"/>
              </a:ext>
            </a:extLst>
          </p:cNvPr>
          <p:cNvSpPr/>
          <p:nvPr/>
        </p:nvSpPr>
        <p:spPr>
          <a:xfrm>
            <a:off x="835030" y="5013385"/>
            <a:ext cx="7973408" cy="5032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FAE548-5AD9-0626-358F-D5FF02D4CC45}"/>
              </a:ext>
            </a:extLst>
          </p:cNvPr>
          <p:cNvPicPr>
            <a:picLocks noChangeAspect="1"/>
          </p:cNvPicPr>
          <p:nvPr/>
        </p:nvPicPr>
        <p:blipFill>
          <a:blip r:embed="rId3"/>
          <a:stretch>
            <a:fillRect/>
          </a:stretch>
        </p:blipFill>
        <p:spPr>
          <a:xfrm>
            <a:off x="835030" y="1680681"/>
            <a:ext cx="7270110" cy="571550"/>
          </a:xfrm>
          <a:prstGeom prst="rect">
            <a:avLst/>
          </a:prstGeom>
        </p:spPr>
      </p:pic>
    </p:spTree>
    <p:extLst>
      <p:ext uri="{BB962C8B-B14F-4D97-AF65-F5344CB8AC3E}">
        <p14:creationId xmlns:p14="http://schemas.microsoft.com/office/powerpoint/2010/main" val="2557268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7AB93-31EE-408A-F99C-0A863E97AC2B}"/>
              </a:ext>
            </a:extLst>
          </p:cNvPr>
          <p:cNvSpPr>
            <a:spLocks noGrp="1"/>
          </p:cNvSpPr>
          <p:nvPr>
            <p:ph type="title"/>
          </p:nvPr>
        </p:nvSpPr>
        <p:spPr/>
        <p:txBody>
          <a:bodyPr/>
          <a:lstStyle/>
          <a:p>
            <a:r>
              <a:rPr lang="en-GB" dirty="0">
                <a:solidFill>
                  <a:schemeClr val="accent2"/>
                </a:solidFill>
              </a:rPr>
              <a:t>ue3.db </a:t>
            </a:r>
            <a:r>
              <a:rPr lang="en-GB" dirty="0"/>
              <a:t>and </a:t>
            </a:r>
            <a:r>
              <a:rPr lang="en-GB" dirty="0" err="1">
                <a:solidFill>
                  <a:schemeClr val="accent2"/>
                </a:solidFill>
              </a:rPr>
              <a:t>inbox_notifications.db</a:t>
            </a:r>
            <a:endParaRPr lang="en-US" dirty="0">
              <a:solidFill>
                <a:schemeClr val="accent2"/>
              </a:solidFill>
            </a:endParaRPr>
          </a:p>
        </p:txBody>
      </p:sp>
      <p:sp>
        <p:nvSpPr>
          <p:cNvPr id="3" name="Text Placeholder 2">
            <a:extLst>
              <a:ext uri="{FF2B5EF4-FFF2-40B4-BE49-F238E27FC236}">
                <a16:creationId xmlns:a16="http://schemas.microsoft.com/office/drawing/2014/main" id="{2945BDCF-1825-42E9-BA0C-B9DDF3C52428}"/>
              </a:ext>
            </a:extLst>
          </p:cNvPr>
          <p:cNvSpPr>
            <a:spLocks noGrp="1"/>
          </p:cNvSpPr>
          <p:nvPr>
            <p:ph type="body" idx="1"/>
          </p:nvPr>
        </p:nvSpPr>
        <p:spPr/>
        <p:txBody>
          <a:bodyPr/>
          <a:lstStyle/>
          <a:p>
            <a:r>
              <a:rPr lang="en-US" dirty="0"/>
              <a:t>Behavioral Patterns</a:t>
            </a:r>
          </a:p>
        </p:txBody>
      </p:sp>
    </p:spTree>
    <p:extLst>
      <p:ext uri="{BB962C8B-B14F-4D97-AF65-F5344CB8AC3E}">
        <p14:creationId xmlns:p14="http://schemas.microsoft.com/office/powerpoint/2010/main" val="2195926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45A9C5-1963-BDC5-3D36-DC37F1FF74A0}"/>
              </a:ext>
            </a:extLst>
          </p:cNvPr>
          <p:cNvSpPr>
            <a:spLocks noGrp="1"/>
          </p:cNvSpPr>
          <p:nvPr>
            <p:ph type="title"/>
          </p:nvPr>
        </p:nvSpPr>
        <p:spPr/>
        <p:txBody>
          <a:bodyPr/>
          <a:lstStyle/>
          <a:p>
            <a:r>
              <a:rPr lang="en-GB" dirty="0">
                <a:solidFill>
                  <a:srgbClr val="7030A0"/>
                </a:solidFill>
              </a:rPr>
              <a:t>ue3.db </a:t>
            </a:r>
            <a:r>
              <a:rPr lang="en-GB" dirty="0"/>
              <a:t>and </a:t>
            </a:r>
            <a:r>
              <a:rPr lang="en-GB" dirty="0" err="1">
                <a:solidFill>
                  <a:srgbClr val="7030A0"/>
                </a:solidFill>
              </a:rPr>
              <a:t>inbox_notifications.db</a:t>
            </a:r>
            <a:endParaRPr lang="en-US" dirty="0"/>
          </a:p>
        </p:txBody>
      </p:sp>
      <p:pic>
        <p:nvPicPr>
          <p:cNvPr id="6" name="Picture 5">
            <a:extLst>
              <a:ext uri="{FF2B5EF4-FFF2-40B4-BE49-F238E27FC236}">
                <a16:creationId xmlns:a16="http://schemas.microsoft.com/office/drawing/2014/main" id="{F254793B-C974-88C4-7C8E-F8C34E517237}"/>
              </a:ext>
            </a:extLst>
          </p:cNvPr>
          <p:cNvPicPr>
            <a:picLocks noChangeAspect="1"/>
          </p:cNvPicPr>
          <p:nvPr/>
        </p:nvPicPr>
        <p:blipFill>
          <a:blip r:embed="rId2"/>
          <a:stretch>
            <a:fillRect/>
          </a:stretch>
        </p:blipFill>
        <p:spPr>
          <a:xfrm>
            <a:off x="1005520" y="2244004"/>
            <a:ext cx="9251207" cy="2480396"/>
          </a:xfrm>
          <a:prstGeom prst="rect">
            <a:avLst/>
          </a:prstGeom>
        </p:spPr>
      </p:pic>
      <p:sp>
        <p:nvSpPr>
          <p:cNvPr id="7" name="TextBox 6">
            <a:extLst>
              <a:ext uri="{FF2B5EF4-FFF2-40B4-BE49-F238E27FC236}">
                <a16:creationId xmlns:a16="http://schemas.microsoft.com/office/drawing/2014/main" id="{8B5D989D-5501-3E81-2EAA-B09EDD7B118F}"/>
              </a:ext>
            </a:extLst>
          </p:cNvPr>
          <p:cNvSpPr txBox="1"/>
          <p:nvPr/>
        </p:nvSpPr>
        <p:spPr>
          <a:xfrm>
            <a:off x="1005520" y="5170206"/>
            <a:ext cx="2517228" cy="369332"/>
          </a:xfrm>
          <a:prstGeom prst="rect">
            <a:avLst/>
          </a:prstGeom>
          <a:noFill/>
        </p:spPr>
        <p:txBody>
          <a:bodyPr wrap="none" rtlCol="0">
            <a:spAutoFit/>
          </a:bodyPr>
          <a:lstStyle/>
          <a:p>
            <a:r>
              <a:rPr lang="en-US" dirty="0"/>
              <a:t>No values in these tables</a:t>
            </a:r>
          </a:p>
        </p:txBody>
      </p:sp>
    </p:spTree>
    <p:extLst>
      <p:ext uri="{BB962C8B-B14F-4D97-AF65-F5344CB8AC3E}">
        <p14:creationId xmlns:p14="http://schemas.microsoft.com/office/powerpoint/2010/main" val="1818241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F14CA-D74F-BC04-2ED5-3667D23F242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5E7E27-E931-C540-98D2-A0AFD8C02217}"/>
              </a:ext>
            </a:extLst>
          </p:cNvPr>
          <p:cNvSpPr>
            <a:spLocks noGrp="1"/>
          </p:cNvSpPr>
          <p:nvPr>
            <p:ph type="title"/>
          </p:nvPr>
        </p:nvSpPr>
        <p:spPr/>
        <p:txBody>
          <a:bodyPr/>
          <a:lstStyle/>
          <a:p>
            <a:r>
              <a:rPr lang="en-US" dirty="0" err="1">
                <a:solidFill>
                  <a:schemeClr val="accent2"/>
                </a:solidFill>
              </a:rPr>
              <a:t>ugc_photos_location_data.db</a:t>
            </a:r>
            <a:endParaRPr lang="en-US" dirty="0">
              <a:solidFill>
                <a:schemeClr val="accent2"/>
              </a:solidFill>
            </a:endParaRPr>
          </a:p>
        </p:txBody>
      </p:sp>
      <p:sp>
        <p:nvSpPr>
          <p:cNvPr id="5" name="Text Placeholder 4">
            <a:extLst>
              <a:ext uri="{FF2B5EF4-FFF2-40B4-BE49-F238E27FC236}">
                <a16:creationId xmlns:a16="http://schemas.microsoft.com/office/drawing/2014/main" id="{63271C2C-CBB6-151A-AC34-C40A4DCC90D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8199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B5E52-7AA0-F51C-D08C-6A001FB44D7D}"/>
              </a:ext>
            </a:extLst>
          </p:cNvPr>
          <p:cNvPicPr>
            <a:picLocks noChangeAspect="1"/>
          </p:cNvPicPr>
          <p:nvPr/>
        </p:nvPicPr>
        <p:blipFill>
          <a:blip r:embed="rId3"/>
          <a:stretch>
            <a:fillRect/>
          </a:stretch>
        </p:blipFill>
        <p:spPr>
          <a:xfrm>
            <a:off x="830502" y="826746"/>
            <a:ext cx="7338696" cy="541067"/>
          </a:xfrm>
          <a:prstGeom prst="rect">
            <a:avLst/>
          </a:prstGeom>
        </p:spPr>
      </p:pic>
      <p:pic>
        <p:nvPicPr>
          <p:cNvPr id="5" name="Picture 4">
            <a:extLst>
              <a:ext uri="{FF2B5EF4-FFF2-40B4-BE49-F238E27FC236}">
                <a16:creationId xmlns:a16="http://schemas.microsoft.com/office/drawing/2014/main" id="{DFC87D48-7752-9476-5A7F-56AEBC7B53EF}"/>
              </a:ext>
            </a:extLst>
          </p:cNvPr>
          <p:cNvPicPr>
            <a:picLocks noChangeAspect="1"/>
          </p:cNvPicPr>
          <p:nvPr/>
        </p:nvPicPr>
        <p:blipFill>
          <a:blip r:embed="rId4"/>
          <a:stretch>
            <a:fillRect/>
          </a:stretch>
        </p:blipFill>
        <p:spPr>
          <a:xfrm>
            <a:off x="830502" y="1634454"/>
            <a:ext cx="1783235" cy="815411"/>
          </a:xfrm>
          <a:prstGeom prst="rect">
            <a:avLst/>
          </a:prstGeom>
        </p:spPr>
      </p:pic>
      <p:pic>
        <p:nvPicPr>
          <p:cNvPr id="7" name="Picture 6">
            <a:extLst>
              <a:ext uri="{FF2B5EF4-FFF2-40B4-BE49-F238E27FC236}">
                <a16:creationId xmlns:a16="http://schemas.microsoft.com/office/drawing/2014/main" id="{476F9C24-BFD2-CA8A-74C7-95B64DDB4FD9}"/>
              </a:ext>
            </a:extLst>
          </p:cNvPr>
          <p:cNvPicPr>
            <a:picLocks noChangeAspect="1"/>
          </p:cNvPicPr>
          <p:nvPr/>
        </p:nvPicPr>
        <p:blipFill>
          <a:blip r:embed="rId5"/>
          <a:stretch>
            <a:fillRect/>
          </a:stretch>
        </p:blipFill>
        <p:spPr>
          <a:xfrm>
            <a:off x="2727613" y="1565552"/>
            <a:ext cx="8478393" cy="4675228"/>
          </a:xfrm>
          <a:prstGeom prst="rect">
            <a:avLst/>
          </a:prstGeom>
        </p:spPr>
      </p:pic>
    </p:spTree>
    <p:extLst>
      <p:ext uri="{BB962C8B-B14F-4D97-AF65-F5344CB8AC3E}">
        <p14:creationId xmlns:p14="http://schemas.microsoft.com/office/powerpoint/2010/main" val="3615192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CCAE3D-0C26-32EE-89BA-F0C3521DC1FD}"/>
              </a:ext>
            </a:extLst>
          </p:cNvPr>
          <p:cNvPicPr>
            <a:picLocks noChangeAspect="1"/>
          </p:cNvPicPr>
          <p:nvPr/>
        </p:nvPicPr>
        <p:blipFill>
          <a:blip r:embed="rId2"/>
          <a:stretch>
            <a:fillRect/>
          </a:stretch>
        </p:blipFill>
        <p:spPr>
          <a:xfrm>
            <a:off x="1032162" y="2278346"/>
            <a:ext cx="10442967" cy="1013494"/>
          </a:xfrm>
          <a:prstGeom prst="rect">
            <a:avLst/>
          </a:prstGeom>
        </p:spPr>
      </p:pic>
      <p:sp>
        <p:nvSpPr>
          <p:cNvPr id="8" name="TextBox 7">
            <a:extLst>
              <a:ext uri="{FF2B5EF4-FFF2-40B4-BE49-F238E27FC236}">
                <a16:creationId xmlns:a16="http://schemas.microsoft.com/office/drawing/2014/main" id="{5A09CCE7-2094-03BB-494B-7AD8C28F05AF}"/>
              </a:ext>
            </a:extLst>
          </p:cNvPr>
          <p:cNvSpPr txBox="1"/>
          <p:nvPr/>
        </p:nvSpPr>
        <p:spPr>
          <a:xfrm>
            <a:off x="1554480" y="1512606"/>
            <a:ext cx="7641003" cy="369332"/>
          </a:xfrm>
          <a:prstGeom prst="rect">
            <a:avLst/>
          </a:prstGeom>
          <a:noFill/>
        </p:spPr>
        <p:txBody>
          <a:bodyPr wrap="none" rtlCol="0">
            <a:spAutoFit/>
          </a:bodyPr>
          <a:lstStyle/>
          <a:p>
            <a:r>
              <a:rPr lang="en-US" dirty="0"/>
              <a:t>No values in these tables, which indicates the user did not upload any pictures.</a:t>
            </a:r>
          </a:p>
        </p:txBody>
      </p:sp>
    </p:spTree>
    <p:extLst>
      <p:ext uri="{BB962C8B-B14F-4D97-AF65-F5344CB8AC3E}">
        <p14:creationId xmlns:p14="http://schemas.microsoft.com/office/powerpoint/2010/main" val="2140116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41D9B-2CD1-4A62-A542-FC90C9BDA6D5}"/>
              </a:ext>
            </a:extLst>
          </p:cNvPr>
          <p:cNvSpPr>
            <a:spLocks noGrp="1"/>
          </p:cNvSpPr>
          <p:nvPr>
            <p:ph type="title"/>
          </p:nvPr>
        </p:nvSpPr>
        <p:spPr/>
        <p:txBody>
          <a:bodyPr/>
          <a:lstStyle/>
          <a:p>
            <a:r>
              <a:rPr lang="en-US">
                <a:cs typeface="Calibri Light"/>
              </a:rPr>
              <a:t>To summarize</a:t>
            </a:r>
            <a:endParaRPr lang="en-US"/>
          </a:p>
        </p:txBody>
      </p:sp>
      <p:sp>
        <p:nvSpPr>
          <p:cNvPr id="3" name="Content Placeholder 2">
            <a:extLst>
              <a:ext uri="{FF2B5EF4-FFF2-40B4-BE49-F238E27FC236}">
                <a16:creationId xmlns:a16="http://schemas.microsoft.com/office/drawing/2014/main" id="{2AEADFF0-64FD-4BC0-B0B0-C813334DAF94}"/>
              </a:ext>
            </a:extLst>
          </p:cNvPr>
          <p:cNvSpPr>
            <a:spLocks noGrp="1"/>
          </p:cNvSpPr>
          <p:nvPr>
            <p:ph idx="1"/>
          </p:nvPr>
        </p:nvSpPr>
        <p:spPr/>
        <p:txBody>
          <a:bodyPr vert="horz" lIns="91440" tIns="45720" rIns="91440" bIns="45720" rtlCol="0" anchor="t">
            <a:normAutofit/>
          </a:bodyPr>
          <a:lstStyle/>
          <a:p>
            <a:r>
              <a:rPr lang="en-US" dirty="0">
                <a:ea typeface="+mn-lt"/>
                <a:cs typeface="+mn-lt"/>
              </a:rPr>
              <a:t>Understand the application</a:t>
            </a:r>
          </a:p>
          <a:p>
            <a:r>
              <a:rPr lang="en-US" dirty="0">
                <a:ea typeface="+mn-lt"/>
                <a:cs typeface="+mn-lt"/>
              </a:rPr>
              <a:t>Locate the application package/folder</a:t>
            </a:r>
          </a:p>
          <a:p>
            <a:pPr>
              <a:buFont typeface="Arial"/>
              <a:buChar char="•"/>
            </a:pPr>
            <a:r>
              <a:rPr lang="en-US" dirty="0">
                <a:ea typeface="+mn-lt"/>
                <a:cs typeface="+mn-lt"/>
              </a:rPr>
              <a:t>Look at the application directories</a:t>
            </a:r>
          </a:p>
          <a:p>
            <a:pPr>
              <a:buFont typeface="Arial"/>
              <a:buChar char="•"/>
            </a:pPr>
            <a:r>
              <a:rPr lang="en-US" dirty="0">
                <a:ea typeface="+mn-lt"/>
                <a:cs typeface="+mn-lt"/>
              </a:rPr>
              <a:t>Go to the "databases" directory </a:t>
            </a:r>
          </a:p>
          <a:p>
            <a:pPr lvl="1">
              <a:buFont typeface="Arial"/>
              <a:buChar char="•"/>
            </a:pPr>
            <a:r>
              <a:rPr lang="en-US" dirty="0">
                <a:ea typeface="+mn-lt"/>
                <a:cs typeface="+mn-lt"/>
              </a:rPr>
              <a:t>Open </a:t>
            </a:r>
            <a:r>
              <a:rPr lang="en-US" dirty="0" err="1">
                <a:solidFill>
                  <a:srgbClr val="7030A0"/>
                </a:solidFill>
                <a:ea typeface="+mn-lt"/>
                <a:cs typeface="+mn-lt"/>
              </a:rPr>
              <a:t>xxx.db</a:t>
            </a:r>
            <a:endParaRPr lang="en-US" dirty="0">
              <a:solidFill>
                <a:srgbClr val="7030A0"/>
              </a:solidFill>
              <a:ea typeface="+mn-lt"/>
              <a:cs typeface="+mn-lt"/>
            </a:endParaRPr>
          </a:p>
          <a:p>
            <a:pPr lvl="1">
              <a:buFont typeface="Arial"/>
              <a:buChar char="•"/>
            </a:pPr>
            <a:r>
              <a:rPr lang="en-US" dirty="0">
                <a:ea typeface="+mn-lt"/>
                <a:cs typeface="+mn-lt"/>
              </a:rPr>
              <a:t>Explore the tables</a:t>
            </a:r>
          </a:p>
          <a:p>
            <a:pPr lvl="1">
              <a:buFont typeface="Arial"/>
              <a:buChar char="•"/>
            </a:pPr>
            <a:r>
              <a:rPr lang="en-US" dirty="0">
                <a:ea typeface="+mn-lt"/>
                <a:cs typeface="+mn-lt"/>
              </a:rPr>
              <a:t>Look at the data in each column and fetch the information needed</a:t>
            </a:r>
          </a:p>
          <a:p>
            <a:r>
              <a:rPr lang="en-US" dirty="0">
                <a:ea typeface="+mn-lt"/>
                <a:cs typeface="+mn-lt"/>
              </a:rPr>
              <a:t>Go to </a:t>
            </a:r>
            <a:r>
              <a:rPr lang="en-US" dirty="0">
                <a:solidFill>
                  <a:srgbClr val="7030A0"/>
                </a:solidFill>
                <a:ea typeface="+mn-lt"/>
                <a:cs typeface="+mn-lt"/>
              </a:rPr>
              <a:t>files</a:t>
            </a:r>
            <a:r>
              <a:rPr lang="en-US" dirty="0">
                <a:ea typeface="+mn-lt"/>
                <a:cs typeface="+mn-lt"/>
              </a:rPr>
              <a:t> folder to locate the offline directions file</a:t>
            </a:r>
          </a:p>
          <a:p>
            <a:r>
              <a:rPr lang="en-US" dirty="0">
                <a:ea typeface="+mn-lt"/>
                <a:cs typeface="+mn-lt"/>
              </a:rPr>
              <a:t>Fetch the information needed from that file</a:t>
            </a:r>
          </a:p>
        </p:txBody>
      </p:sp>
    </p:spTree>
    <p:extLst>
      <p:ext uri="{BB962C8B-B14F-4D97-AF65-F5344CB8AC3E}">
        <p14:creationId xmlns:p14="http://schemas.microsoft.com/office/powerpoint/2010/main" val="34183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1E24-FC06-4BCD-A131-68876456EF9A}"/>
              </a:ext>
            </a:extLst>
          </p:cNvPr>
          <p:cNvSpPr>
            <a:spLocks noGrp="1"/>
          </p:cNvSpPr>
          <p:nvPr>
            <p:ph type="title"/>
          </p:nvPr>
        </p:nvSpPr>
        <p:spPr/>
        <p:txBody>
          <a:bodyPr/>
          <a:lstStyle/>
          <a:p>
            <a:r>
              <a:rPr lang="en-US" dirty="0">
                <a:cs typeface="Calibri Light"/>
              </a:rPr>
              <a:t>Sample questions</a:t>
            </a:r>
            <a:endParaRPr lang="en-US" dirty="0"/>
          </a:p>
        </p:txBody>
      </p:sp>
      <p:sp>
        <p:nvSpPr>
          <p:cNvPr id="3" name="Content Placeholder 2">
            <a:extLst>
              <a:ext uri="{FF2B5EF4-FFF2-40B4-BE49-F238E27FC236}">
                <a16:creationId xmlns:a16="http://schemas.microsoft.com/office/drawing/2014/main" id="{FB7042B9-8BBA-45BE-8F1B-EBAAA9442BC7}"/>
              </a:ext>
            </a:extLst>
          </p:cNvPr>
          <p:cNvSpPr>
            <a:spLocks noGrp="1"/>
          </p:cNvSpPr>
          <p:nvPr>
            <p:ph idx="1"/>
          </p:nvPr>
        </p:nvSpPr>
        <p:spPr/>
        <p:txBody>
          <a:bodyPr vert="horz" lIns="91440" tIns="45720" rIns="91440" bIns="45720" rtlCol="0" anchor="t">
            <a:normAutofit/>
          </a:bodyPr>
          <a:lstStyle/>
          <a:p>
            <a:r>
              <a:rPr lang="en-US" dirty="0">
                <a:ea typeface="+mn-lt"/>
                <a:cs typeface="+mn-lt"/>
              </a:rPr>
              <a:t>Which places did a suspect visit and at what time?</a:t>
            </a:r>
            <a:endParaRPr lang="en-US" dirty="0">
              <a:cs typeface="Calibri"/>
            </a:endParaRPr>
          </a:p>
          <a:p>
            <a:r>
              <a:rPr lang="en-US" dirty="0">
                <a:ea typeface="+mn-lt"/>
                <a:cs typeface="+mn-lt"/>
              </a:rPr>
              <a:t>Did the suspect save any directions in offline mode?</a:t>
            </a:r>
          </a:p>
          <a:p>
            <a:r>
              <a:rPr lang="en-US" dirty="0">
                <a:ea typeface="+mn-lt"/>
                <a:cs typeface="+mn-lt"/>
              </a:rPr>
              <a:t>What was the suspect’s starting point?</a:t>
            </a:r>
          </a:p>
          <a:p>
            <a:r>
              <a:rPr lang="en-US" dirty="0">
                <a:ea typeface="+mn-lt"/>
                <a:cs typeface="+mn-lt"/>
              </a:rPr>
              <a:t>What was the distance from the source to the destination?</a:t>
            </a:r>
          </a:p>
          <a:p>
            <a:r>
              <a:rPr lang="en-US" dirty="0">
                <a:cs typeface="Calibri"/>
              </a:rPr>
              <a:t>Which route did the suspect choose?</a:t>
            </a:r>
            <a:endParaRPr lang="en-US" dirty="0">
              <a:ea typeface="+mn-lt"/>
              <a:cs typeface="+mn-lt"/>
            </a:endParaRPr>
          </a:p>
          <a:p>
            <a:r>
              <a:rPr lang="en-US" dirty="0">
                <a:cs typeface="Calibri"/>
              </a:rPr>
              <a:t>How long does it take to reach the destination?</a:t>
            </a:r>
            <a:endParaRPr lang="en-US" dirty="0">
              <a:ea typeface="+mn-lt"/>
              <a:cs typeface="+mn-lt"/>
            </a:endParaRPr>
          </a:p>
          <a:p>
            <a:r>
              <a:rPr lang="en-US" dirty="0">
                <a:cs typeface="Calibri"/>
              </a:rPr>
              <a:t>Did the suspect make any stops on the way?</a:t>
            </a:r>
            <a:endParaRPr lang="en-US" dirty="0">
              <a:ea typeface="+mn-lt"/>
              <a:cs typeface="+mn-lt"/>
            </a:endParaRPr>
          </a:p>
          <a:p>
            <a:endParaRPr lang="en-US" dirty="0">
              <a:cs typeface="Calibri"/>
            </a:endParaRPr>
          </a:p>
        </p:txBody>
      </p:sp>
    </p:spTree>
    <p:extLst>
      <p:ext uri="{BB962C8B-B14F-4D97-AF65-F5344CB8AC3E}">
        <p14:creationId xmlns:p14="http://schemas.microsoft.com/office/powerpoint/2010/main" val="2397543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68CD37-E6DD-0032-B6B1-C69F69EDA44C}"/>
              </a:ext>
            </a:extLst>
          </p:cNvPr>
          <p:cNvSpPr>
            <a:spLocks noGrp="1"/>
          </p:cNvSpPr>
          <p:nvPr>
            <p:ph type="title"/>
          </p:nvPr>
        </p:nvSpPr>
        <p:spPr/>
        <p:txBody>
          <a:bodyPr/>
          <a:lstStyle/>
          <a:p>
            <a:r>
              <a:rPr lang="en-US" dirty="0"/>
              <a:t>Google Maps </a:t>
            </a:r>
            <a:r>
              <a:rPr lang="en-GB" dirty="0"/>
              <a:t>Package</a:t>
            </a:r>
            <a:r>
              <a:rPr lang="en-US" dirty="0"/>
              <a:t> Directory</a:t>
            </a:r>
          </a:p>
        </p:txBody>
      </p:sp>
      <p:sp>
        <p:nvSpPr>
          <p:cNvPr id="5" name="Text Placeholder 4">
            <a:extLst>
              <a:ext uri="{FF2B5EF4-FFF2-40B4-BE49-F238E27FC236}">
                <a16:creationId xmlns:a16="http://schemas.microsoft.com/office/drawing/2014/main" id="{E5C71026-E3E5-712A-9C15-2C9BFD5AEF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2373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8BF55F-0844-832B-A522-2F13515ABBDA}"/>
              </a:ext>
            </a:extLst>
          </p:cNvPr>
          <p:cNvPicPr>
            <a:picLocks noChangeAspect="1"/>
          </p:cNvPicPr>
          <p:nvPr/>
        </p:nvPicPr>
        <p:blipFill>
          <a:blip r:embed="rId3"/>
          <a:stretch>
            <a:fillRect/>
          </a:stretch>
        </p:blipFill>
        <p:spPr>
          <a:xfrm>
            <a:off x="838200" y="2323027"/>
            <a:ext cx="6702997" cy="2662365"/>
          </a:xfrm>
          <a:prstGeom prst="rect">
            <a:avLst/>
          </a:prstGeom>
        </p:spPr>
      </p:pic>
    </p:spTree>
    <p:extLst>
      <p:ext uri="{BB962C8B-B14F-4D97-AF65-F5344CB8AC3E}">
        <p14:creationId xmlns:p14="http://schemas.microsoft.com/office/powerpoint/2010/main" val="4138222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E9578-3FE0-230C-890B-F205F8E5FA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D27B25-6B8A-B51A-8A03-793056DEC5A2}"/>
              </a:ext>
            </a:extLst>
          </p:cNvPr>
          <p:cNvSpPr>
            <a:spLocks noGrp="1"/>
          </p:cNvSpPr>
          <p:nvPr>
            <p:ph type="title"/>
          </p:nvPr>
        </p:nvSpPr>
        <p:spPr/>
        <p:txBody>
          <a:bodyPr/>
          <a:lstStyle/>
          <a:p>
            <a:r>
              <a:rPr lang="en-US" dirty="0"/>
              <a:t>Databases</a:t>
            </a:r>
          </a:p>
        </p:txBody>
      </p:sp>
      <p:sp>
        <p:nvSpPr>
          <p:cNvPr id="5" name="Text Placeholder 4">
            <a:extLst>
              <a:ext uri="{FF2B5EF4-FFF2-40B4-BE49-F238E27FC236}">
                <a16:creationId xmlns:a16="http://schemas.microsoft.com/office/drawing/2014/main" id="{2B91BECA-2600-6ADC-D415-9B900AD7C5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9437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a:extLst>
              <a:ext uri="{FF2B5EF4-FFF2-40B4-BE49-F238E27FC236}">
                <a16:creationId xmlns:a16="http://schemas.microsoft.com/office/drawing/2014/main" id="{702DF2B8-73CF-4FBA-A656-15D7CB514F1D}"/>
              </a:ext>
            </a:extLst>
          </p:cNvPr>
          <p:cNvSpPr txBox="1"/>
          <p:nvPr/>
        </p:nvSpPr>
        <p:spPr>
          <a:xfrm>
            <a:off x="1002251" y="1714822"/>
            <a:ext cx="2984535" cy="369332"/>
          </a:xfrm>
          <a:prstGeom prst="rect">
            <a:avLst/>
          </a:prstGeom>
          <a:solidFill>
            <a:schemeClr val="accent4"/>
          </a:solid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Show Google Maps databases</a:t>
            </a:r>
            <a:endParaRPr lang="en-US" dirty="0"/>
          </a:p>
        </p:txBody>
      </p:sp>
      <p:pic>
        <p:nvPicPr>
          <p:cNvPr id="3" name="Picture 2">
            <a:extLst>
              <a:ext uri="{FF2B5EF4-FFF2-40B4-BE49-F238E27FC236}">
                <a16:creationId xmlns:a16="http://schemas.microsoft.com/office/drawing/2014/main" id="{F107CECB-C827-9D90-F719-C3FBD5B50DDD}"/>
              </a:ext>
            </a:extLst>
          </p:cNvPr>
          <p:cNvPicPr>
            <a:picLocks noChangeAspect="1"/>
          </p:cNvPicPr>
          <p:nvPr/>
        </p:nvPicPr>
        <p:blipFill>
          <a:blip r:embed="rId3"/>
          <a:stretch>
            <a:fillRect/>
          </a:stretch>
        </p:blipFill>
        <p:spPr>
          <a:xfrm>
            <a:off x="1002251" y="2141134"/>
            <a:ext cx="9575350" cy="2568025"/>
          </a:xfrm>
          <a:prstGeom prst="rect">
            <a:avLst/>
          </a:prstGeom>
        </p:spPr>
      </p:pic>
    </p:spTree>
    <p:extLst>
      <p:ext uri="{BB962C8B-B14F-4D97-AF65-F5344CB8AC3E}">
        <p14:creationId xmlns:p14="http://schemas.microsoft.com/office/powerpoint/2010/main" val="2175411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9DB5439-FC63-62FF-8AD5-A77EE135E188}"/>
              </a:ext>
            </a:extLst>
          </p:cNvPr>
          <p:cNvGraphicFramePr>
            <a:graphicFrameLocks noGrp="1"/>
          </p:cNvGraphicFramePr>
          <p:nvPr>
            <p:extLst>
              <p:ext uri="{D42A27DB-BD31-4B8C-83A1-F6EECF244321}">
                <p14:modId xmlns:p14="http://schemas.microsoft.com/office/powerpoint/2010/main" val="2809133062"/>
              </p:ext>
            </p:extLst>
          </p:nvPr>
        </p:nvGraphicFramePr>
        <p:xfrm>
          <a:off x="854925" y="1202458"/>
          <a:ext cx="10385502" cy="4530840"/>
        </p:xfrm>
        <a:graphic>
          <a:graphicData uri="http://schemas.openxmlformats.org/drawingml/2006/table">
            <a:tbl>
              <a:tblPr>
                <a:tableStyleId>{5940675A-B579-460E-94D1-54222C63F5DA}</a:tableStyleId>
              </a:tblPr>
              <a:tblGrid>
                <a:gridCol w="2103865">
                  <a:extLst>
                    <a:ext uri="{9D8B030D-6E8A-4147-A177-3AD203B41FA5}">
                      <a16:colId xmlns:a16="http://schemas.microsoft.com/office/drawing/2014/main" val="3012202327"/>
                    </a:ext>
                  </a:extLst>
                </a:gridCol>
                <a:gridCol w="3612710">
                  <a:extLst>
                    <a:ext uri="{9D8B030D-6E8A-4147-A177-3AD203B41FA5}">
                      <a16:colId xmlns:a16="http://schemas.microsoft.com/office/drawing/2014/main" val="1241241121"/>
                    </a:ext>
                  </a:extLst>
                </a:gridCol>
                <a:gridCol w="4668927">
                  <a:extLst>
                    <a:ext uri="{9D8B030D-6E8A-4147-A177-3AD203B41FA5}">
                      <a16:colId xmlns:a16="http://schemas.microsoft.com/office/drawing/2014/main" val="2371016474"/>
                    </a:ext>
                  </a:extLst>
                </a:gridCol>
              </a:tblGrid>
              <a:tr h="110859">
                <a:tc>
                  <a:txBody>
                    <a:bodyPr/>
                    <a:lstStyle/>
                    <a:p>
                      <a:pPr>
                        <a:buNone/>
                      </a:pPr>
                      <a:r>
                        <a:rPr lang="en-US" sz="1600"/>
                        <a:t>File Name</a:t>
                      </a:r>
                    </a:p>
                  </a:txBody>
                  <a:tcPr marL="55080" marR="55080" marT="27540" marB="27540" anchor="ctr"/>
                </a:tc>
                <a:tc>
                  <a:txBody>
                    <a:bodyPr/>
                    <a:lstStyle/>
                    <a:p>
                      <a:pPr>
                        <a:buNone/>
                      </a:pPr>
                      <a:r>
                        <a:rPr lang="en-US" sz="1600"/>
                        <a:t>Purpose</a:t>
                      </a:r>
                    </a:p>
                  </a:txBody>
                  <a:tcPr marL="55080" marR="55080" marT="27540" marB="27540" anchor="ctr"/>
                </a:tc>
                <a:tc>
                  <a:txBody>
                    <a:bodyPr/>
                    <a:lstStyle/>
                    <a:p>
                      <a:pPr>
                        <a:buNone/>
                      </a:pPr>
                      <a:r>
                        <a:rPr lang="en-US" sz="1600"/>
                        <a:t>Forensic Evidence Contained</a:t>
                      </a:r>
                    </a:p>
                  </a:txBody>
                  <a:tcPr marL="55080" marR="55080" marT="27540" marB="27540" anchor="ctr"/>
                </a:tc>
                <a:extLst>
                  <a:ext uri="{0D108BD9-81ED-4DB2-BD59-A6C34878D82A}">
                    <a16:rowId xmlns:a16="http://schemas.microsoft.com/office/drawing/2014/main" val="4126737108"/>
                  </a:ext>
                </a:extLst>
              </a:tr>
              <a:tr h="438659">
                <a:tc>
                  <a:txBody>
                    <a:bodyPr/>
                    <a:lstStyle/>
                    <a:p>
                      <a:pPr>
                        <a:buNone/>
                      </a:pPr>
                      <a:r>
                        <a:rPr lang="en-US" sz="1600" b="1">
                          <a:highlight>
                            <a:srgbClr val="FFFF00"/>
                          </a:highlight>
                        </a:rPr>
                        <a:t>gmm_myplaces.db</a:t>
                      </a:r>
                      <a:endParaRPr lang="en-US" sz="1600">
                        <a:highlight>
                          <a:srgbClr val="FFFF00"/>
                        </a:highlight>
                      </a:endParaRPr>
                    </a:p>
                  </a:txBody>
                  <a:tcPr marL="55080" marR="55080" marT="27540" marB="27540" anchor="ctr"/>
                </a:tc>
                <a:tc>
                  <a:txBody>
                    <a:bodyPr/>
                    <a:lstStyle/>
                    <a:p>
                      <a:pPr>
                        <a:buNone/>
                      </a:pPr>
                      <a:r>
                        <a:rPr lang="en-GB" sz="1600">
                          <a:highlight>
                            <a:srgbClr val="FFFF00"/>
                          </a:highlight>
                        </a:rPr>
                        <a:t>💾 Stores My Places and Saved Locations (favorites, starred, labeled places).</a:t>
                      </a:r>
                    </a:p>
                  </a:txBody>
                  <a:tcPr marL="55080" marR="55080" marT="27540" marB="27540" anchor="ctr"/>
                </a:tc>
                <a:tc>
                  <a:txBody>
                    <a:bodyPr/>
                    <a:lstStyle/>
                    <a:p>
                      <a:pPr>
                        <a:buNone/>
                      </a:pPr>
                      <a:r>
                        <a:rPr lang="en-GB" sz="1600" dirty="0">
                          <a:highlight>
                            <a:srgbClr val="FFFF00"/>
                          </a:highlight>
                        </a:rPr>
                        <a:t>- User-saved home/work/“starred” locations- </a:t>
                      </a:r>
                      <a:r>
                        <a:rPr lang="en-GB" sz="1600" dirty="0" err="1">
                          <a:highlight>
                            <a:srgbClr val="FFFF00"/>
                          </a:highlight>
                        </a:rPr>
                        <a:t>Favorites</a:t>
                      </a:r>
                      <a:r>
                        <a:rPr lang="en-GB" sz="1600" dirty="0">
                          <a:highlight>
                            <a:srgbClr val="FFFF00"/>
                          </a:highlight>
                        </a:rPr>
                        <a:t> and “Want to go” lists- Custom-</a:t>
                      </a:r>
                      <a:r>
                        <a:rPr lang="en-GB" sz="1600" dirty="0" err="1">
                          <a:highlight>
                            <a:srgbClr val="FFFF00"/>
                          </a:highlight>
                        </a:rPr>
                        <a:t>labeled</a:t>
                      </a:r>
                      <a:r>
                        <a:rPr lang="en-GB" sz="1600" dirty="0">
                          <a:highlight>
                            <a:srgbClr val="FFFF00"/>
                          </a:highlight>
                        </a:rPr>
                        <a:t> addresses- Timestamps of save/update</a:t>
                      </a:r>
                    </a:p>
                  </a:txBody>
                  <a:tcPr marL="55080" marR="55080" marT="27540" marB="27540" anchor="ctr"/>
                </a:tc>
                <a:extLst>
                  <a:ext uri="{0D108BD9-81ED-4DB2-BD59-A6C34878D82A}">
                    <a16:rowId xmlns:a16="http://schemas.microsoft.com/office/drawing/2014/main" val="3688701741"/>
                  </a:ext>
                </a:extLst>
              </a:tr>
              <a:tr h="274161">
                <a:tc>
                  <a:txBody>
                    <a:bodyPr/>
                    <a:lstStyle/>
                    <a:p>
                      <a:pPr>
                        <a:buNone/>
                      </a:pPr>
                      <a:r>
                        <a:rPr lang="en-US" sz="1600" b="1" dirty="0" err="1">
                          <a:highlight>
                            <a:srgbClr val="FFFF00"/>
                          </a:highlight>
                        </a:rPr>
                        <a:t>gmm_storage.db</a:t>
                      </a:r>
                      <a:endParaRPr lang="en-US" sz="1600" dirty="0">
                        <a:highlight>
                          <a:srgbClr val="FFFF00"/>
                        </a:highlight>
                      </a:endParaRPr>
                    </a:p>
                  </a:txBody>
                  <a:tcPr marL="55080" marR="55080" marT="27540" marB="27540" anchor="ctr"/>
                </a:tc>
                <a:tc>
                  <a:txBody>
                    <a:bodyPr/>
                    <a:lstStyle/>
                    <a:p>
                      <a:pPr>
                        <a:buNone/>
                      </a:pPr>
                      <a:r>
                        <a:rPr lang="en-GB" sz="1600">
                          <a:highlight>
                            <a:srgbClr val="FFFF00"/>
                          </a:highlight>
                        </a:rPr>
                        <a:t>📦 General storage for cached data — search queries, recent views, temporary map tiles.</a:t>
                      </a:r>
                    </a:p>
                  </a:txBody>
                  <a:tcPr marL="55080" marR="55080" marT="27540" marB="27540" anchor="ctr"/>
                </a:tc>
                <a:tc>
                  <a:txBody>
                    <a:bodyPr/>
                    <a:lstStyle/>
                    <a:p>
                      <a:pPr>
                        <a:buNone/>
                      </a:pPr>
                      <a:r>
                        <a:rPr lang="en-GB" sz="1600" dirty="0">
                          <a:highlight>
                            <a:srgbClr val="FFFF00"/>
                          </a:highlight>
                        </a:rPr>
                        <a:t>- Recently searched addresses and coordinates- Cached routes or viewed POIs- Session timestamps</a:t>
                      </a:r>
                    </a:p>
                  </a:txBody>
                  <a:tcPr marL="55080" marR="55080" marT="27540" marB="27540" anchor="ctr"/>
                </a:tc>
                <a:extLst>
                  <a:ext uri="{0D108BD9-81ED-4DB2-BD59-A6C34878D82A}">
                    <a16:rowId xmlns:a16="http://schemas.microsoft.com/office/drawing/2014/main" val="217339768"/>
                  </a:ext>
                </a:extLst>
              </a:tr>
              <a:tr h="356410">
                <a:tc>
                  <a:txBody>
                    <a:bodyPr/>
                    <a:lstStyle/>
                    <a:p>
                      <a:pPr>
                        <a:buNone/>
                      </a:pPr>
                      <a:r>
                        <a:rPr lang="en-US" sz="1600" b="1"/>
                        <a:t>gmm_sync.db</a:t>
                      </a:r>
                      <a:endParaRPr lang="en-US" sz="1600"/>
                    </a:p>
                  </a:txBody>
                  <a:tcPr marL="55080" marR="55080" marT="27540" marB="27540" anchor="ctr"/>
                </a:tc>
                <a:tc>
                  <a:txBody>
                    <a:bodyPr/>
                    <a:lstStyle/>
                    <a:p>
                      <a:pPr>
                        <a:buNone/>
                      </a:pPr>
                      <a:r>
                        <a:rPr lang="en-GB" sz="1600"/>
                        <a:t>🔄 Sync metadata for account-linked data between device and Google cloud.</a:t>
                      </a:r>
                    </a:p>
                  </a:txBody>
                  <a:tcPr marL="55080" marR="55080" marT="27540" marB="27540" anchor="ctr"/>
                </a:tc>
                <a:tc>
                  <a:txBody>
                    <a:bodyPr/>
                    <a:lstStyle/>
                    <a:p>
                      <a:pPr>
                        <a:buNone/>
                      </a:pPr>
                      <a:r>
                        <a:rPr lang="en-GB" sz="1600" dirty="0"/>
                        <a:t>- Sync tokens, account IDs- Flags for what was synced (My Places, history)- Useful for proving account linkage</a:t>
                      </a:r>
                    </a:p>
                  </a:txBody>
                  <a:tcPr marL="55080" marR="55080" marT="27540" marB="27540" anchor="ctr"/>
                </a:tc>
                <a:extLst>
                  <a:ext uri="{0D108BD9-81ED-4DB2-BD59-A6C34878D82A}">
                    <a16:rowId xmlns:a16="http://schemas.microsoft.com/office/drawing/2014/main" val="2012809314"/>
                  </a:ext>
                </a:extLst>
              </a:tr>
              <a:tr h="356410">
                <a:tc>
                  <a:txBody>
                    <a:bodyPr/>
                    <a:lstStyle/>
                    <a:p>
                      <a:pPr>
                        <a:buNone/>
                      </a:pPr>
                      <a:r>
                        <a:rPr lang="en-US" sz="1600" b="1"/>
                        <a:t>inbox_notifications.db</a:t>
                      </a:r>
                      <a:endParaRPr lang="en-US" sz="1600"/>
                    </a:p>
                  </a:txBody>
                  <a:tcPr marL="55080" marR="55080" marT="27540" marB="27540" anchor="ctr"/>
                </a:tc>
                <a:tc>
                  <a:txBody>
                    <a:bodyPr/>
                    <a:lstStyle/>
                    <a:p>
                      <a:pPr>
                        <a:buNone/>
                      </a:pPr>
                      <a:r>
                        <a:rPr lang="en-GB" sz="1600"/>
                        <a:t>🔔 Stores notifications generated by Maps (traffic, new place suggestions, reviews).</a:t>
                      </a:r>
                    </a:p>
                  </a:txBody>
                  <a:tcPr marL="55080" marR="55080" marT="27540" marB="27540" anchor="ctr"/>
                </a:tc>
                <a:tc>
                  <a:txBody>
                    <a:bodyPr/>
                    <a:lstStyle/>
                    <a:p>
                      <a:pPr>
                        <a:buNone/>
                      </a:pPr>
                      <a:r>
                        <a:rPr lang="en-GB" sz="1600"/>
                        <a:t>- Notification text &amp; timestamps- Links to suggested routes or reviews- May show user interaction with Google recommendations</a:t>
                      </a:r>
                    </a:p>
                  </a:txBody>
                  <a:tcPr marL="55080" marR="55080" marT="27540" marB="27540" anchor="ctr"/>
                </a:tc>
                <a:extLst>
                  <a:ext uri="{0D108BD9-81ED-4DB2-BD59-A6C34878D82A}">
                    <a16:rowId xmlns:a16="http://schemas.microsoft.com/office/drawing/2014/main" val="183887343"/>
                  </a:ext>
                </a:extLst>
              </a:tr>
              <a:tr h="274161">
                <a:tc>
                  <a:txBody>
                    <a:bodyPr/>
                    <a:lstStyle/>
                    <a:p>
                      <a:pPr>
                        <a:buNone/>
                      </a:pPr>
                      <a:r>
                        <a:rPr lang="en-US" sz="1600" b="1"/>
                        <a:t>ue3.db</a:t>
                      </a:r>
                      <a:endParaRPr lang="en-US" sz="1600"/>
                    </a:p>
                  </a:txBody>
                  <a:tcPr marL="55080" marR="55080" marT="27540" marB="27540" anchor="ctr"/>
                </a:tc>
                <a:tc>
                  <a:txBody>
                    <a:bodyPr/>
                    <a:lstStyle/>
                    <a:p>
                      <a:pPr>
                        <a:buNone/>
                      </a:pPr>
                      <a:r>
                        <a:rPr lang="en-GB" sz="1600"/>
                        <a:t>📍 “User Events 3” — captures certain local analytics or trip/session data.</a:t>
                      </a:r>
                    </a:p>
                  </a:txBody>
                  <a:tcPr marL="55080" marR="55080" marT="27540" marB="27540" anchor="ctr"/>
                </a:tc>
                <a:tc>
                  <a:txBody>
                    <a:bodyPr/>
                    <a:lstStyle/>
                    <a:p>
                      <a:pPr>
                        <a:buNone/>
                      </a:pPr>
                      <a:r>
                        <a:rPr lang="en-US" sz="1600"/>
                        <a:t>- Location coordinates- Movement events- Session identifiers (used for timeline/trip reconstruction)</a:t>
                      </a:r>
                    </a:p>
                  </a:txBody>
                  <a:tcPr marL="55080" marR="55080" marT="27540" marB="27540" anchor="ctr"/>
                </a:tc>
                <a:extLst>
                  <a:ext uri="{0D108BD9-81ED-4DB2-BD59-A6C34878D82A}">
                    <a16:rowId xmlns:a16="http://schemas.microsoft.com/office/drawing/2014/main" val="1945199653"/>
                  </a:ext>
                </a:extLst>
              </a:tr>
              <a:tr h="356410">
                <a:tc>
                  <a:txBody>
                    <a:bodyPr/>
                    <a:lstStyle/>
                    <a:p>
                      <a:pPr>
                        <a:buNone/>
                      </a:pPr>
                      <a:r>
                        <a:rPr lang="en-US" sz="1600" b="1"/>
                        <a:t>ugc_photos_location_data.db</a:t>
                      </a:r>
                      <a:endParaRPr lang="en-US" sz="1600"/>
                    </a:p>
                  </a:txBody>
                  <a:tcPr marL="55080" marR="55080" marT="27540" marB="27540" anchor="ctr"/>
                </a:tc>
                <a:tc>
                  <a:txBody>
                    <a:bodyPr/>
                    <a:lstStyle/>
                    <a:p>
                      <a:pPr>
                        <a:buNone/>
                      </a:pPr>
                      <a:r>
                        <a:rPr lang="en-GB" sz="1600"/>
                        <a:t>🖼 “User Generated Content” — metadata for photos tagged with location info.</a:t>
                      </a:r>
                    </a:p>
                  </a:txBody>
                  <a:tcPr marL="55080" marR="55080" marT="27540" marB="27540" anchor="ctr"/>
                </a:tc>
                <a:tc>
                  <a:txBody>
                    <a:bodyPr/>
                    <a:lstStyle/>
                    <a:p>
                      <a:pPr>
                        <a:buNone/>
                      </a:pPr>
                      <a:r>
                        <a:rPr lang="en-GB" sz="1600" dirty="0"/>
                        <a:t>- Image filenames or URIs- Associated latitude/longitude- Timestamps- Links to Google Photos/Maps uploads</a:t>
                      </a:r>
                    </a:p>
                  </a:txBody>
                  <a:tcPr marL="55080" marR="55080" marT="27540" marB="27540" anchor="ctr"/>
                </a:tc>
                <a:extLst>
                  <a:ext uri="{0D108BD9-81ED-4DB2-BD59-A6C34878D82A}">
                    <a16:rowId xmlns:a16="http://schemas.microsoft.com/office/drawing/2014/main" val="184311414"/>
                  </a:ext>
                </a:extLst>
              </a:tr>
            </a:tbl>
          </a:graphicData>
        </a:graphic>
      </p:graphicFrame>
    </p:spTree>
    <p:extLst>
      <p:ext uri="{BB962C8B-B14F-4D97-AF65-F5344CB8AC3E}">
        <p14:creationId xmlns:p14="http://schemas.microsoft.com/office/powerpoint/2010/main" val="4121208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1088</TotalTime>
  <Words>5673</Words>
  <Application>Microsoft Office PowerPoint</Application>
  <PresentationFormat>Widescreen</PresentationFormat>
  <Paragraphs>341</Paragraphs>
  <Slides>37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Menlo</vt:lpstr>
      <vt:lpstr>Arial</vt:lpstr>
      <vt:lpstr>Calibri</vt:lpstr>
      <vt:lpstr>Calibri Light</vt:lpstr>
      <vt:lpstr>Segoe UI</vt:lpstr>
      <vt:lpstr>Office Theme</vt:lpstr>
      <vt:lpstr>Pixel 3 GMS App Investigations</vt:lpstr>
      <vt:lpstr>What is google maps?</vt:lpstr>
      <vt:lpstr>Map evidence generation and investigations</vt:lpstr>
      <vt:lpstr>Sample questions</vt:lpstr>
      <vt:lpstr>Google Maps Package Directory</vt:lpstr>
      <vt:lpstr>PowerPoint Presentation</vt:lpstr>
      <vt:lpstr>Databases</vt:lpstr>
      <vt:lpstr>PowerPoint Presentation</vt:lpstr>
      <vt:lpstr>PowerPoint Presentation</vt:lpstr>
      <vt:lpstr>Investigation Value</vt:lpstr>
      <vt:lpstr>gmm_myplace.db</vt:lpstr>
      <vt:lpstr>PowerPoint Presentation</vt:lpstr>
      <vt:lpstr>PowerPoint Presentation</vt:lpstr>
      <vt:lpstr>PowerPoint Presentation</vt:lpstr>
      <vt:lpstr>PowerPoint Presentation</vt:lpstr>
      <vt:lpstr>Python code to decode Blob</vt:lpstr>
      <vt:lpstr>PowerPoint Presentation</vt:lpstr>
      <vt:lpstr>PowerPoint Presentation</vt:lpstr>
      <vt:lpstr>gmm_storage.db</vt:lpstr>
      <vt:lpstr>gmm_storage.db </vt:lpstr>
      <vt:lpstr>gmm_storage_table</vt:lpstr>
      <vt:lpstr>if BLOB is deserialized</vt:lpstr>
      <vt:lpstr>gmm_sync.db</vt:lpstr>
      <vt:lpstr>gmm_sync.db</vt:lpstr>
      <vt:lpstr>sync_item_data table in gmm_sync.db</vt:lpstr>
      <vt:lpstr>PowerPoint Presentation</vt:lpstr>
      <vt:lpstr>Files used by Google Map</vt:lpstr>
      <vt:lpstr>Show files folder location</vt:lpstr>
      <vt:lpstr>Interesting navigation files</vt:lpstr>
      <vt:lpstr>offline saved directions</vt:lpstr>
      <vt:lpstr>Review offline directions </vt:lpstr>
      <vt:lpstr>ue3.db and inbox_notifications.db</vt:lpstr>
      <vt:lpstr>ue3.db and inbox_notifications.db</vt:lpstr>
      <vt:lpstr>ugc_photos_location_data.db</vt:lpstr>
      <vt:lpstr>PowerPoint Presentation</vt:lpstr>
      <vt:lpstr>PowerPoint Presentation</vt:lpstr>
      <vt:lpstr>To summarize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Visual Studio Code</dc:title>
  <dc:creator>Weifeng Xu</dc:creator>
  <cp:lastModifiedBy>Weifeng Xu</cp:lastModifiedBy>
  <cp:revision>1</cp:revision>
  <dcterms:created xsi:type="dcterms:W3CDTF">2021-01-18T02:02:41Z</dcterms:created>
  <dcterms:modified xsi:type="dcterms:W3CDTF">2026-04-07T13:48:49Z</dcterms:modified>
</cp:coreProperties>
</file>