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15.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ink/ink19.xml" ContentType="application/inkml+xml"/>
  <Override PartName="/ppt/ink/ink20.xml" ContentType="application/inkml+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436" r:id="rId3"/>
    <p:sldId id="421" r:id="rId4"/>
    <p:sldId id="432" r:id="rId5"/>
    <p:sldId id="451" r:id="rId6"/>
    <p:sldId id="439" r:id="rId7"/>
    <p:sldId id="452" r:id="rId8"/>
    <p:sldId id="441" r:id="rId9"/>
    <p:sldId id="399" r:id="rId10"/>
    <p:sldId id="449" r:id="rId11"/>
    <p:sldId id="453" r:id="rId12"/>
    <p:sldId id="454" r:id="rId13"/>
    <p:sldId id="455" r:id="rId14"/>
    <p:sldId id="440" r:id="rId15"/>
    <p:sldId id="456" r:id="rId16"/>
    <p:sldId id="457" r:id="rId17"/>
    <p:sldId id="458" r:id="rId18"/>
    <p:sldId id="459" r:id="rId19"/>
    <p:sldId id="460" r:id="rId20"/>
    <p:sldId id="461" r:id="rId21"/>
    <p:sldId id="475" r:id="rId22"/>
    <p:sldId id="473" r:id="rId23"/>
    <p:sldId id="471" r:id="rId24"/>
    <p:sldId id="472" r:id="rId25"/>
    <p:sldId id="474" r:id="rId26"/>
    <p:sldId id="425" r:id="rId27"/>
    <p:sldId id="469" r:id="rId28"/>
    <p:sldId id="463" r:id="rId29"/>
    <p:sldId id="426" r:id="rId30"/>
    <p:sldId id="444" r:id="rId31"/>
    <p:sldId id="445" r:id="rId32"/>
    <p:sldId id="464" r:id="rId33"/>
    <p:sldId id="465" r:id="rId34"/>
    <p:sldId id="470" r:id="rId35"/>
    <p:sldId id="468" r:id="rId36"/>
    <p:sldId id="429" r:id="rId37"/>
    <p:sldId id="397" r:id="rId38"/>
    <p:sldId id="442" r:id="rId39"/>
    <p:sldId id="398" r:id="rId40"/>
    <p:sldId id="447" r:id="rId41"/>
    <p:sldId id="443" r:id="rId42"/>
    <p:sldId id="400" r:id="rId43"/>
    <p:sldId id="437" r:id="rId44"/>
    <p:sldId id="360" r:id="rId45"/>
    <p:sldId id="361" r:id="rId46"/>
    <p:sldId id="362" r:id="rId47"/>
    <p:sldId id="365" r:id="rId48"/>
    <p:sldId id="363"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1E00"/>
    <a:srgbClr val="AEAEAE"/>
    <a:srgbClr val="AB51D6"/>
    <a:srgbClr val="FF9A00"/>
    <a:srgbClr val="00AAD6"/>
    <a:srgbClr val="318EFD"/>
    <a:srgbClr val="007DB5"/>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9C181A-A292-47FC-915C-BDBD223C6841}" v="209" dt="2025-12-01T16:04:01.29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66" autoAdjust="0"/>
    <p:restoredTop sz="89450" autoAdjust="0"/>
  </p:normalViewPr>
  <p:slideViewPr>
    <p:cSldViewPr snapToGrid="0">
      <p:cViewPr varScale="1">
        <p:scale>
          <a:sx n="98" d="100"/>
          <a:sy n="98" d="100"/>
        </p:scale>
        <p:origin x="154" y="2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ifeng Xu" userId="e7aed605-a3dd-4d5a-a692-a87037af107b" providerId="ADAL" clId="{F99F8FFF-BA20-43EA-924B-4DF5D2A785F3}"/>
    <pc:docChg chg="undo custSel addSld delSld modSld">
      <pc:chgData name="Weifeng Xu" userId="e7aed605-a3dd-4d5a-a692-a87037af107b" providerId="ADAL" clId="{F99F8FFF-BA20-43EA-924B-4DF5D2A785F3}" dt="2025-12-01T16:09:01.135" v="328" actId="20577"/>
      <pc:docMkLst>
        <pc:docMk/>
      </pc:docMkLst>
      <pc:sldChg chg="modSp mod">
        <pc:chgData name="Weifeng Xu" userId="e7aed605-a3dd-4d5a-a692-a87037af107b" providerId="ADAL" clId="{F99F8FFF-BA20-43EA-924B-4DF5D2A785F3}" dt="2025-12-01T15:51:59.894" v="281" actId="207"/>
        <pc:sldMkLst>
          <pc:docMk/>
          <pc:sldMk cId="2521390374" sldId="397"/>
        </pc:sldMkLst>
        <pc:spChg chg="mod">
          <ac:chgData name="Weifeng Xu" userId="e7aed605-a3dd-4d5a-a692-a87037af107b" providerId="ADAL" clId="{F99F8FFF-BA20-43EA-924B-4DF5D2A785F3}" dt="2025-12-01T15:51:59.894" v="281" actId="207"/>
          <ac:spMkLst>
            <pc:docMk/>
            <pc:sldMk cId="2521390374" sldId="397"/>
            <ac:spMk id="9" creationId="{0CA9965C-7C33-B563-78A6-ED3C42F7760F}"/>
          </ac:spMkLst>
        </pc:spChg>
      </pc:sldChg>
      <pc:sldChg chg="addSp delSp modSp mod">
        <pc:chgData name="Weifeng Xu" userId="e7aed605-a3dd-4d5a-a692-a87037af107b" providerId="ADAL" clId="{F99F8FFF-BA20-43EA-924B-4DF5D2A785F3}" dt="2025-12-01T16:09:01.135" v="328" actId="20577"/>
        <pc:sldMkLst>
          <pc:docMk/>
          <pc:sldMk cId="1424450382" sldId="398"/>
        </pc:sldMkLst>
        <pc:spChg chg="del mod">
          <ac:chgData name="Weifeng Xu" userId="e7aed605-a3dd-4d5a-a692-a87037af107b" providerId="ADAL" clId="{F99F8FFF-BA20-43EA-924B-4DF5D2A785F3}" dt="2025-12-01T16:08:10.810" v="322" actId="478"/>
          <ac:spMkLst>
            <pc:docMk/>
            <pc:sldMk cId="1424450382" sldId="398"/>
            <ac:spMk id="2" creationId="{829A46C2-28DE-4DEF-AA01-C98A15D43BC4}"/>
          </ac:spMkLst>
        </pc:spChg>
        <pc:spChg chg="add mod">
          <ac:chgData name="Weifeng Xu" userId="e7aed605-a3dd-4d5a-a692-a87037af107b" providerId="ADAL" clId="{F99F8FFF-BA20-43EA-924B-4DF5D2A785F3}" dt="2025-12-01T16:07:41.565" v="318" actId="1076"/>
          <ac:spMkLst>
            <pc:docMk/>
            <pc:sldMk cId="1424450382" sldId="398"/>
            <ac:spMk id="3" creationId="{409C7BEA-46FF-4B1F-82C6-75BDFE82050D}"/>
          </ac:spMkLst>
        </pc:spChg>
        <pc:spChg chg="mod">
          <ac:chgData name="Weifeng Xu" userId="e7aed605-a3dd-4d5a-a692-a87037af107b" providerId="ADAL" clId="{F99F8FFF-BA20-43EA-924B-4DF5D2A785F3}" dt="2025-12-01T16:07:41.565" v="318" actId="1076"/>
          <ac:spMkLst>
            <pc:docMk/>
            <pc:sldMk cId="1424450382" sldId="398"/>
            <ac:spMk id="4" creationId="{A31BE98A-4951-4074-ADA5-45D24122AD81}"/>
          </ac:spMkLst>
        </pc:spChg>
        <pc:spChg chg="mod">
          <ac:chgData name="Weifeng Xu" userId="e7aed605-a3dd-4d5a-a692-a87037af107b" providerId="ADAL" clId="{F99F8FFF-BA20-43EA-924B-4DF5D2A785F3}" dt="2025-12-01T16:07:41.565" v="318" actId="1076"/>
          <ac:spMkLst>
            <pc:docMk/>
            <pc:sldMk cId="1424450382" sldId="398"/>
            <ac:spMk id="8" creationId="{1D6B0689-8A74-4D98-BA66-B4B946FAE688}"/>
          </ac:spMkLst>
        </pc:spChg>
        <pc:spChg chg="add">
          <ac:chgData name="Weifeng Xu" userId="e7aed605-a3dd-4d5a-a692-a87037af107b" providerId="ADAL" clId="{F99F8FFF-BA20-43EA-924B-4DF5D2A785F3}" dt="2025-12-01T16:01:49.503" v="293"/>
          <ac:spMkLst>
            <pc:docMk/>
            <pc:sldMk cId="1424450382" sldId="398"/>
            <ac:spMk id="10" creationId="{94B39C57-8FCA-FF3C-4259-969E79FAF36B}"/>
          </ac:spMkLst>
        </pc:spChg>
        <pc:spChg chg="mod">
          <ac:chgData name="Weifeng Xu" userId="e7aed605-a3dd-4d5a-a692-a87037af107b" providerId="ADAL" clId="{F99F8FFF-BA20-43EA-924B-4DF5D2A785F3}" dt="2025-12-01T16:07:41.565" v="318" actId="1076"/>
          <ac:spMkLst>
            <pc:docMk/>
            <pc:sldMk cId="1424450382" sldId="398"/>
            <ac:spMk id="12" creationId="{332F975A-CD35-42B9-829C-041351FF9C32}"/>
          </ac:spMkLst>
        </pc:spChg>
        <pc:spChg chg="mod">
          <ac:chgData name="Weifeng Xu" userId="e7aed605-a3dd-4d5a-a692-a87037af107b" providerId="ADAL" clId="{F99F8FFF-BA20-43EA-924B-4DF5D2A785F3}" dt="2025-12-01T16:07:41.565" v="318" actId="1076"/>
          <ac:spMkLst>
            <pc:docMk/>
            <pc:sldMk cId="1424450382" sldId="398"/>
            <ac:spMk id="14" creationId="{374A623D-6008-4D26-9ED1-5116E4F6D088}"/>
          </ac:spMkLst>
        </pc:spChg>
        <pc:spChg chg="mod">
          <ac:chgData name="Weifeng Xu" userId="e7aed605-a3dd-4d5a-a692-a87037af107b" providerId="ADAL" clId="{F99F8FFF-BA20-43EA-924B-4DF5D2A785F3}" dt="2025-12-01T16:07:41.565" v="318" actId="1076"/>
          <ac:spMkLst>
            <pc:docMk/>
            <pc:sldMk cId="1424450382" sldId="398"/>
            <ac:spMk id="16" creationId="{355D8DB5-F3D6-461F-9BDE-C0464F1694AE}"/>
          </ac:spMkLst>
        </pc:spChg>
        <pc:spChg chg="add mod">
          <ac:chgData name="Weifeng Xu" userId="e7aed605-a3dd-4d5a-a692-a87037af107b" providerId="ADAL" clId="{F99F8FFF-BA20-43EA-924B-4DF5D2A785F3}" dt="2025-12-01T16:09:01.135" v="328" actId="20577"/>
          <ac:spMkLst>
            <pc:docMk/>
            <pc:sldMk cId="1424450382" sldId="398"/>
            <ac:spMk id="18" creationId="{51238CD3-37F4-D1B1-2AFB-90DAC27E4B9E}"/>
          </ac:spMkLst>
        </pc:spChg>
        <pc:spChg chg="mod">
          <ac:chgData name="Weifeng Xu" userId="e7aed605-a3dd-4d5a-a692-a87037af107b" providerId="ADAL" clId="{F99F8FFF-BA20-43EA-924B-4DF5D2A785F3}" dt="2025-12-01T16:07:41.565" v="318" actId="1076"/>
          <ac:spMkLst>
            <pc:docMk/>
            <pc:sldMk cId="1424450382" sldId="398"/>
            <ac:spMk id="19" creationId="{2EEEA30C-3A3B-4B77-BB83-5FACEDA76F71}"/>
          </ac:spMkLst>
        </pc:spChg>
        <pc:spChg chg="mod">
          <ac:chgData name="Weifeng Xu" userId="e7aed605-a3dd-4d5a-a692-a87037af107b" providerId="ADAL" clId="{F99F8FFF-BA20-43EA-924B-4DF5D2A785F3}" dt="2025-12-01T16:07:41.565" v="318" actId="1076"/>
          <ac:spMkLst>
            <pc:docMk/>
            <pc:sldMk cId="1424450382" sldId="398"/>
            <ac:spMk id="21" creationId="{C1ED17E5-8BDE-4E98-AD17-F6CDCA34D7A1}"/>
          </ac:spMkLst>
        </pc:spChg>
        <pc:spChg chg="add mod">
          <ac:chgData name="Weifeng Xu" userId="e7aed605-a3dd-4d5a-a692-a87037af107b" providerId="ADAL" clId="{F99F8FFF-BA20-43EA-924B-4DF5D2A785F3}" dt="2025-12-01T16:08:49.801" v="327" actId="208"/>
          <ac:spMkLst>
            <pc:docMk/>
            <pc:sldMk cId="1424450382" sldId="398"/>
            <ac:spMk id="23" creationId="{F3AF3A12-62CC-062E-8A6A-B33DADE99AF2}"/>
          </ac:spMkLst>
        </pc:spChg>
        <pc:picChg chg="mod">
          <ac:chgData name="Weifeng Xu" userId="e7aed605-a3dd-4d5a-a692-a87037af107b" providerId="ADAL" clId="{F99F8FFF-BA20-43EA-924B-4DF5D2A785F3}" dt="2025-12-01T16:07:41.565" v="318" actId="1076"/>
          <ac:picMkLst>
            <pc:docMk/>
            <pc:sldMk cId="1424450382" sldId="398"/>
            <ac:picMk id="5" creationId="{9F05C4A2-F2F9-4064-8FD5-3C7931FA6111}"/>
          </ac:picMkLst>
        </pc:picChg>
        <pc:cxnChg chg="add mod">
          <ac:chgData name="Weifeng Xu" userId="e7aed605-a3dd-4d5a-a692-a87037af107b" providerId="ADAL" clId="{F99F8FFF-BA20-43EA-924B-4DF5D2A785F3}" dt="2025-12-01T16:01:10.412" v="285" actId="1076"/>
          <ac:cxnSpMkLst>
            <pc:docMk/>
            <pc:sldMk cId="1424450382" sldId="398"/>
            <ac:cxnSpMk id="6" creationId="{D6BB33CA-32C9-FEF7-9F19-E18359C609B3}"/>
          </ac:cxnSpMkLst>
        </pc:cxnChg>
        <pc:cxnChg chg="mod">
          <ac:chgData name="Weifeng Xu" userId="e7aed605-a3dd-4d5a-a692-a87037af107b" providerId="ADAL" clId="{F99F8FFF-BA20-43EA-924B-4DF5D2A785F3}" dt="2025-12-01T16:04:01.296" v="317"/>
          <ac:cxnSpMkLst>
            <pc:docMk/>
            <pc:sldMk cId="1424450382" sldId="398"/>
            <ac:cxnSpMk id="11" creationId="{02B941B8-CB9C-4A21-AEB7-85EFE5900E83}"/>
          </ac:cxnSpMkLst>
        </pc:cxnChg>
        <pc:cxnChg chg="mod">
          <ac:chgData name="Weifeng Xu" userId="e7aed605-a3dd-4d5a-a692-a87037af107b" providerId="ADAL" clId="{F99F8FFF-BA20-43EA-924B-4DF5D2A785F3}" dt="2025-12-01T16:01:15.251" v="287" actId="14100"/>
          <ac:cxnSpMkLst>
            <pc:docMk/>
            <pc:sldMk cId="1424450382" sldId="398"/>
            <ac:cxnSpMk id="13" creationId="{B1CCDE08-733C-4AF1-A193-1E116DB16E63}"/>
          </ac:cxnSpMkLst>
        </pc:cxnChg>
        <pc:cxnChg chg="mod">
          <ac:chgData name="Weifeng Xu" userId="e7aed605-a3dd-4d5a-a692-a87037af107b" providerId="ADAL" clId="{F99F8FFF-BA20-43EA-924B-4DF5D2A785F3}" dt="2025-12-01T16:08:26.985" v="324" actId="14100"/>
          <ac:cxnSpMkLst>
            <pc:docMk/>
            <pc:sldMk cId="1424450382" sldId="398"/>
            <ac:cxnSpMk id="17" creationId="{651F8094-9591-4DFD-86EC-4F5F22581463}"/>
          </ac:cxnSpMkLst>
        </pc:cxnChg>
      </pc:sldChg>
      <pc:sldChg chg="modSp mod">
        <pc:chgData name="Weifeng Xu" userId="e7aed605-a3dd-4d5a-a692-a87037af107b" providerId="ADAL" clId="{F99F8FFF-BA20-43EA-924B-4DF5D2A785F3}" dt="2025-11-12T01:22:23.735" v="103" actId="14100"/>
        <pc:sldMkLst>
          <pc:docMk/>
          <pc:sldMk cId="3406999115" sldId="425"/>
        </pc:sldMkLst>
        <pc:spChg chg="mod">
          <ac:chgData name="Weifeng Xu" userId="e7aed605-a3dd-4d5a-a692-a87037af107b" providerId="ADAL" clId="{F99F8FFF-BA20-43EA-924B-4DF5D2A785F3}" dt="2025-11-12T01:21:34.875" v="90" actId="6549"/>
          <ac:spMkLst>
            <pc:docMk/>
            <pc:sldMk cId="3406999115" sldId="425"/>
            <ac:spMk id="2" creationId="{1105C951-BAE1-7F85-B067-08AEF5A50ECC}"/>
          </ac:spMkLst>
        </pc:spChg>
        <pc:spChg chg="mod">
          <ac:chgData name="Weifeng Xu" userId="e7aed605-a3dd-4d5a-a692-a87037af107b" providerId="ADAL" clId="{F99F8FFF-BA20-43EA-924B-4DF5D2A785F3}" dt="2025-11-12T01:22:23.735" v="103" actId="14100"/>
          <ac:spMkLst>
            <pc:docMk/>
            <pc:sldMk cId="3406999115" sldId="425"/>
            <ac:spMk id="22" creationId="{9946EF19-CEF1-B821-ADEB-FFECE1A0FB13}"/>
          </ac:spMkLst>
        </pc:spChg>
      </pc:sldChg>
      <pc:sldChg chg="addSp modSp mod">
        <pc:chgData name="Weifeng Xu" userId="e7aed605-a3dd-4d5a-a692-a87037af107b" providerId="ADAL" clId="{F99F8FFF-BA20-43EA-924B-4DF5D2A785F3}" dt="2025-12-01T15:38:22.879" v="270"/>
        <pc:sldMkLst>
          <pc:docMk/>
          <pc:sldMk cId="3066724419" sldId="426"/>
        </pc:sldMkLst>
        <pc:grpChg chg="mod">
          <ac:chgData name="Weifeng Xu" userId="e7aed605-a3dd-4d5a-a692-a87037af107b" providerId="ADAL" clId="{F99F8FFF-BA20-43EA-924B-4DF5D2A785F3}" dt="2025-12-01T15:38:22.879" v="270"/>
          <ac:grpSpMkLst>
            <pc:docMk/>
            <pc:sldMk cId="3066724419" sldId="426"/>
            <ac:grpSpMk id="15" creationId="{A09B7F49-82E7-B783-FDC4-4D39AAF3981F}"/>
          </ac:grpSpMkLst>
        </pc:grpChg>
        <pc:inkChg chg="add">
          <ac:chgData name="Weifeng Xu" userId="e7aed605-a3dd-4d5a-a692-a87037af107b" providerId="ADAL" clId="{F99F8FFF-BA20-43EA-924B-4DF5D2A785F3}" dt="2025-12-01T15:38:17.756" v="267" actId="9405"/>
          <ac:inkMkLst>
            <pc:docMk/>
            <pc:sldMk cId="3066724419" sldId="426"/>
            <ac:inkMk id="2" creationId="{61EB4C7D-F21A-E834-C3E7-D3383C63252D}"/>
          </ac:inkMkLst>
        </pc:inkChg>
        <pc:inkChg chg="add mod">
          <ac:chgData name="Weifeng Xu" userId="e7aed605-a3dd-4d5a-a692-a87037af107b" providerId="ADAL" clId="{F99F8FFF-BA20-43EA-924B-4DF5D2A785F3}" dt="2025-12-01T15:38:22.879" v="270"/>
          <ac:inkMkLst>
            <pc:docMk/>
            <pc:sldMk cId="3066724419" sldId="426"/>
            <ac:inkMk id="5" creationId="{26201CD9-8836-4652-168C-4D1912CC6457}"/>
          </ac:inkMkLst>
        </pc:inkChg>
        <pc:inkChg chg="add mod">
          <ac:chgData name="Weifeng Xu" userId="e7aed605-a3dd-4d5a-a692-a87037af107b" providerId="ADAL" clId="{F99F8FFF-BA20-43EA-924B-4DF5D2A785F3}" dt="2025-12-01T15:38:22.879" v="270"/>
          <ac:inkMkLst>
            <pc:docMk/>
            <pc:sldMk cId="3066724419" sldId="426"/>
            <ac:inkMk id="10" creationId="{F13AA348-B7CF-D374-F622-0C755C603321}"/>
          </ac:inkMkLst>
        </pc:inkChg>
      </pc:sldChg>
      <pc:sldChg chg="addSp modSp mod modClrScheme chgLayout">
        <pc:chgData name="Weifeng Xu" userId="e7aed605-a3dd-4d5a-a692-a87037af107b" providerId="ADAL" clId="{F99F8FFF-BA20-43EA-924B-4DF5D2A785F3}" dt="2025-12-01T14:38:28.158" v="257" actId="1076"/>
        <pc:sldMkLst>
          <pc:docMk/>
          <pc:sldMk cId="3284775497" sldId="432"/>
        </pc:sldMkLst>
        <pc:spChg chg="mod">
          <ac:chgData name="Weifeng Xu" userId="e7aed605-a3dd-4d5a-a692-a87037af107b" providerId="ADAL" clId="{F99F8FFF-BA20-43EA-924B-4DF5D2A785F3}" dt="2025-12-01T14:38:20.025" v="253" actId="26606"/>
          <ac:spMkLst>
            <pc:docMk/>
            <pc:sldMk cId="3284775497" sldId="432"/>
            <ac:spMk id="2" creationId="{5BEF8C9A-C952-4543-A300-CA81CF5D3EBF}"/>
          </ac:spMkLst>
        </pc:spChg>
        <pc:spChg chg="mod">
          <ac:chgData name="Weifeng Xu" userId="e7aed605-a3dd-4d5a-a692-a87037af107b" providerId="ADAL" clId="{F99F8FFF-BA20-43EA-924B-4DF5D2A785F3}" dt="2025-12-01T14:38:20.025" v="253" actId="26606"/>
          <ac:spMkLst>
            <pc:docMk/>
            <pc:sldMk cId="3284775497" sldId="432"/>
            <ac:spMk id="3" creationId="{18D657A0-9034-4FCA-A510-61C52EF840AE}"/>
          </ac:spMkLst>
        </pc:spChg>
        <pc:picChg chg="add mod">
          <ac:chgData name="Weifeng Xu" userId="e7aed605-a3dd-4d5a-a692-a87037af107b" providerId="ADAL" clId="{F99F8FFF-BA20-43EA-924B-4DF5D2A785F3}" dt="2025-12-01T14:37:53.233" v="248" actId="14100"/>
          <ac:picMkLst>
            <pc:docMk/>
            <pc:sldMk cId="3284775497" sldId="432"/>
            <ac:picMk id="4" creationId="{EE97D140-60BE-6C85-02F3-C3DB49D74733}"/>
          </ac:picMkLst>
        </pc:picChg>
        <pc:picChg chg="add mod">
          <ac:chgData name="Weifeng Xu" userId="e7aed605-a3dd-4d5a-a692-a87037af107b" providerId="ADAL" clId="{F99F8FFF-BA20-43EA-924B-4DF5D2A785F3}" dt="2025-12-01T14:38:28.158" v="257" actId="1076"/>
          <ac:picMkLst>
            <pc:docMk/>
            <pc:sldMk cId="3284775497" sldId="432"/>
            <ac:picMk id="5" creationId="{51D75257-52EB-BADB-29E2-3874A1BE983E}"/>
          </ac:picMkLst>
        </pc:picChg>
      </pc:sldChg>
      <pc:sldChg chg="addSp modSp mod">
        <pc:chgData name="Weifeng Xu" userId="e7aed605-a3dd-4d5a-a692-a87037af107b" providerId="ADAL" clId="{F99F8FFF-BA20-43EA-924B-4DF5D2A785F3}" dt="2025-11-24T15:00:04.052" v="237" actId="14100"/>
        <pc:sldMkLst>
          <pc:docMk/>
          <pc:sldMk cId="951055975" sldId="440"/>
        </pc:sldMkLst>
        <pc:spChg chg="add mod">
          <ac:chgData name="Weifeng Xu" userId="e7aed605-a3dd-4d5a-a692-a87037af107b" providerId="ADAL" clId="{F99F8FFF-BA20-43EA-924B-4DF5D2A785F3}" dt="2025-11-24T15:00:04.052" v="237" actId="14100"/>
          <ac:spMkLst>
            <pc:docMk/>
            <pc:sldMk cId="951055975" sldId="440"/>
            <ac:spMk id="2" creationId="{7D1A77B3-F44F-062F-00A0-5C282BF4E603}"/>
          </ac:spMkLst>
        </pc:spChg>
      </pc:sldChg>
      <pc:sldChg chg="modSp mod">
        <pc:chgData name="Weifeng Xu" userId="e7aed605-a3dd-4d5a-a692-a87037af107b" providerId="ADAL" clId="{F99F8FFF-BA20-43EA-924B-4DF5D2A785F3}" dt="2025-12-01T16:00:21.394" v="283" actId="20577"/>
        <pc:sldMkLst>
          <pc:docMk/>
          <pc:sldMk cId="110490757" sldId="442"/>
        </pc:sldMkLst>
        <pc:spChg chg="mod">
          <ac:chgData name="Weifeng Xu" userId="e7aed605-a3dd-4d5a-a692-a87037af107b" providerId="ADAL" clId="{F99F8FFF-BA20-43EA-924B-4DF5D2A785F3}" dt="2025-12-01T16:00:21.394" v="283" actId="20577"/>
          <ac:spMkLst>
            <pc:docMk/>
            <pc:sldMk cId="110490757" sldId="442"/>
            <ac:spMk id="5" creationId="{BBED7DF4-35CC-1A3E-B763-9D9B6C0C87E1}"/>
          </ac:spMkLst>
        </pc:spChg>
      </pc:sldChg>
      <pc:sldChg chg="addSp delSp modSp mod">
        <pc:chgData name="Weifeng Xu" userId="e7aed605-a3dd-4d5a-a692-a87037af107b" providerId="ADAL" clId="{F99F8FFF-BA20-43EA-924B-4DF5D2A785F3}" dt="2025-12-01T15:41:49.893" v="280"/>
        <pc:sldMkLst>
          <pc:docMk/>
          <pc:sldMk cId="364954698" sldId="444"/>
        </pc:sldMkLst>
        <pc:grpChg chg="mod">
          <ac:chgData name="Weifeng Xu" userId="e7aed605-a3dd-4d5a-a692-a87037af107b" providerId="ADAL" clId="{F99F8FFF-BA20-43EA-924B-4DF5D2A785F3}" dt="2025-12-01T15:41:49.893" v="280"/>
          <ac:grpSpMkLst>
            <pc:docMk/>
            <pc:sldMk cId="364954698" sldId="444"/>
            <ac:grpSpMk id="13" creationId="{332F2601-AC92-3202-0E5C-F019FA39D109}"/>
          </ac:grpSpMkLst>
        </pc:grpChg>
        <pc:inkChg chg="add">
          <ac:chgData name="Weifeng Xu" userId="e7aed605-a3dd-4d5a-a692-a87037af107b" providerId="ADAL" clId="{F99F8FFF-BA20-43EA-924B-4DF5D2A785F3}" dt="2025-12-01T15:39:53.435" v="271" actId="9405"/>
          <ac:inkMkLst>
            <pc:docMk/>
            <pc:sldMk cId="364954698" sldId="444"/>
            <ac:inkMk id="6" creationId="{0C67834E-0E18-4DB5-EE03-99707F72128E}"/>
          </ac:inkMkLst>
        </pc:inkChg>
        <pc:inkChg chg="add del">
          <ac:chgData name="Weifeng Xu" userId="e7aed605-a3dd-4d5a-a692-a87037af107b" providerId="ADAL" clId="{F99F8FFF-BA20-43EA-924B-4DF5D2A785F3}" dt="2025-12-01T15:40:27.459" v="273" actId="9405"/>
          <ac:inkMkLst>
            <pc:docMk/>
            <pc:sldMk cId="364954698" sldId="444"/>
            <ac:inkMk id="7" creationId="{721726F8-888E-DA5F-405B-7CE4E5001E98}"/>
          </ac:inkMkLst>
        </pc:inkChg>
        <pc:inkChg chg="add">
          <ac:chgData name="Weifeng Xu" userId="e7aed605-a3dd-4d5a-a692-a87037af107b" providerId="ADAL" clId="{F99F8FFF-BA20-43EA-924B-4DF5D2A785F3}" dt="2025-12-01T15:40:32.359" v="274" actId="9405"/>
          <ac:inkMkLst>
            <pc:docMk/>
            <pc:sldMk cId="364954698" sldId="444"/>
            <ac:inkMk id="8" creationId="{A83B35B6-750E-B46E-816D-F9DF516138D2}"/>
          </ac:inkMkLst>
        </pc:inkChg>
        <pc:inkChg chg="add del">
          <ac:chgData name="Weifeng Xu" userId="e7aed605-a3dd-4d5a-a692-a87037af107b" providerId="ADAL" clId="{F99F8FFF-BA20-43EA-924B-4DF5D2A785F3}" dt="2025-12-01T15:41:44.428" v="277"/>
          <ac:inkMkLst>
            <pc:docMk/>
            <pc:sldMk cId="364954698" sldId="444"/>
            <ac:inkMk id="9" creationId="{056D06A8-F044-D33D-8A7A-3F66A091C25E}"/>
          </ac:inkMkLst>
        </pc:inkChg>
        <pc:inkChg chg="add">
          <ac:chgData name="Weifeng Xu" userId="e7aed605-a3dd-4d5a-a692-a87037af107b" providerId="ADAL" clId="{F99F8FFF-BA20-43EA-924B-4DF5D2A785F3}" dt="2025-12-01T15:41:40.978" v="276"/>
          <ac:inkMkLst>
            <pc:docMk/>
            <pc:sldMk cId="364954698" sldId="444"/>
            <ac:inkMk id="10" creationId="{1E441111-282E-273F-08F9-D8534F6956F8}"/>
          </ac:inkMkLst>
        </pc:inkChg>
        <pc:inkChg chg="add mod">
          <ac:chgData name="Weifeng Xu" userId="e7aed605-a3dd-4d5a-a692-a87037af107b" providerId="ADAL" clId="{F99F8FFF-BA20-43EA-924B-4DF5D2A785F3}" dt="2025-12-01T15:41:49.893" v="280"/>
          <ac:inkMkLst>
            <pc:docMk/>
            <pc:sldMk cId="364954698" sldId="444"/>
            <ac:inkMk id="11" creationId="{B3A64A92-F2EC-08D6-074E-29221B965F26}"/>
          </ac:inkMkLst>
        </pc:inkChg>
        <pc:inkChg chg="add mod">
          <ac:chgData name="Weifeng Xu" userId="e7aed605-a3dd-4d5a-a692-a87037af107b" providerId="ADAL" clId="{F99F8FFF-BA20-43EA-924B-4DF5D2A785F3}" dt="2025-12-01T15:41:49.893" v="280"/>
          <ac:inkMkLst>
            <pc:docMk/>
            <pc:sldMk cId="364954698" sldId="444"/>
            <ac:inkMk id="12" creationId="{8E389F8B-3292-4252-4652-6A3511A8FFB4}"/>
          </ac:inkMkLst>
        </pc:inkChg>
      </pc:sldChg>
      <pc:sldChg chg="modSp mod">
        <pc:chgData name="Weifeng Xu" userId="e7aed605-a3dd-4d5a-a692-a87037af107b" providerId="ADAL" clId="{F99F8FFF-BA20-43EA-924B-4DF5D2A785F3}" dt="2025-12-01T14:42:44.610" v="259" actId="207"/>
        <pc:sldMkLst>
          <pc:docMk/>
          <pc:sldMk cId="1814143333" sldId="456"/>
        </pc:sldMkLst>
        <pc:spChg chg="mod">
          <ac:chgData name="Weifeng Xu" userId="e7aed605-a3dd-4d5a-a692-a87037af107b" providerId="ADAL" clId="{F99F8FFF-BA20-43EA-924B-4DF5D2A785F3}" dt="2025-12-01T14:42:44.610" v="259" actId="207"/>
          <ac:spMkLst>
            <pc:docMk/>
            <pc:sldMk cId="1814143333" sldId="456"/>
            <ac:spMk id="3" creationId="{3832FD47-779A-4F29-0493-B13CE889BA01}"/>
          </ac:spMkLst>
        </pc:spChg>
      </pc:sldChg>
      <pc:sldChg chg="modSp mod">
        <pc:chgData name="Weifeng Xu" userId="e7aed605-a3dd-4d5a-a692-a87037af107b" providerId="ADAL" clId="{F99F8FFF-BA20-43EA-924B-4DF5D2A785F3}" dt="2025-12-01T14:52:48.218" v="263" actId="20577"/>
        <pc:sldMkLst>
          <pc:docMk/>
          <pc:sldMk cId="2485710898" sldId="460"/>
        </pc:sldMkLst>
        <pc:spChg chg="mod">
          <ac:chgData name="Weifeng Xu" userId="e7aed605-a3dd-4d5a-a692-a87037af107b" providerId="ADAL" clId="{F99F8FFF-BA20-43EA-924B-4DF5D2A785F3}" dt="2025-12-01T14:52:48.218" v="263" actId="20577"/>
          <ac:spMkLst>
            <pc:docMk/>
            <pc:sldMk cId="2485710898" sldId="460"/>
            <ac:spMk id="3" creationId="{B1B0FCD2-CCA3-6DC3-2E7A-87DA2DC9D166}"/>
          </ac:spMkLst>
        </pc:spChg>
      </pc:sldChg>
      <pc:sldChg chg="addSp delSp modSp mod modClrScheme chgLayout">
        <pc:chgData name="Weifeng Xu" userId="e7aed605-a3dd-4d5a-a692-a87037af107b" providerId="ADAL" clId="{F99F8FFF-BA20-43EA-924B-4DF5D2A785F3}" dt="2025-11-12T01:21:57.112" v="97" actId="27636"/>
        <pc:sldMkLst>
          <pc:docMk/>
          <pc:sldMk cId="2314953531" sldId="469"/>
        </pc:sldMkLst>
        <pc:spChg chg="mod ord">
          <ac:chgData name="Weifeng Xu" userId="e7aed605-a3dd-4d5a-a692-a87037af107b" providerId="ADAL" clId="{F99F8FFF-BA20-43EA-924B-4DF5D2A785F3}" dt="2025-11-12T01:21:57.112" v="97" actId="27636"/>
          <ac:spMkLst>
            <pc:docMk/>
            <pc:sldMk cId="2314953531" sldId="469"/>
            <ac:spMk id="22" creationId="{01BB73CA-E73D-B706-F499-6F0B03651724}"/>
          </ac:spMkLst>
        </pc:spChg>
        <pc:picChg chg="mod">
          <ac:chgData name="Weifeng Xu" userId="e7aed605-a3dd-4d5a-a692-a87037af107b" providerId="ADAL" clId="{F99F8FFF-BA20-43EA-924B-4DF5D2A785F3}" dt="2025-11-12T01:21:52.819" v="95" actId="1076"/>
          <ac:picMkLst>
            <pc:docMk/>
            <pc:sldMk cId="2314953531" sldId="469"/>
            <ac:picMk id="4" creationId="{BD0B5754-9BB3-6988-3540-A3BCAC4464BC}"/>
          </ac:picMkLst>
        </pc:picChg>
      </pc:sldChg>
      <pc:sldChg chg="modSp mod">
        <pc:chgData name="Weifeng Xu" userId="e7aed605-a3dd-4d5a-a692-a87037af107b" providerId="ADAL" clId="{F99F8FFF-BA20-43EA-924B-4DF5D2A785F3}" dt="2025-11-12T01:48:57.881" v="149" actId="20577"/>
        <pc:sldMkLst>
          <pc:docMk/>
          <pc:sldMk cId="1161503844" sldId="470"/>
        </pc:sldMkLst>
        <pc:graphicFrameChg chg="modGraphic">
          <ac:chgData name="Weifeng Xu" userId="e7aed605-a3dd-4d5a-a692-a87037af107b" providerId="ADAL" clId="{F99F8FFF-BA20-43EA-924B-4DF5D2A785F3}" dt="2025-11-12T01:48:57.881" v="149" actId="20577"/>
          <ac:graphicFrameMkLst>
            <pc:docMk/>
            <pc:sldMk cId="1161503844" sldId="470"/>
            <ac:graphicFrameMk id="7" creationId="{30BD3C49-289A-E30C-5985-959D13BED618}"/>
          </ac:graphicFrameMkLst>
        </pc:graphicFrameChg>
      </pc:sldChg>
      <pc:sldChg chg="addSp modSp mod">
        <pc:chgData name="Weifeng Xu" userId="e7aed605-a3dd-4d5a-a692-a87037af107b" providerId="ADAL" clId="{F99F8FFF-BA20-43EA-924B-4DF5D2A785F3}" dt="2025-12-01T15:25:15.918" v="266" actId="14100"/>
        <pc:sldMkLst>
          <pc:docMk/>
          <pc:sldMk cId="3557400454" sldId="471"/>
        </pc:sldMkLst>
        <pc:spChg chg="mod">
          <ac:chgData name="Weifeng Xu" userId="e7aed605-a3dd-4d5a-a692-a87037af107b" providerId="ADAL" clId="{F99F8FFF-BA20-43EA-924B-4DF5D2A785F3}" dt="2025-11-12T01:01:44.451" v="4" actId="20577"/>
          <ac:spMkLst>
            <pc:docMk/>
            <pc:sldMk cId="3557400454" sldId="471"/>
            <ac:spMk id="2" creationId="{0E59F8F9-00A0-20C1-8483-2B8D4C3B5676}"/>
          </ac:spMkLst>
        </pc:spChg>
        <pc:spChg chg="add mod">
          <ac:chgData name="Weifeng Xu" userId="e7aed605-a3dd-4d5a-a692-a87037af107b" providerId="ADAL" clId="{F99F8FFF-BA20-43EA-924B-4DF5D2A785F3}" dt="2025-12-01T15:25:15.918" v="266" actId="14100"/>
          <ac:spMkLst>
            <pc:docMk/>
            <pc:sldMk cId="3557400454" sldId="471"/>
            <ac:spMk id="4" creationId="{2E69DA5D-0679-4B5E-08C0-91473A4570C8}"/>
          </ac:spMkLst>
        </pc:spChg>
        <pc:spChg chg="mod">
          <ac:chgData name="Weifeng Xu" userId="e7aed605-a3dd-4d5a-a692-a87037af107b" providerId="ADAL" clId="{F99F8FFF-BA20-43EA-924B-4DF5D2A785F3}" dt="2025-12-01T15:24:47.740" v="265" actId="207"/>
          <ac:spMkLst>
            <pc:docMk/>
            <pc:sldMk cId="3557400454" sldId="471"/>
            <ac:spMk id="6" creationId="{6928DB7B-E03C-B1D2-CE53-49DCA6214538}"/>
          </ac:spMkLst>
        </pc:spChg>
      </pc:sldChg>
      <pc:sldChg chg="addSp delSp modSp mod modClrScheme chgLayout">
        <pc:chgData name="Weifeng Xu" userId="e7aed605-a3dd-4d5a-a692-a87037af107b" providerId="ADAL" clId="{F99F8FFF-BA20-43EA-924B-4DF5D2A785F3}" dt="2025-11-12T01:16:15.013" v="83" actId="14100"/>
        <pc:sldMkLst>
          <pc:docMk/>
          <pc:sldMk cId="1354759466" sldId="472"/>
        </pc:sldMkLst>
        <pc:spChg chg="mod ord">
          <ac:chgData name="Weifeng Xu" userId="e7aed605-a3dd-4d5a-a692-a87037af107b" providerId="ADAL" clId="{F99F8FFF-BA20-43EA-924B-4DF5D2A785F3}" dt="2025-11-12T01:10:17.883" v="30" actId="700"/>
          <ac:spMkLst>
            <pc:docMk/>
            <pc:sldMk cId="1354759466" sldId="472"/>
            <ac:spMk id="2" creationId="{1EA974C4-51A1-39AE-C89D-EEB265CE2A31}"/>
          </ac:spMkLst>
        </pc:spChg>
        <pc:spChg chg="add mod">
          <ac:chgData name="Weifeng Xu" userId="e7aed605-a3dd-4d5a-a692-a87037af107b" providerId="ADAL" clId="{F99F8FFF-BA20-43EA-924B-4DF5D2A785F3}" dt="2025-11-12T01:15:05.012" v="69" actId="207"/>
          <ac:spMkLst>
            <pc:docMk/>
            <pc:sldMk cId="1354759466" sldId="472"/>
            <ac:spMk id="14" creationId="{79AB3E87-BFE0-D8E5-2905-6C3AB5C19D66}"/>
          </ac:spMkLst>
        </pc:spChg>
        <pc:spChg chg="add mod">
          <ac:chgData name="Weifeng Xu" userId="e7aed605-a3dd-4d5a-a692-a87037af107b" providerId="ADAL" clId="{F99F8FFF-BA20-43EA-924B-4DF5D2A785F3}" dt="2025-11-12T01:15:47.657" v="76" actId="14100"/>
          <ac:spMkLst>
            <pc:docMk/>
            <pc:sldMk cId="1354759466" sldId="472"/>
            <ac:spMk id="17" creationId="{7FDE477A-3387-6768-10BA-2430C70D517F}"/>
          </ac:spMkLst>
        </pc:spChg>
        <pc:spChg chg="add mod">
          <ac:chgData name="Weifeng Xu" userId="e7aed605-a3dd-4d5a-a692-a87037af107b" providerId="ADAL" clId="{F99F8FFF-BA20-43EA-924B-4DF5D2A785F3}" dt="2025-11-12T01:16:09.958" v="81" actId="14100"/>
          <ac:spMkLst>
            <pc:docMk/>
            <pc:sldMk cId="1354759466" sldId="472"/>
            <ac:spMk id="19" creationId="{4E035F99-A633-0559-1461-3E97ADC1711A}"/>
          </ac:spMkLst>
        </pc:spChg>
        <pc:graphicFrameChg chg="add mod modGraphic">
          <ac:chgData name="Weifeng Xu" userId="e7aed605-a3dd-4d5a-a692-a87037af107b" providerId="ADAL" clId="{F99F8FFF-BA20-43EA-924B-4DF5D2A785F3}" dt="2025-11-12T01:11:31.261" v="48" actId="1076"/>
          <ac:graphicFrameMkLst>
            <pc:docMk/>
            <pc:sldMk cId="1354759466" sldId="472"/>
            <ac:graphicFrameMk id="5" creationId="{8DA5DB67-DB15-EFAA-B855-DECB1A7634AA}"/>
          </ac:graphicFrameMkLst>
        </pc:graphicFrameChg>
        <pc:picChg chg="mod">
          <ac:chgData name="Weifeng Xu" userId="e7aed605-a3dd-4d5a-a692-a87037af107b" providerId="ADAL" clId="{F99F8FFF-BA20-43EA-924B-4DF5D2A785F3}" dt="2025-11-12T01:14:33.373" v="59" actId="1076"/>
          <ac:picMkLst>
            <pc:docMk/>
            <pc:sldMk cId="1354759466" sldId="472"/>
            <ac:picMk id="9" creationId="{0DD15864-A229-578D-3B49-03F5CF796A8D}"/>
          </ac:picMkLst>
        </pc:picChg>
        <pc:cxnChg chg="add mod">
          <ac:chgData name="Weifeng Xu" userId="e7aed605-a3dd-4d5a-a692-a87037af107b" providerId="ADAL" clId="{F99F8FFF-BA20-43EA-924B-4DF5D2A785F3}" dt="2025-11-12T01:16:12.768" v="82" actId="14100"/>
          <ac:cxnSpMkLst>
            <pc:docMk/>
            <pc:sldMk cId="1354759466" sldId="472"/>
            <ac:cxnSpMk id="8" creationId="{3AA8DBD8-9306-5E75-AA44-2025E095FC30}"/>
          </ac:cxnSpMkLst>
        </pc:cxnChg>
        <pc:cxnChg chg="add mod">
          <ac:chgData name="Weifeng Xu" userId="e7aed605-a3dd-4d5a-a692-a87037af107b" providerId="ADAL" clId="{F99F8FFF-BA20-43EA-924B-4DF5D2A785F3}" dt="2025-11-12T01:16:15.013" v="83" actId="14100"/>
          <ac:cxnSpMkLst>
            <pc:docMk/>
            <pc:sldMk cId="1354759466" sldId="472"/>
            <ac:cxnSpMk id="11" creationId="{65B1CD02-12F4-C376-FF68-5477D5D2F4E0}"/>
          </ac:cxnSpMkLst>
        </pc:cxnChg>
        <pc:cxnChg chg="add mod">
          <ac:chgData name="Weifeng Xu" userId="e7aed605-a3dd-4d5a-a692-a87037af107b" providerId="ADAL" clId="{F99F8FFF-BA20-43EA-924B-4DF5D2A785F3}" dt="2025-11-12T01:15:12.702" v="71" actId="13822"/>
          <ac:cxnSpMkLst>
            <pc:docMk/>
            <pc:sldMk cId="1354759466" sldId="472"/>
            <ac:cxnSpMk id="16" creationId="{3F35262E-97AD-2F66-4772-600094A5BD81}"/>
          </ac:cxnSpMkLst>
        </pc:cxnChg>
      </pc:sldChg>
      <pc:sldChg chg="addSp delSp modSp new mod modClrScheme chgLayout">
        <pc:chgData name="Weifeng Xu" userId="e7aed605-a3dd-4d5a-a692-a87037af107b" providerId="ADAL" clId="{F99F8FFF-BA20-43EA-924B-4DF5D2A785F3}" dt="2025-11-12T01:59:39.822" v="191" actId="1076"/>
        <pc:sldMkLst>
          <pc:docMk/>
          <pc:sldMk cId="4055375734" sldId="475"/>
        </pc:sldMkLst>
        <pc:spChg chg="add mod ord">
          <ac:chgData name="Weifeng Xu" userId="e7aed605-a3dd-4d5a-a692-a87037af107b" providerId="ADAL" clId="{F99F8FFF-BA20-43EA-924B-4DF5D2A785F3}" dt="2025-11-12T01:42:47.803" v="147" actId="20577"/>
          <ac:spMkLst>
            <pc:docMk/>
            <pc:sldMk cId="4055375734" sldId="475"/>
            <ac:spMk id="4" creationId="{34B39C58-900E-F340-6647-51ED1544991B}"/>
          </ac:spMkLst>
        </pc:spChg>
        <pc:graphicFrameChg chg="add mod modGraphic">
          <ac:chgData name="Weifeng Xu" userId="e7aed605-a3dd-4d5a-a692-a87037af107b" providerId="ADAL" clId="{F99F8FFF-BA20-43EA-924B-4DF5D2A785F3}" dt="2025-11-12T01:59:39.822" v="191" actId="1076"/>
          <ac:graphicFrameMkLst>
            <pc:docMk/>
            <pc:sldMk cId="4055375734" sldId="475"/>
            <ac:graphicFrameMk id="7" creationId="{EC964EDC-4022-BBE5-2D88-FAD3EAAAEEED}"/>
          </ac:graphicFrameMkLst>
        </pc:graphicFrameChg>
        <pc:picChg chg="add mod">
          <ac:chgData name="Weifeng Xu" userId="e7aed605-a3dd-4d5a-a692-a87037af107b" providerId="ADAL" clId="{F99F8FFF-BA20-43EA-924B-4DF5D2A785F3}" dt="2025-11-12T01:59:36.512" v="190" actId="1076"/>
          <ac:picMkLst>
            <pc:docMk/>
            <pc:sldMk cId="4055375734" sldId="475"/>
            <ac:picMk id="3076" creationId="{716BEED0-EF43-1C82-35C5-83A03350DADD}"/>
          </ac:picMkLst>
        </pc:pic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1T15:38:17.755"/>
    </inkml:context>
    <inkml:brush xml:id="br0">
      <inkml:brushProperty name="width" value="0.035" units="cm"/>
      <inkml:brushProperty name="height" value="0.035" units="cm"/>
      <inkml:brushProperty name="color" value="#FF0066"/>
    </inkml:brush>
  </inkml:definitions>
  <inkml:trace contextRef="#ctx0" brushRef="#br0">438 1 24575,'-8'1'0,"0"0"0,0 1 0,0 0 0,0 0 0,0 1 0,0 0 0,-10 6 0,-19 7 0,30-13 0,0-1 0,1 1 0,0 1 0,-1-1 0,1 1 0,1 0 0,-1 1 0,0-1 0,1 1 0,0 0 0,0 0 0,1 1 0,-7 10 0,3-7 0,0-1 0,-1 0 0,0 0 0,0-1 0,-12 8 0,13-10 0,-1 1 0,2-1 0,-1 2 0,1-1 0,0 1 0,0 0 0,1 1 0,-8 9 0,8-4 0,0 0 0,1 1 0,0-1 0,1 1 0,1 0 0,0 0 0,-2 26 0,5 105 0,2-69 0,-2 923 0,-1-981 0,-1 1 0,-6 26 0,-2 24 0,-12 62 0,11-60 0,7-51 0,1-1 0,-1 22 0,2-6 0,1-13 0,0 0 0,2 0 0,0 0 0,5 25 0,-2-35 0,0-1 0,1 1 0,10 16 0,-1-2 0,-9-18 0,0-1 0,1 1 0,0-1 0,0 0 0,1-1 0,0 1 0,0-1 0,14 8 0,21 21 0,-34-29 0,0-1 0,0 1 0,0-1 0,1 0 0,15 5 0,9 6 0,-22-11 0,-1-1 0,1-1 0,0 0 0,0 0 0,0-1 0,18 1 0,21 5 0,-18-3 0,1-2 0,-1 0 0,59-5 0,-26 1 0,-60 1 0,0 0 0,1 0 0,-1 0 0,1-1 0,-1 0 0,0 0 0,0 0 0,0 0 0,1-1 0,-1 0 0,0 0 0,-1-1 0,1 1 0,0-1 0,-1 0 0,0 0 0,1 0 0,-1-1 0,0 0 0,-1 1 0,5-6 0,44-52 0,-41 50 0,0 0 0,-1-1 0,0 0 0,-1-1 0,9-17 0,43-112 0,-45 113 0,-10 21 0,-1 0 0,-1-1 0,1 0 0,-1 0 0,-1 0 0,1 0 0,-2-1 0,1 1 0,1-21 0,6-79 0,1-43 0,-9 127 0,7-49 0,-4 47 0,1-43 0,-7-754 0,0 807 0,0 1 0,-8-29 0,5 27 0,1 0 0,-1-20 0,4 29 0,0-1 0,0 1 0,-1 0 0,-1-1 0,0 1 0,0 0 0,-1 0 0,0 0 0,0 1 0,-1-1 0,0 1 0,-8-13 0,-2 0 0,1-2 0,-15-38 0,15 33 0,-17-31 0,27 54 0,-1 0 0,1 0 0,-1 0 0,0 1 0,0 0 0,0 0 0,-1 0 0,0 0 0,1 0 0,-1 1 0,-1 0 0,1 0 0,0 1 0,-1-1 0,1 1 0,-12-3 0,-2 2 0,1 1 0,-1 1 0,1 0 0,-21 3 0,6-1 0,-47-2 0,-57 3 0,119 1-1365,4 2-5461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22:07:04.092"/>
    </inkml:context>
    <inkml:brush xml:id="br0">
      <inkml:brushProperty name="width" value="0.05" units="cm"/>
      <inkml:brushProperty name="height" value="0.05" units="cm"/>
      <inkml:brushProperty name="color" value="#E71224"/>
    </inkml:brush>
  </inkml:definitions>
  <inkml:trace contextRef="#ctx0" brushRef="#br0">1385 1 24575,'0'1'0,"0"1"0,-1 0 0,1 0 0,-1-1 0,1 1 0,-1 0 0,0-1 0,0 1 0,0-1 0,0 1 0,0-1 0,-1 1 0,1-1 0,0 1 0,-1-1 0,0 0 0,-2 2 0,-38 19 0,16-9 0,19-9 0,-2-1 0,1 1 0,0-1 0,-1 0 0,-17 3 0,20-5 0,0 0 0,0 1 0,0-1 0,0 1 0,1 0 0,-1 0 0,1 0 0,0 1 0,0 0 0,0-1 0,0 1 0,0 1 0,1-1 0,0 0 0,-5 5 0,2 0 0,0-1 0,-1 0 0,0 0 0,-1 0 0,0-1 0,0 0 0,-1-1 0,0 1 0,0-1 0,-13 4 0,18-7 0,1 1 0,0 0 0,0 0 0,0 0 0,0 0 0,1 0 0,-6 6 0,6-5 0,-1 0 0,-1 0 0,1 0 0,-9 5 0,-68 48 0,22-10 0,49-38 0,-190 186 0,190-185 0,0 1 0,-1-1 0,0-1 0,-1 1 0,-1-2 0,-20 13 0,27-17 0,0-1 0,0 2 0,1-1 0,0 0 0,0 1 0,0 0 0,-5 6 0,5-5 0,0 1 0,-1-2 0,0 1 0,-9 6 0,3-2 0,-1 0 0,2 1 0,0 0 0,1 1 0,-11 16 0,4-7 0,-3 11 0,16-26 0,1 1 0,-2-1 0,1 0 0,-1 0 0,-11 10 0,-5 1 0,16-14 0,1 0 0,-1 0 0,1 1 0,0-1 0,0 1 0,1 0 0,-1 0 0,1 0 0,0 0 0,1 0 0,-1 0 0,1 1 0,0-1 0,-2 10 0,2-4 0,-1-1 0,1 1 0,-2-1 0,0 1 0,0-1 0,-1 0 0,-1 0 0,0 0 0,0-1 0,-14 13 0,8-5 0,2 1 0,0-1 0,1 1 0,1 1 0,-9 31 0,-10 66 0,16-70 0,-5 61 0,14-89 0,-8 34 0,6-33 0,-2 30 0,4-23 0,2 0 0,2 0 0,1-1 0,8 29 0,1-8 0,9 79 0,-20-112 0,1 0 0,0 0 0,6 14 0,-6-22 0,0 1 0,1-1 0,-1 1 0,1-1 0,0 0 0,1 0 0,-1 0 0,1 0 0,0 0 0,0-1 0,5 4 0,-2-2 0,-2 0 0,1 0 0,-1 0 0,0 1 0,0 0 0,-1 0 0,5 9 0,-5-8 0,0-1 0,0 0 0,1 1 0,0-1 0,1-1 0,10 10 0,-1-4 0,-2 1 0,23 25 0,-24-24 0,1 0 0,22 17 0,-25-24 0,0-1 0,1 1 0,-1-2 0,18 7 0,4 1 0,-13-5 0,0-1 0,1 0 0,-1-1 0,34 4 0,25 7 0,5-1 0,-35-8 0,88 10 0,78 15 0,-192-29 0,0-1 0,1 0 0,-1-1 0,0-1 0,1 0 0,-1-2 0,0 0 0,25-5 0,-40 6 0,15-1-118,-3 0-132,-1-1 1,0 0 0,0 0-1,21-7 1,-27 5-6577</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22:07:14.273"/>
    </inkml:context>
    <inkml:brush xml:id="br0">
      <inkml:brushProperty name="width" value="0.05" units="cm"/>
      <inkml:brushProperty name="height" value="0.05" units="cm"/>
      <inkml:brushProperty name="color" value="#E71224"/>
    </inkml:brush>
  </inkml:definitions>
  <inkml:trace contextRef="#ctx0" brushRef="#br0">0 1 24575,'4'0'0,"5"0"0,5 0 0,4 0 0,3 0 0,-3 0-8191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22:07:15.315"/>
    </inkml:context>
    <inkml:brush xml:id="br0">
      <inkml:brushProperty name="width" value="0.05" units="cm"/>
      <inkml:brushProperty name="height" value="0.05" units="cm"/>
      <inkml:brushProperty name="color" value="#E71224"/>
    </inkml:brush>
  </inkml:definitions>
  <inkml:trace contextRef="#ctx0" brushRef="#br0">0 24 24575,'0'-3'-3941,"4"-3"3941,5 2 1865,5 0-1865,4 1 668,3 1-668,1 1 342,2 1-342,-1 0 1066,1 0-1066,-1 0 0,1 0 0,-1 1 0,-4 3 0,-6 1-8191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22:07:17.084"/>
    </inkml:context>
    <inkml:brush xml:id="br0">
      <inkml:brushProperty name="width" value="0.05" units="cm"/>
      <inkml:brushProperty name="height" value="0.05" units="cm"/>
      <inkml:brushProperty name="color" value="#E71224"/>
    </inkml:brush>
  </inkml:definitions>
  <inkml:trace contextRef="#ctx0" brushRef="#br0">0 1 24575,'389'0'0,"-385"0"0,0 0 0,-1 0 0,1 1 0,0-1 0,-1 1 0,1-1 0,-1 1 0,1 0 0,-1 1 0,0-1 0,1 1 0,-1-1 0,0 1 0,0 0 0,0 0 0,0 1 0,0-1 0,-1 0 0,1 1 0,-1 0 0,1-1 0,-1 1 0,0 0 0,0 0 0,0 0 0,-1 1 0,1-1 0,-1 0 0,1 1 0,-1-1 0,0 1 0,-1-1 0,1 1 0,-1 0 0,1-1 0,-1 1 0,0-1 0,0 1 0,-1 0 0,1-1 0,-1 1 0,-1 4 0,1-3 0,-1 0 0,1 0 0,-1-1 0,-1 1 0,1-1 0,0 1 0,-1-1 0,0 0 0,0 0 0,0 0 0,-1 0 0,0-1 0,1 1 0,-1-1 0,0 0 0,-9 5 0,-4 1 0,-1 0 0,0-2 0,-23 7 0,26-9 0,-1 0 0,1 1 0,-27 15 0,42-21 0,-1 1 0,1-1 0,0 0 0,0 0 0,0 0 0,0 0 0,-1 0 0,1 0 0,0 0 0,0 0 0,0 0 0,-1 0 0,1 1 0,0-1 0,0 0 0,0 0 0,0 0 0,0 0 0,0 0 0,-1 1 0,1-1 0,0 0 0,0 0 0,0 0 0,0 0 0,0 1 0,0-1 0,0 0 0,0 0 0,0 0 0,0 1 0,0-1 0,0 0 0,0 0 0,0 0 0,0 1 0,0-1 0,0 0 0,0 0 0,0 0 0,0 1 0,0-1 0,0 0 0,0 0 0,0 0 0,0 1 0,1-1 0,-1 0 0,0 0 0,0 0 0,0 0 0,0 0 0,0 1 0,1-1 0,15 5 0,21-3 0,-27-2 0,0 1 0,-1 0 0,1 0 0,-1 1 0,1 0 0,-1 1 0,0 0 0,0 0 0,10 6 0,-4 0 0,0 1 0,0 0 0,-2 1 0,15 14 0,1-2 0,-21-17 0,-1-1 0,-1 1 0,1 0 0,-1 0 0,0 1 0,8 10 0,21 27 0,-23-31 0,-1 1 0,19 29 0,-28-39 0,0-1 0,-1 0 0,1 1 0,-1-1 0,1 1 0,-1 0 0,0-1 0,-1 1 0,1 0 0,-1 0 0,1-1 0,-1 1 0,0 0 0,-1 0 0,1 0 0,-1-1 0,1 1 0,-4 7 0,3-9 0,0 0 0,0 0 0,-1 0 0,1 0 0,-1-1 0,1 1 0,-1 0 0,0-1 0,0 1 0,0-1 0,0 1 0,0-1 0,0 0 0,0 0 0,0 0 0,0 0 0,-1 0 0,1-1 0,-4 2 0,-54 5 0,28-4 0,-23 3-178,0-2-1,-60-3 1,83-1-652,4 0-5996</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22:07:31.019"/>
    </inkml:context>
    <inkml:brush xml:id="br0">
      <inkml:brushProperty name="width" value="0.05" units="cm"/>
      <inkml:brushProperty name="height" value="0.05" units="cm"/>
      <inkml:brushProperty name="color" value="#E71224"/>
    </inkml:brush>
  </inkml:definitions>
  <inkml:trace contextRef="#ctx0" brushRef="#br0">1 24 24575,'0'-4'0,"4"-1"0,5 0 0,4 1 0,5 1 0,3 2 0,1 0 0,2 0 0,-1 1 0,1 0 0,-5 1-8191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9T17:09:55.881"/>
    </inkml:context>
    <inkml:brush xml:id="br0">
      <inkml:brushProperty name="width" value="0.1" units="cm"/>
      <inkml:brushProperty name="height" value="0.1" units="cm"/>
      <inkml:brushProperty name="color" value="#AE198D"/>
      <inkml:brushProperty name="inkEffects" value="galaxy"/>
      <inkml:brushProperty name="anchorX" value="0"/>
      <inkml:brushProperty name="anchorY" value="0"/>
      <inkml:brushProperty name="scaleFactor" value="0.5"/>
    </inkml:brush>
  </inkml:definitions>
  <inkml:trace contextRef="#ctx0" brushRef="#br0">141 0 24575,'0'0'0,"0"4"0,0 5 0,0 4 0,0 4 0,0 2 0,0 2 0,0 0 0,0 1 0,-4 0 0,-1 0 0,-3 0 0,0-1 0,1 1 0,-2-5 0,1 0 0,2 0 0,-3-4 0,1 1 0,-2-3 0,2 1 0,1 2 0,2 2 0,1 2 0,3 1 0,-4-2 0,1-1 0,0 1 0,0 1 0,-2-3 0,0 0 0,1 2 0,6-4 0,1 1 0,5-3 0,4-2 0,4-4 0,4-2 0,1-1 0,1-2 0,1 0 0,0-1 0,0 1 0,0-1 0,-1 1 0,1-1 0,-1 1 0,0 0 0,0 0 0,1 0 0,-1 0 0,0 0 0,0 0 0,0 0 0,0 0 0,1 0 0,-5-4 0,-1 0 0,1 0 0,1 0 0,0 1 0,-3-2 0,1-1 0,-3-3 0,-4-3 0,-8-3 0,-6 1 0,-2 3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9T17:09:56.974"/>
    </inkml:context>
    <inkml:brush xml:id="br0">
      <inkml:brushProperty name="width" value="0.1" units="cm"/>
      <inkml:brushProperty name="height" value="0.1" units="cm"/>
      <inkml:brushProperty name="color" value="#AE198D"/>
      <inkml:brushProperty name="inkEffects" value="galaxy"/>
      <inkml:brushProperty name="anchorX" value="-1441.71313"/>
      <inkml:brushProperty name="anchorY" value="-1496.21558"/>
      <inkml:brushProperty name="scaleFactor" value="0.5"/>
    </inkml:brush>
  </inkml:definitions>
  <inkml:trace contextRef="#ctx0" brushRef="#br0">1 0 24575,'0'0'0,"0"4"0,0 5 0,4 0 0,0 3 0,5-1 0,-1 2 0,-1 1 0,2-1 0,-1 1 0,-1 1 0,1-2 0,0 2 0,-2 0 0,2-2 0,-1 2 0,-1 0 0,-2 2 0,2-3 0,0 1 0,3-3 0,-1 2 0,-1 0 0,2-2 0,-2 2 0,-1 1 0,-1 2 0,-3 1 0,0 2 0,-2 1 0,0 0 0,0 0 0,0 1 0,4-5 0,0 0 0,0-5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9T17:10:03.168"/>
    </inkml:context>
    <inkml:brush xml:id="br0">
      <inkml:brushProperty name="width" value="0.1" units="cm"/>
      <inkml:brushProperty name="height" value="0.1" units="cm"/>
      <inkml:brushProperty name="color" value="#AE198D"/>
      <inkml:brushProperty name="inkEffects" value="galaxy"/>
      <inkml:brushProperty name="anchorX" value="-2640.27808"/>
      <inkml:brushProperty name="anchorY" value="-3025.36694"/>
      <inkml:brushProperty name="scaleFactor" value="0.5"/>
    </inkml:brush>
  </inkml:definitions>
  <inkml:trace contextRef="#ctx0" brushRef="#br0">64 0 24575,'0'0'0,"0"4"0,0 5 0,0 4 0,0 4 0,0 2 0,0 2 0,-4-4 0,-1 0 0,1 1 0,0 1 0,-2-4 0,0 0 0,1 1 0,1 2 0,-3-4 0,1 1 0,1 1 0,1 2 0,2 0 0,0 2 0,6-4 0,0 1 0,5-4 0,3-4 0,4-3 0,2-3 0,2-2 0,2-1 0,-1 0 0,-3-5 0,-1 0 0,1 0 0,0 1 0,1 2 0,0 0 0,2 1 0,-1 0 0,2 1 0,-1 1 0,0-1 0,1 0 0,-1 0 0,0 0 0,0 0 0,1 0 0,-1 0 0,0 0 0,0 0 0,0 0 0,0 0 0,1 0 0,-1 0 0,0 0 0,0 0 0,0 0 0,0 0 0,1 0 0,-5-4 0,-5-4 0,-8-1 0,-8 1 0,-2-2 0,-6 1 0,1 3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9T17:10:03.848"/>
    </inkml:context>
    <inkml:brush xml:id="br0">
      <inkml:brushProperty name="width" value="0.1" units="cm"/>
      <inkml:brushProperty name="height" value="0.1" units="cm"/>
      <inkml:brushProperty name="color" value="#AE198D"/>
      <inkml:brushProperty name="inkEffects" value="galaxy"/>
      <inkml:brushProperty name="anchorX" value="-4293.24951"/>
      <inkml:brushProperty name="anchorY" value="-4346.56592"/>
      <inkml:brushProperty name="scaleFactor" value="0.5"/>
    </inkml:brush>
  </inkml:definitions>
  <inkml:trace contextRef="#ctx0" brushRef="#br0">17 0 24575,'0'0'0,"0"4"0,0 5 0,0 4 0,0 3 0,0 3 0,0 2 0,0 1 0,0 0 0,0 0 0,0 0 0,0-1 0,0 1 0,0-1 0,0 1 0,0-1 0,0 0 0,0 0 0,0 0 0,0 0 0,0 1 0,0-1 0,0 0 0,0 0 0,0 0 0,0 0 0,0 0 0,0 1 0,0-1 0,0 0 0,0 0 0,0 0 0,0 0 0,0 1 0,0-1 0,0 0 0,0 0 0,0 0 0,0 0 0,0 1 0,0-1 0,0 0 0,0 0 0,0 0 0,-4-4 0,-1-8 0,1-10 0,0-3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2:10:55.396"/>
    </inkml:context>
    <inkml:brush xml:id="br0">
      <inkml:brushProperty name="width" value="0.05" units="cm"/>
      <inkml:brushProperty name="height" value="0.05" units="cm"/>
      <inkml:brushProperty name="color" value="#E71224"/>
    </inkml:brush>
  </inkml:definitions>
  <inkml:trace contextRef="#ctx0" brushRef="#br0">1854 1848 24575,'-1'-2'0,"1"0"0,-1 0 0,1 0 0,-1 0 0,0 0 0,0 0 0,0 0 0,0 0 0,0 1 0,0-1 0,-1 0 0,1 1 0,0-1 0,-1 1 0,1-1 0,-1 1 0,0 0 0,-3-2 0,-38-21 0,36 21 0,-22-19 0,26 19 0,-1 0 0,1 0 0,-1 0 0,0 0 0,0 1 0,0 0 0,0-1 0,-5 0 0,-2-2 0,-1 0 0,1 0 0,1-1 0,-15-10 0,14 9 0,0 0 0,-1 0 0,-18-7 0,16 8 0,1 0 0,0-1 0,-21-14 0,-22-12 0,42 25 0,0 0 0,1-1 0,0 0 0,-17-17 0,-31-22 0,37 34 0,-43-18 0,-5-2 0,64 29 0,1 0 0,0-1 0,0 1 0,-12-14 0,12 11 0,-1 0 0,1 1 0,-13-8 0,12 11 0,1-1 0,0 0 0,0 0 0,0-1 0,1 0 0,0 0 0,0 0 0,0-1 0,1 0 0,0 0 0,0 0 0,-5-11 0,6 11 0,-1 0 0,0 1 0,0 0 0,0 0 0,-1 0 0,0 1 0,0 0 0,-13-9 0,-20-17 0,16 10 0,2-1 0,0-1 0,1-1 0,2-1 0,1 0 0,-27-53 0,29 41 0,11 25 0,0 1 0,-1 0 0,0 0 0,-1 0 0,0 0 0,-12-15 0,11 18 0,1-1 0,1 0 0,0 0 0,0 0 0,-6-18 0,7 16 0,-1 0 0,0 1 0,0-1 0,-10-12 0,10 16 0,1 0 0,-1-1 0,1 0 0,1 0 0,0 0 0,-3-11 0,4 11 0,0 1 0,-1-1 0,0 1 0,-1-1 0,0 1 0,0 0 0,0 0 0,-6-6 0,2 3 0,1 1 0,0-1 0,0-1 0,1 1 0,1-1 0,0 0 0,-5-14 0,-17-84 0,23 94 0,-3-10 0,-1 0 0,-1 0 0,-19-35 0,15 33 0,1-1 0,-9-30 0,20 55 0,-13-34 0,14 36 0,-1 0 0,1 0 0,0 1 0,-1-1 0,1 0 0,-1 0 0,1 0 0,-1 1 0,1-1 0,-1 0 0,0 1 0,1-1 0,-1 1 0,0-1 0,1 0 0,-1 1 0,0 0 0,0-1 0,1 1 0,-1-1 0,0 1 0,0 0 0,0 0 0,0-1 0,0 1 0,1 0 0,-1 0 0,0 0 0,0 0 0,0 0 0,0 0 0,0 0 0,0 0 0,0 0 0,1 1 0,-1-1 0,0 0 0,-1 1 0,-12 9 0,0 1 0,1 0 0,0 1 0,1 0 0,1 1 0,-15 20 0,14-16 0,-2-1 0,0 0 0,-33 27 0,41-36-16,-1-1 0,1 1 0,1-1 0,-1 2 0,1-1 0,1 0-1,-1 1 1,1 0 0,0 0 0,1 1 0,0-1 0,-3 13 0,-4 10-1140,3-14-5670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1T15:38:20.856"/>
    </inkml:context>
    <inkml:brush xml:id="br0">
      <inkml:brushProperty name="width" value="0.035" units="cm"/>
      <inkml:brushProperty name="height" value="0.035" units="cm"/>
      <inkml:brushProperty name="color" value="#FF0066"/>
    </inkml:brush>
  </inkml:definitions>
  <inkml:trace contextRef="#ctx0" brushRef="#br0">0 93 24575,'1'-3'0,"0"0"0,0 0 0,0 0 0,0 0 0,0 1 0,0-1 0,1 1 0,-1-1 0,1 1 0,0-1 0,0 1 0,0 0 0,0 0 0,0 0 0,0 0 0,1 0 0,-1 0 0,6-2 0,3-3 0,0 0 0,1 1 0,13-5 0,-8 7 0,0 1 0,0 0 0,0 1 0,0 1 0,0 1 0,1 0 0,27 4 0,-43-3 0,1-1 0,-1 1 0,1 0 0,-1 0 0,0 0 0,1 0 0,-1 0 0,0 0 0,0 1 0,0-1 0,0 1 0,0 0 0,0-1 0,0 1 0,-1 0 0,1 0 0,-1 0 0,1 0 0,-1 0 0,0 1 0,1-1 0,-1 0 0,0 0 0,-1 1 0,1-1 0,0 1 0,-1-1 0,1 1 0,-1-1 0,0 1 0,0 2 0,1 10 0,-1 1 0,0 0 0,-4 26 0,3-40 0,-1 6 0,0 0 0,-1-1 0,0 0 0,-1 1 0,1-1 0,-1-1 0,-1 1 0,1 0 0,-1-1 0,0 0 0,-12 10 0,-15 23 0,-4 3 0,-8 12 0,41-49 0,0-1 0,0 1 0,0 0 0,1 0 0,0 1 0,0-1 0,0 0 0,1 0 0,-2 9 0,3-12-28,0 0 0,1 0 0,-1 0-1,0 0 1,1 0 0,-1-1 0,1 1 0,-1 0 0,1 0-1,0-1 1,0 1 0,0 0 0,0-1 0,0 1-1,0-1 1,1 1 0,-1-1 0,0 0 0,1 1-1,-1-1 1,1 0 0,-1 0 0,1 0 0,0 0-1,-1 0 1,3 1 0,1 0-576,6 6-6222</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2:10:56.627"/>
    </inkml:context>
    <inkml:brush xml:id="br0">
      <inkml:brushProperty name="width" value="0.05" units="cm"/>
      <inkml:brushProperty name="height" value="0.05" units="cm"/>
      <inkml:brushProperty name="color" value="#E71224"/>
    </inkml:brush>
  </inkml:definitions>
  <inkml:trace contextRef="#ctx0" brushRef="#br0">0 26 24575,'16'0'0,"16"0"0,1 0 0,-2-3 0,48-8 0,-58 7 0,-1 1 0,1 1 0,0 0 0,0 2 0,0 0 0,0 2 0,-1 0 0,1 1 0,0 1 0,-1 1 0,31 12 0,-38-13-195,0-1 0,0 0 0,0 0 0,1-2 0,-1 0 0,19-1 0,-23 0-6631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1T15:38:21.879"/>
    </inkml:context>
    <inkml:brush xml:id="br0">
      <inkml:brushProperty name="width" value="0.035" units="cm"/>
      <inkml:brushProperty name="height" value="0.035" units="cm"/>
      <inkml:brushProperty name="color" value="#FF0066"/>
    </inkml:brush>
  </inkml:definitions>
  <inkml:trace contextRef="#ctx0" brushRef="#br0">46 0 24575,'-4'0'0,"-5"0"0,0 4 0,1 4 0,1 6 0,3-5 0,1-6 0,2-8 0,1-7 0,0-1-8191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1T15:39:53.434"/>
    </inkml:context>
    <inkml:brush xml:id="br0">
      <inkml:brushProperty name="width" value="0.035" units="cm"/>
      <inkml:brushProperty name="height" value="0.035" units="cm"/>
      <inkml:brushProperty name="color" value="#FF0066"/>
    </inkml:brush>
  </inkml:definitions>
  <inkml:trace contextRef="#ctx0" brushRef="#br0">157 218 24575,'-1'1'0,"-1"-1"0,1 0 0,-1 1 0,1-1 0,-1 0 0,1 1 0,-1 0 0,1-1 0,-1 1 0,1 0 0,0 0 0,0 0 0,-1 0 0,1 0 0,0 0 0,0 0 0,0 0 0,0 0 0,0 1 0,0-1 0,0 0 0,1 1 0,-1-1 0,-1 3 0,-11 42 0,10-32 0,0-6 0,0 0 0,-1 0 0,1 0 0,-2-1 0,-7 12 0,8-13 0,0-1 0,0 1 0,1 0 0,0 0 0,0 0 0,0 1 0,1-1 0,0 1 0,0-1 0,-1 9 0,2 198 0,3-101 0,-2 474 0,1-570 0,1 0 0,0-1 0,5 16 0,-3-14 0,-1 0 0,2 23 0,-7 59 0,4 41 0,8-82 0,-6-42 0,-1 0 0,1 24 0,-2 7 0,-3 1 0,-2-1 0,-9 50 0,2-40 0,-1 7 0,-29 89 0,34-129 0,2 1 0,0 0 0,2 0 0,0 0 0,2 0 0,1 0 0,4 26 0,-4-45 0,1 0 0,0 0 0,0 0 0,1 0 0,0 0 0,0 0 0,0-1 0,1 1 0,0-1 0,0 0 0,0 0 0,0 0 0,1-1 0,0 1 0,8 5 0,20 21 0,-28-26 0,1 0 0,-1-1 0,1 1 0,0-1 0,0-1 0,1 1 0,8 3 0,-7-4 0,0 1 0,0 1 0,0-1 0,10 10 0,-13-9 0,1 0 0,-1 0 0,1-1 0,0 1 0,0-1 0,1 0 0,-1-1 0,1 1 0,0-2 0,14 6 0,41 11 0,-43-12 0,1-1 0,30 5 0,-26-6 0,0 1 0,41 17 0,-29-9 0,-18-9 0,0 0 0,1-2 0,-1 0 0,30 2 0,79-7 0,-45 0 0,-6 3 0,86-3 0,-104-8 0,-42 6 0,1 1 0,22-1 0,51 5 0,37-2 0,-68-10 0,-44 7 0,1 1 0,25-2 0,-23 3 0,0 0 0,0-1 0,34-12 0,-35 10 0,1 0 0,-1 1 0,1 1 0,22-1 0,-10 4 0,-19 0 0,-1 1 0,0-2 0,0 1 0,1-1 0,-1-1 0,0 0 0,0 0 0,18-7 0,-13 3 0,1 0 0,1 1 0,-1 1 0,19-2 0,-22 5 0,-1-1 0,0 0 0,0-1 0,0 0 0,0-1 0,-1-1 0,1 0 0,-1 0 0,13-9 0,-13 3 0,0 0 0,-1-1 0,0-1 0,0 0 0,-1 0 0,-1 0 0,10-23 0,8-11 0,-20 36 0,0 0 0,-1 1 0,-1-2 0,0 1 0,0 0 0,-1-1 0,0 0 0,-1 0 0,1-20 0,-1 19 0,1 0 0,0 0 0,2 0 0,-1 1 0,1-1 0,1 1 0,8-14 0,-7 16 0,-1-2 0,0 1 0,-1-1 0,-1 0 0,0 0 0,0 0 0,-1 0 0,2-20 0,5-58 0,-5 58 0,1-42 0,-6 64 0,0-35 0,2 0 0,8-50 0,-3 36 0,-2 0 0,-6-106 0,-1 57 0,1 92 0,-1-1 0,-6-28 0,4 28 0,1-1 0,-1-20 0,3-232 0,2 127 0,-2 126 0,0 1 0,-8-29 0,5 27 0,1 1 0,-1-22 0,3 28 0,0 1 0,-1-1 0,-1 0 0,0 0 0,-8-18 0,6 17 0,1 0 0,0 0 0,-3-22 0,-17-95 0,19 110 0,-1-1 0,-1 1 0,0 1 0,-1-1 0,-1 1 0,-12-18 0,-2-6 0,17 32 0,-1 0 0,0 0 0,-1 0 0,0 1 0,-1 1 0,0-1 0,0 1 0,0 1 0,-1 0 0,0 0 0,-1 1 0,1 0 0,-1 1 0,0 0 0,-1 1 0,1 0 0,-1 1 0,-15-3 0,-16-5 0,-44-18 0,53 17 0,-1-1 0,-27-9 0,36 16 0,7 1 0,0 1 0,0 1 0,-27-1 0,27 2 0,0 0 0,-19-5 0,18 3 0,-36-3 0,-336 8 0,374 0 0,0 1 0,-34 8 0,10-1 0,24-5 0,-1 2 0,1 0 0,-25 12 0,16-6 0,11-7 0,-1 0 0,1-1 0,0-1 0,-32 3 0,-26 4 0,56-8 28,0 0 1,0 0-1,-28-3 0,30 0-324,-1 1 1,1 1-1,0 0 1,-23 5-1,25-2-6530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1T15:40:32.358"/>
    </inkml:context>
    <inkml:brush xml:id="br0">
      <inkml:brushProperty name="width" value="0.035" units="cm"/>
      <inkml:brushProperty name="height" value="0.035" units="cm"/>
      <inkml:brushProperty name="color" value="#FF0066"/>
    </inkml:brush>
  </inkml:definitions>
  <inkml:trace contextRef="#ctx0" brushRef="#br0">46 46 24575,'1'62'0,"-3"71"0,-1-109 0,-2 0 0,-9 28 0,8-33 0,1 0 0,1 1 0,-3 40 0,7 397 0,1-441 0,1 0 0,6 29 0,-4-27 0,-1 0 0,2 20 0,-4 362 0,-3-192 0,3-192 0,1 0 0,0-1 0,5 16 0,-4-14 0,1 0 0,0 23 0,-5 59 0,2 41 0,20-31 0,-18-88 0,1 0 0,1-1 0,1 0 0,1 1 0,15 31 0,-11-27 0,-4-12 0,0 0 0,1 0 0,1-1 0,14 17 0,4 6 0,-16-20 0,-8-10 0,-1-1 0,1 0 0,0 1 0,0-1 0,0-1 0,1 1 0,-1 0 0,1-1 0,0 0 0,0 0 0,0 0 0,1 0 0,-1-1 0,1 0 0,9 4 0,8 2 0,-1 0 0,34 20 0,19 7 0,-31-16 0,-31-14 0,0 1 0,0-2 0,0 1 0,0-2 0,1 1 0,24 2 0,-14-4 0,0 2 0,-1 1 0,0 0 0,27 11 0,-32-9 0,1-1 0,0-1 0,0-1 0,1 0 0,-1-1 0,1-1 0,20-1 0,-25-3 0,1-2 0,-1 1 0,0-2 0,0 0 0,-1 0 0,15-9 0,20-7 0,-47 21 0,11-4 0,-1 0 0,0-1 0,0 0 0,0-1 0,0 0 0,-1-1 0,0 0 0,0 0 0,9-11 0,-6 6 0,0 1 0,17-11 0,26-23 0,-40 30 0,29-20 0,4-3 0,-44 31 0,1 0 0,-1 0 0,0-1 0,-1 0 0,0 1 0,0-2 0,0 1 0,-1 0 0,-1-1 0,3-10 0,-1 5 0,0 0 0,1 1 0,7-14 0,-1 7 0,0 1 0,0 0 0,14-17 0,-19 27 0,0-1 0,0-1 0,-1 1 0,-1-1 0,6-21 0,3-6 0,1-2 0,-2 0 0,-2-1 0,-2 0 0,-1-1 0,-3 0 0,-1 0 0,-3-49 0,-1 63 0,2 1 0,0-1 0,11-50 0,-2 30 0,-2 0 0,2-61 0,-8-98 0,-2 128 0,-1 63 0,-1 0 0,-6-29 0,4 27 0,1 0 0,-1-20 0,5-97 0,-2-55 0,-2 170 0,-1 0 0,-12-36 0,-5-22 0,18 62 0,-1 0 0,0 1 0,-1-1 0,-1 1 0,0 0 0,-1 0 0,-1 1 0,0 0 0,-13-16 0,12 20 0,1 1 0,-20-16 0,17 16 0,4 5 0,-1 0 0,1 1 0,-1-1 0,0 1 0,0 1 0,0-1 0,0 2 0,0-1 0,-1 1 0,-12-1 0,-19-3 0,-40-18 0,63 16 0,-1 2 0,0 0 0,0 1 0,-1 1 0,-20-2 0,14 3 0,0-1 0,0-1 0,-27-8 0,28 6 0,0 1 0,0 0 0,-37 0 0,44 4 0,0-1 0,-28-6 0,27 4 0,0 1 0,-20-1 0,11 3 0,-185 3 0,198 0 15,-1 1 0,1 0-1,0 1 1,0 1 0,0 0 0,-16 9-1,-76 48-1032,94-54 568,-3 2-6376</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1T15:41:40.977"/>
    </inkml:context>
    <inkml:brush xml:id="br0">
      <inkml:brushProperty name="width" value="0.035" units="cm"/>
      <inkml:brushProperty name="height" value="0.035" units="cm"/>
      <inkml:brushProperty name="color" value="#FF0066"/>
    </inkml:brush>
  </inkml:definitions>
  <inkml:trace contextRef="#ctx0" brushRef="#br0">70 25 24575,'-1'77'0,"3"85"0,8-103 0,-6-43 0,-1 0 0,1 24 0,-3 4 0,-1-18 0,1 0 0,1 0 0,7 34 0,-3-25 0,-2 1 0,-2-1 0,-1 0 0,-3 40 0,-1 5 0,4 571 0,-3-631 0,0 0 0,-1 0 0,-1-1 0,-7 23 0,5-22 0,1 0 0,0 1 0,-1 35 0,6 5 0,1-33 0,-2 1 0,0 0 0,-11 51 0,-10 71 0,13-111 0,2-16 0,2-1 0,1 1 0,-2 30 0,4-31 0,2-19 0,-1 0 0,1 1 0,0-1 0,0 1 0,0-1 0,0 0 0,1 1 0,0-1 0,0 0 0,0 1 0,0-1 0,4 7 0,5 8 0,-6-9 0,1-1 0,0 0 0,1 0 0,9 10 0,-12-15 0,0-1 0,0 0 0,1-1 0,0 1 0,-1-1 0,1 1 0,0-1 0,0 0 0,0 0 0,1-1 0,-1 1 0,0-1 0,8 1 0,2-1 0,1-1 0,-1 0 0,1-1 0,-1 0 0,1-2 0,18-4 0,18-3 0,-40 8 0,0-2 0,0 1 0,-1-1 0,1-1 0,-1 0 0,0-1 0,0 0 0,-1 0 0,10-8 0,-8 5 0,1 1 0,1 0 0,-1 1 0,26-11 0,-30 15 0,0-1 0,0 0 0,-1-1 0,0 1 0,0-2 0,0 1 0,0-1 0,-1 1 0,0-2 0,0 1 0,8-13 0,-6 9 0,0 0 0,0 1 0,1 0 0,16-12 0,-13 12 0,-1 0 0,-1 0 0,1-1 0,-2-1 0,1 1 0,-1-2 0,-1 1 0,0-1 0,-1 0 0,0-1 0,-1 0 0,0 0 0,-1 0 0,6-26 0,10-24 0,-16 51 0,-1 0 0,0 1 0,-1-1 0,0-1 0,1-16 0,-2-47 0,-3 54 0,1 0 0,1 0 0,1 0 0,1 1 0,0-1 0,10-28 0,-2 22 0,-2 0 0,-1-1 0,7-41 0,-7 18 0,-3 19 0,3-57 0,-7 73 0,1 0 0,5-26 0,-3 24 0,3-36 0,-6-345 0,-2 192 0,0 201 0,1 1 0,-1-1 0,0 1 0,-1-1 0,1 1 0,-1 0 0,-1 0 0,1 0 0,-6-9 0,-4-11 0,-1-8 0,-11-25 0,12 43 0,0 0 0,0 1 0,-2 0 0,0 0 0,0 2 0,-22-16 0,-25-24 0,55 48 0,0 0 0,-1 0 0,1 1 0,-14-7 0,13 8 0,1-1 0,-1 0 0,1 0 0,0 0 0,-8-8 0,10 8 0,-1 1 0,1-1 0,-1 1 0,0 0 0,0 0 0,0 1 0,0 0 0,-1-1 0,1 2 0,-10-3 0,11 3 0,0 0 0,-1 0 0,1 0 0,0-1 0,0 0 0,0 0 0,0 0 0,0 0 0,0 0 0,0-1 0,1 1 0,-1-1 0,1 0 0,0 0 0,0-1 0,0 1 0,0-1 0,-2-4 0,3 5 7,0 1-1,0-1 0,0 0 0,0 1 1,-1-1-1,1 1 0,-1 0 1,0 0-1,1 0 0,-1 0 1,0 0-1,0 0 0,0 1 0,0-1 1,-1 1-1,1 0 0,0 0 1,-5 0-1,3 0-130,0 0 0,0 1 1,-1 0-1,1 0 0,0 0 0,0 0 1,0 1-1,0 0 0,0 0 0,0 0 1,-9 4-1,0 4-6702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1T15:41:47.921"/>
    </inkml:context>
    <inkml:brush xml:id="br0">
      <inkml:brushProperty name="width" value="0.035" units="cm"/>
      <inkml:brushProperty name="height" value="0.035" units="cm"/>
      <inkml:brushProperty name="color" value="#FF0066"/>
    </inkml:brush>
  </inkml:definitions>
  <inkml:trace contextRef="#ctx0" brushRef="#br0">1806 13926 24575,'1'-1'0,"0"1"0,0-1 0,0 1 0,1-1 0,-1 1 0,0-1 0,0 1 0,0-1 0,0 0 0,-1 0 0,1 0 0,0 1 0,0-1 0,0 0 0,-1 0 0,1 0 0,0 0 0,0-2 0,13-24 0,-11 21 0,92-164 0,-90 160 0,0-1 0,-1 1 0,0-1 0,-1 0 0,0 0 0,-1 0 0,1-13 0,4-14 0,3-10 0,-1 1 0,-3-1 0,0-63 0,-8 30 0,4-119 0,8 141 0,-6 43 0,-1 0 0,1-24 0,-5-286 0,1 314 0,-2-1 0,0 1 0,-1-1 0,0 1 0,-8-22 0,5 19 0,1 0 0,1 0 0,-2-19 0,0-4 0,-1-1 0,-2 1 0,-22-59 0,23 76 0,1 4 0,1 1 0,0-1 0,-4-24 0,8 29 0,-1 0 0,-1 0 0,-7-15 0,7 17 0,0 0 0,0-1 0,1 0 0,-2-13 0,-7-45 0,-34-110 0,2 14 0,34 119 0,-4-10 0,4-1 0,1 0 0,0-75 0,7 114-19,0 0 0,-1 0-1,0 1 1,-10-28 0,2 6-583,2 10 552,-1 1 1,-18-38-1,13 34 55,-12-36-1,12 11 484,10 34-371,-2 0-1,-10-25 1,-104-214-1195,-1 32-1354,58 95 2405,20 38 58,-28-68 1905,57 128-1834,-27-49 0,-11-24 76,28 33-120,18 52 150,-1 0 0,-16-34 0,-37-80 298,53 119-506,0 0 0,-6-30 0,-4-11 0,-25-38 0,27 67 0,-21-63 0,0-75 0,-14-19 0,50 183 0,-6-13 0,1 0 0,2-1 0,0 0 0,1 0 0,-1-29 0,3 5 0,-10-78 0,-54-137 0,37 163 0,26 87 53,-41-175-1169,34 142 580,-2 1 1,-2 0-1,-21-46 1,-18-60-698,40 102 1363,2-1-1,-3-52 1,9 72-175,-2-1 1,0 2-1,-12-31 0,8 26-23,-10-52 0,1-17 68,-6-54 0,18 88 0,-8-136 0,4-3 3787,0 3-3829,0 68 54,0-2-13,11 86 1,-12-80 0,4 51 0,4 0 0,6-88 0,0 42 0,-1 25 0,-3-109 0,-8 131 0,5 47 0,-1-34 0,3 33 0,-5-32 0,3 35 0,-1-45 0,7-446 608,-3 481-608,-2 1 0,-13-58 0,9 56 0,1 0 0,-1-49 0,8 28 0,0 12 0,-1 0 0,-10-50 0,4 34 0,2-1 0,7-103 0,0 54 0,-4-9 0,5-138 0,7 167 0,1-46 0,-11-393 0,0 518 0,2-1 0,0 1 0,5-16 0,-3 14 0,-1 0 0,2-23 0,-4-390 0,-3 208 0,4 201 0,0 0 0,2 0 0,11-37 0,-13 49 0,5-10 0,0 2 0,2-1 0,0 1 0,1 1 0,0-1 0,19-21 0,22-35 0,45-109 0,-93 177 0,-1 1 0,1 0 0,0 0 0,-1 1 0,2-1 0,-1 0 0,0 1 0,1 0 0,0 0 0,-1 0 0,8-4 0,52-22 0,-10 5 0,81-44 0,-121 60 0,1-1 0,-1 0 0,-1-1 0,1 0 0,12-14 0,14-12 0,-33 31 13,1 1-1,0 0 1,0 1-1,1 0 0,-1 0 1,1 1-1,-1-1 1,1 2-1,14-3 1,-11 2-386,1 0 1,0-1-1,12-5 1,-12 2-6454</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1T15:41:49.185"/>
    </inkml:context>
    <inkml:brush xml:id="br0">
      <inkml:brushProperty name="width" value="0.035" units="cm"/>
      <inkml:brushProperty name="height" value="0.035" units="cm"/>
      <inkml:brushProperty name="color" value="#FF0066"/>
    </inkml:brush>
  </inkml:definitions>
  <inkml:trace contextRef="#ctx0" brushRef="#br0">1 1 24575,'8'0'0,"-1"1"0,1-1 0,0 2 0,-1-1 0,1 1 0,-1 0 0,1 1 0,11 5 0,0 3 0,30 22 0,-5-3 0,-38-27 0,0 0 0,1 0 0,-1-1 0,1 0 0,8 2 0,-8-3 0,0 1 0,0 1 0,0-1 0,13 7 0,5 4 0,0-1 0,1-1 0,52 13 0,-59-18 0,-17-6 0,-1 0 0,0 1 0,0-1 0,0 0 0,0 1 0,0-1 0,0 1 0,1-1 0,-1 1 0,0 0 0,-1-1 0,1 1 0,0 0 0,0 0 0,0 0 0,0 0 0,-1 0 0,1 0 0,0 0 0,-1 0 0,1 0 0,-1 0 0,1 0 0,-1 0 0,1 0 0,-1 0 0,0 0 0,1 1 0,-1-1 0,0 0 0,0 0 0,0 2 0,-1 2 0,0 0 0,0 1 0,-1-1 0,0 0 0,-4 10 0,-1 2 0,3-7 0,-1-1 0,0 0 0,-1 0 0,0-1 0,-1 0 0,1 0 0,-1 0 0,-1-1 0,-8 7 0,7-6 0,0 1 0,0 0 0,1 0 0,0 1 0,-11 17 0,14-19 0,0 0 0,0-1 0,-1 0 0,0 0 0,0-1 0,-1 0 0,0 0 0,0 0 0,0-1 0,-1 0 0,-14 7 0,17-9 0,0 1-28,0 0 0,0 0 0,0 0 0,0 1 0,1 0 0,0 0 1,0 0-1,0 0 0,1 1 0,0-1 0,0 1 0,0 0 0,-3 10 0,-2 2-946,2-5-5852</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22:06:23.100"/>
    </inkml:context>
    <inkml:brush xml:id="br0">
      <inkml:brushProperty name="width" value="0.05" units="cm"/>
      <inkml:brushProperty name="height" value="0.05" units="cm"/>
      <inkml:brushProperty name="color" value="#E71224"/>
    </inkml:brush>
  </inkml:definitions>
  <inkml:trace contextRef="#ctx0" brushRef="#br0">1 0 24575,'1'4'0,"0"0"0,0 0 0,0 0 0,1 0 0,0-1 0,0 1 0,2 3 0,4 7 0,6 19 0,0 0 0,-2 1 0,-1 0 0,9 57 0,-14-58 0,2 0 0,1-1 0,26 59 0,-28-75 0,0 0 0,0-1 0,1 0 0,1-1 0,1 0 0,0 0 0,1-1 0,0 0 0,21 18 0,-24-25 0,-1 1 0,-1 1 0,1-1 0,-1 1 0,8 13 0,-9-12 0,1 0 0,1 0 0,0-1 0,12 12 0,149 107 0,-154-119 0,0 0 0,1-1 0,28 8 0,-25-8 0,36 16 0,-39-15 0,-1 1 0,25 20 0,-29-23 0,-1 0 0,1-1 0,0-1 0,1 1 0,-1-2 0,1 1 0,0-1 0,0-1 0,0 0 0,18 1 0,19 4 0,-5 5 0,50 19 0,-52-16 0,50 11 0,-79-22 0,0-1 0,0 2 0,13 6 0,-16-6 0,0-2 0,0 1 0,0-1 0,0 0 0,0 0 0,17 1 0,63-2 0,-50-2 0,55 6 0,94 31 0,-41-6 0,-47-7 0,-63-14 0,1-1 0,0-2 0,76 3 0,-73-10 0,-8-2 0,0 3 0,0 0 0,64 12 0,56 10 0,-122-18 0,1-3 0,58-1 0,-60-2 0,0 1 0,-1 1 0,43 8 0,8 6 0,0-4 0,86 1 0,165-11 0,-147-4 0,-142 3 0,-8-1 0,-1 1 0,0 2 0,59 11 0,-56-7 0,1-2 0,-1-1 0,1-2 0,38-3 0,-4 0 0,331 1 0,-381 2 0,1 1 0,29 7 0,-28-4 0,41 2 0,490-5 0,-269-5 0,246 3 0,-495-1 0,50-10 0,-49 6 0,46-2 0,-54 7 0,1-2 0,52-9 0,-52 7 0,-1 1 0,1 1 0,36 3 0,-37 0 0,0-1 0,0-2 0,40-6 0,76-21 0,-33 7 0,-87 18 0,0 1 0,0 0 0,46 4 0,-43 0 0,0-2 0,0 0 0,33-7 0,94-32 0,8-2 0,-89 22 0,-55 14 0,-1 1 0,1 0 0,0 1 0,31-1 0,-26 4 0,1 0 0,-1-1 0,26-7 0,154-49 0,-9 2 0,-135 47 0,-48 8 0,0-1 0,0 0 0,1-1 0,-1 0 0,-1 0 0,21-10 0,182-83 0,-137 75 0,-62 18 0,1 0 0,-1-2 0,1 0 0,-1 0 0,-1-1 0,22-13 0,-31 15 0,0 0 0,0-1 0,0 0 0,7-8 0,-8 8 0,0 0 0,0 0 0,1 0 0,0 1 0,10-8 0,18-7 0,-8 5 0,-1-1 0,24-20 0,2-7 0,49-54 0,-67 64 0,-21 22 0,-1-1 0,1 0 0,10-15 0,-12 11 0,1 1 0,1 0 0,1 1 0,0 0 0,22-18 0,-28 25 0,0 0 0,0-1 0,0 0 0,-1 0 0,0 0 0,-1-1 0,6-11 0,-4 8 0,0 0 0,1 1 0,8-11 0,-2 6 0,-2 2 0,0 1 0,0-1 0,-2-1 0,13-23 0,-6 8-1365,-10 16-5461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41F6E3-57F9-402E-BDBA-5B2DE11C8530}" type="datetimeFigureOut">
              <a:rPr lang="en-US" smtClean="0"/>
              <a:t>12/1/2025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BF98C7-164A-4723-84F0-B1E4B080DDEC}" type="slidenum">
              <a:rPr lang="en-US" smtClean="0"/>
              <a:t>‹#›</a:t>
            </a:fld>
            <a:endParaRPr lang="en-US"/>
          </a:p>
        </p:txBody>
      </p:sp>
    </p:spTree>
    <p:extLst>
      <p:ext uri="{BB962C8B-B14F-4D97-AF65-F5344CB8AC3E}">
        <p14:creationId xmlns:p14="http://schemas.microsoft.com/office/powerpoint/2010/main" val="3424527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https://digitalcorpora.s3.amazonaws.com/corpora/mobile/android_10/Non-Cellebrite%20Extraction/Pixel%203.zip</a:t>
            </a:r>
          </a:p>
        </p:txBody>
      </p:sp>
      <p:sp>
        <p:nvSpPr>
          <p:cNvPr id="4" name="Slide Number Placeholder 3"/>
          <p:cNvSpPr>
            <a:spLocks noGrp="1"/>
          </p:cNvSpPr>
          <p:nvPr>
            <p:ph type="sldNum" sz="quarter" idx="5"/>
          </p:nvPr>
        </p:nvSpPr>
        <p:spPr/>
        <p:txBody>
          <a:bodyPr/>
          <a:lstStyle/>
          <a:p>
            <a:fld id="{DDBF98C7-164A-4723-84F0-B1E4B080DDEC}" type="slidenum">
              <a:rPr lang="en-US" smtClean="0"/>
              <a:t>1</a:t>
            </a:fld>
            <a:endParaRPr lang="en-US"/>
          </a:p>
        </p:txBody>
      </p:sp>
    </p:spTree>
    <p:extLst>
      <p:ext uri="{BB962C8B-B14F-4D97-AF65-F5344CB8AC3E}">
        <p14:creationId xmlns:p14="http://schemas.microsoft.com/office/powerpoint/2010/main" val="1054455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digraph </a:t>
            </a:r>
            <a:r>
              <a:rPr lang="en-US" dirty="0" err="1"/>
              <a:t>WhatsApp_DB_CoreRelations</a:t>
            </a:r>
            <a:r>
              <a:rPr lang="en-US" dirty="0"/>
              <a:t> {</a:t>
            </a:r>
          </a:p>
          <a:p>
            <a:r>
              <a:rPr lang="en-US" dirty="0"/>
              <a:t>  </a:t>
            </a:r>
            <a:r>
              <a:rPr lang="en-US" dirty="0" err="1"/>
              <a:t>rankdir</a:t>
            </a:r>
            <a:r>
              <a:rPr lang="en-US" dirty="0"/>
              <a:t>=LR;</a:t>
            </a:r>
          </a:p>
          <a:p>
            <a:r>
              <a:rPr lang="en-US" dirty="0"/>
              <a:t>  node [shape=box, style=filled, </a:t>
            </a:r>
            <a:r>
              <a:rPr lang="en-US" dirty="0" err="1"/>
              <a:t>fillcolor</a:t>
            </a:r>
            <a:r>
              <a:rPr lang="en-US" dirty="0"/>
              <a:t>=white, </a:t>
            </a:r>
            <a:r>
              <a:rPr lang="en-US" dirty="0" err="1"/>
              <a:t>fontname</a:t>
            </a:r>
            <a:r>
              <a:rPr lang="en-US" dirty="0"/>
              <a:t>="Helvetica"];</a:t>
            </a:r>
          </a:p>
          <a:p>
            <a:endParaRPr lang="en-US" dirty="0"/>
          </a:p>
          <a:p>
            <a:r>
              <a:rPr lang="en-US" dirty="0"/>
              <a:t>  // </a:t>
            </a:r>
            <a:r>
              <a:rPr lang="en-US" dirty="0" err="1"/>
              <a:t>jid</a:t>
            </a:r>
            <a:r>
              <a:rPr lang="en-US" dirty="0"/>
              <a:t> table</a:t>
            </a:r>
          </a:p>
          <a:p>
            <a:r>
              <a:rPr lang="en-US" dirty="0"/>
              <a:t>  subgraph </a:t>
            </a:r>
            <a:r>
              <a:rPr lang="en-US" dirty="0" err="1"/>
              <a:t>cluster_jid</a:t>
            </a:r>
            <a:r>
              <a:rPr lang="en-US" dirty="0"/>
              <a:t> {</a:t>
            </a:r>
          </a:p>
          <a:p>
            <a:r>
              <a:rPr lang="en-US" dirty="0"/>
              <a:t>    label="</a:t>
            </a:r>
            <a:r>
              <a:rPr lang="en-US" dirty="0" err="1"/>
              <a:t>jid</a:t>
            </a:r>
            <a:r>
              <a:rPr lang="en-US" dirty="0"/>
              <a:t> (Contacts &amp; Groups)";</a:t>
            </a:r>
          </a:p>
          <a:p>
            <a:r>
              <a:rPr lang="en-US" dirty="0"/>
              <a:t>    color=</a:t>
            </a:r>
            <a:r>
              <a:rPr lang="en-US" dirty="0" err="1"/>
              <a:t>lightblue</a:t>
            </a:r>
            <a:r>
              <a:rPr lang="en-US" dirty="0"/>
              <a:t>;</a:t>
            </a:r>
          </a:p>
          <a:p>
            <a:r>
              <a:rPr lang="en-US" dirty="0"/>
              <a:t>    </a:t>
            </a:r>
            <a:r>
              <a:rPr lang="en-US" dirty="0" err="1"/>
              <a:t>jid</a:t>
            </a:r>
            <a:r>
              <a:rPr lang="en-US" dirty="0"/>
              <a:t> [label=&lt;</a:t>
            </a:r>
          </a:p>
          <a:p>
            <a:r>
              <a:rPr lang="en-US" dirty="0"/>
              <a:t>      &lt;TABLE BORDER="1" CELLBORDER="1" CELLSPACING="0"&gt;</a:t>
            </a:r>
          </a:p>
          <a:p>
            <a:r>
              <a:rPr lang="en-US" dirty="0"/>
              <a:t>        &lt;TR&gt;&lt;TD BGCOLOR="</a:t>
            </a:r>
            <a:r>
              <a:rPr lang="en-US" dirty="0" err="1"/>
              <a:t>lightgray</a:t>
            </a:r>
            <a:r>
              <a:rPr lang="en-US" dirty="0"/>
              <a:t>"&gt;</a:t>
            </a:r>
            <a:r>
              <a:rPr lang="en-US" dirty="0" err="1"/>
              <a:t>jid</a:t>
            </a:r>
            <a:r>
              <a:rPr lang="en-US" dirty="0"/>
              <a:t>&lt;/TD&gt;&lt;/TR&gt;</a:t>
            </a:r>
          </a:p>
          <a:p>
            <a:r>
              <a:rPr lang="en-US" dirty="0"/>
              <a:t>        &lt;TR&gt;&lt;TD&gt;_id (PK)&lt;/TD&gt;&lt;/TR&gt;</a:t>
            </a:r>
          </a:p>
          <a:p>
            <a:r>
              <a:rPr lang="en-US" dirty="0"/>
              <a:t>        &lt;TR&gt;&lt;TD&gt;user&lt;/TD&gt;&lt;/TR&gt;</a:t>
            </a:r>
          </a:p>
          <a:p>
            <a:r>
              <a:rPr lang="en-US" dirty="0"/>
              <a:t>        &lt;TR&gt;&lt;TD&gt;server&lt;/TD&gt;&lt;/TR&gt;</a:t>
            </a:r>
          </a:p>
          <a:p>
            <a:r>
              <a:rPr lang="en-US" dirty="0"/>
              <a:t>        &lt;TR&gt;&lt;TD&gt;</a:t>
            </a:r>
            <a:r>
              <a:rPr lang="en-US" dirty="0" err="1"/>
              <a:t>raw_string</a:t>
            </a:r>
            <a:r>
              <a:rPr lang="en-US" dirty="0"/>
              <a:t>&lt;/TD&gt;&lt;/TR&gt;</a:t>
            </a:r>
          </a:p>
          <a:p>
            <a:r>
              <a:rPr lang="en-US" dirty="0"/>
              <a:t>      &lt;/TABLE&gt;</a:t>
            </a:r>
          </a:p>
          <a:p>
            <a:r>
              <a:rPr lang="en-US" dirty="0"/>
              <a:t>    &gt;];</a:t>
            </a:r>
          </a:p>
          <a:p>
            <a:r>
              <a:rPr lang="en-US" dirty="0"/>
              <a:t>  }</a:t>
            </a:r>
          </a:p>
          <a:p>
            <a:endParaRPr lang="en-US" dirty="0"/>
          </a:p>
          <a:p>
            <a:r>
              <a:rPr lang="en-US" dirty="0"/>
              <a:t>  // chat table</a:t>
            </a:r>
          </a:p>
          <a:p>
            <a:r>
              <a:rPr lang="en-US" dirty="0"/>
              <a:t>  subgraph </a:t>
            </a:r>
            <a:r>
              <a:rPr lang="en-US" dirty="0" err="1"/>
              <a:t>cluster_chat</a:t>
            </a:r>
            <a:r>
              <a:rPr lang="en-US" dirty="0"/>
              <a:t> {</a:t>
            </a:r>
          </a:p>
          <a:p>
            <a:r>
              <a:rPr lang="en-US" dirty="0"/>
              <a:t>    label="chat (Conversations)";</a:t>
            </a:r>
          </a:p>
          <a:p>
            <a:r>
              <a:rPr lang="en-US" dirty="0"/>
              <a:t>    color=</a:t>
            </a:r>
            <a:r>
              <a:rPr lang="en-US" dirty="0" err="1"/>
              <a:t>lightgray</a:t>
            </a:r>
            <a:r>
              <a:rPr lang="en-US" dirty="0"/>
              <a:t>;</a:t>
            </a:r>
          </a:p>
          <a:p>
            <a:r>
              <a:rPr lang="en-US" dirty="0"/>
              <a:t>    chat [label=&lt;</a:t>
            </a:r>
          </a:p>
          <a:p>
            <a:r>
              <a:rPr lang="en-US" dirty="0"/>
              <a:t>      &lt;TABLE BORDER="1" CELLBORDER="1" CELLSPACING="0"&gt;</a:t>
            </a:r>
          </a:p>
          <a:p>
            <a:r>
              <a:rPr lang="en-US" dirty="0"/>
              <a:t>        &lt;TR&gt;&lt;TD BGCOLOR="</a:t>
            </a:r>
            <a:r>
              <a:rPr lang="en-US" dirty="0" err="1"/>
              <a:t>lightgray</a:t>
            </a:r>
            <a:r>
              <a:rPr lang="en-US" dirty="0"/>
              <a:t>"&gt;chat&lt;/TD&gt;&lt;/TR&gt;</a:t>
            </a:r>
          </a:p>
          <a:p>
            <a:r>
              <a:rPr lang="en-US" dirty="0"/>
              <a:t>        &lt;TR&gt;&lt;TD&gt;_id (PK)&lt;/TD&gt;&lt;/TR&gt;</a:t>
            </a:r>
          </a:p>
          <a:p>
            <a:r>
              <a:rPr lang="en-US" dirty="0"/>
              <a:t>        &lt;TR&gt;&lt;TD&gt;</a:t>
            </a:r>
            <a:r>
              <a:rPr lang="en-US" dirty="0" err="1"/>
              <a:t>jid_row_id</a:t>
            </a:r>
            <a:r>
              <a:rPr lang="en-US" dirty="0"/>
              <a:t> → </a:t>
            </a:r>
            <a:r>
              <a:rPr lang="en-US" dirty="0" err="1"/>
              <a:t>jid</a:t>
            </a:r>
            <a:r>
              <a:rPr lang="en-US" dirty="0"/>
              <a:t>._id&lt;/TD&gt;&lt;/TR&gt;</a:t>
            </a:r>
          </a:p>
          <a:p>
            <a:r>
              <a:rPr lang="en-US" dirty="0"/>
              <a:t>        &lt;TR&gt;&lt;TD&gt;subject&lt;/TD&gt;&lt;/TR&gt;</a:t>
            </a:r>
          </a:p>
          <a:p>
            <a:r>
              <a:rPr lang="en-US" dirty="0"/>
              <a:t>        &lt;TR&gt;&lt;TD&gt;</a:t>
            </a:r>
            <a:r>
              <a:rPr lang="en-US" dirty="0" err="1"/>
              <a:t>created_timestamp</a:t>
            </a:r>
            <a:r>
              <a:rPr lang="en-US" dirty="0"/>
              <a:t>&lt;/TD&gt;&lt;/TR&gt;</a:t>
            </a:r>
          </a:p>
          <a:p>
            <a:r>
              <a:rPr lang="en-US" dirty="0"/>
              <a:t>      &lt;/TABLE&gt;</a:t>
            </a:r>
          </a:p>
          <a:p>
            <a:r>
              <a:rPr lang="en-US" dirty="0"/>
              <a:t>    &gt;];</a:t>
            </a:r>
          </a:p>
          <a:p>
            <a:r>
              <a:rPr lang="en-US" dirty="0"/>
              <a:t>  }</a:t>
            </a:r>
          </a:p>
          <a:p>
            <a:endParaRPr lang="en-US" dirty="0"/>
          </a:p>
          <a:p>
            <a:r>
              <a:rPr lang="en-US" dirty="0"/>
              <a:t>  // messages table</a:t>
            </a:r>
          </a:p>
          <a:p>
            <a:r>
              <a:rPr lang="en-US" dirty="0"/>
              <a:t>  subgraph </a:t>
            </a:r>
            <a:r>
              <a:rPr lang="en-US" dirty="0" err="1"/>
              <a:t>cluster_messages</a:t>
            </a:r>
            <a:r>
              <a:rPr lang="en-US" dirty="0"/>
              <a:t> {</a:t>
            </a:r>
          </a:p>
          <a:p>
            <a:r>
              <a:rPr lang="en-US" dirty="0"/>
              <a:t>    label="messages (Message Records)";</a:t>
            </a:r>
          </a:p>
          <a:p>
            <a:r>
              <a:rPr lang="en-US" dirty="0"/>
              <a:t>    color=</a:t>
            </a:r>
            <a:r>
              <a:rPr lang="en-US" dirty="0" err="1"/>
              <a:t>lightyellow</a:t>
            </a:r>
            <a:r>
              <a:rPr lang="en-US" dirty="0"/>
              <a:t>;</a:t>
            </a:r>
          </a:p>
          <a:p>
            <a:r>
              <a:rPr lang="en-US" dirty="0"/>
              <a:t>    messages [label=&lt;</a:t>
            </a:r>
          </a:p>
          <a:p>
            <a:r>
              <a:rPr lang="en-US" dirty="0"/>
              <a:t>      &lt;TABLE BORDER="1" CELLBORDER="1" CELLSPACING="0"&gt;</a:t>
            </a:r>
          </a:p>
          <a:p>
            <a:r>
              <a:rPr lang="en-US" dirty="0"/>
              <a:t>        &lt;TR&gt;&lt;TD BGCOLOR="</a:t>
            </a:r>
            <a:r>
              <a:rPr lang="en-US" dirty="0" err="1"/>
              <a:t>lightgray</a:t>
            </a:r>
            <a:r>
              <a:rPr lang="en-US" dirty="0"/>
              <a:t>"&gt;messages&lt;/TD&gt;&lt;/TR&gt;</a:t>
            </a:r>
          </a:p>
          <a:p>
            <a:r>
              <a:rPr lang="en-US" dirty="0"/>
              <a:t>        &lt;TR&gt;&lt;TD&gt;_id (PK)&lt;/TD&gt;&lt;/TR&gt;</a:t>
            </a:r>
          </a:p>
          <a:p>
            <a:r>
              <a:rPr lang="en-US" dirty="0"/>
              <a:t>        &lt;TR&gt;&lt;TD&gt;</a:t>
            </a:r>
            <a:r>
              <a:rPr lang="en-US" dirty="0" err="1"/>
              <a:t>key_remote_jid</a:t>
            </a:r>
            <a:r>
              <a:rPr lang="en-US" dirty="0"/>
              <a:t> → </a:t>
            </a:r>
            <a:r>
              <a:rPr lang="en-US" dirty="0" err="1"/>
              <a:t>jid.raw_string</a:t>
            </a:r>
            <a:r>
              <a:rPr lang="en-US" dirty="0"/>
              <a:t>&lt;/TD&gt;&lt;/TR&gt;</a:t>
            </a:r>
          </a:p>
          <a:p>
            <a:r>
              <a:rPr lang="en-US" dirty="0"/>
              <a:t>        &lt;TR&gt;&lt;TD&gt;</a:t>
            </a:r>
            <a:r>
              <a:rPr lang="en-US" dirty="0" err="1"/>
              <a:t>key_from_me</a:t>
            </a:r>
            <a:r>
              <a:rPr lang="en-US" dirty="0"/>
              <a:t>&lt;/TD&gt;&lt;/TR&gt;</a:t>
            </a:r>
          </a:p>
          <a:p>
            <a:r>
              <a:rPr lang="en-US" dirty="0"/>
              <a:t>        &lt;TR&gt;&lt;TD&gt;data (message text)&lt;/TD&gt;&lt;/TR&gt;</a:t>
            </a:r>
          </a:p>
          <a:p>
            <a:r>
              <a:rPr lang="en-US" dirty="0"/>
              <a:t>        &lt;TR&gt;&lt;TD&gt;timestamp&lt;/TD&gt;&lt;/TR&gt;</a:t>
            </a:r>
          </a:p>
          <a:p>
            <a:r>
              <a:rPr lang="en-US" dirty="0"/>
              <a:t>      &lt;/TABLE&gt;</a:t>
            </a:r>
          </a:p>
          <a:p>
            <a:r>
              <a:rPr lang="en-US" dirty="0"/>
              <a:t>    &gt;];</a:t>
            </a:r>
          </a:p>
          <a:p>
            <a:r>
              <a:rPr lang="en-US" dirty="0"/>
              <a:t>  }</a:t>
            </a:r>
          </a:p>
          <a:p>
            <a:endParaRPr lang="en-US" dirty="0"/>
          </a:p>
          <a:p>
            <a:r>
              <a:rPr lang="en-US" dirty="0"/>
              <a:t>  // Relationships</a:t>
            </a:r>
          </a:p>
          <a:p>
            <a:r>
              <a:rPr lang="en-US" dirty="0"/>
              <a:t>  </a:t>
            </a:r>
            <a:r>
              <a:rPr lang="en-US" dirty="0" err="1"/>
              <a:t>jid</a:t>
            </a:r>
            <a:r>
              <a:rPr lang="en-US" dirty="0"/>
              <a:t> -&gt; chat [label="1 : 1\n(</a:t>
            </a:r>
            <a:r>
              <a:rPr lang="en-US" dirty="0" err="1"/>
              <a:t>chat.jid_row_id</a:t>
            </a:r>
            <a:r>
              <a:rPr lang="en-US" dirty="0"/>
              <a:t> → </a:t>
            </a:r>
            <a:r>
              <a:rPr lang="en-US" dirty="0" err="1"/>
              <a:t>jid</a:t>
            </a:r>
            <a:r>
              <a:rPr lang="en-US" dirty="0"/>
              <a:t>._id)", color=</a:t>
            </a:r>
            <a:r>
              <a:rPr lang="en-US" dirty="0" err="1"/>
              <a:t>darkgreen</a:t>
            </a:r>
            <a:r>
              <a:rPr lang="en-US" dirty="0"/>
              <a:t>];</a:t>
            </a:r>
          </a:p>
          <a:p>
            <a:r>
              <a:rPr lang="en-US" dirty="0"/>
              <a:t>  </a:t>
            </a:r>
            <a:r>
              <a:rPr lang="en-US" dirty="0" err="1"/>
              <a:t>jid</a:t>
            </a:r>
            <a:r>
              <a:rPr lang="en-US" dirty="0"/>
              <a:t> -&gt; messages [label="1 : N\n(</a:t>
            </a:r>
            <a:r>
              <a:rPr lang="en-US" dirty="0" err="1"/>
              <a:t>messages.key_remote_jid</a:t>
            </a:r>
            <a:r>
              <a:rPr lang="en-US" dirty="0"/>
              <a:t> → </a:t>
            </a:r>
            <a:r>
              <a:rPr lang="en-US" dirty="0" err="1"/>
              <a:t>jid.raw_string</a:t>
            </a:r>
            <a:r>
              <a:rPr lang="en-US" dirty="0"/>
              <a:t>)", color=</a:t>
            </a:r>
            <a:r>
              <a:rPr lang="en-US" dirty="0" err="1"/>
              <a:t>darkgreen</a:t>
            </a:r>
            <a:r>
              <a:rPr lang="en-US" dirty="0"/>
              <a:t>];</a:t>
            </a:r>
          </a:p>
          <a:p>
            <a:r>
              <a:rPr lang="en-US" dirty="0"/>
              <a:t>  chat -&gt; messages [label="1 : N\n(one chat has many messages)", color=gray];</a:t>
            </a:r>
          </a:p>
          <a:p>
            <a:endParaRPr lang="en-US" dirty="0"/>
          </a:p>
          <a:p>
            <a:r>
              <a:rPr lang="en-US" dirty="0"/>
              <a:t>  // Legend</a:t>
            </a:r>
          </a:p>
          <a:p>
            <a:r>
              <a:rPr lang="en-US" dirty="0"/>
              <a:t>  legend [shape=note, </a:t>
            </a:r>
            <a:r>
              <a:rPr lang="en-US" dirty="0" err="1"/>
              <a:t>fontsize</a:t>
            </a:r>
            <a:r>
              <a:rPr lang="en-US" dirty="0"/>
              <a:t>=10, label="Core links for message retrieval:\n• </a:t>
            </a:r>
            <a:r>
              <a:rPr lang="en-US" dirty="0" err="1"/>
              <a:t>jid.user</a:t>
            </a:r>
            <a:r>
              <a:rPr lang="en-US" dirty="0"/>
              <a:t> → phone number\n• chat ↔ </a:t>
            </a:r>
            <a:r>
              <a:rPr lang="en-US" dirty="0" err="1"/>
              <a:t>jid</a:t>
            </a:r>
            <a:r>
              <a:rPr lang="en-US" dirty="0"/>
              <a:t> defines each conversation\n• messages linked to </a:t>
            </a:r>
            <a:r>
              <a:rPr lang="en-US" dirty="0" err="1"/>
              <a:t>jid.raw_string</a:t>
            </a:r>
            <a:r>
              <a:rPr lang="en-US" dirty="0"/>
              <a:t>\n\</a:t>
            </a:r>
            <a:r>
              <a:rPr lang="en-US" dirty="0" err="1"/>
              <a:t>nKey</a:t>
            </a:r>
            <a:r>
              <a:rPr lang="en-US" dirty="0"/>
              <a:t> joins:\n  </a:t>
            </a:r>
            <a:r>
              <a:rPr lang="en-US" dirty="0" err="1"/>
              <a:t>chat.jid_row_id</a:t>
            </a:r>
            <a:r>
              <a:rPr lang="en-US" dirty="0"/>
              <a:t> = </a:t>
            </a:r>
            <a:r>
              <a:rPr lang="en-US" dirty="0" err="1"/>
              <a:t>jid</a:t>
            </a:r>
            <a:r>
              <a:rPr lang="en-US" dirty="0"/>
              <a:t>._id\n  </a:t>
            </a:r>
            <a:r>
              <a:rPr lang="en-US" dirty="0" err="1"/>
              <a:t>messages.key_remote_jid</a:t>
            </a:r>
            <a:r>
              <a:rPr lang="en-US" dirty="0"/>
              <a:t> = </a:t>
            </a:r>
            <a:r>
              <a:rPr lang="en-US" dirty="0" err="1"/>
              <a:t>jid.raw_string</a:t>
            </a:r>
            <a:r>
              <a:rPr lang="en-US" dirty="0"/>
              <a:t>"];</a:t>
            </a:r>
          </a:p>
          <a:p>
            <a:r>
              <a:rPr lang="en-US" dirty="0"/>
              <a:t>}</a:t>
            </a:r>
          </a:p>
        </p:txBody>
      </p:sp>
      <p:sp>
        <p:nvSpPr>
          <p:cNvPr id="4" name="Slide Number Placeholder 3"/>
          <p:cNvSpPr>
            <a:spLocks noGrp="1"/>
          </p:cNvSpPr>
          <p:nvPr>
            <p:ph type="sldNum" sz="quarter" idx="5"/>
          </p:nvPr>
        </p:nvSpPr>
        <p:spPr/>
        <p:txBody>
          <a:bodyPr/>
          <a:lstStyle/>
          <a:p>
            <a:fld id="{DDBF98C7-164A-4723-84F0-B1E4B080DDEC}" type="slidenum">
              <a:rPr lang="en-US" smtClean="0"/>
              <a:t>21</a:t>
            </a:fld>
            <a:endParaRPr lang="en-US"/>
          </a:p>
        </p:txBody>
      </p:sp>
    </p:spTree>
    <p:extLst>
      <p:ext uri="{BB962C8B-B14F-4D97-AF65-F5344CB8AC3E}">
        <p14:creationId xmlns:p14="http://schemas.microsoft.com/office/powerpoint/2010/main" val="2733047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image shows the output of two SQLite commands executed on the `</a:t>
            </a:r>
            <a:r>
              <a:rPr lang="en-GB" dirty="0" err="1"/>
              <a:t>msgstore.db</a:t>
            </a:r>
            <a:r>
              <a:rPr lang="en-GB" dirty="0"/>
              <a:t>` database, which is part of WhatsApp's data storage system. The commands are:</a:t>
            </a:r>
          </a:p>
          <a:p>
            <a:endParaRPr lang="en-GB" dirty="0"/>
          </a:p>
          <a:p>
            <a:r>
              <a:rPr lang="en-GB" dirty="0"/>
              <a:t>1. `PRAGMA </a:t>
            </a:r>
            <a:r>
              <a:rPr lang="en-GB" dirty="0" err="1"/>
              <a:t>table_info</a:t>
            </a:r>
            <a:r>
              <a:rPr lang="en-GB" dirty="0"/>
              <a:t>(</a:t>
            </a:r>
            <a:r>
              <a:rPr lang="en-GB" dirty="0" err="1"/>
              <a:t>jid</a:t>
            </a:r>
            <a:r>
              <a:rPr lang="en-GB" dirty="0"/>
              <a:t>)`: This command retrieves the schema of the `</a:t>
            </a:r>
            <a:r>
              <a:rPr lang="en-GB" dirty="0" err="1"/>
              <a:t>jid</a:t>
            </a:r>
            <a:r>
              <a:rPr lang="en-GB" dirty="0"/>
              <a:t>` table, showing its columns, data types, and constraints.</a:t>
            </a:r>
          </a:p>
          <a:p>
            <a:r>
              <a:rPr lang="en-GB" dirty="0"/>
              <a:t>2. `SELECT * FROM </a:t>
            </a:r>
            <a:r>
              <a:rPr lang="en-GB" dirty="0" err="1"/>
              <a:t>jid</a:t>
            </a:r>
            <a:r>
              <a:rPr lang="en-GB" dirty="0"/>
              <a:t>`: This command retrieves all rows from the `</a:t>
            </a:r>
            <a:r>
              <a:rPr lang="en-GB" dirty="0" err="1"/>
              <a:t>jid</a:t>
            </a:r>
            <a:r>
              <a:rPr lang="en-GB" dirty="0"/>
              <a:t>` table, showing sample data.</a:t>
            </a:r>
          </a:p>
          <a:p>
            <a:endParaRPr lang="en-GB" dirty="0"/>
          </a:p>
          <a:p>
            <a:r>
              <a:rPr lang="en-GB" dirty="0"/>
              <a:t>Let’s break down the `</a:t>
            </a:r>
            <a:r>
              <a:rPr lang="en-GB" dirty="0" err="1"/>
              <a:t>jid</a:t>
            </a:r>
            <a:r>
              <a:rPr lang="en-GB" dirty="0"/>
              <a:t>` table’s structure, its purpose, and its forensic significance in the context of WhatsApp’s database.</a:t>
            </a:r>
          </a:p>
          <a:p>
            <a:endParaRPr lang="en-GB" dirty="0"/>
          </a:p>
          <a:p>
            <a:r>
              <a:rPr lang="en-GB" dirty="0"/>
              <a:t>---</a:t>
            </a:r>
          </a:p>
          <a:p>
            <a:endParaRPr lang="en-GB" dirty="0"/>
          </a:p>
          <a:p>
            <a:r>
              <a:rPr lang="en-GB" dirty="0"/>
              <a:t>### **Schema of the `</a:t>
            </a:r>
            <a:r>
              <a:rPr lang="en-GB" dirty="0" err="1"/>
              <a:t>jid</a:t>
            </a:r>
            <a:r>
              <a:rPr lang="en-GB" dirty="0"/>
              <a:t>` Table**</a:t>
            </a:r>
          </a:p>
          <a:p>
            <a:endParaRPr lang="en-GB" dirty="0"/>
          </a:p>
          <a:p>
            <a:r>
              <a:rPr lang="en-GB" dirty="0"/>
              <a:t>The output of `PRAGMA </a:t>
            </a:r>
            <a:r>
              <a:rPr lang="en-GB" dirty="0" err="1"/>
              <a:t>table_info</a:t>
            </a:r>
            <a:r>
              <a:rPr lang="en-GB" dirty="0"/>
              <a:t>(</a:t>
            </a:r>
            <a:r>
              <a:rPr lang="en-GB" dirty="0" err="1"/>
              <a:t>jid</a:t>
            </a:r>
            <a:r>
              <a:rPr lang="en-GB" dirty="0"/>
              <a:t>)` provides the following schema for the `</a:t>
            </a:r>
            <a:r>
              <a:rPr lang="en-GB" dirty="0" err="1"/>
              <a:t>jid</a:t>
            </a:r>
            <a:r>
              <a:rPr lang="en-GB" dirty="0"/>
              <a:t>` table:</a:t>
            </a:r>
          </a:p>
          <a:p>
            <a:endParaRPr lang="en-GB" dirty="0"/>
          </a:p>
          <a:p>
            <a:r>
              <a:rPr lang="en-GB" dirty="0"/>
              <a:t>| **Column Name** | **Type**   | **Not Null** | **Default Value** | **Primary Key** |</a:t>
            </a:r>
          </a:p>
          <a:p>
            <a:r>
              <a:rPr lang="en-GB" dirty="0"/>
              <a:t>|-----------------|------------|--------------|-------------------|-----------------|</a:t>
            </a:r>
          </a:p>
          <a:p>
            <a:r>
              <a:rPr lang="en-GB" dirty="0"/>
              <a:t>| `_id`           | INTEGER    | 1            | NULL              | 1               |</a:t>
            </a:r>
          </a:p>
          <a:p>
            <a:r>
              <a:rPr lang="en-GB" dirty="0"/>
              <a:t>| `user`          | TEXT       | 1            | NULL              | 0               |</a:t>
            </a:r>
          </a:p>
          <a:p>
            <a:r>
              <a:rPr lang="en-GB" dirty="0"/>
              <a:t>| `server`        | TEXT       | 1            | NULL              | 0               |</a:t>
            </a:r>
          </a:p>
          <a:p>
            <a:r>
              <a:rPr lang="en-GB" dirty="0"/>
              <a:t>| `agent`         | INTEGER    | 0            | NULL              | 0               |</a:t>
            </a:r>
          </a:p>
          <a:p>
            <a:r>
              <a:rPr lang="en-GB" dirty="0"/>
              <a:t>| `device`        | INTEGER    | 0            | NULL              | 0               |</a:t>
            </a:r>
          </a:p>
          <a:p>
            <a:r>
              <a:rPr lang="en-GB" dirty="0"/>
              <a:t>| `type`          | INTEGER    | 0            | NULL              | 0               |</a:t>
            </a:r>
          </a:p>
          <a:p>
            <a:r>
              <a:rPr lang="en-GB" dirty="0"/>
              <a:t>| `</a:t>
            </a:r>
            <a:r>
              <a:rPr lang="en-GB" dirty="0" err="1"/>
              <a:t>raw_string</a:t>
            </a:r>
            <a:r>
              <a:rPr lang="en-GB" dirty="0"/>
              <a:t>`    | TEXT       | 0            | NULL              | 0               |</a:t>
            </a:r>
          </a:p>
          <a:p>
            <a:endParaRPr lang="en-GB" dirty="0"/>
          </a:p>
          <a:p>
            <a:r>
              <a:rPr lang="en-GB" dirty="0"/>
              <a:t>#### **Explanation of Each Column**</a:t>
            </a:r>
          </a:p>
          <a:p>
            <a:r>
              <a:rPr lang="en-GB" dirty="0"/>
              <a:t>1. **_id (INTEGER, Primary Key, Not Null)**  </a:t>
            </a:r>
          </a:p>
          <a:p>
            <a:r>
              <a:rPr lang="en-GB" dirty="0"/>
              <a:t>   - This is the unique identifier for each JID entry in the table. It’s an auto-incrementing integer that serves as the primary key.</a:t>
            </a:r>
          </a:p>
          <a:p>
            <a:r>
              <a:rPr lang="en-GB" dirty="0"/>
              <a:t>   - **Forensic Value:** The `_id` is used by other tables (e.g., `</a:t>
            </a:r>
            <a:r>
              <a:rPr lang="en-GB" dirty="0" err="1"/>
              <a:t>chat.jid_row_id</a:t>
            </a:r>
            <a:r>
              <a:rPr lang="en-GB" dirty="0"/>
              <a:t>`, `</a:t>
            </a:r>
            <a:r>
              <a:rPr lang="en-GB" dirty="0" err="1"/>
              <a:t>message.sender_jid_row_id</a:t>
            </a:r>
            <a:r>
              <a:rPr lang="en-GB" dirty="0"/>
              <a:t>`) to reference a specific JID, making it a critical link in the database.</a:t>
            </a:r>
          </a:p>
          <a:p>
            <a:endParaRPr lang="en-GB" dirty="0"/>
          </a:p>
          <a:p>
            <a:r>
              <a:rPr lang="en-GB" dirty="0"/>
              <a:t>2. **user (TEXT, Not Null)**  </a:t>
            </a:r>
          </a:p>
          <a:p>
            <a:r>
              <a:rPr lang="en-GB" dirty="0"/>
              <a:t>   - This column stores the user part of the JID, which is typically the phone number for individual users (e.g., `+16505434800`) or a group ID for group chats (e.g., `16505434800-16505434800`).</a:t>
            </a:r>
          </a:p>
          <a:p>
            <a:r>
              <a:rPr lang="en-GB" dirty="0"/>
              <a:t>   - **Forensic Value:** This column helps identify the contact or group associated with the JID, though it needs to be combined with the `server` column to form the full JID.</a:t>
            </a:r>
          </a:p>
          <a:p>
            <a:endParaRPr lang="en-GB" dirty="0"/>
          </a:p>
          <a:p>
            <a:r>
              <a:rPr lang="en-GB" dirty="0"/>
              <a:t>3. **server (TEXT, Not Null)**  </a:t>
            </a:r>
          </a:p>
          <a:p>
            <a:r>
              <a:rPr lang="en-GB" dirty="0"/>
              <a:t>   - This column stores the server part of the JID, which indicates the type of entity. For individual users, it’s typically `s.whatsapp.net`. For group chats, it’s `g.us`. For broadcast lists, it’s `broadcast`.</a:t>
            </a:r>
          </a:p>
          <a:p>
            <a:r>
              <a:rPr lang="en-GB" dirty="0"/>
              <a:t>   - **Forensic Value:** The `server` column helps distinguish between different types of JIDs (e.g., individual, group, broadcast), which is crucial for understanding the context of a chat.</a:t>
            </a:r>
          </a:p>
          <a:p>
            <a:endParaRPr lang="en-GB" dirty="0"/>
          </a:p>
          <a:p>
            <a:r>
              <a:rPr lang="en-GB" dirty="0"/>
              <a:t>4. **agent (INTEGER, Nullable)**  </a:t>
            </a:r>
          </a:p>
          <a:p>
            <a:r>
              <a:rPr lang="en-GB" dirty="0"/>
              <a:t>   - This column likely indicates the type of agent associated with the JID (e.g., a bot or automated system). In the sample data, it’s `0` for all rows, suggesting it’s not used in this dataset.</a:t>
            </a:r>
          </a:p>
          <a:p>
            <a:r>
              <a:rPr lang="en-GB" dirty="0"/>
              <a:t>   - **Forensic Value:** Limited, unless investigating interactions with bots or automated systems.</a:t>
            </a:r>
          </a:p>
          <a:p>
            <a:endParaRPr lang="en-GB" dirty="0"/>
          </a:p>
          <a:p>
            <a:r>
              <a:rPr lang="en-GB" dirty="0"/>
              <a:t>5. **device (INTEGER, Nullable)**  </a:t>
            </a:r>
          </a:p>
          <a:p>
            <a:r>
              <a:rPr lang="en-GB" dirty="0"/>
              <a:t>   - This column likely indicates the device ID for multi-device support (e.g., if the JID is associated with a specific device in WhatsApp’s multi-device feature). In the sample data, it’s `0` for all rows, suggesting multi-device data is not present.</a:t>
            </a:r>
          </a:p>
          <a:p>
            <a:r>
              <a:rPr lang="en-GB" dirty="0"/>
              <a:t>   - **Forensic Value:** Useful for multi-device investigations, but not relevant in this dataset.</a:t>
            </a:r>
          </a:p>
          <a:p>
            <a:endParaRPr lang="en-GB" dirty="0"/>
          </a:p>
          <a:p>
            <a:r>
              <a:rPr lang="en-GB" dirty="0"/>
              <a:t>6. **type (INTEGER, Nullable)**  </a:t>
            </a:r>
          </a:p>
          <a:p>
            <a:r>
              <a:rPr lang="en-GB" dirty="0"/>
              <a:t>   - This column indicates the type of JID (e.g., individual, group, broadcast). In the sample data:</a:t>
            </a:r>
          </a:p>
          <a:p>
            <a:r>
              <a:rPr lang="en-GB" dirty="0"/>
              <a:t>     - `5` for `</a:t>
            </a:r>
            <a:r>
              <a:rPr lang="en-GB" dirty="0" err="1"/>
              <a:t>status@broadcast</a:t>
            </a:r>
            <a:r>
              <a:rPr lang="en-GB" dirty="0"/>
              <a:t>` (status broadcast list).</a:t>
            </a:r>
          </a:p>
          <a:p>
            <a:r>
              <a:rPr lang="en-GB" dirty="0"/>
              <a:t>     - `7` for group chats (e.g., `16505434800-16505434800@g.us`).</a:t>
            </a:r>
          </a:p>
          <a:p>
            <a:r>
              <a:rPr lang="en-GB" dirty="0"/>
              <a:t>     - `0` for individual users (e.g., `+16505434800@s.whatsapp.net`).</a:t>
            </a:r>
          </a:p>
          <a:p>
            <a:r>
              <a:rPr lang="en-GB" dirty="0"/>
              <a:t>   - **Forensic Value:** Helps categorize JIDs, which is useful for filtering chats (e.g., focusing on group chats vs. individual chats).</a:t>
            </a:r>
          </a:p>
          <a:p>
            <a:endParaRPr lang="en-GB" dirty="0"/>
          </a:p>
          <a:p>
            <a:r>
              <a:rPr lang="en-GB" dirty="0"/>
              <a:t>7. **</a:t>
            </a:r>
            <a:r>
              <a:rPr lang="en-GB" dirty="0" err="1"/>
              <a:t>raw_string</a:t>
            </a:r>
            <a:r>
              <a:rPr lang="en-GB" dirty="0"/>
              <a:t> (TEXT, Nullable)**  </a:t>
            </a:r>
          </a:p>
          <a:p>
            <a:r>
              <a:rPr lang="en-GB" dirty="0"/>
              <a:t>   - This column stores the full JID string (e.g., `+16505434800@s.whatsapp.net`). In the sample data, it’s `NULL` for all rows, which explains the earlier error (`no such column: </a:t>
            </a:r>
            <a:r>
              <a:rPr lang="en-GB" dirty="0" err="1"/>
              <a:t>j.raw_string_jid</a:t>
            </a:r>
            <a:r>
              <a:rPr lang="en-GB" dirty="0"/>
              <a:t>`)—the column exists, but it’s named `</a:t>
            </a:r>
            <a:r>
              <a:rPr lang="en-GB" dirty="0" err="1"/>
              <a:t>raw_string</a:t>
            </a:r>
            <a:r>
              <a:rPr lang="en-GB" dirty="0"/>
              <a:t>` (not `</a:t>
            </a:r>
            <a:r>
              <a:rPr lang="en-GB" dirty="0" err="1"/>
              <a:t>raw_string_jid</a:t>
            </a:r>
            <a:r>
              <a:rPr lang="en-GB" dirty="0"/>
              <a:t>`), and it’s empty.</a:t>
            </a:r>
          </a:p>
          <a:p>
            <a:r>
              <a:rPr lang="en-GB" dirty="0"/>
              <a:t>   - **Forensic Value:** If populated, this column would be the most direct way to match JIDs with other tables (e.g., `</a:t>
            </a:r>
            <a:r>
              <a:rPr lang="en-GB" dirty="0" err="1"/>
              <a:t>messages.key_remote_jid</a:t>
            </a:r>
            <a:r>
              <a:rPr lang="en-GB" dirty="0"/>
              <a:t>`). Since it’s `NULL`, we need to construct the JID using `user` and `server`.</a:t>
            </a:r>
          </a:p>
          <a:p>
            <a:endParaRPr lang="en-GB" dirty="0"/>
          </a:p>
          <a:p>
            <a:r>
              <a:rPr lang="en-GB" dirty="0"/>
              <a:t>---</a:t>
            </a:r>
          </a:p>
          <a:p>
            <a:endParaRPr lang="en-GB" dirty="0"/>
          </a:p>
          <a:p>
            <a:r>
              <a:rPr lang="en-GB" dirty="0"/>
              <a:t>### **Sample Data from the `</a:t>
            </a:r>
            <a:r>
              <a:rPr lang="en-GB" dirty="0" err="1"/>
              <a:t>jid</a:t>
            </a:r>
            <a:r>
              <a:rPr lang="en-GB" dirty="0"/>
              <a:t>` Table**</a:t>
            </a:r>
          </a:p>
          <a:p>
            <a:endParaRPr lang="en-GB" dirty="0"/>
          </a:p>
          <a:p>
            <a:r>
              <a:rPr lang="en-GB" dirty="0"/>
              <a:t>The output of `SELECT * FROM </a:t>
            </a:r>
            <a:r>
              <a:rPr lang="en-GB" dirty="0" err="1"/>
              <a:t>jid</a:t>
            </a:r>
            <a:r>
              <a:rPr lang="en-GB" dirty="0"/>
              <a:t>` shows the following rows:</a:t>
            </a:r>
          </a:p>
          <a:p>
            <a:endParaRPr lang="en-GB" dirty="0"/>
          </a:p>
          <a:p>
            <a:r>
              <a:rPr lang="en-GB" dirty="0"/>
              <a:t>| **_id** | **user**              | **server**         | **agent** | **device** | **type** | **</a:t>
            </a:r>
            <a:r>
              <a:rPr lang="en-GB" dirty="0" err="1"/>
              <a:t>raw_string</a:t>
            </a:r>
            <a:r>
              <a:rPr lang="en-GB" dirty="0"/>
              <a:t>** |</a:t>
            </a:r>
          </a:p>
          <a:p>
            <a:r>
              <a:rPr lang="en-GB" dirty="0"/>
              <a:t>|---------|-----------------------|--------------------|-----------|------------|----------|----------------|</a:t>
            </a:r>
          </a:p>
          <a:p>
            <a:r>
              <a:rPr lang="en-GB" dirty="0"/>
              <a:t>| 1       | `status`              | `broadcast`        | 0         | 0          | 5        | NULL           |</a:t>
            </a:r>
          </a:p>
          <a:p>
            <a:r>
              <a:rPr lang="en-GB" dirty="0"/>
              <a:t>| 2       | `16505434800`         | `s.whatsapp.net`   | 0         | 0          | 0        | NULL           |</a:t>
            </a:r>
          </a:p>
          <a:p>
            <a:r>
              <a:rPr lang="en-GB" dirty="0"/>
              <a:t>| 3       | `16505434800-16505434800` | `g.us`         | 0         | 0          | 7        | NULL           |</a:t>
            </a:r>
          </a:p>
          <a:p>
            <a:r>
              <a:rPr lang="en-GB" dirty="0"/>
              <a:t>| 4       | `191957790479`        | `s.whatsapp.net`   | 0         | 0          | 0        | NULL           |</a:t>
            </a:r>
          </a:p>
          <a:p>
            <a:r>
              <a:rPr lang="en-GB" dirty="0"/>
              <a:t>| 5       | `191957790479`        | `0:0@s.whatsapp.net` | 0       | 0          | 17       | NULL           |</a:t>
            </a:r>
          </a:p>
          <a:p>
            <a:endParaRPr lang="en-GB" dirty="0"/>
          </a:p>
          <a:p>
            <a:r>
              <a:rPr lang="en-GB" dirty="0"/>
              <a:t>#### **Analysis of Sample Data**</a:t>
            </a:r>
          </a:p>
          <a:p>
            <a:r>
              <a:rPr lang="en-GB" dirty="0"/>
              <a:t>- **Row 1:** `_id = 1`, `user = "status"`, `server = "broadcast"`, `type = 5`</a:t>
            </a:r>
          </a:p>
          <a:p>
            <a:r>
              <a:rPr lang="en-GB" dirty="0"/>
              <a:t>  - This is the JID for the status broadcast list (`</a:t>
            </a:r>
            <a:r>
              <a:rPr lang="en-GB" dirty="0" err="1"/>
              <a:t>status@broadcast</a:t>
            </a:r>
            <a:r>
              <a:rPr lang="en-GB" dirty="0"/>
              <a:t>`), used for WhatsApp status updates.</a:t>
            </a:r>
          </a:p>
          <a:p>
            <a:r>
              <a:rPr lang="en-GB" dirty="0"/>
              <a:t>- **Row 2:** `_id = 2`, `user = "16505434800"`, `server = "s.whatsapp.net"`, `type = 0`</a:t>
            </a:r>
          </a:p>
          <a:p>
            <a:r>
              <a:rPr lang="en-GB" dirty="0"/>
              <a:t>  - This is an individual user’s JID, representing a contact with the phone number `+16505434800`. The full JID is `+16505434800@s.whatsapp.net`.</a:t>
            </a:r>
          </a:p>
          <a:p>
            <a:r>
              <a:rPr lang="en-GB" dirty="0"/>
              <a:t>- **Row 3:** `_id = 3`, `user = "16505434800-16505434800"`, `server = "g.us"`, `type = 7`</a:t>
            </a:r>
          </a:p>
          <a:p>
            <a:r>
              <a:rPr lang="en-GB" dirty="0"/>
              <a:t>  - This is a group chat JID, representing a group with the ID `16505434800-16505434800`. The full JID is `16505434800-16505434800@g.us`.</a:t>
            </a:r>
          </a:p>
          <a:p>
            <a:r>
              <a:rPr lang="en-GB" dirty="0"/>
              <a:t>- **Row 4:** `_id = 4`, `user = "191957790479"`, `server = "s.whatsapp.net"`, `type = 0`</a:t>
            </a:r>
          </a:p>
          <a:p>
            <a:r>
              <a:rPr lang="en-GB" dirty="0"/>
              <a:t>  - Another individual user’s JID, representing a contact with the phone number `+191957790479`. The full JID is `+191957790479@s.whatsapp.net`.</a:t>
            </a:r>
          </a:p>
          <a:p>
            <a:r>
              <a:rPr lang="en-GB" dirty="0"/>
              <a:t>- **Row 5:** `_id = 5`, `user = "191957790479"`, `server = "0:0@s.whatsapp.net"`, `type = 17`</a:t>
            </a:r>
          </a:p>
          <a:p>
            <a:r>
              <a:rPr lang="en-GB" dirty="0"/>
              <a:t>  - This appears to be a device-specific JID for the same user (`+191957790479`), possibly related to multi-device support. The `server` value `0:0@s.whatsapp.net` is unusual and might indicate a specific device or context.</a:t>
            </a:r>
          </a:p>
          <a:p>
            <a:endParaRPr lang="en-GB" dirty="0"/>
          </a:p>
          <a:p>
            <a:r>
              <a:rPr lang="en-GB" dirty="0"/>
              <a:t>#### **Key Observations**</a:t>
            </a:r>
          </a:p>
          <a:p>
            <a:r>
              <a:rPr lang="en-GB" dirty="0"/>
              <a:t>- The `</a:t>
            </a:r>
            <a:r>
              <a:rPr lang="en-GB" dirty="0" err="1"/>
              <a:t>raw_string</a:t>
            </a:r>
            <a:r>
              <a:rPr lang="en-GB" dirty="0"/>
              <a:t>` column is `NULL` for all rows, meaning we can’t directly use it to match JIDs. Instead, we need to construct the full JID by combining `user` and `server` (e.g., `</a:t>
            </a:r>
            <a:r>
              <a:rPr lang="en-GB" dirty="0" err="1"/>
              <a:t>user@server</a:t>
            </a:r>
            <a:r>
              <a:rPr lang="en-GB" dirty="0"/>
              <a:t>`).</a:t>
            </a:r>
          </a:p>
          <a:p>
            <a:r>
              <a:rPr lang="en-GB" dirty="0"/>
              <a:t>- The `type` column helps distinguish between different JID types:</a:t>
            </a:r>
          </a:p>
          <a:p>
            <a:r>
              <a:rPr lang="en-GB" dirty="0"/>
              <a:t>  - `0`: Individual user.</a:t>
            </a:r>
          </a:p>
          <a:p>
            <a:r>
              <a:rPr lang="en-GB" dirty="0"/>
              <a:t>  - `5`: Broadcast list (e.g., status updates).</a:t>
            </a:r>
          </a:p>
          <a:p>
            <a:r>
              <a:rPr lang="en-GB" dirty="0"/>
              <a:t>  - `7`: Group chat.</a:t>
            </a:r>
          </a:p>
          <a:p>
            <a:r>
              <a:rPr lang="en-GB" dirty="0"/>
              <a:t>  - `17`: Possibly a device-specific JID (related to multi-device support).</a:t>
            </a:r>
          </a:p>
          <a:p>
            <a:endParaRPr lang="en-GB" dirty="0"/>
          </a:p>
          <a:p>
            <a:r>
              <a:rPr lang="en-GB" dirty="0"/>
              <a:t>---</a:t>
            </a:r>
          </a:p>
          <a:p>
            <a:endParaRPr lang="en-GB" dirty="0"/>
          </a:p>
          <a:p>
            <a:r>
              <a:rPr lang="en-GB" dirty="0"/>
              <a:t>### **Purpose of the `</a:t>
            </a:r>
            <a:r>
              <a:rPr lang="en-GB" dirty="0" err="1"/>
              <a:t>jid</a:t>
            </a:r>
            <a:r>
              <a:rPr lang="en-GB" dirty="0"/>
              <a:t>` Table**</a:t>
            </a:r>
          </a:p>
          <a:p>
            <a:endParaRPr lang="en-GB" dirty="0"/>
          </a:p>
          <a:p>
            <a:r>
              <a:rPr lang="en-GB" dirty="0"/>
              <a:t>The `</a:t>
            </a:r>
            <a:r>
              <a:rPr lang="en-GB" dirty="0" err="1"/>
              <a:t>jid</a:t>
            </a:r>
            <a:r>
              <a:rPr lang="en-GB" dirty="0"/>
              <a:t>` table in WhatsApp’s `</a:t>
            </a:r>
            <a:r>
              <a:rPr lang="en-GB" dirty="0" err="1"/>
              <a:t>msgstore.db</a:t>
            </a:r>
            <a:r>
              <a:rPr lang="en-GB" dirty="0"/>
              <a:t>` database serves as a lookup table for JIDs (Jabber IDs), which are unique identifiers for users, groups, and other entities in WhatsApp. Its primary purposes are:</a:t>
            </a:r>
          </a:p>
          <a:p>
            <a:endParaRPr lang="en-GB" dirty="0"/>
          </a:p>
          <a:p>
            <a:r>
              <a:rPr lang="en-GB" dirty="0"/>
              <a:t>1. **Normalization:** Instead of storing the full JID string (e.g., `+16505434800@s.whatsapp.net`) repeatedly in other tables (e.g., `chat`, `message`), WhatsApp stores the JID in the `</a:t>
            </a:r>
            <a:r>
              <a:rPr lang="en-GB" dirty="0" err="1"/>
              <a:t>jid</a:t>
            </a:r>
            <a:r>
              <a:rPr lang="en-GB" dirty="0"/>
              <a:t>` table and references it using the `_id` (e.g., `</a:t>
            </a:r>
            <a:r>
              <a:rPr lang="en-GB" dirty="0" err="1"/>
              <a:t>chat.jid_row_id</a:t>
            </a:r>
            <a:r>
              <a:rPr lang="en-GB" dirty="0"/>
              <a:t>`, `</a:t>
            </a:r>
            <a:r>
              <a:rPr lang="en-GB" dirty="0" err="1"/>
              <a:t>message.sender_jid_row_id</a:t>
            </a:r>
            <a:r>
              <a:rPr lang="en-GB" dirty="0"/>
              <a:t>`). This reduces redundancy and improves database efficiency.</a:t>
            </a:r>
          </a:p>
          <a:p>
            <a:r>
              <a:rPr lang="en-GB" dirty="0"/>
              <a:t>2. **JID Decomposition:** The `</a:t>
            </a:r>
            <a:r>
              <a:rPr lang="en-GB" dirty="0" err="1"/>
              <a:t>jid</a:t>
            </a:r>
            <a:r>
              <a:rPr lang="en-GB" dirty="0"/>
              <a:t>` table breaks down a JID into its components (`user`, `server`, `agent`, `device`, `type`), making it easier to query specific types of JIDs (e.g., group chats vs. individual users).</a:t>
            </a:r>
          </a:p>
          <a:p>
            <a:r>
              <a:rPr lang="en-GB" dirty="0"/>
              <a:t>3. **Multi-Device Support:** Columns like `device` and `type` support WhatsApp’s multi-device feature, allowing the app to track JIDs associated with specific devices.</a:t>
            </a:r>
          </a:p>
          <a:p>
            <a:endParaRPr lang="en-GB" dirty="0"/>
          </a:p>
          <a:p>
            <a:r>
              <a:rPr lang="en-GB" dirty="0"/>
              <a:t>#### **Role in Connecting Tables**</a:t>
            </a:r>
          </a:p>
          <a:p>
            <a:r>
              <a:rPr lang="en-GB" dirty="0"/>
              <a:t>- The `</a:t>
            </a:r>
            <a:r>
              <a:rPr lang="en-GB" dirty="0" err="1"/>
              <a:t>jid</a:t>
            </a:r>
            <a:r>
              <a:rPr lang="en-GB" dirty="0"/>
              <a:t>` table acts as a bridge between tables like `messages` and `chat`:</a:t>
            </a:r>
          </a:p>
          <a:p>
            <a:r>
              <a:rPr lang="en-GB" dirty="0"/>
              <a:t>  - The `messages` table uses `</a:t>
            </a:r>
            <a:r>
              <a:rPr lang="en-GB" dirty="0" err="1"/>
              <a:t>key_remote_jid</a:t>
            </a:r>
            <a:r>
              <a:rPr lang="en-GB" dirty="0"/>
              <a:t>` (a full JID string) to identify the chat.</a:t>
            </a:r>
          </a:p>
          <a:p>
            <a:r>
              <a:rPr lang="en-GB" dirty="0"/>
              <a:t>  - The `chat` table uses `</a:t>
            </a:r>
            <a:r>
              <a:rPr lang="en-GB" dirty="0" err="1"/>
              <a:t>jid_row_id</a:t>
            </a:r>
            <a:r>
              <a:rPr lang="en-GB" dirty="0"/>
              <a:t>` (an integer) to reference the `_id` in the `</a:t>
            </a:r>
            <a:r>
              <a:rPr lang="en-GB" dirty="0" err="1"/>
              <a:t>jid</a:t>
            </a:r>
            <a:r>
              <a:rPr lang="en-GB" dirty="0"/>
              <a:t>` table.</a:t>
            </a:r>
          </a:p>
          <a:p>
            <a:r>
              <a:rPr lang="en-GB" dirty="0"/>
              <a:t>  - To connect `messages` and `chat`, you need to match `</a:t>
            </a:r>
            <a:r>
              <a:rPr lang="en-GB" dirty="0" err="1"/>
              <a:t>messages.key_remote_jid</a:t>
            </a:r>
            <a:r>
              <a:rPr lang="en-GB" dirty="0"/>
              <a:t>` with the constructed JID from `</a:t>
            </a:r>
            <a:r>
              <a:rPr lang="en-GB" dirty="0" err="1"/>
              <a:t>jid</a:t>
            </a:r>
            <a:r>
              <a:rPr lang="en-GB" dirty="0"/>
              <a:t>` (e.g., `</a:t>
            </a:r>
            <a:r>
              <a:rPr lang="en-GB" dirty="0" err="1"/>
              <a:t>user@server</a:t>
            </a:r>
            <a:r>
              <a:rPr lang="en-GB" dirty="0"/>
              <a:t>`), then link to `</a:t>
            </a:r>
            <a:r>
              <a:rPr lang="en-GB" dirty="0" err="1"/>
              <a:t>chat.jid_row_id</a:t>
            </a:r>
            <a:r>
              <a:rPr lang="en-GB" dirty="0"/>
              <a:t>`.</a:t>
            </a:r>
          </a:p>
          <a:p>
            <a:endParaRPr lang="en-GB" dirty="0"/>
          </a:p>
          <a:p>
            <a:r>
              <a:rPr lang="en-GB" dirty="0"/>
              <a:t>---</a:t>
            </a:r>
          </a:p>
          <a:p>
            <a:endParaRPr lang="en-GB" dirty="0"/>
          </a:p>
          <a:p>
            <a:r>
              <a:rPr lang="en-GB" dirty="0"/>
              <a:t>### **Updated Query to Connect `messages` and `chat` Tables**</a:t>
            </a:r>
          </a:p>
          <a:p>
            <a:endParaRPr lang="en-GB" dirty="0"/>
          </a:p>
          <a:p>
            <a:r>
              <a:rPr lang="en-GB" dirty="0"/>
              <a:t>Now that we know the `</a:t>
            </a:r>
            <a:r>
              <a:rPr lang="en-GB" dirty="0" err="1"/>
              <a:t>jid</a:t>
            </a:r>
            <a:r>
              <a:rPr lang="en-GB" dirty="0"/>
              <a:t>` table’s schema, we can fix the query to connect the `messages` and `chat` tables. Since the `</a:t>
            </a:r>
            <a:r>
              <a:rPr lang="en-GB" dirty="0" err="1"/>
              <a:t>raw_string</a:t>
            </a:r>
            <a:r>
              <a:rPr lang="en-GB" dirty="0"/>
              <a:t>` column is `NULL`, we need to construct the full JID by concatenating the `user` and `server` columns (e.g., `user || '@' || server` in SQLite).</a:t>
            </a:r>
          </a:p>
          <a:p>
            <a:endParaRPr lang="en-GB" dirty="0"/>
          </a:p>
          <a:p>
            <a:r>
              <a:rPr lang="en-GB" dirty="0"/>
              <a:t>#### **Revised Query**</a:t>
            </a:r>
          </a:p>
          <a:p>
            <a:endParaRPr lang="en-GB" dirty="0"/>
          </a:p>
          <a:p>
            <a:r>
              <a:rPr lang="en-GB" dirty="0"/>
              <a:t>```</a:t>
            </a:r>
            <a:r>
              <a:rPr lang="en-GB" dirty="0" err="1"/>
              <a:t>sql</a:t>
            </a:r>
            <a:endParaRPr lang="en-GB" dirty="0"/>
          </a:p>
          <a:p>
            <a:r>
              <a:rPr lang="en-GB" dirty="0"/>
              <a:t>SELECT m.*</a:t>
            </a:r>
          </a:p>
          <a:p>
            <a:r>
              <a:rPr lang="en-GB" dirty="0"/>
              <a:t>FROM messages m</a:t>
            </a:r>
          </a:p>
          <a:p>
            <a:r>
              <a:rPr lang="en-GB" dirty="0"/>
              <a:t>JOIN </a:t>
            </a:r>
            <a:r>
              <a:rPr lang="en-GB" dirty="0" err="1"/>
              <a:t>jid</a:t>
            </a:r>
            <a:r>
              <a:rPr lang="en-GB" dirty="0"/>
              <a:t> j ON </a:t>
            </a:r>
            <a:r>
              <a:rPr lang="en-GB" dirty="0" err="1"/>
              <a:t>m.key_remote_jid</a:t>
            </a:r>
            <a:r>
              <a:rPr lang="en-GB" dirty="0"/>
              <a:t> = (</a:t>
            </a:r>
            <a:r>
              <a:rPr lang="en-GB" dirty="0" err="1"/>
              <a:t>j.user</a:t>
            </a:r>
            <a:r>
              <a:rPr lang="en-GB" dirty="0"/>
              <a:t> || '@' || </a:t>
            </a:r>
            <a:r>
              <a:rPr lang="en-GB" dirty="0" err="1"/>
              <a:t>j.server</a:t>
            </a:r>
            <a:r>
              <a:rPr lang="en-GB" dirty="0"/>
              <a:t>)</a:t>
            </a:r>
          </a:p>
          <a:p>
            <a:r>
              <a:rPr lang="en-GB" dirty="0"/>
              <a:t>JOIN chat c ON </a:t>
            </a:r>
            <a:r>
              <a:rPr lang="en-GB" dirty="0" err="1"/>
              <a:t>c.jid_row_id</a:t>
            </a:r>
            <a:r>
              <a:rPr lang="en-GB" dirty="0"/>
              <a:t> = </a:t>
            </a:r>
            <a:r>
              <a:rPr lang="en-GB" dirty="0" err="1"/>
              <a:t>j._id</a:t>
            </a:r>
            <a:endParaRPr lang="en-GB" dirty="0"/>
          </a:p>
          <a:p>
            <a:r>
              <a:rPr lang="en-GB" dirty="0"/>
              <a:t>WHERE </a:t>
            </a:r>
            <a:r>
              <a:rPr lang="en-GB" dirty="0" err="1"/>
              <a:t>c._id</a:t>
            </a:r>
            <a:r>
              <a:rPr lang="en-GB" dirty="0"/>
              <a:t> = 1;</a:t>
            </a:r>
          </a:p>
          <a:p>
            <a:r>
              <a:rPr lang="en-GB" dirty="0"/>
              <a:t>```</a:t>
            </a:r>
          </a:p>
          <a:p>
            <a:endParaRPr lang="en-GB" dirty="0"/>
          </a:p>
          <a:p>
            <a:r>
              <a:rPr lang="en-GB" dirty="0"/>
              <a:t>#### **Explanation of the Query**</a:t>
            </a:r>
          </a:p>
          <a:p>
            <a:r>
              <a:rPr lang="en-GB" dirty="0"/>
              <a:t>- `SELECT m.*`: Selects all columns from the `messages` table (aliased as `m`).</a:t>
            </a:r>
          </a:p>
          <a:p>
            <a:r>
              <a:rPr lang="en-GB" dirty="0"/>
              <a:t>- `FROM messages m`: Starts with the `messages` table.</a:t>
            </a:r>
          </a:p>
          <a:p>
            <a:r>
              <a:rPr lang="en-GB" dirty="0"/>
              <a:t>- `JOIN </a:t>
            </a:r>
            <a:r>
              <a:rPr lang="en-GB" dirty="0" err="1"/>
              <a:t>jid</a:t>
            </a:r>
            <a:r>
              <a:rPr lang="en-GB" dirty="0"/>
              <a:t> j ON </a:t>
            </a:r>
            <a:r>
              <a:rPr lang="en-GB" dirty="0" err="1"/>
              <a:t>m.key_remote_jid</a:t>
            </a:r>
            <a:r>
              <a:rPr lang="en-GB" dirty="0"/>
              <a:t> = (</a:t>
            </a:r>
            <a:r>
              <a:rPr lang="en-GB" dirty="0" err="1"/>
              <a:t>j.user</a:t>
            </a:r>
            <a:r>
              <a:rPr lang="en-GB" dirty="0"/>
              <a:t> || '@' || </a:t>
            </a:r>
            <a:r>
              <a:rPr lang="en-GB" dirty="0" err="1"/>
              <a:t>j.server</a:t>
            </a:r>
            <a:r>
              <a:rPr lang="en-GB" dirty="0"/>
              <a:t>)`: Joins the `messages` table with the `</a:t>
            </a:r>
            <a:r>
              <a:rPr lang="en-GB" dirty="0" err="1"/>
              <a:t>jid</a:t>
            </a:r>
            <a:r>
              <a:rPr lang="en-GB" dirty="0"/>
              <a:t>` table by constructing the full JID from `</a:t>
            </a:r>
            <a:r>
              <a:rPr lang="en-GB" dirty="0" err="1"/>
              <a:t>j.user</a:t>
            </a:r>
            <a:r>
              <a:rPr lang="en-GB" dirty="0"/>
              <a:t>` and `</a:t>
            </a:r>
            <a:r>
              <a:rPr lang="en-GB" dirty="0" err="1"/>
              <a:t>j.server</a:t>
            </a:r>
            <a:r>
              <a:rPr lang="en-GB" dirty="0"/>
              <a:t>` (e.g., `+16505434800@s.whatsapp.net`) and matching it with `</a:t>
            </a:r>
            <a:r>
              <a:rPr lang="en-GB" dirty="0" err="1"/>
              <a:t>m.key_remote_jid</a:t>
            </a:r>
            <a:r>
              <a:rPr lang="en-GB" dirty="0"/>
              <a:t>`.</a:t>
            </a:r>
          </a:p>
          <a:p>
            <a:r>
              <a:rPr lang="en-GB" dirty="0"/>
              <a:t>- `JOIN chat c ON </a:t>
            </a:r>
            <a:r>
              <a:rPr lang="en-GB" dirty="0" err="1"/>
              <a:t>c.jid_row_id</a:t>
            </a:r>
            <a:r>
              <a:rPr lang="en-GB" dirty="0"/>
              <a:t> = </a:t>
            </a:r>
            <a:r>
              <a:rPr lang="en-GB" dirty="0" err="1"/>
              <a:t>j._id</a:t>
            </a:r>
            <a:r>
              <a:rPr lang="en-GB" dirty="0"/>
              <a:t>`: Joins the `chat` table with the `</a:t>
            </a:r>
            <a:r>
              <a:rPr lang="en-GB" dirty="0" err="1"/>
              <a:t>jid</a:t>
            </a:r>
            <a:r>
              <a:rPr lang="en-GB" dirty="0"/>
              <a:t>` table by matching `</a:t>
            </a:r>
            <a:r>
              <a:rPr lang="en-GB" dirty="0" err="1"/>
              <a:t>c.jid_row_id</a:t>
            </a:r>
            <a:r>
              <a:rPr lang="en-GB" dirty="0"/>
              <a:t>` with `</a:t>
            </a:r>
            <a:r>
              <a:rPr lang="en-GB" dirty="0" err="1"/>
              <a:t>j._id</a:t>
            </a:r>
            <a:r>
              <a:rPr lang="en-GB" dirty="0"/>
              <a:t>`, linking the chat to its JID.</a:t>
            </a:r>
          </a:p>
          <a:p>
            <a:r>
              <a:rPr lang="en-GB" dirty="0"/>
              <a:t>- `WHERE </a:t>
            </a:r>
            <a:r>
              <a:rPr lang="en-GB" dirty="0" err="1"/>
              <a:t>c._id</a:t>
            </a:r>
            <a:r>
              <a:rPr lang="en-GB" dirty="0"/>
              <a:t> = 1`: Filters the results to only include messages from the chat with `_id = 1`.</a:t>
            </a:r>
          </a:p>
          <a:p>
            <a:endParaRPr lang="en-GB" dirty="0"/>
          </a:p>
          <a:p>
            <a:r>
              <a:rPr lang="en-GB" dirty="0"/>
              <a:t>#### **Why This Works**</a:t>
            </a:r>
          </a:p>
          <a:p>
            <a:r>
              <a:rPr lang="en-GB" dirty="0"/>
              <a:t>- The `</a:t>
            </a:r>
            <a:r>
              <a:rPr lang="en-GB" dirty="0" err="1"/>
              <a:t>jid</a:t>
            </a:r>
            <a:r>
              <a:rPr lang="en-GB" dirty="0"/>
              <a:t>` table’s `user` and `server` columns together form the full JID (e.g., `+16505434800@s.whatsapp.net`), which matches the `</a:t>
            </a:r>
            <a:r>
              <a:rPr lang="en-GB" dirty="0" err="1"/>
              <a:t>key_remote_jid</a:t>
            </a:r>
            <a:r>
              <a:rPr lang="en-GB" dirty="0"/>
              <a:t>` in the `messages` table.</a:t>
            </a:r>
          </a:p>
          <a:p>
            <a:r>
              <a:rPr lang="en-GB" dirty="0"/>
              <a:t>- The `</a:t>
            </a:r>
            <a:r>
              <a:rPr lang="en-GB" dirty="0" err="1"/>
              <a:t>jid</a:t>
            </a:r>
            <a:r>
              <a:rPr lang="en-GB" dirty="0"/>
              <a:t>._id` links to `</a:t>
            </a:r>
            <a:r>
              <a:rPr lang="en-GB" dirty="0" err="1"/>
              <a:t>chat.jid_row_id</a:t>
            </a:r>
            <a:r>
              <a:rPr lang="en-GB" dirty="0"/>
              <a:t>`, allowing us to connect messages to their corresponding chats.</a:t>
            </a:r>
          </a:p>
          <a:p>
            <a:endParaRPr lang="en-GB" dirty="0"/>
          </a:p>
          <a:p>
            <a:r>
              <a:rPr lang="en-GB" dirty="0"/>
              <a:t>#### **Potential Issue**</a:t>
            </a:r>
          </a:p>
          <a:p>
            <a:r>
              <a:rPr lang="en-GB" dirty="0"/>
              <a:t>- **JID Format Mismatch:** Some JIDs in `</a:t>
            </a:r>
            <a:r>
              <a:rPr lang="en-GB" dirty="0" err="1"/>
              <a:t>messages.key_remote_jid</a:t>
            </a:r>
            <a:r>
              <a:rPr lang="en-GB" dirty="0"/>
              <a:t>` might include additional components (e.g., device or agent information) that don’t match the simple `</a:t>
            </a:r>
            <a:r>
              <a:rPr lang="en-GB" dirty="0" err="1"/>
              <a:t>user@server</a:t>
            </a:r>
            <a:r>
              <a:rPr lang="en-GB" dirty="0"/>
              <a:t>` format. For example, a multi-device JID might look like `+191957790479:0@s.whatsapp.net`, but the `</a:t>
            </a:r>
            <a:r>
              <a:rPr lang="en-GB" dirty="0" err="1"/>
              <a:t>jid</a:t>
            </a:r>
            <a:r>
              <a:rPr lang="en-GB" dirty="0"/>
              <a:t>` table might only store `+191957790479@s.whatsapp.net`. In such cases, you may need to strip the device part from `</a:t>
            </a:r>
            <a:r>
              <a:rPr lang="en-GB" dirty="0" err="1"/>
              <a:t>key_remote_jid</a:t>
            </a:r>
            <a:r>
              <a:rPr lang="en-GB" dirty="0"/>
              <a:t>` or handle special cases separately.</a:t>
            </a:r>
          </a:p>
          <a:p>
            <a:endParaRPr lang="en-GB" dirty="0"/>
          </a:p>
          <a:p>
            <a:r>
              <a:rPr lang="en-GB" dirty="0"/>
              <a:t>---</a:t>
            </a:r>
          </a:p>
          <a:p>
            <a:endParaRPr lang="en-GB" dirty="0"/>
          </a:p>
          <a:p>
            <a:r>
              <a:rPr lang="en-GB" dirty="0"/>
              <a:t>### **Forensic Significance of the `</a:t>
            </a:r>
            <a:r>
              <a:rPr lang="en-GB" dirty="0" err="1"/>
              <a:t>jid</a:t>
            </a:r>
            <a:r>
              <a:rPr lang="en-GB" dirty="0"/>
              <a:t>` Table**</a:t>
            </a:r>
          </a:p>
          <a:p>
            <a:endParaRPr lang="en-GB" dirty="0"/>
          </a:p>
          <a:p>
            <a:r>
              <a:rPr lang="en-GB" dirty="0"/>
              <a:t>The `</a:t>
            </a:r>
            <a:r>
              <a:rPr lang="en-GB" dirty="0" err="1"/>
              <a:t>jid</a:t>
            </a:r>
            <a:r>
              <a:rPr lang="en-GB" dirty="0"/>
              <a:t>` table is a critical component of WhatsApp’s database for forensic analysis:</a:t>
            </a:r>
          </a:p>
          <a:p>
            <a:endParaRPr lang="en-GB" dirty="0"/>
          </a:p>
          <a:p>
            <a:r>
              <a:rPr lang="en-GB" dirty="0"/>
              <a:t>1. **Social Network Mapping:**</a:t>
            </a:r>
          </a:p>
          <a:p>
            <a:r>
              <a:rPr lang="en-GB" dirty="0"/>
              <a:t>   - The `user` and `server` columns allow you to identify contacts and groups involved in chats. For example:</a:t>
            </a:r>
          </a:p>
          <a:p>
            <a:r>
              <a:rPr lang="en-GB" dirty="0"/>
              <a:t>     - `+16505434800@s.whatsapp.net` is an individual contact.</a:t>
            </a:r>
          </a:p>
          <a:p>
            <a:r>
              <a:rPr lang="en-GB" dirty="0"/>
              <a:t>     - `16505434800-16505434800@g.us` is a group chat.</a:t>
            </a:r>
          </a:p>
          <a:p>
            <a:r>
              <a:rPr lang="en-GB" dirty="0"/>
              <a:t>   - You can cross-reference these JIDs with the `</a:t>
            </a:r>
            <a:r>
              <a:rPr lang="en-GB" dirty="0" err="1"/>
              <a:t>wa_contacts</a:t>
            </a:r>
            <a:r>
              <a:rPr lang="en-GB" dirty="0"/>
              <a:t>` table in `</a:t>
            </a:r>
            <a:r>
              <a:rPr lang="en-GB" dirty="0" err="1"/>
              <a:t>wa.db</a:t>
            </a:r>
            <a:r>
              <a:rPr lang="en-GB" dirty="0"/>
              <a:t>` to get more details about the contacts (e.g., phone numbers, display names).</a:t>
            </a:r>
          </a:p>
          <a:p>
            <a:endParaRPr lang="en-GB" dirty="0"/>
          </a:p>
          <a:p>
            <a:r>
              <a:rPr lang="en-GB" dirty="0"/>
              <a:t>2. **Chat Type Identification:**</a:t>
            </a:r>
          </a:p>
          <a:p>
            <a:r>
              <a:rPr lang="en-GB" dirty="0"/>
              <a:t>   - The `type` column helps distinguish between different types of chats:</a:t>
            </a:r>
          </a:p>
          <a:p>
            <a:r>
              <a:rPr lang="en-GB" dirty="0"/>
              <a:t>     - `type = 0`: Individual user.</a:t>
            </a:r>
          </a:p>
          <a:p>
            <a:r>
              <a:rPr lang="en-GB" dirty="0"/>
              <a:t>     - `type = 7`: Group chat.</a:t>
            </a:r>
          </a:p>
          <a:p>
            <a:r>
              <a:rPr lang="en-GB" dirty="0"/>
              <a:t>     - `type = 5`: Broadcast list (e.g., status updates).</a:t>
            </a:r>
          </a:p>
          <a:p>
            <a:r>
              <a:rPr lang="en-GB" dirty="0"/>
              <a:t>   - This is useful for filtering chats (e.g., focusing on group chats for social dynamics analysis).</a:t>
            </a:r>
          </a:p>
          <a:p>
            <a:endParaRPr lang="en-GB" dirty="0"/>
          </a:p>
          <a:p>
            <a:r>
              <a:rPr lang="en-GB" dirty="0"/>
              <a:t>3. **Multi-Device Analysis:**</a:t>
            </a:r>
          </a:p>
          <a:p>
            <a:r>
              <a:rPr lang="en-GB" dirty="0"/>
              <a:t>   - The `device` and `type` columns (e.g., `type = 17` for `+191957790479:0@s.whatsapp.net`) indicate multi-device usage, which can help track messages sent from specific devices.</a:t>
            </a:r>
          </a:p>
          <a:p>
            <a:endParaRPr lang="en-GB" dirty="0"/>
          </a:p>
          <a:p>
            <a:r>
              <a:rPr lang="en-GB" dirty="0"/>
              <a:t>4. **Timeline and Attribution:**</a:t>
            </a:r>
          </a:p>
          <a:p>
            <a:r>
              <a:rPr lang="en-GB" dirty="0"/>
              <a:t>   - By linking the `</a:t>
            </a:r>
            <a:r>
              <a:rPr lang="en-GB" dirty="0" err="1"/>
              <a:t>jid</a:t>
            </a:r>
            <a:r>
              <a:rPr lang="en-GB" dirty="0"/>
              <a:t>` table to the `messages` and `chat` tables, you can attribute messages to specific contacts or groups and build a timeline of communication.</a:t>
            </a:r>
          </a:p>
          <a:p>
            <a:endParaRPr lang="en-GB" dirty="0"/>
          </a:p>
          <a:p>
            <a:r>
              <a:rPr lang="en-GB" dirty="0"/>
              <a:t>5. **Data Normalization:**</a:t>
            </a:r>
          </a:p>
          <a:p>
            <a:r>
              <a:rPr lang="en-GB" dirty="0"/>
              <a:t>   - The `</a:t>
            </a:r>
            <a:r>
              <a:rPr lang="en-GB" dirty="0" err="1"/>
              <a:t>jid</a:t>
            </a:r>
            <a:r>
              <a:rPr lang="en-GB" dirty="0"/>
              <a:t>` table’s use of `_id` to reference JIDs in other tables (e.g., `</a:t>
            </a:r>
            <a:r>
              <a:rPr lang="en-GB" dirty="0" err="1"/>
              <a:t>chat.jid_row_id</a:t>
            </a:r>
            <a:r>
              <a:rPr lang="en-GB" dirty="0"/>
              <a:t>`) allows you to efficiently map messages to chats and contacts without duplicating JID strings, making queries more efficient.</a:t>
            </a:r>
          </a:p>
          <a:p>
            <a:endParaRPr lang="en-GB" dirty="0"/>
          </a:p>
          <a:p>
            <a:r>
              <a:rPr lang="en-GB" dirty="0"/>
              <a:t>---</a:t>
            </a:r>
          </a:p>
          <a:p>
            <a:endParaRPr lang="en-GB" dirty="0"/>
          </a:p>
          <a:p>
            <a:r>
              <a:rPr lang="en-GB" dirty="0"/>
              <a:t>### **Conclusion**</a:t>
            </a:r>
          </a:p>
          <a:p>
            <a:endParaRPr lang="en-GB" dirty="0"/>
          </a:p>
          <a:p>
            <a:r>
              <a:rPr lang="en-GB" dirty="0"/>
              <a:t>The `</a:t>
            </a:r>
            <a:r>
              <a:rPr lang="en-GB" dirty="0" err="1"/>
              <a:t>jid</a:t>
            </a:r>
            <a:r>
              <a:rPr lang="en-GB" dirty="0"/>
              <a:t>` table in `</a:t>
            </a:r>
            <a:r>
              <a:rPr lang="en-GB" dirty="0" err="1"/>
              <a:t>msgstore.db</a:t>
            </a:r>
            <a:r>
              <a:rPr lang="en-GB" dirty="0"/>
              <a:t>` is a lookup table that maps JIDs to their components (`user`, `server`, `agent`, `device`, `type`) and provides a unique `_id` for referencing JIDs in other tables. Its key columns are:</a:t>
            </a:r>
          </a:p>
          <a:p>
            <a:endParaRPr lang="en-GB" dirty="0"/>
          </a:p>
          <a:p>
            <a:r>
              <a:rPr lang="en-GB" dirty="0"/>
              <a:t>- `_id`: Links to other tables (e.g., `</a:t>
            </a:r>
            <a:r>
              <a:rPr lang="en-GB" dirty="0" err="1"/>
              <a:t>chat.jid_row_id</a:t>
            </a:r>
            <a:r>
              <a:rPr lang="en-GB" dirty="0"/>
              <a:t>`).</a:t>
            </a:r>
          </a:p>
          <a:p>
            <a:r>
              <a:rPr lang="en-GB" dirty="0"/>
              <a:t>- `user` and `server`: Together form the full JID (e.g., `+16505434800@s.whatsapp.net`).</a:t>
            </a:r>
          </a:p>
          <a:p>
            <a:r>
              <a:rPr lang="en-GB" dirty="0"/>
              <a:t>- `type`: Indicates the type of JID (e.g., individual, group, broadcast).</a:t>
            </a:r>
          </a:p>
          <a:p>
            <a:endParaRPr lang="en-GB" dirty="0"/>
          </a:p>
          <a:p>
            <a:r>
              <a:rPr lang="en-GB" dirty="0"/>
              <a:t>The `</a:t>
            </a:r>
            <a:r>
              <a:rPr lang="en-GB" dirty="0" err="1"/>
              <a:t>raw_string</a:t>
            </a:r>
            <a:r>
              <a:rPr lang="en-GB" dirty="0"/>
              <a:t>` column, which was expected to store the full JID, is `NULL` in your dataset, so we construct the JID using `user || '@' || server`. The updated query to connect the `messages` and `chat` tables is:</a:t>
            </a:r>
          </a:p>
          <a:p>
            <a:endParaRPr lang="en-GB" dirty="0"/>
          </a:p>
          <a:p>
            <a:r>
              <a:rPr lang="en-GB" dirty="0"/>
              <a:t>```</a:t>
            </a:r>
            <a:r>
              <a:rPr lang="en-GB" dirty="0" err="1"/>
              <a:t>sql</a:t>
            </a:r>
            <a:endParaRPr lang="en-GB" dirty="0"/>
          </a:p>
          <a:p>
            <a:r>
              <a:rPr lang="en-GB" dirty="0"/>
              <a:t>SELECT m.*</a:t>
            </a:r>
          </a:p>
          <a:p>
            <a:r>
              <a:rPr lang="en-GB" dirty="0"/>
              <a:t>FROM messages m</a:t>
            </a:r>
          </a:p>
          <a:p>
            <a:r>
              <a:rPr lang="en-GB" dirty="0"/>
              <a:t>JOIN </a:t>
            </a:r>
            <a:r>
              <a:rPr lang="en-GB" dirty="0" err="1"/>
              <a:t>jid</a:t>
            </a:r>
            <a:r>
              <a:rPr lang="en-GB" dirty="0"/>
              <a:t> j ON </a:t>
            </a:r>
            <a:r>
              <a:rPr lang="en-GB" dirty="0" err="1"/>
              <a:t>m.key_remote_jid</a:t>
            </a:r>
            <a:r>
              <a:rPr lang="en-GB" dirty="0"/>
              <a:t> = (</a:t>
            </a:r>
            <a:r>
              <a:rPr lang="en-GB" dirty="0" err="1"/>
              <a:t>j.user</a:t>
            </a:r>
            <a:r>
              <a:rPr lang="en-GB" dirty="0"/>
              <a:t> || '@' || </a:t>
            </a:r>
            <a:r>
              <a:rPr lang="en-GB" dirty="0" err="1"/>
              <a:t>j.server</a:t>
            </a:r>
            <a:r>
              <a:rPr lang="en-GB" dirty="0"/>
              <a:t>)</a:t>
            </a:r>
          </a:p>
          <a:p>
            <a:r>
              <a:rPr lang="en-GB" dirty="0"/>
              <a:t>JOIN chat c ON </a:t>
            </a:r>
            <a:r>
              <a:rPr lang="en-GB" dirty="0" err="1"/>
              <a:t>c.jid_row_id</a:t>
            </a:r>
            <a:r>
              <a:rPr lang="en-GB" dirty="0"/>
              <a:t> = </a:t>
            </a:r>
            <a:r>
              <a:rPr lang="en-GB" dirty="0" err="1"/>
              <a:t>j._id</a:t>
            </a:r>
            <a:endParaRPr lang="en-GB" dirty="0"/>
          </a:p>
          <a:p>
            <a:r>
              <a:rPr lang="en-GB" dirty="0"/>
              <a:t>WHERE </a:t>
            </a:r>
            <a:r>
              <a:rPr lang="en-GB" dirty="0" err="1"/>
              <a:t>c._id</a:t>
            </a:r>
            <a:r>
              <a:rPr lang="en-GB" dirty="0"/>
              <a:t> = 1;</a:t>
            </a:r>
          </a:p>
          <a:p>
            <a:r>
              <a:rPr lang="en-GB" dirty="0"/>
              <a:t>```</a:t>
            </a:r>
          </a:p>
          <a:p>
            <a:endParaRPr lang="en-GB" dirty="0"/>
          </a:p>
          <a:p>
            <a:r>
              <a:rPr lang="en-GB" dirty="0"/>
              <a:t>This query should now work without the `no such column: </a:t>
            </a:r>
            <a:r>
              <a:rPr lang="en-GB" dirty="0" err="1"/>
              <a:t>j.raw_string_jid</a:t>
            </a:r>
            <a:r>
              <a:rPr lang="en-GB" dirty="0"/>
              <a:t>` error, as it uses the correct columns (`user` and `server`) to construct the JID. For forensic analysis, the `</a:t>
            </a:r>
            <a:r>
              <a:rPr lang="en-GB" dirty="0" err="1"/>
              <a:t>jid</a:t>
            </a:r>
            <a:r>
              <a:rPr lang="en-GB" dirty="0"/>
              <a:t>` table is invaluable for mapping messages to chats, identifying contacts and groups, and understanding the structure of WhatsApp communications.</a:t>
            </a:r>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23</a:t>
            </a:fld>
            <a:endParaRPr lang="en-US"/>
          </a:p>
        </p:txBody>
      </p:sp>
    </p:spTree>
    <p:extLst>
      <p:ext uri="{BB962C8B-B14F-4D97-AF65-F5344CB8AC3E}">
        <p14:creationId xmlns:p14="http://schemas.microsoft.com/office/powerpoint/2010/main" val="3485250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cs typeface="Calibri"/>
              </a:rPr>
              <a:t>sqlitebrowser</a:t>
            </a:r>
            <a:r>
              <a:rPr lang="en-US" dirty="0">
                <a:cs typeface="Calibri"/>
              </a:rPr>
              <a:t> 'Pixel 3/data/data/</a:t>
            </a:r>
            <a:r>
              <a:rPr lang="en-US" dirty="0" err="1">
                <a:cs typeface="Calibri"/>
              </a:rPr>
              <a:t>com.whatsapp</a:t>
            </a:r>
            <a:r>
              <a:rPr lang="en-US" dirty="0">
                <a:cs typeface="Calibri"/>
              </a:rPr>
              <a:t>/databases/</a:t>
            </a:r>
            <a:r>
              <a:rPr lang="en-US" dirty="0" err="1">
                <a:cs typeface="Calibri"/>
              </a:rPr>
              <a:t>msgstore.db</a:t>
            </a:r>
            <a:r>
              <a:rPr lang="en-US" dirty="0">
                <a:cs typeface="Calibri"/>
              </a:rPr>
              <a:t>'</a:t>
            </a:r>
          </a:p>
        </p:txBody>
      </p:sp>
      <p:sp>
        <p:nvSpPr>
          <p:cNvPr id="4" name="Slide Number Placeholder 3"/>
          <p:cNvSpPr>
            <a:spLocks noGrp="1"/>
          </p:cNvSpPr>
          <p:nvPr>
            <p:ph type="sldNum" sz="quarter" idx="5"/>
          </p:nvPr>
        </p:nvSpPr>
        <p:spPr/>
        <p:txBody>
          <a:bodyPr/>
          <a:lstStyle/>
          <a:p>
            <a:fld id="{DDBF98C7-164A-4723-84F0-B1E4B080DDEC}" type="slidenum">
              <a:rPr lang="en-US" smtClean="0"/>
              <a:t>26</a:t>
            </a:fld>
            <a:endParaRPr lang="en-US"/>
          </a:p>
        </p:txBody>
      </p:sp>
    </p:spTree>
    <p:extLst>
      <p:ext uri="{BB962C8B-B14F-4D97-AF65-F5344CB8AC3E}">
        <p14:creationId xmlns:p14="http://schemas.microsoft.com/office/powerpoint/2010/main" val="3056985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55DFF9-5F32-3983-EAE4-BB0DA3CFC5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2AD2E3-B465-F35A-D12F-DA3C881A43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BB50CC-F0E2-69F9-525B-C8A8F5057BB9}"/>
              </a:ext>
            </a:extLst>
          </p:cNvPr>
          <p:cNvSpPr>
            <a:spLocks noGrp="1"/>
          </p:cNvSpPr>
          <p:nvPr>
            <p:ph type="body" idx="1"/>
          </p:nvPr>
        </p:nvSpPr>
        <p:spPr/>
        <p:txBody>
          <a:bodyPr/>
          <a:lstStyle/>
          <a:p>
            <a:r>
              <a:rPr lang="en-US" dirty="0" err="1">
                <a:cs typeface="Calibri"/>
              </a:rPr>
              <a:t>sqlitebrowser</a:t>
            </a:r>
            <a:r>
              <a:rPr lang="en-US" dirty="0">
                <a:cs typeface="Calibri"/>
              </a:rPr>
              <a:t> 'Pixel 3/data/data/</a:t>
            </a:r>
            <a:r>
              <a:rPr lang="en-US" dirty="0" err="1">
                <a:cs typeface="Calibri"/>
              </a:rPr>
              <a:t>com.whatsapp</a:t>
            </a:r>
            <a:r>
              <a:rPr lang="en-US" dirty="0">
                <a:cs typeface="Calibri"/>
              </a:rPr>
              <a:t>/databases/</a:t>
            </a:r>
            <a:r>
              <a:rPr lang="en-US" dirty="0" err="1">
                <a:cs typeface="Calibri"/>
              </a:rPr>
              <a:t>msgstore.db</a:t>
            </a:r>
            <a:r>
              <a:rPr lang="en-US" dirty="0">
                <a:cs typeface="Calibri"/>
              </a:rPr>
              <a:t>'</a:t>
            </a:r>
          </a:p>
        </p:txBody>
      </p:sp>
      <p:sp>
        <p:nvSpPr>
          <p:cNvPr id="4" name="Slide Number Placeholder 3">
            <a:extLst>
              <a:ext uri="{FF2B5EF4-FFF2-40B4-BE49-F238E27FC236}">
                <a16:creationId xmlns:a16="http://schemas.microsoft.com/office/drawing/2014/main" id="{4BC18C4F-332E-B1D8-271B-F1B8E5832DBA}"/>
              </a:ext>
            </a:extLst>
          </p:cNvPr>
          <p:cNvSpPr>
            <a:spLocks noGrp="1"/>
          </p:cNvSpPr>
          <p:nvPr>
            <p:ph type="sldNum" sz="quarter" idx="5"/>
          </p:nvPr>
        </p:nvSpPr>
        <p:spPr/>
        <p:txBody>
          <a:bodyPr/>
          <a:lstStyle/>
          <a:p>
            <a:fld id="{DDBF98C7-164A-4723-84F0-B1E4B080DDEC}" type="slidenum">
              <a:rPr lang="en-US" smtClean="0"/>
              <a:t>27</a:t>
            </a:fld>
            <a:endParaRPr lang="en-US"/>
          </a:p>
        </p:txBody>
      </p:sp>
    </p:spTree>
    <p:extLst>
      <p:ext uri="{BB962C8B-B14F-4D97-AF65-F5344CB8AC3E}">
        <p14:creationId xmlns:p14="http://schemas.microsoft.com/office/powerpoint/2010/main" val="2122360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other columns: https://blog.group-ib.com/whatsapp_forensic_artifacts</a:t>
            </a:r>
          </a:p>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29</a:t>
            </a:fld>
            <a:endParaRPr lang="en-US"/>
          </a:p>
        </p:txBody>
      </p:sp>
    </p:spTree>
    <p:extLst>
      <p:ext uri="{BB962C8B-B14F-4D97-AF65-F5344CB8AC3E}">
        <p14:creationId xmlns:p14="http://schemas.microsoft.com/office/powerpoint/2010/main" val="2775049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35.6609123, -78.8798813</a:t>
            </a:r>
          </a:p>
        </p:txBody>
      </p:sp>
      <p:sp>
        <p:nvSpPr>
          <p:cNvPr id="4" name="Slide Number Placeholder 3"/>
          <p:cNvSpPr>
            <a:spLocks noGrp="1"/>
          </p:cNvSpPr>
          <p:nvPr>
            <p:ph type="sldNum" sz="quarter" idx="5"/>
          </p:nvPr>
        </p:nvSpPr>
        <p:spPr/>
        <p:txBody>
          <a:bodyPr/>
          <a:lstStyle/>
          <a:p>
            <a:fld id="{DDBF98C7-164A-4723-84F0-B1E4B080DDEC}" type="slidenum">
              <a:rPr lang="en-US" smtClean="0"/>
              <a:t>30</a:t>
            </a:fld>
            <a:endParaRPr lang="en-US"/>
          </a:p>
        </p:txBody>
      </p:sp>
    </p:spTree>
    <p:extLst>
      <p:ext uri="{BB962C8B-B14F-4D97-AF65-F5344CB8AC3E}">
        <p14:creationId xmlns:p14="http://schemas.microsoft.com/office/powerpoint/2010/main" val="17443758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https://www.google.com/maps/place/35%C2%B039'39.3%22N+78%C2%B052'47.6%22W/@35.6609133,-78.88207,17z/data=!3m1!4b1!4m5!3m4!1s0x0:0x0!8m2!3d35.6609133!4d-78.8798813</a:t>
            </a:r>
          </a:p>
        </p:txBody>
      </p:sp>
      <p:sp>
        <p:nvSpPr>
          <p:cNvPr id="4" name="Slide Number Placeholder 3"/>
          <p:cNvSpPr>
            <a:spLocks noGrp="1"/>
          </p:cNvSpPr>
          <p:nvPr>
            <p:ph type="sldNum" sz="quarter" idx="5"/>
          </p:nvPr>
        </p:nvSpPr>
        <p:spPr/>
        <p:txBody>
          <a:bodyPr/>
          <a:lstStyle/>
          <a:p>
            <a:fld id="{DDBF98C7-164A-4723-84F0-B1E4B080DDEC}" type="slidenum">
              <a:rPr lang="en-US" smtClean="0"/>
              <a:t>31</a:t>
            </a:fld>
            <a:endParaRPr lang="en-US"/>
          </a:p>
        </p:txBody>
      </p:sp>
    </p:spTree>
    <p:extLst>
      <p:ext uri="{BB962C8B-B14F-4D97-AF65-F5344CB8AC3E}">
        <p14:creationId xmlns:p14="http://schemas.microsoft.com/office/powerpoint/2010/main" val="23280358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image shows the schema of the `chat` table from WhatsApp's `</a:t>
            </a:r>
            <a:r>
              <a:rPr lang="en-GB" dirty="0" err="1"/>
              <a:t>msgstore.db</a:t>
            </a:r>
            <a:r>
              <a:rPr lang="en-GB" dirty="0"/>
              <a:t>` database, which stores metadata about conversations (both one-on-one and group chats). This table is crucial for digital forensics as it provides an overview of the user’s chats, including participants, timestamps, and user preferences. Below, I’ll </a:t>
            </a:r>
            <a:r>
              <a:rPr lang="en-GB" dirty="0" err="1"/>
              <a:t>analyze</a:t>
            </a:r>
            <a:r>
              <a:rPr lang="en-GB" dirty="0"/>
              <a:t> the attributes shown in the image and list the most valuable ones for forensic analysis, explaining their significance.</a:t>
            </a:r>
          </a:p>
          <a:p>
            <a:endParaRPr lang="en-GB" dirty="0"/>
          </a:p>
          <a:p>
            <a:r>
              <a:rPr lang="en-GB" dirty="0"/>
              <a:t>---</a:t>
            </a:r>
          </a:p>
          <a:p>
            <a:endParaRPr lang="en-GB" dirty="0"/>
          </a:p>
          <a:p>
            <a:r>
              <a:rPr lang="en-GB" dirty="0"/>
              <a:t>### **Attributes in the `chat` Table (as shown in the image)**</a:t>
            </a:r>
          </a:p>
          <a:p>
            <a:endParaRPr lang="en-GB" dirty="0"/>
          </a:p>
          <a:p>
            <a:r>
              <a:rPr lang="en-GB" dirty="0"/>
              <a:t>The image lists the following attributes in the `chat` table:</a:t>
            </a:r>
          </a:p>
          <a:p>
            <a:endParaRPr lang="en-GB" dirty="0"/>
          </a:p>
          <a:p>
            <a:r>
              <a:rPr lang="en-GB" dirty="0"/>
              <a:t>- `_id`: Unique identifier for the chat.</a:t>
            </a:r>
          </a:p>
          <a:p>
            <a:r>
              <a:rPr lang="en-GB" dirty="0"/>
              <a:t>- `</a:t>
            </a:r>
            <a:r>
              <a:rPr lang="en-GB" dirty="0" err="1"/>
              <a:t>jid_row_id</a:t>
            </a:r>
            <a:r>
              <a:rPr lang="en-GB" dirty="0"/>
              <a:t>`: Links to the JID (WhatsApp user ID) of the chat participant or group (references the `</a:t>
            </a:r>
            <a:r>
              <a:rPr lang="en-GB" dirty="0" err="1"/>
              <a:t>jid</a:t>
            </a:r>
            <a:r>
              <a:rPr lang="en-GB" dirty="0"/>
              <a:t>` table).</a:t>
            </a:r>
          </a:p>
          <a:p>
            <a:r>
              <a:rPr lang="en-GB" dirty="0"/>
              <a:t>- `hidden`: Indicates whether the chat is hidden (e.g., for temporary or system chats).</a:t>
            </a:r>
          </a:p>
          <a:p>
            <a:r>
              <a:rPr lang="en-GB" dirty="0"/>
              <a:t>- `subject`: The name or subject of the chat (for group chats, this is the group name).</a:t>
            </a:r>
          </a:p>
          <a:p>
            <a:r>
              <a:rPr lang="en-GB" dirty="0"/>
              <a:t>- `</a:t>
            </a:r>
            <a:r>
              <a:rPr lang="en-GB" dirty="0" err="1"/>
              <a:t>created_timestamp</a:t>
            </a:r>
            <a:r>
              <a:rPr lang="en-GB" dirty="0"/>
              <a:t>`: The timestamp of when the chat was created.</a:t>
            </a:r>
          </a:p>
          <a:p>
            <a:r>
              <a:rPr lang="en-GB" dirty="0"/>
              <a:t>- `</a:t>
            </a:r>
            <a:r>
              <a:rPr lang="en-GB" dirty="0" err="1"/>
              <a:t>display_message_row_id</a:t>
            </a:r>
            <a:r>
              <a:rPr lang="en-GB" dirty="0"/>
              <a:t>`: The ID of the message currently displayed in the chat (links to the `message` table).</a:t>
            </a:r>
          </a:p>
          <a:p>
            <a:r>
              <a:rPr lang="en-GB" dirty="0"/>
              <a:t>- `</a:t>
            </a:r>
            <a:r>
              <a:rPr lang="en-GB" dirty="0" err="1"/>
              <a:t>last_message_row_id</a:t>
            </a:r>
            <a:r>
              <a:rPr lang="en-GB" dirty="0"/>
              <a:t>`: The ID of the most recent message in the chat (links to the `message` table).</a:t>
            </a:r>
          </a:p>
          <a:p>
            <a:r>
              <a:rPr lang="en-GB" dirty="0"/>
              <a:t>- `</a:t>
            </a:r>
            <a:r>
              <a:rPr lang="en-GB" dirty="0" err="1"/>
              <a:t>last_read_message_row_id</a:t>
            </a:r>
            <a:r>
              <a:rPr lang="en-GB" dirty="0"/>
              <a:t>`: The ID of the last message marked as read by the user.</a:t>
            </a:r>
          </a:p>
          <a:p>
            <a:r>
              <a:rPr lang="en-GB" dirty="0"/>
              <a:t>- `</a:t>
            </a:r>
            <a:r>
              <a:rPr lang="en-GB" dirty="0" err="1"/>
              <a:t>last_read_receipt_sent_message_row_id</a:t>
            </a:r>
            <a:r>
              <a:rPr lang="en-GB" dirty="0"/>
              <a:t>`: The ID of the last message for which a read receipt was sent.</a:t>
            </a:r>
          </a:p>
          <a:p>
            <a:r>
              <a:rPr lang="en-GB" dirty="0"/>
              <a:t>- `</a:t>
            </a:r>
            <a:r>
              <a:rPr lang="en-GB" dirty="0" err="1"/>
              <a:t>last_important_message_row_id</a:t>
            </a:r>
            <a:r>
              <a:rPr lang="en-GB" dirty="0"/>
              <a:t>`: The ID of the last "important" message (e.g., a starred or significant message).</a:t>
            </a:r>
          </a:p>
          <a:p>
            <a:r>
              <a:rPr lang="en-GB" dirty="0"/>
              <a:t>- `archived`: Indicates whether the chat is archived.</a:t>
            </a:r>
          </a:p>
          <a:p>
            <a:r>
              <a:rPr lang="en-GB" dirty="0"/>
              <a:t>- `</a:t>
            </a:r>
            <a:r>
              <a:rPr lang="en-GB" dirty="0" err="1"/>
              <a:t>sort_timestamp</a:t>
            </a:r>
            <a:r>
              <a:rPr lang="en-GB" dirty="0"/>
              <a:t>`: A timestamp used for sorting chats (often the same as the last message timestamp).</a:t>
            </a:r>
          </a:p>
          <a:p>
            <a:r>
              <a:rPr lang="en-GB" dirty="0"/>
              <a:t>- `</a:t>
            </a:r>
            <a:r>
              <a:rPr lang="en-GB" dirty="0" err="1"/>
              <a:t>mod_tag</a:t>
            </a:r>
            <a:r>
              <a:rPr lang="en-GB" dirty="0"/>
              <a:t>`: A tag used for internal modification tracking.</a:t>
            </a:r>
          </a:p>
          <a:p>
            <a:r>
              <a:rPr lang="en-GB" dirty="0"/>
              <a:t>- `gen`: Likely a generation or version number for the chat (used internally by WhatsApp).</a:t>
            </a:r>
          </a:p>
          <a:p>
            <a:r>
              <a:rPr lang="en-GB" dirty="0"/>
              <a:t>- `</a:t>
            </a:r>
            <a:r>
              <a:rPr lang="en-GB" dirty="0" err="1"/>
              <a:t>spam_detection</a:t>
            </a:r>
            <a:r>
              <a:rPr lang="en-GB" dirty="0"/>
              <a:t>`: Indicates whether the chat is flagged as spam.</a:t>
            </a:r>
          </a:p>
          <a:p>
            <a:r>
              <a:rPr lang="en-GB" dirty="0"/>
              <a:t>- `</a:t>
            </a:r>
            <a:r>
              <a:rPr lang="en-GB" dirty="0" err="1"/>
              <a:t>unseen_earliest_message_received_time</a:t>
            </a:r>
            <a:r>
              <a:rPr lang="en-GB" dirty="0"/>
              <a:t>`: The timestamp of the earliest unseen message.</a:t>
            </a:r>
          </a:p>
          <a:p>
            <a:r>
              <a:rPr lang="en-GB" dirty="0"/>
              <a:t>- `</a:t>
            </a:r>
            <a:r>
              <a:rPr lang="en-GB" dirty="0" err="1"/>
              <a:t>unseen_message_count</a:t>
            </a:r>
            <a:r>
              <a:rPr lang="en-GB" dirty="0"/>
              <a:t>`: The number of unseen messages in the chat.</a:t>
            </a:r>
          </a:p>
          <a:p>
            <a:r>
              <a:rPr lang="en-GB" dirty="0"/>
              <a:t>- `</a:t>
            </a:r>
            <a:r>
              <a:rPr lang="en-GB" dirty="0" err="1"/>
              <a:t>unseen_missed_calls_count</a:t>
            </a:r>
            <a:r>
              <a:rPr lang="en-GB" dirty="0"/>
              <a:t>`: The number of unseen missed calls in the chat.</a:t>
            </a:r>
          </a:p>
          <a:p>
            <a:r>
              <a:rPr lang="en-GB" dirty="0"/>
              <a:t>- `</a:t>
            </a:r>
            <a:r>
              <a:rPr lang="en-GB" dirty="0" err="1"/>
              <a:t>unseen_row_count</a:t>
            </a:r>
            <a:r>
              <a:rPr lang="en-GB" dirty="0"/>
              <a:t>`: The number of unseen rows (messages or events) in the chat.</a:t>
            </a:r>
          </a:p>
          <a:p>
            <a:r>
              <a:rPr lang="en-GB" dirty="0"/>
              <a:t>- `</a:t>
            </a:r>
            <a:r>
              <a:rPr lang="en-GB" dirty="0" err="1"/>
              <a:t>plaintext_disabled</a:t>
            </a:r>
            <a:r>
              <a:rPr lang="en-GB" dirty="0"/>
              <a:t>`: Indicates whether plaintext storage is disabled (related to encryption settings).</a:t>
            </a:r>
          </a:p>
          <a:p>
            <a:r>
              <a:rPr lang="en-GB" dirty="0"/>
              <a:t>- `</a:t>
            </a:r>
            <a:r>
              <a:rPr lang="en-GB" dirty="0" err="1"/>
              <a:t>vcard_ui_dismissed</a:t>
            </a:r>
            <a:r>
              <a:rPr lang="en-GB" dirty="0"/>
              <a:t>`: Indicates whether the vCard UI was dismissed (e.g., for shared contacts).</a:t>
            </a:r>
          </a:p>
          <a:p>
            <a:r>
              <a:rPr lang="en-GB" dirty="0"/>
              <a:t>- `</a:t>
            </a:r>
            <a:r>
              <a:rPr lang="en-GB" dirty="0" err="1"/>
              <a:t>change_number_notified_message_row_id</a:t>
            </a:r>
            <a:r>
              <a:rPr lang="en-GB" dirty="0"/>
              <a:t>`: The ID of the message notifying a phone number change.</a:t>
            </a:r>
          </a:p>
          <a:p>
            <a:r>
              <a:rPr lang="en-GB" dirty="0"/>
              <a:t>- `</a:t>
            </a:r>
            <a:r>
              <a:rPr lang="en-GB" dirty="0" err="1"/>
              <a:t>show_group_description</a:t>
            </a:r>
            <a:r>
              <a:rPr lang="en-GB" dirty="0"/>
              <a:t>`: Indicates whether the group description is shown (for group chats).</a:t>
            </a:r>
          </a:p>
          <a:p>
            <a:r>
              <a:rPr lang="en-GB" dirty="0"/>
              <a:t>- `</a:t>
            </a:r>
            <a:r>
              <a:rPr lang="en-GB" dirty="0" err="1"/>
              <a:t>ephemeral_expiration</a:t>
            </a:r>
            <a:r>
              <a:rPr lang="en-GB" dirty="0"/>
              <a:t>`: The expiration time for ephemeral messages (if enabled).</a:t>
            </a:r>
          </a:p>
          <a:p>
            <a:r>
              <a:rPr lang="en-GB" dirty="0"/>
              <a:t>- `</a:t>
            </a:r>
            <a:r>
              <a:rPr lang="en-GB" dirty="0" err="1"/>
              <a:t>last_read_ephemeral_message_row_id</a:t>
            </a:r>
            <a:r>
              <a:rPr lang="en-GB" dirty="0"/>
              <a:t>`: The ID of the last read ephemeral message.</a:t>
            </a:r>
          </a:p>
          <a:p>
            <a:r>
              <a:rPr lang="en-GB" dirty="0"/>
              <a:t>- `</a:t>
            </a:r>
            <a:r>
              <a:rPr lang="en-GB" dirty="0" err="1"/>
              <a:t>ephemeral_setting_timestamp</a:t>
            </a:r>
            <a:r>
              <a:rPr lang="en-GB" dirty="0"/>
              <a:t>`: The timestamp of when the ephemeral message setting was applied.</a:t>
            </a:r>
          </a:p>
          <a:p>
            <a:endParaRPr lang="en-GB" dirty="0"/>
          </a:p>
          <a:p>
            <a:r>
              <a:rPr lang="en-GB" dirty="0"/>
              <a:t>---</a:t>
            </a:r>
          </a:p>
          <a:p>
            <a:endParaRPr lang="en-GB" dirty="0"/>
          </a:p>
          <a:p>
            <a:r>
              <a:rPr lang="en-GB" dirty="0"/>
              <a:t>### **Most Valuable Attributes in the `chat` Table for Digital Forensics**</a:t>
            </a:r>
          </a:p>
          <a:p>
            <a:endParaRPr lang="en-GB" dirty="0"/>
          </a:p>
          <a:p>
            <a:r>
              <a:rPr lang="en-GB" dirty="0"/>
              <a:t>Here’s a list of the most valuable attributes from the `chat` table for forensic analysis, based on the schema provided, along with their significance:</a:t>
            </a:r>
          </a:p>
          <a:p>
            <a:endParaRPr lang="en-GB" dirty="0"/>
          </a:p>
          <a:p>
            <a:r>
              <a:rPr lang="en-GB" dirty="0"/>
              <a:t>1. **_id**  </a:t>
            </a:r>
          </a:p>
          <a:p>
            <a:r>
              <a:rPr lang="en-GB" dirty="0"/>
              <a:t>   - **Forensic Value: High**  </a:t>
            </a:r>
          </a:p>
          <a:p>
            <a:r>
              <a:rPr lang="en-GB" dirty="0"/>
              <a:t>   - **Why Valuable:** This is the primary key for the chat, uniquely identifying each conversation in the table. It’s essential for linking to other tables (e.g., the `message` table via `</a:t>
            </a:r>
            <a:r>
              <a:rPr lang="en-GB" dirty="0" err="1"/>
              <a:t>chat_row_id</a:t>
            </a:r>
            <a:r>
              <a:rPr lang="en-GB" dirty="0"/>
              <a:t>`) and for tracking specific chats during analysis. For example, the `_id` can be used to find all messages in a chat by querying the `message` table.</a:t>
            </a:r>
          </a:p>
          <a:p>
            <a:endParaRPr lang="en-GB" dirty="0"/>
          </a:p>
          <a:p>
            <a:r>
              <a:rPr lang="en-GB" dirty="0"/>
              <a:t>2. **</a:t>
            </a:r>
            <a:r>
              <a:rPr lang="en-GB" dirty="0" err="1"/>
              <a:t>jid_row_id</a:t>
            </a:r>
            <a:r>
              <a:rPr lang="en-GB" dirty="0"/>
              <a:t>**  </a:t>
            </a:r>
          </a:p>
          <a:p>
            <a:r>
              <a:rPr lang="en-GB" dirty="0"/>
              <a:t>   - **Forensic Value: Very High**  </a:t>
            </a:r>
          </a:p>
          <a:p>
            <a:r>
              <a:rPr lang="en-GB" dirty="0"/>
              <a:t>   - **Why Valuable:** This attribute links to the `</a:t>
            </a:r>
            <a:r>
              <a:rPr lang="en-GB" dirty="0" err="1"/>
              <a:t>jid</a:t>
            </a:r>
            <a:r>
              <a:rPr lang="en-GB" dirty="0"/>
              <a:t>` table, which contains the WhatsApp user ID (JID) of the chat participant (e.g., `+1234567890@s.whatsapp.net`) or the group JID for group chats. It’s critical for identifying the participants in a conversation, enabling social network analysis, and mapping the user’s contacts. For group chats, it can be cross-referenced with the `</a:t>
            </a:r>
            <a:r>
              <a:rPr lang="en-GB" dirty="0" err="1"/>
              <a:t>group_participants</a:t>
            </a:r>
            <a:r>
              <a:rPr lang="en-GB" dirty="0"/>
              <a:t>` table to identify all members.</a:t>
            </a:r>
          </a:p>
          <a:p>
            <a:endParaRPr lang="en-GB" dirty="0"/>
          </a:p>
          <a:p>
            <a:r>
              <a:rPr lang="en-GB" dirty="0"/>
              <a:t>3. **subject**  </a:t>
            </a:r>
          </a:p>
          <a:p>
            <a:r>
              <a:rPr lang="en-GB" dirty="0"/>
              <a:t>   - **Forensic Value: High**  </a:t>
            </a:r>
          </a:p>
          <a:p>
            <a:r>
              <a:rPr lang="en-GB" dirty="0"/>
              <a:t>   - **Why Valuable:** For group chats, this attribute stores the group name (e.g., "Family Group"). It provides context about the chat’s purpose or participants, which can be useful for understanding the nature of the conversation. For one-on-one chats, this might be empty or reflect the contact’s name as set by the user.</a:t>
            </a:r>
          </a:p>
          <a:p>
            <a:endParaRPr lang="en-GB" dirty="0"/>
          </a:p>
          <a:p>
            <a:r>
              <a:rPr lang="en-GB" dirty="0"/>
              <a:t>4. **</a:t>
            </a:r>
            <a:r>
              <a:rPr lang="en-GB" dirty="0" err="1"/>
              <a:t>created_timestamp</a:t>
            </a:r>
            <a:r>
              <a:rPr lang="en-GB" dirty="0"/>
              <a:t>**  </a:t>
            </a:r>
          </a:p>
          <a:p>
            <a:r>
              <a:rPr lang="en-GB" dirty="0"/>
              <a:t>   - **Forensic Value: High**  </a:t>
            </a:r>
          </a:p>
          <a:p>
            <a:r>
              <a:rPr lang="en-GB" dirty="0"/>
              <a:t>   - **Why Valuable:** This timestamp indicates when the chat was created (in milliseconds since the Unix epoch). It helps establish the start of a conversation, which is crucial for building a timeline of communication. For example, a `</a:t>
            </a:r>
            <a:r>
              <a:rPr lang="en-GB" dirty="0" err="1"/>
              <a:t>created_timestamp</a:t>
            </a:r>
            <a:r>
              <a:rPr lang="en-GB" dirty="0"/>
              <a:t>` of 1581692436133 converts to Feb 14, 2020, 15:40:36 UTC, showing when the chat began.</a:t>
            </a:r>
          </a:p>
          <a:p>
            <a:endParaRPr lang="en-GB" dirty="0"/>
          </a:p>
          <a:p>
            <a:r>
              <a:rPr lang="en-GB" dirty="0"/>
              <a:t>5. **</a:t>
            </a:r>
            <a:r>
              <a:rPr lang="en-GB" dirty="0" err="1"/>
              <a:t>last_message_row_id</a:t>
            </a:r>
            <a:r>
              <a:rPr lang="en-GB" dirty="0"/>
              <a:t>**  </a:t>
            </a:r>
          </a:p>
          <a:p>
            <a:r>
              <a:rPr lang="en-GB" dirty="0"/>
              <a:t>   - **Forensic Value: High**  </a:t>
            </a:r>
          </a:p>
          <a:p>
            <a:r>
              <a:rPr lang="en-GB" dirty="0"/>
              <a:t>   - **Why Valuable:** This attribute links to the most recent message in the chat (via the `message` table). It allows investigators to quickly access the latest message in a conversation, which can provide a snapshot of recent activity. It’s also useful for cross-referencing with the `message` table to </a:t>
            </a:r>
            <a:r>
              <a:rPr lang="en-GB" dirty="0" err="1"/>
              <a:t>analyze</a:t>
            </a:r>
            <a:r>
              <a:rPr lang="en-GB" dirty="0"/>
              <a:t> the content and timestamp of the last message.</a:t>
            </a:r>
          </a:p>
          <a:p>
            <a:endParaRPr lang="en-GB" dirty="0"/>
          </a:p>
          <a:p>
            <a:r>
              <a:rPr lang="en-GB" dirty="0"/>
              <a:t>6. **</a:t>
            </a:r>
            <a:r>
              <a:rPr lang="en-GB" dirty="0" err="1"/>
              <a:t>last_read_message_row_id</a:t>
            </a:r>
            <a:r>
              <a:rPr lang="en-GB" dirty="0"/>
              <a:t>**  </a:t>
            </a:r>
          </a:p>
          <a:p>
            <a:r>
              <a:rPr lang="en-GB" dirty="0"/>
              <a:t>   - **Forensic Value: Moderate to High**  </a:t>
            </a:r>
          </a:p>
          <a:p>
            <a:r>
              <a:rPr lang="en-GB" dirty="0"/>
              <a:t>   - **Why Valuable:** This attribute indicates the last message the user has read (links to the `message` table). It can reveal how far the user has progressed in the conversation and whether they’ve seen critical messages, which is useful for understanding their engagement and awareness of the chat’s content.</a:t>
            </a:r>
          </a:p>
          <a:p>
            <a:endParaRPr lang="en-GB" dirty="0"/>
          </a:p>
          <a:p>
            <a:r>
              <a:rPr lang="en-GB" dirty="0"/>
              <a:t>7. **</a:t>
            </a:r>
            <a:r>
              <a:rPr lang="en-GB" dirty="0" err="1"/>
              <a:t>last_read_receipt_sent_message_row_id</a:t>
            </a:r>
            <a:r>
              <a:rPr lang="en-GB" dirty="0"/>
              <a:t>**  </a:t>
            </a:r>
          </a:p>
          <a:p>
            <a:r>
              <a:rPr lang="en-GB" dirty="0"/>
              <a:t>   - **Forensic Value: Moderate to High**  </a:t>
            </a:r>
          </a:p>
          <a:p>
            <a:r>
              <a:rPr lang="en-GB" dirty="0"/>
              <a:t>   - **Why Valuable:** This attribute shows the last message for which a read receipt was sent to the other party. It can help determine when the user last interacted with the chat and whether the other party knows the user has seen their messages, which can be relevant for </a:t>
            </a:r>
            <a:r>
              <a:rPr lang="en-GB" dirty="0" err="1"/>
              <a:t>behavioral</a:t>
            </a:r>
            <a:r>
              <a:rPr lang="en-GB" dirty="0"/>
              <a:t> analysis.</a:t>
            </a:r>
          </a:p>
          <a:p>
            <a:endParaRPr lang="en-GB" dirty="0"/>
          </a:p>
          <a:p>
            <a:r>
              <a:rPr lang="en-GB" dirty="0"/>
              <a:t>8. **</a:t>
            </a:r>
            <a:r>
              <a:rPr lang="en-GB" dirty="0" err="1"/>
              <a:t>unseen_message_count</a:t>
            </a:r>
            <a:r>
              <a:rPr lang="en-GB" dirty="0"/>
              <a:t>**  </a:t>
            </a:r>
          </a:p>
          <a:p>
            <a:r>
              <a:rPr lang="en-GB" dirty="0"/>
              <a:t>   - **Forensic Value: Moderate**  </a:t>
            </a:r>
          </a:p>
          <a:p>
            <a:r>
              <a:rPr lang="en-GB" dirty="0"/>
              <a:t>   - **Why Valuable:** This attribute indicates the number of unread messages in the chat. It provides insight into the user’s engagement with the conversation—e.g., a high `</a:t>
            </a:r>
            <a:r>
              <a:rPr lang="en-GB" dirty="0" err="1"/>
              <a:t>unseen_message_count</a:t>
            </a:r>
            <a:r>
              <a:rPr lang="en-GB" dirty="0"/>
              <a:t>` might suggest the user ignored the chat, while a count of 0 indicates they’ve read all messages. This can help prioritize chats for further investigation.</a:t>
            </a:r>
          </a:p>
          <a:p>
            <a:endParaRPr lang="en-GB" dirty="0"/>
          </a:p>
          <a:p>
            <a:r>
              <a:rPr lang="en-GB" dirty="0"/>
              <a:t>9. **</a:t>
            </a:r>
            <a:r>
              <a:rPr lang="en-GB" dirty="0" err="1"/>
              <a:t>unseen_missed_calls_count</a:t>
            </a:r>
            <a:r>
              <a:rPr lang="en-GB" dirty="0"/>
              <a:t>**  </a:t>
            </a:r>
          </a:p>
          <a:p>
            <a:r>
              <a:rPr lang="en-GB" dirty="0"/>
              <a:t>   - **Forensic Value: Moderate**  </a:t>
            </a:r>
          </a:p>
          <a:p>
            <a:r>
              <a:rPr lang="en-GB" dirty="0"/>
              <a:t>   - **Why Valuable:** This attribute shows the number of missed calls in the chat that the user hasn’t seen. It can reveal missed communication attempts, which might be significant in understanding the user’s availability or relationships (e.g., repeated missed calls from a specific contact might indicate urgency).</a:t>
            </a:r>
          </a:p>
          <a:p>
            <a:endParaRPr lang="en-GB" dirty="0"/>
          </a:p>
          <a:p>
            <a:r>
              <a:rPr lang="en-GB" dirty="0"/>
              <a:t>10. **</a:t>
            </a:r>
            <a:r>
              <a:rPr lang="en-GB" dirty="0" err="1"/>
              <a:t>sort_timestamp</a:t>
            </a:r>
            <a:r>
              <a:rPr lang="en-GB" dirty="0"/>
              <a:t>**  </a:t>
            </a:r>
          </a:p>
          <a:p>
            <a:r>
              <a:rPr lang="en-GB" dirty="0"/>
              <a:t>    - **Forensic Value: High**  </a:t>
            </a:r>
          </a:p>
          <a:p>
            <a:r>
              <a:rPr lang="en-GB" dirty="0"/>
              <a:t>    - **Why Valuable:** This timestamp is used to sort chats in the WhatsApp UI, typically reflecting the timestamp of the last message or significant event in the chat. It provides a quick way to determine the most recent activity in the chat, which is essential for timeline analysis and identifying active conversations.</a:t>
            </a:r>
          </a:p>
          <a:p>
            <a:endParaRPr lang="en-GB" dirty="0"/>
          </a:p>
          <a:p>
            <a:r>
              <a:rPr lang="en-GB" dirty="0"/>
              <a:t>11. **archived**  </a:t>
            </a:r>
          </a:p>
          <a:p>
            <a:r>
              <a:rPr lang="en-GB" dirty="0"/>
              <a:t>    - **Forensic Value: Moderate**  </a:t>
            </a:r>
          </a:p>
          <a:p>
            <a:r>
              <a:rPr lang="en-GB" dirty="0"/>
              <a:t>    - **Why Valuable:** This </a:t>
            </a:r>
            <a:r>
              <a:rPr lang="en-GB" dirty="0" err="1"/>
              <a:t>boolean</a:t>
            </a:r>
            <a:r>
              <a:rPr lang="en-GB" dirty="0"/>
              <a:t> (0 or 1) indicates whether the chat is archived (1) or not (0). Archived chats are often less frequently accessed by the user, which can provide </a:t>
            </a:r>
            <a:r>
              <a:rPr lang="en-GB" dirty="0" err="1"/>
              <a:t>behavioral</a:t>
            </a:r>
            <a:r>
              <a:rPr lang="en-GB" dirty="0"/>
              <a:t> insights—e.g., the user might have archived a chat to hide it from their main view, potentially indicating it contains sensitive information.</a:t>
            </a:r>
          </a:p>
          <a:p>
            <a:endParaRPr lang="en-GB" dirty="0"/>
          </a:p>
          <a:p>
            <a:r>
              <a:rPr lang="en-GB" dirty="0"/>
              <a:t>12. **</a:t>
            </a:r>
            <a:r>
              <a:rPr lang="en-GB" dirty="0" err="1"/>
              <a:t>ephemeral_expiration</a:t>
            </a:r>
            <a:r>
              <a:rPr lang="en-GB" dirty="0"/>
              <a:t>** and **</a:t>
            </a:r>
            <a:r>
              <a:rPr lang="en-GB" dirty="0" err="1"/>
              <a:t>ephemeral_setting_timestamp</a:t>
            </a:r>
            <a:r>
              <a:rPr lang="en-GB" dirty="0"/>
              <a:t>**  </a:t>
            </a:r>
          </a:p>
          <a:p>
            <a:r>
              <a:rPr lang="en-GB" dirty="0"/>
              <a:t>    - **Forensic Value: Moderate to High**  </a:t>
            </a:r>
          </a:p>
          <a:p>
            <a:r>
              <a:rPr lang="en-GB" dirty="0"/>
              <a:t>    - **Why Valuable:** These attributes relate to WhatsApp’s ephemeral (disappearing) messages feature. `</a:t>
            </a:r>
            <a:r>
              <a:rPr lang="en-GB" dirty="0" err="1"/>
              <a:t>ephemeral_expiration</a:t>
            </a:r>
            <a:r>
              <a:rPr lang="en-GB" dirty="0"/>
              <a:t>` indicates the duration after which messages disappear (e.g., 24 hours, 7 days), and `</a:t>
            </a:r>
            <a:r>
              <a:rPr lang="en-GB" dirty="0" err="1"/>
              <a:t>ephemeral_setting_timestamp</a:t>
            </a:r>
            <a:r>
              <a:rPr lang="en-GB" dirty="0"/>
              <a:t>` shows when this setting was applied. These are valuable for understanding whether the user enabled disappearing messages, which might suggest an intent to hide communication. If messages have already disappeared, this can complicate the investigation but still provides context about the user’s privacy practices.</a:t>
            </a:r>
          </a:p>
          <a:p>
            <a:endParaRPr lang="en-GB" dirty="0"/>
          </a:p>
          <a:p>
            <a:r>
              <a:rPr lang="en-GB" dirty="0"/>
              <a:t>13. **</a:t>
            </a:r>
            <a:r>
              <a:rPr lang="en-GB" dirty="0" err="1"/>
              <a:t>change_number_notified_message_row_id</a:t>
            </a:r>
            <a:r>
              <a:rPr lang="en-GB" dirty="0"/>
              <a:t>**  </a:t>
            </a:r>
          </a:p>
          <a:p>
            <a:r>
              <a:rPr lang="en-GB" dirty="0"/>
              <a:t>    - **Forensic Value: Moderate**  </a:t>
            </a:r>
          </a:p>
          <a:p>
            <a:r>
              <a:rPr lang="en-GB" dirty="0"/>
              <a:t>    - **Why Valuable:** This attribute links to a message notifying a phone number change (e.g., if a contact changed their number). It can help track changes in user identities, which is useful for attribution and continuity in communication analysis (e.g., linking an old number to a new one).</a:t>
            </a:r>
          </a:p>
          <a:p>
            <a:endParaRPr lang="en-GB" dirty="0"/>
          </a:p>
          <a:p>
            <a:r>
              <a:rPr lang="en-GB" dirty="0"/>
              <a:t>---</a:t>
            </a:r>
          </a:p>
          <a:p>
            <a:endParaRPr lang="en-GB" dirty="0"/>
          </a:p>
          <a:p>
            <a:r>
              <a:rPr lang="en-GB" dirty="0"/>
              <a:t>### **Less Valuable Attributes (but Still Relevant)**</a:t>
            </a:r>
          </a:p>
          <a:p>
            <a:endParaRPr lang="en-GB" dirty="0"/>
          </a:p>
          <a:p>
            <a:r>
              <a:rPr lang="en-GB" dirty="0"/>
              <a:t>- **hidden:** Indicates if the chat is hidden (e.g., for temporary or system chats). While useful for identifying non-standard chats, most user conversations are not hidden.</a:t>
            </a:r>
          </a:p>
          <a:p>
            <a:r>
              <a:rPr lang="en-GB" dirty="0"/>
              <a:t>- **</a:t>
            </a:r>
            <a:r>
              <a:rPr lang="en-GB" dirty="0" err="1"/>
              <a:t>display_message_row_id</a:t>
            </a:r>
            <a:r>
              <a:rPr lang="en-GB" dirty="0"/>
              <a:t>:** The message currently displayed in the chat UI. This is more relevant to the app’s state at the time of extraction and less critical for forensics.</a:t>
            </a:r>
          </a:p>
          <a:p>
            <a:r>
              <a:rPr lang="en-GB" dirty="0"/>
              <a:t>- **</a:t>
            </a:r>
            <a:r>
              <a:rPr lang="en-GB" dirty="0" err="1"/>
              <a:t>last_important_message_row_id</a:t>
            </a:r>
            <a:r>
              <a:rPr lang="en-GB" dirty="0"/>
              <a:t>:** Links to the last "important" message (e.g., starred). While useful, it’s less critical than the last message or last read message.</a:t>
            </a:r>
          </a:p>
          <a:p>
            <a:r>
              <a:rPr lang="en-GB" dirty="0"/>
              <a:t>- **</a:t>
            </a:r>
            <a:r>
              <a:rPr lang="en-GB" dirty="0" err="1"/>
              <a:t>mod_tag</a:t>
            </a:r>
            <a:r>
              <a:rPr lang="en-GB" dirty="0"/>
              <a:t>, gen:** Internal tags used by WhatsApp for tracking modifications or versions. These are more technical and less directly relevant to forensics.</a:t>
            </a:r>
          </a:p>
          <a:p>
            <a:r>
              <a:rPr lang="en-GB" dirty="0"/>
              <a:t>- **</a:t>
            </a:r>
            <a:r>
              <a:rPr lang="en-GB" dirty="0" err="1"/>
              <a:t>spam_detection</a:t>
            </a:r>
            <a:r>
              <a:rPr lang="en-GB" dirty="0"/>
              <a:t>:** Indicates if the chat is flagged as spam. This might provide context but is not a primary focus unless investigating spam-related activity.</a:t>
            </a:r>
          </a:p>
          <a:p>
            <a:r>
              <a:rPr lang="en-GB" dirty="0"/>
              <a:t>- **</a:t>
            </a:r>
            <a:r>
              <a:rPr lang="en-GB" dirty="0" err="1"/>
              <a:t>unseen_earliest_message_received_time</a:t>
            </a:r>
            <a:r>
              <a:rPr lang="en-GB" dirty="0"/>
              <a:t>:** The timestamp of the earliest unseen message. It’s useful for timeline analysis but secondary to `</a:t>
            </a:r>
            <a:r>
              <a:rPr lang="en-GB" dirty="0" err="1"/>
              <a:t>unseen_message_count</a:t>
            </a:r>
            <a:r>
              <a:rPr lang="en-GB" dirty="0"/>
              <a:t>`.</a:t>
            </a:r>
          </a:p>
          <a:p>
            <a:r>
              <a:rPr lang="en-GB" dirty="0"/>
              <a:t>- **</a:t>
            </a:r>
            <a:r>
              <a:rPr lang="en-GB" dirty="0" err="1"/>
              <a:t>unseen_row_count</a:t>
            </a:r>
            <a:r>
              <a:rPr lang="en-GB" dirty="0"/>
              <a:t>:** The number of unseen rows (messages or events). It’s similar to `</a:t>
            </a:r>
            <a:r>
              <a:rPr lang="en-GB" dirty="0" err="1"/>
              <a:t>unseen_message_count</a:t>
            </a:r>
            <a:r>
              <a:rPr lang="en-GB" dirty="0"/>
              <a:t>` but less specific.</a:t>
            </a:r>
          </a:p>
          <a:p>
            <a:r>
              <a:rPr lang="en-GB" dirty="0"/>
              <a:t>- **</a:t>
            </a:r>
            <a:r>
              <a:rPr lang="en-GB" dirty="0" err="1"/>
              <a:t>plaintext_disabled</a:t>
            </a:r>
            <a:r>
              <a:rPr lang="en-GB" dirty="0"/>
              <a:t>:** Indicates if plaintext storage is disabled (related to encryption). This is more technical and less directly useful unless investigating encryption settings.</a:t>
            </a:r>
          </a:p>
          <a:p>
            <a:r>
              <a:rPr lang="en-GB" dirty="0"/>
              <a:t>- **</a:t>
            </a:r>
            <a:r>
              <a:rPr lang="en-GB" dirty="0" err="1"/>
              <a:t>vcard_ui_dismissed</a:t>
            </a:r>
            <a:r>
              <a:rPr lang="en-GB" dirty="0"/>
              <a:t>:** Indicates if the vCard UI was dismissed. This is a minor UI-related detail with limited forensic value.</a:t>
            </a:r>
          </a:p>
          <a:p>
            <a:r>
              <a:rPr lang="en-GB" dirty="0"/>
              <a:t>- **</a:t>
            </a:r>
            <a:r>
              <a:rPr lang="en-GB" dirty="0" err="1"/>
              <a:t>show_group_description</a:t>
            </a:r>
            <a:r>
              <a:rPr lang="en-GB" dirty="0"/>
              <a:t>:** Indicates if the group description is shown. This is more relevant to group chat UI settings than forensic analysis.</a:t>
            </a:r>
          </a:p>
          <a:p>
            <a:r>
              <a:rPr lang="en-GB" dirty="0"/>
              <a:t>- **</a:t>
            </a:r>
            <a:r>
              <a:rPr lang="en-GB" dirty="0" err="1"/>
              <a:t>last_read_ephemeral_message_row_id</a:t>
            </a:r>
            <a:r>
              <a:rPr lang="en-GB" dirty="0"/>
              <a:t>:** Links to the last read ephemeral message. This is useful only if ephemeral messages are a focus of the investigation.</a:t>
            </a:r>
          </a:p>
          <a:p>
            <a:endParaRPr lang="en-GB" dirty="0"/>
          </a:p>
          <a:p>
            <a:r>
              <a:rPr lang="en-GB" dirty="0"/>
              <a:t>---</a:t>
            </a:r>
          </a:p>
          <a:p>
            <a:endParaRPr lang="en-GB" dirty="0"/>
          </a:p>
          <a:p>
            <a:r>
              <a:rPr lang="en-GB" dirty="0"/>
              <a:t>### **Summary of Most Valuable Attributes**</a:t>
            </a:r>
          </a:p>
          <a:p>
            <a:endParaRPr lang="en-GB" dirty="0"/>
          </a:p>
          <a:p>
            <a:r>
              <a:rPr lang="en-GB" dirty="0"/>
              <a:t>The most valuable attributes in the `chat` table for digital forensics, based on the schema provided, are:</a:t>
            </a:r>
          </a:p>
          <a:p>
            <a:endParaRPr lang="en-GB" dirty="0"/>
          </a:p>
          <a:p>
            <a:r>
              <a:rPr lang="en-GB" dirty="0"/>
              <a:t>1. **_id:** Uniquely identifies each chat and links to other tables (e.g., `message`).</a:t>
            </a:r>
          </a:p>
          <a:p>
            <a:r>
              <a:rPr lang="en-GB" dirty="0"/>
              <a:t>2. **</a:t>
            </a:r>
            <a:r>
              <a:rPr lang="en-GB" dirty="0" err="1"/>
              <a:t>jid_row_id</a:t>
            </a:r>
            <a:r>
              <a:rPr lang="en-GB" dirty="0"/>
              <a:t>:** Identifies the participants or group, enabling social network analysis.</a:t>
            </a:r>
          </a:p>
          <a:p>
            <a:r>
              <a:rPr lang="en-GB" dirty="0"/>
              <a:t>3. **subject:** Provides the group name (for group chats), giving context about the conversation.</a:t>
            </a:r>
          </a:p>
          <a:p>
            <a:r>
              <a:rPr lang="en-GB" dirty="0"/>
              <a:t>4. **</a:t>
            </a:r>
            <a:r>
              <a:rPr lang="en-GB" dirty="0" err="1"/>
              <a:t>created_timestamp</a:t>
            </a:r>
            <a:r>
              <a:rPr lang="en-GB" dirty="0"/>
              <a:t>:** Shows when the chat was created, aiding timeline analysis.</a:t>
            </a:r>
          </a:p>
          <a:p>
            <a:r>
              <a:rPr lang="en-GB" dirty="0"/>
              <a:t>5. **</a:t>
            </a:r>
            <a:r>
              <a:rPr lang="en-GB" dirty="0" err="1"/>
              <a:t>last_message_row_id</a:t>
            </a:r>
            <a:r>
              <a:rPr lang="en-GB" dirty="0"/>
              <a:t>:** Links to the most recent message, providing a snapshot of recent activity.</a:t>
            </a:r>
          </a:p>
          <a:p>
            <a:r>
              <a:rPr lang="en-GB" dirty="0"/>
              <a:t>6. **</a:t>
            </a:r>
            <a:r>
              <a:rPr lang="en-GB" dirty="0" err="1"/>
              <a:t>last_read_message_row_id</a:t>
            </a:r>
            <a:r>
              <a:rPr lang="en-GB" dirty="0"/>
              <a:t>:** Indicates the last message the user read, showing their engagement.</a:t>
            </a:r>
          </a:p>
          <a:p>
            <a:r>
              <a:rPr lang="en-GB" dirty="0"/>
              <a:t>7. **</a:t>
            </a:r>
            <a:r>
              <a:rPr lang="en-GB" dirty="0" err="1"/>
              <a:t>last_read_receipt_sent_message_row_id</a:t>
            </a:r>
            <a:r>
              <a:rPr lang="en-GB" dirty="0"/>
              <a:t>:** Shows the last message for which a read receipt was sent, useful for interaction analysis.</a:t>
            </a:r>
          </a:p>
          <a:p>
            <a:r>
              <a:rPr lang="en-GB" dirty="0"/>
              <a:t>8. **</a:t>
            </a:r>
            <a:r>
              <a:rPr lang="en-GB" dirty="0" err="1"/>
              <a:t>unseen_message_count</a:t>
            </a:r>
            <a:r>
              <a:rPr lang="en-GB" dirty="0"/>
              <a:t>:** Reveals unread messages, indicating the user’s engagement with the chat.</a:t>
            </a:r>
          </a:p>
          <a:p>
            <a:r>
              <a:rPr lang="en-GB" dirty="0"/>
              <a:t>9. **</a:t>
            </a:r>
            <a:r>
              <a:rPr lang="en-GB" dirty="0" err="1"/>
              <a:t>unseen_missed_calls_count</a:t>
            </a:r>
            <a:r>
              <a:rPr lang="en-GB" dirty="0"/>
              <a:t>:** Shows missed calls, highlighting missed communication attempts.</a:t>
            </a:r>
          </a:p>
          <a:p>
            <a:r>
              <a:rPr lang="en-GB" dirty="0"/>
              <a:t>10. **</a:t>
            </a:r>
            <a:r>
              <a:rPr lang="en-GB" dirty="0" err="1"/>
              <a:t>sort_timestamp</a:t>
            </a:r>
            <a:r>
              <a:rPr lang="en-GB" dirty="0"/>
              <a:t>:** Indicates the most recent activity in the chat, critical for timeline analysis.</a:t>
            </a:r>
          </a:p>
          <a:p>
            <a:r>
              <a:rPr lang="en-GB" dirty="0"/>
              <a:t>11. **archived:** Indicates if the chat is archived, providing </a:t>
            </a:r>
            <a:r>
              <a:rPr lang="en-GB" dirty="0" err="1"/>
              <a:t>behavioral</a:t>
            </a:r>
            <a:r>
              <a:rPr lang="en-GB" dirty="0"/>
              <a:t> insights.</a:t>
            </a:r>
          </a:p>
          <a:p>
            <a:r>
              <a:rPr lang="en-GB" dirty="0"/>
              <a:t>12. **</a:t>
            </a:r>
            <a:r>
              <a:rPr lang="en-GB" dirty="0" err="1"/>
              <a:t>ephemeral_expiration</a:t>
            </a:r>
            <a:r>
              <a:rPr lang="en-GB" dirty="0"/>
              <a:t>** and **</a:t>
            </a:r>
            <a:r>
              <a:rPr lang="en-GB" dirty="0" err="1"/>
              <a:t>ephemeral_setting_timestamp</a:t>
            </a:r>
            <a:r>
              <a:rPr lang="en-GB" dirty="0"/>
              <a:t>:** Reveal the use of disappearing messages, suggesting privacy concerns.</a:t>
            </a:r>
          </a:p>
          <a:p>
            <a:r>
              <a:rPr lang="en-GB" dirty="0"/>
              <a:t>13. **</a:t>
            </a:r>
            <a:r>
              <a:rPr lang="en-GB" dirty="0" err="1"/>
              <a:t>change_number_notified_message_row_id</a:t>
            </a:r>
            <a:r>
              <a:rPr lang="en-GB" dirty="0"/>
              <a:t>:** Tracks phone number changes, aiding user attribution.</a:t>
            </a:r>
          </a:p>
          <a:p>
            <a:endParaRPr lang="en-GB" dirty="0"/>
          </a:p>
          <a:p>
            <a:r>
              <a:rPr lang="en-GB" dirty="0"/>
              <a:t>---</a:t>
            </a:r>
          </a:p>
          <a:p>
            <a:endParaRPr lang="en-GB" dirty="0"/>
          </a:p>
          <a:p>
            <a:r>
              <a:rPr lang="en-GB" dirty="0"/>
              <a:t>### **Forensic Implications**</a:t>
            </a:r>
          </a:p>
          <a:p>
            <a:endParaRPr lang="en-GB" dirty="0"/>
          </a:p>
          <a:p>
            <a:r>
              <a:rPr lang="en-GB" dirty="0"/>
              <a:t>- **Social Network Mapping:** The `</a:t>
            </a:r>
            <a:r>
              <a:rPr lang="en-GB" dirty="0" err="1"/>
              <a:t>jid_row_id</a:t>
            </a:r>
            <a:r>
              <a:rPr lang="en-GB" dirty="0"/>
              <a:t>` and `subject` attributes are key for identifying participants and understanding the context of the chat (e.g., a group named "Work Team" vs. "Family Group").</a:t>
            </a:r>
          </a:p>
          <a:p>
            <a:r>
              <a:rPr lang="en-GB" dirty="0"/>
              <a:t>- **Timeline Reconstruction:** The `</a:t>
            </a:r>
            <a:r>
              <a:rPr lang="en-GB" dirty="0" err="1"/>
              <a:t>created_timestamp</a:t>
            </a:r>
            <a:r>
              <a:rPr lang="en-GB" dirty="0"/>
              <a:t>`, `</a:t>
            </a:r>
            <a:r>
              <a:rPr lang="en-GB" dirty="0" err="1"/>
              <a:t>sort_timestamp</a:t>
            </a:r>
            <a:r>
              <a:rPr lang="en-GB" dirty="0"/>
              <a:t>`, and `</a:t>
            </a:r>
            <a:r>
              <a:rPr lang="en-GB" dirty="0" err="1"/>
              <a:t>last_message_row_id</a:t>
            </a:r>
            <a:r>
              <a:rPr lang="en-GB" dirty="0"/>
              <a:t>` attributes help build a timeline of when the chat started and its most recent activity, which can be cross-referenced with the `message` table for detailed message timestamps.</a:t>
            </a:r>
          </a:p>
          <a:p>
            <a:r>
              <a:rPr lang="en-GB" dirty="0"/>
              <a:t>- **</a:t>
            </a:r>
            <a:r>
              <a:rPr lang="en-GB" dirty="0" err="1"/>
              <a:t>Behavioral</a:t>
            </a:r>
            <a:r>
              <a:rPr lang="en-GB" dirty="0"/>
              <a:t> Analysis:** Attributes like `</a:t>
            </a:r>
            <a:r>
              <a:rPr lang="en-GB" dirty="0" err="1"/>
              <a:t>unseen_message_count</a:t>
            </a:r>
            <a:r>
              <a:rPr lang="en-GB" dirty="0"/>
              <a:t>`, `</a:t>
            </a:r>
            <a:r>
              <a:rPr lang="en-GB" dirty="0" err="1"/>
              <a:t>unseen_missed_calls_count</a:t>
            </a:r>
            <a:r>
              <a:rPr lang="en-GB" dirty="0"/>
              <a:t>`, `archived`, and `</a:t>
            </a:r>
            <a:r>
              <a:rPr lang="en-GB" dirty="0" err="1"/>
              <a:t>last_read_message_row_id</a:t>
            </a:r>
            <a:r>
              <a:rPr lang="en-GB" dirty="0"/>
              <a:t>` provide insights into the user’s engagement with the chat—e.g., which chats they prioritized, ignored, or archived.</a:t>
            </a:r>
          </a:p>
          <a:p>
            <a:r>
              <a:rPr lang="en-GB" dirty="0"/>
              <a:t>- **Privacy Practices:** The `</a:t>
            </a:r>
            <a:r>
              <a:rPr lang="en-GB" dirty="0" err="1"/>
              <a:t>ephemeral_expiration</a:t>
            </a:r>
            <a:r>
              <a:rPr lang="en-GB" dirty="0"/>
              <a:t>` and `</a:t>
            </a:r>
            <a:r>
              <a:rPr lang="en-GB" dirty="0" err="1"/>
              <a:t>ephemeral_setting_timestamp</a:t>
            </a:r>
            <a:r>
              <a:rPr lang="en-GB" dirty="0"/>
              <a:t>` attributes indicate whether the user enabled disappearing messages, which might suggest an intent to hide communication.</a:t>
            </a:r>
          </a:p>
          <a:p>
            <a:r>
              <a:rPr lang="en-GB" dirty="0"/>
              <a:t>- **Identity Tracking:** The `</a:t>
            </a:r>
            <a:r>
              <a:rPr lang="en-GB" dirty="0" err="1"/>
              <a:t>change_number_notified_message_row_id</a:t>
            </a:r>
            <a:r>
              <a:rPr lang="en-GB" dirty="0"/>
              <a:t>` can help track changes in phone numbers, which is useful for maintaining continuity in user identification.</a:t>
            </a:r>
          </a:p>
          <a:p>
            <a:endParaRPr lang="en-GB" dirty="0"/>
          </a:p>
          <a:p>
            <a:r>
              <a:rPr lang="en-GB" dirty="0"/>
              <a:t>In summary, these attributes collectively enable a high-level analysis of WhatsApp conversations, providing insights into the user’s social network, communication timeline, and </a:t>
            </a:r>
            <a:r>
              <a:rPr lang="en-GB" dirty="0" err="1"/>
              <a:t>behavioral</a:t>
            </a:r>
            <a:r>
              <a:rPr lang="en-GB" dirty="0"/>
              <a:t> patterns. The `chat` table serves as a starting point for forensic investigations, guiding investigators to specific chats and linking to the `message` table for detailed message analysis.</a:t>
            </a:r>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32</a:t>
            </a:fld>
            <a:endParaRPr lang="en-US"/>
          </a:p>
        </p:txBody>
      </p:sp>
    </p:spTree>
    <p:extLst>
      <p:ext uri="{BB962C8B-B14F-4D97-AF65-F5344CB8AC3E}">
        <p14:creationId xmlns:p14="http://schemas.microsoft.com/office/powerpoint/2010/main" val="18825522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 </a:t>
            </a:r>
            <a:r>
              <a:rPr lang="en-US" dirty="0" err="1"/>
              <a:t>m.data</a:t>
            </a:r>
            <a:r>
              <a:rPr lang="en-US" dirty="0"/>
              <a:t> FROM messages m JOIN </a:t>
            </a:r>
            <a:r>
              <a:rPr lang="en-US" dirty="0" err="1"/>
              <a:t>jid</a:t>
            </a:r>
            <a:r>
              <a:rPr lang="en-US" dirty="0"/>
              <a:t> j ON </a:t>
            </a:r>
            <a:r>
              <a:rPr lang="en-US" dirty="0" err="1"/>
              <a:t>m.key_remote_jid</a:t>
            </a:r>
            <a:r>
              <a:rPr lang="en-US" dirty="0"/>
              <a:t> = </a:t>
            </a:r>
            <a:r>
              <a:rPr lang="en-US" dirty="0" err="1"/>
              <a:t>j.raw_string</a:t>
            </a:r>
            <a:r>
              <a:rPr lang="en-US" dirty="0"/>
              <a:t> JOIN chat c ON </a:t>
            </a:r>
            <a:r>
              <a:rPr lang="en-US" dirty="0" err="1"/>
              <a:t>c.jid_row_id</a:t>
            </a:r>
            <a:r>
              <a:rPr lang="en-US" dirty="0"/>
              <a:t> = </a:t>
            </a:r>
            <a:r>
              <a:rPr lang="en-US" dirty="0" err="1"/>
              <a:t>j._id</a:t>
            </a:r>
            <a:r>
              <a:rPr lang="en-US" dirty="0"/>
              <a:t> WHERE </a:t>
            </a:r>
            <a:r>
              <a:rPr lang="en-US" dirty="0" err="1"/>
              <a:t>c._id</a:t>
            </a:r>
            <a:r>
              <a:rPr lang="en-US" dirty="0"/>
              <a:t> = 3;</a:t>
            </a:r>
          </a:p>
        </p:txBody>
      </p:sp>
      <p:sp>
        <p:nvSpPr>
          <p:cNvPr id="4" name="Slide Number Placeholder 3"/>
          <p:cNvSpPr>
            <a:spLocks noGrp="1"/>
          </p:cNvSpPr>
          <p:nvPr>
            <p:ph type="sldNum" sz="quarter" idx="5"/>
          </p:nvPr>
        </p:nvSpPr>
        <p:spPr/>
        <p:txBody>
          <a:bodyPr/>
          <a:lstStyle/>
          <a:p>
            <a:fld id="{DDBF98C7-164A-4723-84F0-B1E4B080DDEC}" type="slidenum">
              <a:rPr lang="en-US" smtClean="0"/>
              <a:t>34</a:t>
            </a:fld>
            <a:endParaRPr lang="en-US"/>
          </a:p>
        </p:txBody>
      </p:sp>
    </p:spTree>
    <p:extLst>
      <p:ext uri="{BB962C8B-B14F-4D97-AF65-F5344CB8AC3E}">
        <p14:creationId xmlns:p14="http://schemas.microsoft.com/office/powerpoint/2010/main" val="23677134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cs typeface="Calibri"/>
              </a:rPr>
              <a:t>Cmd</a:t>
            </a:r>
            <a:r>
              <a:rPr lang="en-US" dirty="0">
                <a:cs typeface="Calibri"/>
              </a:rPr>
              <a:t>: </a:t>
            </a:r>
            <a:r>
              <a:rPr lang="en-US" dirty="0" err="1">
                <a:cs typeface="Calibri"/>
              </a:rPr>
              <a:t>sqlitebrowser</a:t>
            </a:r>
            <a:r>
              <a:rPr lang="en-US" dirty="0">
                <a:cs typeface="Calibri"/>
              </a:rPr>
              <a:t> 'Pixel 3/data/data/</a:t>
            </a:r>
            <a:r>
              <a:rPr lang="en-US" dirty="0" err="1">
                <a:cs typeface="Calibri"/>
              </a:rPr>
              <a:t>com.whatsapp</a:t>
            </a:r>
            <a:r>
              <a:rPr lang="en-US" dirty="0">
                <a:cs typeface="Calibri"/>
              </a:rPr>
              <a:t>/databases/</a:t>
            </a:r>
            <a:r>
              <a:rPr lang="en-US" dirty="0" err="1">
                <a:cs typeface="Calibri"/>
              </a:rPr>
              <a:t>wa.db</a:t>
            </a:r>
            <a:r>
              <a:rPr lang="en-US" dirty="0">
                <a:cs typeface="Calibri"/>
              </a:rPr>
              <a:t>'</a:t>
            </a:r>
          </a:p>
        </p:txBody>
      </p:sp>
      <p:sp>
        <p:nvSpPr>
          <p:cNvPr id="4" name="Slide Number Placeholder 3"/>
          <p:cNvSpPr>
            <a:spLocks noGrp="1"/>
          </p:cNvSpPr>
          <p:nvPr>
            <p:ph type="sldNum" sz="quarter" idx="5"/>
          </p:nvPr>
        </p:nvSpPr>
        <p:spPr/>
        <p:txBody>
          <a:bodyPr/>
          <a:lstStyle/>
          <a:p>
            <a:fld id="{DDBF98C7-164A-4723-84F0-B1E4B080DDEC}" type="slidenum">
              <a:rPr lang="en-US" smtClean="0"/>
              <a:t>36</a:t>
            </a:fld>
            <a:endParaRPr lang="en-US"/>
          </a:p>
        </p:txBody>
      </p:sp>
    </p:spTree>
    <p:extLst>
      <p:ext uri="{BB962C8B-B14F-4D97-AF65-F5344CB8AC3E}">
        <p14:creationId xmlns:p14="http://schemas.microsoft.com/office/powerpoint/2010/main" val="2981645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tree -L 1 'Pixel 3/data/data/com.whatsapp/'</a:t>
            </a:r>
          </a:p>
        </p:txBody>
      </p:sp>
      <p:sp>
        <p:nvSpPr>
          <p:cNvPr id="4" name="Slide Number Placeholder 3"/>
          <p:cNvSpPr>
            <a:spLocks noGrp="1"/>
          </p:cNvSpPr>
          <p:nvPr>
            <p:ph type="sldNum" sz="quarter" idx="5"/>
          </p:nvPr>
        </p:nvSpPr>
        <p:spPr/>
        <p:txBody>
          <a:bodyPr/>
          <a:lstStyle/>
          <a:p>
            <a:fld id="{DDBF98C7-164A-4723-84F0-B1E4B080DDEC}" type="slidenum">
              <a:rPr lang="en-US" smtClean="0"/>
              <a:t>6</a:t>
            </a:fld>
            <a:endParaRPr lang="en-US"/>
          </a:p>
        </p:txBody>
      </p:sp>
    </p:spTree>
    <p:extLst>
      <p:ext uri="{BB962C8B-B14F-4D97-AF65-F5344CB8AC3E}">
        <p14:creationId xmlns:p14="http://schemas.microsoft.com/office/powerpoint/2010/main" val="37037844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image shows the schema of the `</a:t>
            </a:r>
            <a:r>
              <a:rPr lang="en-GB" dirty="0" err="1"/>
              <a:t>wa_contacts</a:t>
            </a:r>
            <a:r>
              <a:rPr lang="en-GB" dirty="0"/>
              <a:t>` table from WhatsApp's `</a:t>
            </a:r>
            <a:r>
              <a:rPr lang="en-GB" dirty="0" err="1"/>
              <a:t>wa.db</a:t>
            </a:r>
            <a:r>
              <a:rPr lang="en-GB" dirty="0"/>
              <a:t>` database, which is a critical table for storing contact information. This table is highly valuable for digital forensics as it contains detailed metadata about the user’s contacts, including their WhatsApp JIDs, phone numbers, names, and interaction details. Below, I’ll </a:t>
            </a:r>
            <a:r>
              <a:rPr lang="en-GB" dirty="0" err="1"/>
              <a:t>analyze</a:t>
            </a:r>
            <a:r>
              <a:rPr lang="en-GB" dirty="0"/>
              <a:t> the columns shown in the image and list the most valuable ones for forensic analysis, explaining their significance.</a:t>
            </a:r>
          </a:p>
          <a:p>
            <a:endParaRPr lang="en-GB" dirty="0"/>
          </a:p>
          <a:p>
            <a:r>
              <a:rPr lang="en-GB" dirty="0"/>
              <a:t>---</a:t>
            </a:r>
          </a:p>
          <a:p>
            <a:endParaRPr lang="en-GB" dirty="0"/>
          </a:p>
          <a:p>
            <a:r>
              <a:rPr lang="en-GB" dirty="0"/>
              <a:t>### **Columns in the `</a:t>
            </a:r>
            <a:r>
              <a:rPr lang="en-GB" dirty="0" err="1"/>
              <a:t>wa_contacts</a:t>
            </a:r>
            <a:r>
              <a:rPr lang="en-GB" dirty="0"/>
              <a:t>` Table (as shown in the image)**</a:t>
            </a:r>
          </a:p>
          <a:p>
            <a:endParaRPr lang="en-GB" dirty="0"/>
          </a:p>
          <a:p>
            <a:r>
              <a:rPr lang="en-GB" dirty="0"/>
              <a:t>The image lists the following columns in the `</a:t>
            </a:r>
            <a:r>
              <a:rPr lang="en-GB" dirty="0" err="1"/>
              <a:t>wa_contacts</a:t>
            </a:r>
            <a:r>
              <a:rPr lang="en-GB" dirty="0"/>
              <a:t>` table, along with their data types:</a:t>
            </a:r>
          </a:p>
          <a:p>
            <a:endParaRPr lang="en-GB" dirty="0"/>
          </a:p>
          <a:p>
            <a:r>
              <a:rPr lang="en-GB" dirty="0"/>
              <a:t>- `_id` (INTEGER): Unique identifier for the contact.</a:t>
            </a:r>
          </a:p>
          <a:p>
            <a:r>
              <a:rPr lang="en-GB" dirty="0"/>
              <a:t>- `</a:t>
            </a:r>
            <a:r>
              <a:rPr lang="en-GB" dirty="0" err="1"/>
              <a:t>jid</a:t>
            </a:r>
            <a:r>
              <a:rPr lang="en-GB" dirty="0"/>
              <a:t>` (TEXT): The WhatsApp JID (e.g., `+1234567890@s.whatsapp.net`).</a:t>
            </a:r>
          </a:p>
          <a:p>
            <a:r>
              <a:rPr lang="en-GB" dirty="0"/>
              <a:t>- `</a:t>
            </a:r>
            <a:r>
              <a:rPr lang="en-GB" dirty="0" err="1"/>
              <a:t>is_whatsapp_user</a:t>
            </a:r>
            <a:r>
              <a:rPr lang="en-GB" dirty="0"/>
              <a:t>` (BOOLEAN): Indicates if the contact is a WhatsApp user (1 = yes, 0 = no).</a:t>
            </a:r>
          </a:p>
          <a:p>
            <a:r>
              <a:rPr lang="en-GB" dirty="0"/>
              <a:t>- `status` (TEXT): The contact’s status message.</a:t>
            </a:r>
          </a:p>
          <a:p>
            <a:r>
              <a:rPr lang="en-GB" dirty="0"/>
              <a:t>- `</a:t>
            </a:r>
            <a:r>
              <a:rPr lang="en-GB" dirty="0" err="1"/>
              <a:t>status_timestamp</a:t>
            </a:r>
            <a:r>
              <a:rPr lang="en-GB" dirty="0"/>
              <a:t>` (INTEGER): The timestamp of when the status was last updated.</a:t>
            </a:r>
          </a:p>
          <a:p>
            <a:r>
              <a:rPr lang="en-GB" dirty="0"/>
              <a:t>- `number` (TEXT): The contact’s phone number.</a:t>
            </a:r>
          </a:p>
          <a:p>
            <a:r>
              <a:rPr lang="en-GB" dirty="0"/>
              <a:t>- `</a:t>
            </a:r>
            <a:r>
              <a:rPr lang="en-GB" dirty="0" err="1"/>
              <a:t>raw_contact_id</a:t>
            </a:r>
            <a:r>
              <a:rPr lang="en-GB" dirty="0"/>
              <a:t>` (INTEGER): Links to the system’s raw contact ID (from the device’s contact database).</a:t>
            </a:r>
          </a:p>
          <a:p>
            <a:r>
              <a:rPr lang="en-GB" dirty="0"/>
              <a:t>- `</a:t>
            </a:r>
            <a:r>
              <a:rPr lang="en-GB" dirty="0" err="1"/>
              <a:t>display_name</a:t>
            </a:r>
            <a:r>
              <a:rPr lang="en-GB" dirty="0"/>
              <a:t>` (TEXT): The display name of the contact.</a:t>
            </a:r>
          </a:p>
          <a:p>
            <a:r>
              <a:rPr lang="en-GB" dirty="0"/>
              <a:t>- `</a:t>
            </a:r>
            <a:r>
              <a:rPr lang="en-GB" dirty="0" err="1"/>
              <a:t>phone_type</a:t>
            </a:r>
            <a:r>
              <a:rPr lang="en-GB" dirty="0"/>
              <a:t>` (INTEGER): The type of phone number (e.g., mobile, home).</a:t>
            </a:r>
          </a:p>
          <a:p>
            <a:r>
              <a:rPr lang="en-GB" dirty="0"/>
              <a:t>- `</a:t>
            </a:r>
            <a:r>
              <a:rPr lang="en-GB" dirty="0" err="1"/>
              <a:t>phone_label</a:t>
            </a:r>
            <a:r>
              <a:rPr lang="en-GB" dirty="0"/>
              <a:t>` (TEXT): A label for the phone number (e.g., "Work").</a:t>
            </a:r>
          </a:p>
          <a:p>
            <a:r>
              <a:rPr lang="en-GB" dirty="0"/>
              <a:t>- `</a:t>
            </a:r>
            <a:r>
              <a:rPr lang="en-GB" dirty="0" err="1"/>
              <a:t>unseen_msg_count</a:t>
            </a:r>
            <a:r>
              <a:rPr lang="en-GB" dirty="0"/>
              <a:t>` (INTEGER): The number of unseen messages from this contact.</a:t>
            </a:r>
          </a:p>
          <a:p>
            <a:r>
              <a:rPr lang="en-GB" dirty="0"/>
              <a:t>- `</a:t>
            </a:r>
            <a:r>
              <a:rPr lang="en-GB" dirty="0" err="1"/>
              <a:t>photo_ts</a:t>
            </a:r>
            <a:r>
              <a:rPr lang="en-GB" dirty="0"/>
              <a:t>` (INTEGER): Timestamp of the contact’s profile photo.</a:t>
            </a:r>
          </a:p>
          <a:p>
            <a:r>
              <a:rPr lang="en-GB" dirty="0"/>
              <a:t>- `</a:t>
            </a:r>
            <a:r>
              <a:rPr lang="en-GB" dirty="0" err="1"/>
              <a:t>thumb_ts</a:t>
            </a:r>
            <a:r>
              <a:rPr lang="en-GB" dirty="0"/>
              <a:t>` (INTEGER): Timestamp of the contact’s profile photo thumbnail.</a:t>
            </a:r>
          </a:p>
          <a:p>
            <a:r>
              <a:rPr lang="en-GB" dirty="0"/>
              <a:t>- `</a:t>
            </a:r>
            <a:r>
              <a:rPr lang="en-GB" dirty="0" err="1"/>
              <a:t>photo_id_timestamp</a:t>
            </a:r>
            <a:r>
              <a:rPr lang="en-GB" dirty="0"/>
              <a:t>` (INTEGER): Timestamp of the contact’s photo ID.</a:t>
            </a:r>
          </a:p>
          <a:p>
            <a:r>
              <a:rPr lang="en-GB" dirty="0"/>
              <a:t>- `</a:t>
            </a:r>
            <a:r>
              <a:rPr lang="en-GB" dirty="0" err="1"/>
              <a:t>given_name</a:t>
            </a:r>
            <a:r>
              <a:rPr lang="en-GB" dirty="0"/>
              <a:t>` (TEXT): The contact’s first name.</a:t>
            </a:r>
          </a:p>
          <a:p>
            <a:r>
              <a:rPr lang="en-GB" dirty="0"/>
              <a:t>- `</a:t>
            </a:r>
            <a:r>
              <a:rPr lang="en-GB" dirty="0" err="1"/>
              <a:t>family_name</a:t>
            </a:r>
            <a:r>
              <a:rPr lang="en-GB" dirty="0"/>
              <a:t>` (TEXT): The contact’s last name.</a:t>
            </a:r>
          </a:p>
          <a:p>
            <a:r>
              <a:rPr lang="en-GB" dirty="0"/>
              <a:t>- `</a:t>
            </a:r>
            <a:r>
              <a:rPr lang="en-GB" dirty="0" err="1"/>
              <a:t>wa_name</a:t>
            </a:r>
            <a:r>
              <a:rPr lang="en-GB" dirty="0"/>
              <a:t>` (TEXT): The name set by the contact in WhatsApp.</a:t>
            </a:r>
          </a:p>
          <a:p>
            <a:r>
              <a:rPr lang="en-GB" dirty="0"/>
              <a:t>- `</a:t>
            </a:r>
            <a:r>
              <a:rPr lang="en-GB" dirty="0" err="1"/>
              <a:t>sort_name</a:t>
            </a:r>
            <a:r>
              <a:rPr lang="en-GB" dirty="0"/>
              <a:t>` (TEXT): The name used for sorting (e.g., in the contact list).</a:t>
            </a:r>
          </a:p>
          <a:p>
            <a:r>
              <a:rPr lang="en-GB" dirty="0"/>
              <a:t>- `nickname` (TEXT): The contact’s nickname.</a:t>
            </a:r>
          </a:p>
          <a:p>
            <a:r>
              <a:rPr lang="en-GB" dirty="0"/>
              <a:t>- `company` (TEXT): The contact’s company name.</a:t>
            </a:r>
          </a:p>
          <a:p>
            <a:r>
              <a:rPr lang="en-GB" dirty="0"/>
              <a:t>- `title` (TEXT): The contact’s job title.</a:t>
            </a:r>
          </a:p>
          <a:p>
            <a:r>
              <a:rPr lang="en-GB" dirty="0"/>
              <a:t>- `</a:t>
            </a:r>
            <a:r>
              <a:rPr lang="en-GB" dirty="0" err="1"/>
              <a:t>status_autodownload_disabled</a:t>
            </a:r>
            <a:r>
              <a:rPr lang="en-GB" dirty="0"/>
              <a:t>` (INTEGER): Indicates if status </a:t>
            </a:r>
            <a:r>
              <a:rPr lang="en-GB" dirty="0" err="1"/>
              <a:t>autodownload</a:t>
            </a:r>
            <a:r>
              <a:rPr lang="en-GB" dirty="0"/>
              <a:t> is disabled for this contact.</a:t>
            </a:r>
          </a:p>
          <a:p>
            <a:r>
              <a:rPr lang="en-GB" dirty="0"/>
              <a:t>- `</a:t>
            </a:r>
            <a:r>
              <a:rPr lang="en-GB" dirty="0" err="1"/>
              <a:t>keep_timestamp</a:t>
            </a:r>
            <a:r>
              <a:rPr lang="en-GB" dirty="0"/>
              <a:t>` (INTEGER): Timestamp for keeping certain data (e.g., status).</a:t>
            </a:r>
          </a:p>
          <a:p>
            <a:r>
              <a:rPr lang="en-GB" dirty="0"/>
              <a:t>- `</a:t>
            </a:r>
            <a:r>
              <a:rPr lang="en-GB" dirty="0" err="1"/>
              <a:t>is_spam_reported</a:t>
            </a:r>
            <a:r>
              <a:rPr lang="en-GB" dirty="0"/>
              <a:t>` (INTEGER): Indicates if the contact was reported as spam.</a:t>
            </a:r>
          </a:p>
          <a:p>
            <a:r>
              <a:rPr lang="en-GB" dirty="0"/>
              <a:t>- `</a:t>
            </a:r>
            <a:r>
              <a:rPr lang="en-GB" dirty="0" err="1"/>
              <a:t>is_sidelist_synced</a:t>
            </a:r>
            <a:r>
              <a:rPr lang="en-GB" dirty="0"/>
              <a:t>` (BOOLEAN): Indicates if the contact is synced with the </a:t>
            </a:r>
            <a:r>
              <a:rPr lang="en-GB" dirty="0" err="1"/>
              <a:t>sidelist</a:t>
            </a:r>
            <a:r>
              <a:rPr lang="en-GB" dirty="0"/>
              <a:t>.</a:t>
            </a:r>
          </a:p>
          <a:p>
            <a:r>
              <a:rPr lang="en-GB" dirty="0"/>
              <a:t>- `</a:t>
            </a:r>
            <a:r>
              <a:rPr lang="en-GB" dirty="0" err="1"/>
              <a:t>is_business_synced</a:t>
            </a:r>
            <a:r>
              <a:rPr lang="en-GB" dirty="0"/>
              <a:t>` (BOOLEAN): Indicates if the contact’s business profile is synced.</a:t>
            </a:r>
          </a:p>
          <a:p>
            <a:endParaRPr lang="en-GB" dirty="0"/>
          </a:p>
          <a:p>
            <a:r>
              <a:rPr lang="en-GB" dirty="0"/>
              <a:t>---</a:t>
            </a:r>
          </a:p>
          <a:p>
            <a:endParaRPr lang="en-GB" dirty="0"/>
          </a:p>
          <a:p>
            <a:r>
              <a:rPr lang="en-GB" dirty="0"/>
              <a:t>### **Most Valuable Columns in the `</a:t>
            </a:r>
            <a:r>
              <a:rPr lang="en-GB" dirty="0" err="1"/>
              <a:t>wa_contacts</a:t>
            </a:r>
            <a:r>
              <a:rPr lang="en-GB" dirty="0"/>
              <a:t>` Table for Digital Forensics**</a:t>
            </a:r>
          </a:p>
          <a:p>
            <a:endParaRPr lang="en-GB" dirty="0"/>
          </a:p>
          <a:p>
            <a:r>
              <a:rPr lang="en-GB" dirty="0"/>
              <a:t>Here’s a list of the most valuable columns from the `</a:t>
            </a:r>
            <a:r>
              <a:rPr lang="en-GB" dirty="0" err="1"/>
              <a:t>wa_contacts</a:t>
            </a:r>
            <a:r>
              <a:rPr lang="en-GB" dirty="0"/>
              <a:t>` table for forensic analysis, based on the schema provided, along with their significance:</a:t>
            </a:r>
          </a:p>
          <a:p>
            <a:endParaRPr lang="en-GB" dirty="0"/>
          </a:p>
          <a:p>
            <a:r>
              <a:rPr lang="en-GB" dirty="0"/>
              <a:t>1. **_id (INTEGER)**  </a:t>
            </a:r>
          </a:p>
          <a:p>
            <a:r>
              <a:rPr lang="en-GB" dirty="0"/>
              <a:t>   - **Forensic Value: High**  </a:t>
            </a:r>
          </a:p>
          <a:p>
            <a:r>
              <a:rPr lang="en-GB" dirty="0"/>
              <a:t>   - **Why Valuable:** This is the primary key for the contact, uniquely identifying each contact in the table. It’s essential for linking to other tables (e.g., `</a:t>
            </a:r>
            <a:r>
              <a:rPr lang="en-GB" dirty="0" err="1"/>
              <a:t>wa_contact_capabilities</a:t>
            </a:r>
            <a:r>
              <a:rPr lang="en-GB" dirty="0"/>
              <a:t>`, `</a:t>
            </a:r>
            <a:r>
              <a:rPr lang="en-GB" dirty="0" err="1"/>
              <a:t>wa_contact_storage_usage</a:t>
            </a:r>
            <a:r>
              <a:rPr lang="en-GB" dirty="0"/>
              <a:t>`) and for tracking specific contacts during analysis. For example, the `_id` can be used to find associated capabilities or storage usage for a contact.</a:t>
            </a:r>
          </a:p>
          <a:p>
            <a:endParaRPr lang="en-GB" dirty="0"/>
          </a:p>
          <a:p>
            <a:r>
              <a:rPr lang="en-GB" dirty="0"/>
              <a:t>2. **</a:t>
            </a:r>
            <a:r>
              <a:rPr lang="en-GB" dirty="0" err="1"/>
              <a:t>jid</a:t>
            </a:r>
            <a:r>
              <a:rPr lang="en-GB" dirty="0"/>
              <a:t> (TEXT)**  </a:t>
            </a:r>
          </a:p>
          <a:p>
            <a:r>
              <a:rPr lang="en-GB" dirty="0"/>
              <a:t>   - **Forensic Value: Very High**  </a:t>
            </a:r>
          </a:p>
          <a:p>
            <a:r>
              <a:rPr lang="en-GB" dirty="0"/>
              <a:t>   - **Why Valuable:** The `</a:t>
            </a:r>
            <a:r>
              <a:rPr lang="en-GB" dirty="0" err="1"/>
              <a:t>jid</a:t>
            </a:r>
            <a:r>
              <a:rPr lang="en-GB" dirty="0"/>
              <a:t>` (e.g., `+1234567890@s.whatsapp.net`) is the WhatsApp user ID for the contact. It’s critical for:</a:t>
            </a:r>
          </a:p>
          <a:p>
            <a:r>
              <a:rPr lang="en-GB" dirty="0"/>
              <a:t>     - Linking the contact to messages in the `</a:t>
            </a:r>
            <a:r>
              <a:rPr lang="en-GB" dirty="0" err="1"/>
              <a:t>msgstore.db</a:t>
            </a:r>
            <a:r>
              <a:rPr lang="en-GB" dirty="0"/>
              <a:t>` database (e.g., matching with `</a:t>
            </a:r>
            <a:r>
              <a:rPr lang="en-GB" dirty="0" err="1"/>
              <a:t>key_remote_jid</a:t>
            </a:r>
            <a:r>
              <a:rPr lang="en-GB" dirty="0"/>
              <a:t>` or `</a:t>
            </a:r>
            <a:r>
              <a:rPr lang="en-GB" dirty="0" err="1"/>
              <a:t>sender_jid_row_id</a:t>
            </a:r>
            <a:r>
              <a:rPr lang="en-GB" dirty="0"/>
              <a:t>` in the `message` table).</a:t>
            </a:r>
          </a:p>
          <a:p>
            <a:r>
              <a:rPr lang="en-GB" dirty="0"/>
              <a:t>     - Identifying the contact in group chats (e.g., in `</a:t>
            </a:r>
            <a:r>
              <a:rPr lang="en-GB" dirty="0" err="1"/>
              <a:t>wa_group_admin_settings</a:t>
            </a:r>
            <a:r>
              <a:rPr lang="en-GB" dirty="0"/>
              <a:t>` or `</a:t>
            </a:r>
            <a:r>
              <a:rPr lang="en-GB" dirty="0" err="1"/>
              <a:t>group_participants</a:t>
            </a:r>
            <a:r>
              <a:rPr lang="en-GB" dirty="0"/>
              <a:t>` tables).</a:t>
            </a:r>
          </a:p>
          <a:p>
            <a:r>
              <a:rPr lang="en-GB" dirty="0"/>
              <a:t>     - Mapping the user’s social network by identifying who they communicate with.</a:t>
            </a:r>
          </a:p>
          <a:p>
            <a:r>
              <a:rPr lang="en-GB" dirty="0"/>
              <a:t>   - **Use Case:** Cross-referencing with `</a:t>
            </a:r>
            <a:r>
              <a:rPr lang="en-GB" dirty="0" err="1"/>
              <a:t>msgstore.db</a:t>
            </a:r>
            <a:r>
              <a:rPr lang="en-GB" dirty="0"/>
              <a:t>` to </a:t>
            </a:r>
            <a:r>
              <a:rPr lang="en-GB" dirty="0" err="1"/>
              <a:t>analyze</a:t>
            </a:r>
            <a:r>
              <a:rPr lang="en-GB" dirty="0"/>
              <a:t> communication history with a specific contact.</a:t>
            </a:r>
          </a:p>
          <a:p>
            <a:endParaRPr lang="en-GB" dirty="0"/>
          </a:p>
          <a:p>
            <a:r>
              <a:rPr lang="en-GB" dirty="0"/>
              <a:t>3. **</a:t>
            </a:r>
            <a:r>
              <a:rPr lang="en-GB" dirty="0" err="1"/>
              <a:t>is_whatsapp_user</a:t>
            </a:r>
            <a:r>
              <a:rPr lang="en-GB" dirty="0"/>
              <a:t> (BOOLEAN)**  </a:t>
            </a:r>
          </a:p>
          <a:p>
            <a:r>
              <a:rPr lang="en-GB" dirty="0"/>
              <a:t>   - **Forensic Value: High**  </a:t>
            </a:r>
          </a:p>
          <a:p>
            <a:r>
              <a:rPr lang="en-GB" dirty="0"/>
              <a:t>   - **Why Valuable:** This </a:t>
            </a:r>
            <a:r>
              <a:rPr lang="en-GB" dirty="0" err="1"/>
              <a:t>boolean</a:t>
            </a:r>
            <a:r>
              <a:rPr lang="en-GB" dirty="0"/>
              <a:t> (1 = yes, 0 = no) indicates whether the contact is a WhatsApp user. It helps filter contacts to focus on those the user can communicate with via WhatsApp, narrowing down the scope of the investigation to relevant individuals.</a:t>
            </a:r>
          </a:p>
          <a:p>
            <a:r>
              <a:rPr lang="en-GB" dirty="0"/>
              <a:t>   - **Use Case:** Identifying which contacts are part of the user’s WhatsApp network, excluding non-WhatsApp contacts.</a:t>
            </a:r>
          </a:p>
          <a:p>
            <a:endParaRPr lang="en-GB" dirty="0"/>
          </a:p>
          <a:p>
            <a:r>
              <a:rPr lang="en-GB" dirty="0"/>
              <a:t>4. **status (TEXT)**  </a:t>
            </a:r>
          </a:p>
          <a:p>
            <a:r>
              <a:rPr lang="en-GB" dirty="0"/>
              <a:t>   - **Forensic Value: Moderate to High**  </a:t>
            </a:r>
          </a:p>
          <a:p>
            <a:r>
              <a:rPr lang="en-GB" dirty="0"/>
              <a:t>   - **Why Valuable:** This column stores the contact’s status message (e.g., "Busy", "Available"). It can provide insights into the contact’s state or intentions at a given time, which might be relevant for understanding their </a:t>
            </a:r>
            <a:r>
              <a:rPr lang="en-GB" dirty="0" err="1"/>
              <a:t>behavior</a:t>
            </a:r>
            <a:r>
              <a:rPr lang="en-GB" dirty="0"/>
              <a:t> or context during communication.</a:t>
            </a:r>
          </a:p>
          <a:p>
            <a:r>
              <a:rPr lang="en-GB" dirty="0"/>
              <a:t>   - **Use Case:** </a:t>
            </a:r>
            <a:r>
              <a:rPr lang="en-GB" dirty="0" err="1"/>
              <a:t>Analyzing</a:t>
            </a:r>
            <a:r>
              <a:rPr lang="en-GB" dirty="0"/>
              <a:t> a contact’s status to infer their availability or mood at the time of communication.</a:t>
            </a:r>
          </a:p>
          <a:p>
            <a:endParaRPr lang="en-GB" dirty="0"/>
          </a:p>
          <a:p>
            <a:r>
              <a:rPr lang="en-GB" dirty="0"/>
              <a:t>5. **</a:t>
            </a:r>
            <a:r>
              <a:rPr lang="en-GB" dirty="0" err="1"/>
              <a:t>status_timestamp</a:t>
            </a:r>
            <a:r>
              <a:rPr lang="en-GB" dirty="0"/>
              <a:t> (INTEGER)**  </a:t>
            </a:r>
          </a:p>
          <a:p>
            <a:r>
              <a:rPr lang="en-GB" dirty="0"/>
              <a:t>   - **Forensic Value: High**  </a:t>
            </a:r>
          </a:p>
          <a:p>
            <a:r>
              <a:rPr lang="en-GB" dirty="0"/>
              <a:t>   - **Why Valuable:** This timestamp (in milliseconds since Unix epoch) indicates when the contact’s status was last updated. It’s useful for timeline analysis, as it shows when the contact was active on WhatsApp and can help correlate their status changes with communication events in `</a:t>
            </a:r>
            <a:r>
              <a:rPr lang="en-GB" dirty="0" err="1"/>
              <a:t>msgstore.db</a:t>
            </a:r>
            <a:r>
              <a:rPr lang="en-GB" dirty="0"/>
              <a:t>`.</a:t>
            </a:r>
          </a:p>
          <a:p>
            <a:r>
              <a:rPr lang="en-GB" dirty="0"/>
              <a:t>   - **Use Case:** Building a timeline of contact activity, especially when cross-referenced with message timestamps.</a:t>
            </a:r>
          </a:p>
          <a:p>
            <a:endParaRPr lang="en-GB" dirty="0"/>
          </a:p>
          <a:p>
            <a:r>
              <a:rPr lang="en-GB" dirty="0"/>
              <a:t>6. **number (TEXT)**  </a:t>
            </a:r>
          </a:p>
          <a:p>
            <a:r>
              <a:rPr lang="en-GB" dirty="0"/>
              <a:t>   - **Forensic Value: Very High**  </a:t>
            </a:r>
          </a:p>
          <a:p>
            <a:r>
              <a:rPr lang="en-GB" dirty="0"/>
              <a:t>   - **Why Valuable:** This column stores the contact’s phone number (e.g., `+1234567890`). It’s critical for:</a:t>
            </a:r>
          </a:p>
          <a:p>
            <a:r>
              <a:rPr lang="en-GB" dirty="0"/>
              <a:t>     - Identifying the contact’s real-world identity (phone numbers can be linked to individuals).</a:t>
            </a:r>
          </a:p>
          <a:p>
            <a:r>
              <a:rPr lang="en-GB" dirty="0"/>
              <a:t>     - Cross-referencing with other data sources (e.g., call logs, SMS records).</a:t>
            </a:r>
          </a:p>
          <a:p>
            <a:r>
              <a:rPr lang="en-GB" dirty="0"/>
              <a:t>     - Verifying the `</a:t>
            </a:r>
            <a:r>
              <a:rPr lang="en-GB" dirty="0" err="1"/>
              <a:t>jid</a:t>
            </a:r>
            <a:r>
              <a:rPr lang="en-GB" dirty="0"/>
              <a:t>`, as the JID is typically derived from the phone number (e.g., `+1234567890@s.whatsapp.net`).</a:t>
            </a:r>
          </a:p>
          <a:p>
            <a:r>
              <a:rPr lang="en-GB" dirty="0"/>
              <a:t>   - **Use Case:** Attributing a WhatsApp JID to a real phone number, enabling broader identity mapping.</a:t>
            </a:r>
          </a:p>
          <a:p>
            <a:endParaRPr lang="en-GB" dirty="0"/>
          </a:p>
          <a:p>
            <a:r>
              <a:rPr lang="en-GB" dirty="0"/>
              <a:t>7. **</a:t>
            </a:r>
            <a:r>
              <a:rPr lang="en-GB" dirty="0" err="1"/>
              <a:t>display_name</a:t>
            </a:r>
            <a:r>
              <a:rPr lang="en-GB" dirty="0"/>
              <a:t> (TEXT)**  </a:t>
            </a:r>
          </a:p>
          <a:p>
            <a:r>
              <a:rPr lang="en-GB" dirty="0"/>
              <a:t>   - **Forensic Value: High**  </a:t>
            </a:r>
          </a:p>
          <a:p>
            <a:r>
              <a:rPr lang="en-GB" dirty="0"/>
              <a:t>   - **Why Valuable:** This column stores the display name of the contact as set by the user (e.g., "John Doe"). It provides a human-readable identifier for the contact, which can help investigators understand how the user refers to the contact (e.g., "Mom" vs. "John Smith").</a:t>
            </a:r>
          </a:p>
          <a:p>
            <a:r>
              <a:rPr lang="en-GB" dirty="0"/>
              <a:t>   - **Use Case:** Identifying contacts by their user-assigned names, which can reveal relationships (e.g., "Boss", "Best Friend").</a:t>
            </a:r>
          </a:p>
          <a:p>
            <a:endParaRPr lang="en-GB" dirty="0"/>
          </a:p>
          <a:p>
            <a:r>
              <a:rPr lang="en-GB" dirty="0"/>
              <a:t>8. **</a:t>
            </a:r>
            <a:r>
              <a:rPr lang="en-GB" dirty="0" err="1"/>
              <a:t>given_name</a:t>
            </a:r>
            <a:r>
              <a:rPr lang="en-GB" dirty="0"/>
              <a:t> (TEXT) and </a:t>
            </a:r>
            <a:r>
              <a:rPr lang="en-GB" dirty="0" err="1"/>
              <a:t>family_name</a:t>
            </a:r>
            <a:r>
              <a:rPr lang="en-GB" dirty="0"/>
              <a:t> (TEXT)**  </a:t>
            </a:r>
          </a:p>
          <a:p>
            <a:r>
              <a:rPr lang="en-GB" dirty="0"/>
              <a:t>   - **Forensic Value: Moderate to High**  </a:t>
            </a:r>
          </a:p>
          <a:p>
            <a:r>
              <a:rPr lang="en-GB" dirty="0"/>
              <a:t>   - **Why Valuable:** These columns store the contact’s first name (`</a:t>
            </a:r>
            <a:r>
              <a:rPr lang="en-GB" dirty="0" err="1"/>
              <a:t>given_name</a:t>
            </a:r>
            <a:r>
              <a:rPr lang="en-GB" dirty="0"/>
              <a:t>`) and last name (`</a:t>
            </a:r>
            <a:r>
              <a:rPr lang="en-GB" dirty="0" err="1"/>
              <a:t>family_name</a:t>
            </a:r>
            <a:r>
              <a:rPr lang="en-GB" dirty="0"/>
              <a:t>`), providing a structured breakdown of the contact’s name. They can help confirm the contact’s identity, especially when combined with `number` and `</a:t>
            </a:r>
            <a:r>
              <a:rPr lang="en-GB" dirty="0" err="1"/>
              <a:t>display_name</a:t>
            </a:r>
            <a:r>
              <a:rPr lang="en-GB" dirty="0"/>
              <a:t>`.</a:t>
            </a:r>
          </a:p>
          <a:p>
            <a:r>
              <a:rPr lang="en-GB" dirty="0"/>
              <a:t>   - **Use Case:** Verifying the contact’s identity and distinguishing between contacts with similar names.</a:t>
            </a:r>
          </a:p>
          <a:p>
            <a:endParaRPr lang="en-GB" dirty="0"/>
          </a:p>
          <a:p>
            <a:r>
              <a:rPr lang="en-GB" dirty="0"/>
              <a:t>9. **</a:t>
            </a:r>
            <a:r>
              <a:rPr lang="en-GB" dirty="0" err="1"/>
              <a:t>wa_name</a:t>
            </a:r>
            <a:r>
              <a:rPr lang="en-GB" dirty="0"/>
              <a:t> (TEXT)**  </a:t>
            </a:r>
          </a:p>
          <a:p>
            <a:r>
              <a:rPr lang="en-GB" dirty="0"/>
              <a:t>   - **Forensic Value: Moderate to High**  </a:t>
            </a:r>
          </a:p>
          <a:p>
            <a:r>
              <a:rPr lang="en-GB" dirty="0"/>
              <a:t>   - **Why Valuable:** This column stores the name set by the contact in WhatsApp (e.g., their profile name). It can differ from the `</a:t>
            </a:r>
            <a:r>
              <a:rPr lang="en-GB" dirty="0" err="1"/>
              <a:t>display_name</a:t>
            </a:r>
            <a:r>
              <a:rPr lang="en-GB" dirty="0"/>
              <a:t>` (set by the user) and provides insight into how the contact presents themselves on WhatsApp.</a:t>
            </a:r>
          </a:p>
          <a:p>
            <a:r>
              <a:rPr lang="en-GB" dirty="0"/>
              <a:t>   - **Use Case:** Comparing `</a:t>
            </a:r>
            <a:r>
              <a:rPr lang="en-GB" dirty="0" err="1"/>
              <a:t>wa_name</a:t>
            </a:r>
            <a:r>
              <a:rPr lang="en-GB" dirty="0"/>
              <a:t>` with `</a:t>
            </a:r>
            <a:r>
              <a:rPr lang="en-GB" dirty="0" err="1"/>
              <a:t>display_name</a:t>
            </a:r>
            <a:r>
              <a:rPr lang="en-GB" dirty="0"/>
              <a:t>` to understand naming discrepancies and confirm identities.</a:t>
            </a:r>
          </a:p>
          <a:p>
            <a:endParaRPr lang="en-GB" dirty="0"/>
          </a:p>
          <a:p>
            <a:r>
              <a:rPr lang="en-GB" dirty="0"/>
              <a:t>10. **</a:t>
            </a:r>
            <a:r>
              <a:rPr lang="en-GB" dirty="0" err="1"/>
              <a:t>unseen_msg_count</a:t>
            </a:r>
            <a:r>
              <a:rPr lang="en-GB" dirty="0"/>
              <a:t> (INTEGER)**  </a:t>
            </a:r>
          </a:p>
          <a:p>
            <a:r>
              <a:rPr lang="en-GB" dirty="0"/>
              <a:t>    - **Forensic Value: Moderate**  </a:t>
            </a:r>
          </a:p>
          <a:p>
            <a:r>
              <a:rPr lang="en-GB" dirty="0"/>
              <a:t>    - **Why Valuable:** This column indicates the number of unseen messages from the contact. It provides </a:t>
            </a:r>
            <a:r>
              <a:rPr lang="en-GB" dirty="0" err="1"/>
              <a:t>behavioral</a:t>
            </a:r>
            <a:r>
              <a:rPr lang="en-GB" dirty="0"/>
              <a:t> insights into the user’s engagement with the contact—e.g., a high `</a:t>
            </a:r>
            <a:r>
              <a:rPr lang="en-GB" dirty="0" err="1"/>
              <a:t>unseen_msg_count</a:t>
            </a:r>
            <a:r>
              <a:rPr lang="en-GB" dirty="0"/>
              <a:t>` might suggest the user is ignoring the contact, while a count of 0 indicates they’ve read all messages.</a:t>
            </a:r>
          </a:p>
          <a:p>
            <a:r>
              <a:rPr lang="en-GB" dirty="0"/>
              <a:t>    - **Use Case:** Prioritizing contacts for further investigation based on the user’s interaction patterns.</a:t>
            </a:r>
          </a:p>
          <a:p>
            <a:endParaRPr lang="en-GB" dirty="0"/>
          </a:p>
          <a:p>
            <a:r>
              <a:rPr lang="en-GB" dirty="0"/>
              <a:t>11. **</a:t>
            </a:r>
            <a:r>
              <a:rPr lang="en-GB" dirty="0" err="1"/>
              <a:t>photo_ts</a:t>
            </a:r>
            <a:r>
              <a:rPr lang="en-GB" dirty="0"/>
              <a:t> (INTEGER) and </a:t>
            </a:r>
            <a:r>
              <a:rPr lang="en-GB" dirty="0" err="1"/>
              <a:t>thumb_ts</a:t>
            </a:r>
            <a:r>
              <a:rPr lang="en-GB" dirty="0"/>
              <a:t> (INTEGER)**  </a:t>
            </a:r>
          </a:p>
          <a:p>
            <a:r>
              <a:rPr lang="en-GB" dirty="0"/>
              <a:t>    - **Forensic Value: Moderate**  </a:t>
            </a:r>
          </a:p>
          <a:p>
            <a:r>
              <a:rPr lang="en-GB" dirty="0"/>
              <a:t>    - **Why Valuable:** These columns store timestamps for the contact’s profile photo (`</a:t>
            </a:r>
            <a:r>
              <a:rPr lang="en-GB" dirty="0" err="1"/>
              <a:t>photo_ts</a:t>
            </a:r>
            <a:r>
              <a:rPr lang="en-GB" dirty="0"/>
              <a:t>`) and thumbnail (`</a:t>
            </a:r>
            <a:r>
              <a:rPr lang="en-GB" dirty="0" err="1"/>
              <a:t>thumb_ts</a:t>
            </a:r>
            <a:r>
              <a:rPr lang="en-GB" dirty="0"/>
              <a:t>`). They indicate when the contact last updated their profile photo, which can be useful for timeline analysis and detecting recent activity.</a:t>
            </a:r>
          </a:p>
          <a:p>
            <a:r>
              <a:rPr lang="en-GB" dirty="0"/>
              <a:t>    - **Use Case:** Correlating profile photo updates with communication events to infer contact activity.</a:t>
            </a:r>
          </a:p>
          <a:p>
            <a:endParaRPr lang="en-GB" dirty="0"/>
          </a:p>
          <a:p>
            <a:r>
              <a:rPr lang="en-GB" dirty="0"/>
              <a:t>12. **</a:t>
            </a:r>
            <a:r>
              <a:rPr lang="en-GB" dirty="0" err="1"/>
              <a:t>is_spam_reported</a:t>
            </a:r>
            <a:r>
              <a:rPr lang="en-GB" dirty="0"/>
              <a:t> (INTEGER)**  </a:t>
            </a:r>
          </a:p>
          <a:p>
            <a:r>
              <a:rPr lang="en-GB" dirty="0"/>
              <a:t>    - **Forensic Value: Moderate**  </a:t>
            </a:r>
          </a:p>
          <a:p>
            <a:r>
              <a:rPr lang="en-GB" dirty="0"/>
              <a:t>    - **Why Valuable:** This </a:t>
            </a:r>
            <a:r>
              <a:rPr lang="en-GB" dirty="0" err="1"/>
              <a:t>boolean</a:t>
            </a:r>
            <a:r>
              <a:rPr lang="en-GB" dirty="0"/>
              <a:t> (1 = yes, 0 = no) indicates whether the user reported the contact as spam. It can reveal potential issues with the contact (e.g., unwanted messages) and provide </a:t>
            </a:r>
            <a:r>
              <a:rPr lang="en-GB" dirty="0" err="1"/>
              <a:t>behavioral</a:t>
            </a:r>
            <a:r>
              <a:rPr lang="en-GB" dirty="0"/>
              <a:t> insights into the user’s interactions.</a:t>
            </a:r>
          </a:p>
          <a:p>
            <a:r>
              <a:rPr lang="en-GB" dirty="0"/>
              <a:t>    - **Use Case:** Identifying problematic contacts and understanding the user’s response to spam.</a:t>
            </a:r>
          </a:p>
          <a:p>
            <a:endParaRPr lang="en-GB" dirty="0"/>
          </a:p>
          <a:p>
            <a:r>
              <a:rPr lang="en-GB" dirty="0"/>
              <a:t>13. **</a:t>
            </a:r>
            <a:r>
              <a:rPr lang="en-GB" dirty="0" err="1"/>
              <a:t>is_business_synced</a:t>
            </a:r>
            <a:r>
              <a:rPr lang="en-GB" dirty="0"/>
              <a:t> (BOOLEAN)**  </a:t>
            </a:r>
          </a:p>
          <a:p>
            <a:r>
              <a:rPr lang="en-GB" dirty="0"/>
              <a:t>    - **Forensic Value: Moderate**  </a:t>
            </a:r>
          </a:p>
          <a:p>
            <a:r>
              <a:rPr lang="en-GB" dirty="0"/>
              <a:t>    - **Why Valuable:** This </a:t>
            </a:r>
            <a:r>
              <a:rPr lang="en-GB" dirty="0" err="1"/>
              <a:t>boolean</a:t>
            </a:r>
            <a:r>
              <a:rPr lang="en-GB" dirty="0"/>
              <a:t> (1 = yes, 0 = no) indicates whether the contact’s business profile is synced (e.g., if they are a WhatsApp business account). It can help identify business contacts, which can be cross-referenced with the `</a:t>
            </a:r>
            <a:r>
              <a:rPr lang="en-GB" dirty="0" err="1"/>
              <a:t>wa_biz_profiles</a:t>
            </a:r>
            <a:r>
              <a:rPr lang="en-GB" dirty="0"/>
              <a:t>` table for more details.</a:t>
            </a:r>
          </a:p>
          <a:p>
            <a:r>
              <a:rPr lang="en-GB" dirty="0"/>
              <a:t>    - **Use Case:** Investigating business-related communications and identifying commercial interactions.</a:t>
            </a:r>
          </a:p>
          <a:p>
            <a:endParaRPr lang="en-GB" dirty="0"/>
          </a:p>
          <a:p>
            <a:r>
              <a:rPr lang="en-GB" dirty="0"/>
              <a:t>---</a:t>
            </a:r>
          </a:p>
          <a:p>
            <a:endParaRPr lang="en-GB" dirty="0"/>
          </a:p>
          <a:p>
            <a:r>
              <a:rPr lang="en-GB" dirty="0"/>
              <a:t>### **Less Valuable Columns (but Still Relevant)**</a:t>
            </a:r>
          </a:p>
          <a:p>
            <a:endParaRPr lang="en-GB" dirty="0"/>
          </a:p>
          <a:p>
            <a:r>
              <a:rPr lang="en-GB" dirty="0"/>
              <a:t>- **</a:t>
            </a:r>
            <a:r>
              <a:rPr lang="en-GB" dirty="0" err="1"/>
              <a:t>raw_contact_id</a:t>
            </a:r>
            <a:r>
              <a:rPr lang="en-GB" dirty="0"/>
              <a:t> (INTEGER):** Links to the device’s contact database. It’s useful for cross-referencing with system contacts but less critical for WhatsApp-specific analysis.</a:t>
            </a:r>
          </a:p>
          <a:p>
            <a:r>
              <a:rPr lang="en-GB" dirty="0"/>
              <a:t>- **</a:t>
            </a:r>
            <a:r>
              <a:rPr lang="en-GB" dirty="0" err="1"/>
              <a:t>phone_type</a:t>
            </a:r>
            <a:r>
              <a:rPr lang="en-GB" dirty="0"/>
              <a:t> (INTEGER) and </a:t>
            </a:r>
            <a:r>
              <a:rPr lang="en-GB" dirty="0" err="1"/>
              <a:t>phone_label</a:t>
            </a:r>
            <a:r>
              <a:rPr lang="en-GB" dirty="0"/>
              <a:t> (TEXT):** Provide details about the phone number type (e.g., mobile, home) and label (e.g., "Work"). They add context but are secondary to the phone number itself.</a:t>
            </a:r>
          </a:p>
          <a:p>
            <a:r>
              <a:rPr lang="en-GB" dirty="0"/>
              <a:t>- **</a:t>
            </a:r>
            <a:r>
              <a:rPr lang="en-GB" dirty="0" err="1"/>
              <a:t>photo_id_timestamp</a:t>
            </a:r>
            <a:r>
              <a:rPr lang="en-GB" dirty="0"/>
              <a:t> (INTEGER):** Timestamp for the contact’s photo ID. It’s similar to `</a:t>
            </a:r>
            <a:r>
              <a:rPr lang="en-GB" dirty="0" err="1"/>
              <a:t>photo_ts</a:t>
            </a:r>
            <a:r>
              <a:rPr lang="en-GB" dirty="0"/>
              <a:t>` but less commonly used.</a:t>
            </a:r>
          </a:p>
          <a:p>
            <a:r>
              <a:rPr lang="en-GB" dirty="0"/>
              <a:t>- **</a:t>
            </a:r>
            <a:r>
              <a:rPr lang="en-GB" dirty="0" err="1"/>
              <a:t>sort_name</a:t>
            </a:r>
            <a:r>
              <a:rPr lang="en-GB" dirty="0"/>
              <a:t> (TEXT):** The name used for sorting in the contact list. It’s useful for UI purposes but not critical for forensics.</a:t>
            </a:r>
          </a:p>
          <a:p>
            <a:r>
              <a:rPr lang="en-GB" dirty="0"/>
              <a:t>- **nickname (TEXT), company (TEXT), title (TEXT):** Provide additional details about the contact (e.g., nickname, company name, job title). They can add context but are less critical than core identifiers like `</a:t>
            </a:r>
            <a:r>
              <a:rPr lang="en-GB" dirty="0" err="1"/>
              <a:t>jid</a:t>
            </a:r>
            <a:r>
              <a:rPr lang="en-GB" dirty="0"/>
              <a:t>` or `number`.</a:t>
            </a:r>
          </a:p>
          <a:p>
            <a:r>
              <a:rPr lang="en-GB" dirty="0"/>
              <a:t>- **</a:t>
            </a:r>
            <a:r>
              <a:rPr lang="en-GB" dirty="0" err="1"/>
              <a:t>status_autodownload_disabled</a:t>
            </a:r>
            <a:r>
              <a:rPr lang="en-GB" dirty="0"/>
              <a:t> (INTEGER):** Indicates if status </a:t>
            </a:r>
            <a:r>
              <a:rPr lang="en-GB" dirty="0" err="1"/>
              <a:t>autodownload</a:t>
            </a:r>
            <a:r>
              <a:rPr lang="en-GB" dirty="0"/>
              <a:t> is disabled for the contact. It’s a minor setting with limited forensic value.</a:t>
            </a:r>
          </a:p>
          <a:p>
            <a:r>
              <a:rPr lang="en-GB" dirty="0"/>
              <a:t>- **</a:t>
            </a:r>
            <a:r>
              <a:rPr lang="en-GB" dirty="0" err="1"/>
              <a:t>keep_timestamp</a:t>
            </a:r>
            <a:r>
              <a:rPr lang="en-GB" dirty="0"/>
              <a:t> (INTEGER):** Timestamp for keeping certain data (e.g., status). It’s more technical and less directly useful.</a:t>
            </a:r>
          </a:p>
          <a:p>
            <a:r>
              <a:rPr lang="en-GB" dirty="0"/>
              <a:t>- **</a:t>
            </a:r>
            <a:r>
              <a:rPr lang="en-GB" dirty="0" err="1"/>
              <a:t>is_sidelist_synced</a:t>
            </a:r>
            <a:r>
              <a:rPr lang="en-GB" dirty="0"/>
              <a:t> (BOOLEAN):** Indicates if the contact is synced with the </a:t>
            </a:r>
            <a:r>
              <a:rPr lang="en-GB" dirty="0" err="1"/>
              <a:t>sidelist</a:t>
            </a:r>
            <a:r>
              <a:rPr lang="en-GB" dirty="0"/>
              <a:t> (a WhatsApp-specific list). It’s more technical and less relevant for most investigations.</a:t>
            </a:r>
          </a:p>
          <a:p>
            <a:endParaRPr lang="en-GB" dirty="0"/>
          </a:p>
          <a:p>
            <a:r>
              <a:rPr lang="en-GB" dirty="0"/>
              <a:t>---</a:t>
            </a:r>
          </a:p>
          <a:p>
            <a:endParaRPr lang="en-GB" dirty="0"/>
          </a:p>
          <a:p>
            <a:r>
              <a:rPr lang="en-GB" dirty="0"/>
              <a:t>### **Summary of Most Valuable Columns**</a:t>
            </a:r>
          </a:p>
          <a:p>
            <a:endParaRPr lang="en-GB" dirty="0"/>
          </a:p>
          <a:p>
            <a:r>
              <a:rPr lang="en-GB" dirty="0"/>
              <a:t>The most valuable columns in the `</a:t>
            </a:r>
            <a:r>
              <a:rPr lang="en-GB" dirty="0" err="1"/>
              <a:t>wa_contacts</a:t>
            </a:r>
            <a:r>
              <a:rPr lang="en-GB" dirty="0"/>
              <a:t>` table for digital forensics, based on the schema provided, are:</a:t>
            </a:r>
          </a:p>
          <a:p>
            <a:endParaRPr lang="en-GB" dirty="0"/>
          </a:p>
          <a:p>
            <a:r>
              <a:rPr lang="en-GB" dirty="0"/>
              <a:t>1. **_id:** Uniquely identifies each contact and links to other tables.</a:t>
            </a:r>
          </a:p>
          <a:p>
            <a:r>
              <a:rPr lang="en-GB" dirty="0"/>
              <a:t>2. **</a:t>
            </a:r>
            <a:r>
              <a:rPr lang="en-GB" dirty="0" err="1"/>
              <a:t>jid</a:t>
            </a:r>
            <a:r>
              <a:rPr lang="en-GB" dirty="0"/>
              <a:t>:** The WhatsApp JID, critical for linking to messages and mapping the social network.</a:t>
            </a:r>
          </a:p>
          <a:p>
            <a:r>
              <a:rPr lang="en-GB" dirty="0"/>
              <a:t>3. **</a:t>
            </a:r>
            <a:r>
              <a:rPr lang="en-GB" dirty="0" err="1"/>
              <a:t>is_whatsapp_user</a:t>
            </a:r>
            <a:r>
              <a:rPr lang="en-GB" dirty="0"/>
              <a:t>:** Filters contacts to focus on WhatsApp users.</a:t>
            </a:r>
          </a:p>
          <a:p>
            <a:r>
              <a:rPr lang="en-GB" dirty="0"/>
              <a:t>4. **status:** Provides the contact’s status message, offering </a:t>
            </a:r>
            <a:r>
              <a:rPr lang="en-GB" dirty="0" err="1"/>
              <a:t>behavioral</a:t>
            </a:r>
            <a:r>
              <a:rPr lang="en-GB" dirty="0"/>
              <a:t> context.</a:t>
            </a:r>
          </a:p>
          <a:p>
            <a:r>
              <a:rPr lang="en-GB" dirty="0"/>
              <a:t>5. **</a:t>
            </a:r>
            <a:r>
              <a:rPr lang="en-GB" dirty="0" err="1"/>
              <a:t>status_timestamp</a:t>
            </a:r>
            <a:r>
              <a:rPr lang="en-GB" dirty="0"/>
              <a:t>:** Shows when the status was updated, aiding timeline analysis.</a:t>
            </a:r>
          </a:p>
          <a:p>
            <a:r>
              <a:rPr lang="en-GB" dirty="0"/>
              <a:t>6. **number:** The contact’s phone number, essential for real-world identity attribution.</a:t>
            </a:r>
          </a:p>
          <a:p>
            <a:r>
              <a:rPr lang="en-GB" dirty="0"/>
              <a:t>7. **</a:t>
            </a:r>
            <a:r>
              <a:rPr lang="en-GB" dirty="0" err="1"/>
              <a:t>display_name</a:t>
            </a:r>
            <a:r>
              <a:rPr lang="en-GB" dirty="0"/>
              <a:t>:** The user-assigned name, revealing how the user identifies the contact.</a:t>
            </a:r>
          </a:p>
          <a:p>
            <a:r>
              <a:rPr lang="en-GB" dirty="0"/>
              <a:t>8. **</a:t>
            </a:r>
            <a:r>
              <a:rPr lang="en-GB" dirty="0" err="1"/>
              <a:t>given_name</a:t>
            </a:r>
            <a:r>
              <a:rPr lang="en-GB" dirty="0"/>
              <a:t> and </a:t>
            </a:r>
            <a:r>
              <a:rPr lang="en-GB" dirty="0" err="1"/>
              <a:t>family_name</a:t>
            </a:r>
            <a:r>
              <a:rPr lang="en-GB" dirty="0"/>
              <a:t>:** Structured names for confirming the contact’s identity.</a:t>
            </a:r>
          </a:p>
          <a:p>
            <a:r>
              <a:rPr lang="en-GB" dirty="0"/>
              <a:t>9. **</a:t>
            </a:r>
            <a:r>
              <a:rPr lang="en-GB" dirty="0" err="1"/>
              <a:t>wa_name</a:t>
            </a:r>
            <a:r>
              <a:rPr lang="en-GB" dirty="0"/>
              <a:t>:** The contact’s self-assigned WhatsApp name, useful for identity verification.</a:t>
            </a:r>
          </a:p>
          <a:p>
            <a:r>
              <a:rPr lang="en-GB" dirty="0"/>
              <a:t>10. **</a:t>
            </a:r>
            <a:r>
              <a:rPr lang="en-GB" dirty="0" err="1"/>
              <a:t>unseen_msg_count</a:t>
            </a:r>
            <a:r>
              <a:rPr lang="en-GB" dirty="0"/>
              <a:t>:** Indicates unread messages, showing user engagement.</a:t>
            </a:r>
          </a:p>
          <a:p>
            <a:r>
              <a:rPr lang="en-GB" dirty="0"/>
              <a:t>11. **</a:t>
            </a:r>
            <a:r>
              <a:rPr lang="en-GB" dirty="0" err="1"/>
              <a:t>photo_ts</a:t>
            </a:r>
            <a:r>
              <a:rPr lang="en-GB" dirty="0"/>
              <a:t> and </a:t>
            </a:r>
            <a:r>
              <a:rPr lang="en-GB" dirty="0" err="1"/>
              <a:t>thumb_ts</a:t>
            </a:r>
            <a:r>
              <a:rPr lang="en-GB" dirty="0"/>
              <a:t>:** Timestamps for profile photo updates, useful for activity tracking.</a:t>
            </a:r>
          </a:p>
          <a:p>
            <a:r>
              <a:rPr lang="en-GB" dirty="0"/>
              <a:t>12. **</a:t>
            </a:r>
            <a:r>
              <a:rPr lang="en-GB" dirty="0" err="1"/>
              <a:t>is_spam_reported</a:t>
            </a:r>
            <a:r>
              <a:rPr lang="en-GB" dirty="0"/>
              <a:t>:** Indicates if the contact was reported as spam, revealing potential issues.</a:t>
            </a:r>
          </a:p>
          <a:p>
            <a:r>
              <a:rPr lang="en-GB" dirty="0"/>
              <a:t>13. **</a:t>
            </a:r>
            <a:r>
              <a:rPr lang="en-GB" dirty="0" err="1"/>
              <a:t>is_business_synced</a:t>
            </a:r>
            <a:r>
              <a:rPr lang="en-GB" dirty="0"/>
              <a:t>:** Identifies business contacts, linking to `</a:t>
            </a:r>
            <a:r>
              <a:rPr lang="en-GB" dirty="0" err="1"/>
              <a:t>wa_biz_profiles</a:t>
            </a:r>
            <a:r>
              <a:rPr lang="en-GB" dirty="0"/>
              <a:t>`.</a:t>
            </a:r>
          </a:p>
          <a:p>
            <a:endParaRPr lang="en-GB" dirty="0"/>
          </a:p>
          <a:p>
            <a:r>
              <a:rPr lang="en-GB" dirty="0"/>
              <a:t>---</a:t>
            </a:r>
          </a:p>
          <a:p>
            <a:endParaRPr lang="en-GB" dirty="0"/>
          </a:p>
          <a:p>
            <a:r>
              <a:rPr lang="en-GB" dirty="0"/>
              <a:t>### **Forensic Implications**</a:t>
            </a:r>
          </a:p>
          <a:p>
            <a:endParaRPr lang="en-GB" dirty="0"/>
          </a:p>
          <a:p>
            <a:r>
              <a:rPr lang="en-GB" dirty="0"/>
              <a:t>- **Social Network Mapping:** Columns like `</a:t>
            </a:r>
            <a:r>
              <a:rPr lang="en-GB" dirty="0" err="1"/>
              <a:t>jid</a:t>
            </a:r>
            <a:r>
              <a:rPr lang="en-GB" dirty="0"/>
              <a:t>`, `number`, `</a:t>
            </a:r>
            <a:r>
              <a:rPr lang="en-GB" dirty="0" err="1"/>
              <a:t>display_name</a:t>
            </a:r>
            <a:r>
              <a:rPr lang="en-GB" dirty="0"/>
              <a:t>`, `</a:t>
            </a:r>
            <a:r>
              <a:rPr lang="en-GB" dirty="0" err="1"/>
              <a:t>given_name</a:t>
            </a:r>
            <a:r>
              <a:rPr lang="en-GB" dirty="0"/>
              <a:t>`, `</a:t>
            </a:r>
            <a:r>
              <a:rPr lang="en-GB" dirty="0" err="1"/>
              <a:t>family_name</a:t>
            </a:r>
            <a:r>
              <a:rPr lang="en-GB" dirty="0"/>
              <a:t>`, and `</a:t>
            </a:r>
            <a:r>
              <a:rPr lang="en-GB" dirty="0" err="1"/>
              <a:t>wa_name</a:t>
            </a:r>
            <a:r>
              <a:rPr lang="en-GB" dirty="0"/>
              <a:t>` are key for identifying contacts and mapping the user’s social network, especially when cross-referenced with `</a:t>
            </a:r>
            <a:r>
              <a:rPr lang="en-GB" dirty="0" err="1"/>
              <a:t>msgstore.db</a:t>
            </a:r>
            <a:r>
              <a:rPr lang="en-GB" dirty="0"/>
              <a:t>`.</a:t>
            </a:r>
          </a:p>
          <a:p>
            <a:r>
              <a:rPr lang="en-GB" dirty="0"/>
              <a:t>- **Timeline Analysis:** `</a:t>
            </a:r>
            <a:r>
              <a:rPr lang="en-GB" dirty="0" err="1"/>
              <a:t>status_timestamp</a:t>
            </a:r>
            <a:r>
              <a:rPr lang="en-GB" dirty="0"/>
              <a:t>`, `</a:t>
            </a:r>
            <a:r>
              <a:rPr lang="en-GB" dirty="0" err="1"/>
              <a:t>photo_ts</a:t>
            </a:r>
            <a:r>
              <a:rPr lang="en-GB" dirty="0"/>
              <a:t>`, and `</a:t>
            </a:r>
            <a:r>
              <a:rPr lang="en-GB" dirty="0" err="1"/>
              <a:t>thumb_ts</a:t>
            </a:r>
            <a:r>
              <a:rPr lang="en-GB" dirty="0"/>
              <a:t>` help build a timeline of contact activity, such as when they updated their status or profile photo.</a:t>
            </a:r>
          </a:p>
          <a:p>
            <a:r>
              <a:rPr lang="en-GB" dirty="0"/>
              <a:t>- **</a:t>
            </a:r>
            <a:r>
              <a:rPr lang="en-GB" dirty="0" err="1"/>
              <a:t>Behavioral</a:t>
            </a:r>
            <a:r>
              <a:rPr lang="en-GB" dirty="0"/>
              <a:t> Insights:** `</a:t>
            </a:r>
            <a:r>
              <a:rPr lang="en-GB" dirty="0" err="1"/>
              <a:t>unseen_msg_count</a:t>
            </a:r>
            <a:r>
              <a:rPr lang="en-GB" dirty="0"/>
              <a:t>` and `</a:t>
            </a:r>
            <a:r>
              <a:rPr lang="en-GB" dirty="0" err="1"/>
              <a:t>is_spam_reported</a:t>
            </a:r>
            <a:r>
              <a:rPr lang="en-GB" dirty="0"/>
              <a:t>` provide insights into the user’s engagement with the contact and any issues (e.g., ignoring messages, reporting spam).</a:t>
            </a:r>
          </a:p>
          <a:p>
            <a:r>
              <a:rPr lang="en-GB" dirty="0"/>
              <a:t>- **Business Investigations:** `</a:t>
            </a:r>
            <a:r>
              <a:rPr lang="en-GB" dirty="0" err="1"/>
              <a:t>is_business_synced</a:t>
            </a:r>
            <a:r>
              <a:rPr lang="en-GB" dirty="0"/>
              <a:t>` flags business contacts, which can be further explored in the `</a:t>
            </a:r>
            <a:r>
              <a:rPr lang="en-GB" dirty="0" err="1"/>
              <a:t>wa_biz_profiles</a:t>
            </a:r>
            <a:r>
              <a:rPr lang="en-GB" dirty="0"/>
              <a:t>` table for commercial interactions.</a:t>
            </a:r>
          </a:p>
          <a:p>
            <a:endParaRPr lang="en-GB" dirty="0"/>
          </a:p>
          <a:p>
            <a:r>
              <a:rPr lang="en-GB" dirty="0"/>
              <a:t>In summary, the `</a:t>
            </a:r>
            <a:r>
              <a:rPr lang="en-GB" dirty="0" err="1"/>
              <a:t>jid</a:t>
            </a:r>
            <a:r>
              <a:rPr lang="en-GB" dirty="0"/>
              <a:t>`, `number`, `</a:t>
            </a:r>
            <a:r>
              <a:rPr lang="en-GB" dirty="0" err="1"/>
              <a:t>display_name</a:t>
            </a:r>
            <a:r>
              <a:rPr lang="en-GB" dirty="0"/>
              <a:t>`, `status`, `</a:t>
            </a:r>
            <a:r>
              <a:rPr lang="en-GB" dirty="0" err="1"/>
              <a:t>status_timestamp</a:t>
            </a:r>
            <a:r>
              <a:rPr lang="en-GB" dirty="0"/>
              <a:t>`, and `</a:t>
            </a:r>
            <a:r>
              <a:rPr lang="en-GB" dirty="0" err="1"/>
              <a:t>unseen_msg_count</a:t>
            </a:r>
            <a:r>
              <a:rPr lang="en-GB" dirty="0"/>
              <a:t>` columns are among the most valuable in `</a:t>
            </a:r>
            <a:r>
              <a:rPr lang="en-GB" dirty="0" err="1"/>
              <a:t>wa_contacts</a:t>
            </a:r>
            <a:r>
              <a:rPr lang="en-GB" dirty="0"/>
              <a:t>`, as they provide direct access to contact identities, communication links, and user </a:t>
            </a:r>
            <a:r>
              <a:rPr lang="en-GB" dirty="0" err="1"/>
              <a:t>behavior</a:t>
            </a:r>
            <a:r>
              <a:rPr lang="en-GB" dirty="0"/>
              <a:t>, making this table a cornerstone for forensic analysis of WhatsApp contacts.</a:t>
            </a:r>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38</a:t>
            </a:fld>
            <a:endParaRPr lang="en-US"/>
          </a:p>
        </p:txBody>
      </p:sp>
    </p:spTree>
    <p:extLst>
      <p:ext uri="{BB962C8B-B14F-4D97-AF65-F5344CB8AC3E}">
        <p14:creationId xmlns:p14="http://schemas.microsoft.com/office/powerpoint/2010/main" val="4103455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https://arxiv.org/pdf/1507.07739.pdf</a:t>
            </a:r>
          </a:p>
        </p:txBody>
      </p:sp>
      <p:sp>
        <p:nvSpPr>
          <p:cNvPr id="4" name="Slide Number Placeholder 3"/>
          <p:cNvSpPr>
            <a:spLocks noGrp="1"/>
          </p:cNvSpPr>
          <p:nvPr>
            <p:ph type="sldNum" sz="quarter" idx="5"/>
          </p:nvPr>
        </p:nvSpPr>
        <p:spPr/>
        <p:txBody>
          <a:bodyPr/>
          <a:lstStyle/>
          <a:p>
            <a:fld id="{DDBF98C7-164A-4723-84F0-B1E4B080DDEC}" type="slidenum">
              <a:rPr lang="en-US" smtClean="0"/>
              <a:t>39</a:t>
            </a:fld>
            <a:endParaRPr lang="en-US"/>
          </a:p>
        </p:txBody>
      </p:sp>
    </p:spTree>
    <p:extLst>
      <p:ext uri="{BB962C8B-B14F-4D97-AF65-F5344CB8AC3E}">
        <p14:creationId xmlns:p14="http://schemas.microsoft.com/office/powerpoint/2010/main" val="20193362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https://www.allareacodes.com/919</a:t>
            </a:r>
          </a:p>
          <a:p>
            <a:r>
              <a:rPr lang="en-US" dirty="0"/>
              <a:t>(919) 579-0479</a:t>
            </a:r>
          </a:p>
        </p:txBody>
      </p:sp>
      <p:sp>
        <p:nvSpPr>
          <p:cNvPr id="4" name="Slide Number Placeholder 3"/>
          <p:cNvSpPr>
            <a:spLocks noGrp="1"/>
          </p:cNvSpPr>
          <p:nvPr>
            <p:ph type="sldNum" sz="quarter" idx="5"/>
          </p:nvPr>
        </p:nvSpPr>
        <p:spPr/>
        <p:txBody>
          <a:bodyPr/>
          <a:lstStyle/>
          <a:p>
            <a:fld id="{DDBF98C7-164A-4723-84F0-B1E4B080DDEC}" type="slidenum">
              <a:rPr lang="en-US" smtClean="0"/>
              <a:t>40</a:t>
            </a:fld>
            <a:endParaRPr lang="en-US"/>
          </a:p>
        </p:txBody>
      </p:sp>
    </p:spTree>
    <p:extLst>
      <p:ext uri="{BB962C8B-B14F-4D97-AF65-F5344CB8AC3E}">
        <p14:creationId xmlns:p14="http://schemas.microsoft.com/office/powerpoint/2010/main" val="24438272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https://play.google.com/store/apps/details?id=com.snapchat.android</a:t>
            </a:r>
          </a:p>
        </p:txBody>
      </p:sp>
      <p:sp>
        <p:nvSpPr>
          <p:cNvPr id="4" name="Slide Number Placeholder 3"/>
          <p:cNvSpPr>
            <a:spLocks noGrp="1"/>
          </p:cNvSpPr>
          <p:nvPr>
            <p:ph type="sldNum" sz="quarter" idx="5"/>
          </p:nvPr>
        </p:nvSpPr>
        <p:spPr/>
        <p:txBody>
          <a:bodyPr/>
          <a:lstStyle/>
          <a:p>
            <a:fld id="{DDBF98C7-164A-4723-84F0-B1E4B080DDEC}" type="slidenum">
              <a:rPr lang="en-US" smtClean="0"/>
              <a:t>44</a:t>
            </a:fld>
            <a:endParaRPr lang="en-US"/>
          </a:p>
        </p:txBody>
      </p:sp>
    </p:spTree>
    <p:extLst>
      <p:ext uri="{BB962C8B-B14F-4D97-AF65-F5344CB8AC3E}">
        <p14:creationId xmlns:p14="http://schemas.microsoft.com/office/powerpoint/2010/main" val="28049422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tree -L 1 'Pixel 3/data/data/</a:t>
            </a:r>
            <a:r>
              <a:rPr lang="en-US" dirty="0" err="1"/>
              <a:t>com.snapchat.android</a:t>
            </a:r>
            <a:r>
              <a:rPr lang="en-US" dirty="0"/>
              <a:t>/'</a:t>
            </a:r>
          </a:p>
        </p:txBody>
      </p:sp>
      <p:sp>
        <p:nvSpPr>
          <p:cNvPr id="4" name="Slide Number Placeholder 3"/>
          <p:cNvSpPr>
            <a:spLocks noGrp="1"/>
          </p:cNvSpPr>
          <p:nvPr>
            <p:ph type="sldNum" sz="quarter" idx="5"/>
          </p:nvPr>
        </p:nvSpPr>
        <p:spPr/>
        <p:txBody>
          <a:bodyPr/>
          <a:lstStyle/>
          <a:p>
            <a:fld id="{DDBF98C7-164A-4723-84F0-B1E4B080DDEC}" type="slidenum">
              <a:rPr lang="en-US" smtClean="0"/>
              <a:t>45</a:t>
            </a:fld>
            <a:endParaRPr lang="en-US"/>
          </a:p>
        </p:txBody>
      </p:sp>
    </p:spTree>
    <p:extLst>
      <p:ext uri="{BB962C8B-B14F-4D97-AF65-F5344CB8AC3E}">
        <p14:creationId xmlns:p14="http://schemas.microsoft.com/office/powerpoint/2010/main" val="20291262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tree -L 2 'Pixel 3/data/data/</a:t>
            </a:r>
            <a:r>
              <a:rPr lang="en-US" dirty="0" err="1"/>
              <a:t>com.snapchat.android</a:t>
            </a:r>
            <a:r>
              <a:rPr lang="en-US" dirty="0"/>
              <a:t>/'</a:t>
            </a:r>
          </a:p>
        </p:txBody>
      </p:sp>
      <p:sp>
        <p:nvSpPr>
          <p:cNvPr id="4" name="Slide Number Placeholder 3"/>
          <p:cNvSpPr>
            <a:spLocks noGrp="1"/>
          </p:cNvSpPr>
          <p:nvPr>
            <p:ph type="sldNum" sz="quarter" idx="5"/>
          </p:nvPr>
        </p:nvSpPr>
        <p:spPr/>
        <p:txBody>
          <a:bodyPr/>
          <a:lstStyle/>
          <a:p>
            <a:fld id="{DDBF98C7-164A-4723-84F0-B1E4B080DDEC}" type="slidenum">
              <a:rPr lang="en-US" smtClean="0"/>
              <a:t>46</a:t>
            </a:fld>
            <a:endParaRPr lang="en-US"/>
          </a:p>
        </p:txBody>
      </p:sp>
    </p:spTree>
    <p:extLst>
      <p:ext uri="{BB962C8B-B14F-4D97-AF65-F5344CB8AC3E}">
        <p14:creationId xmlns:p14="http://schemas.microsoft.com/office/powerpoint/2010/main" val="4403914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 'Pixel 3/data/data/</a:t>
            </a:r>
            <a:r>
              <a:rPr lang="en-US" dirty="0" err="1"/>
              <a:t>com.snapchat.android</a:t>
            </a:r>
            <a:r>
              <a:rPr lang="en-US" dirty="0"/>
              <a:t>/</a:t>
            </a:r>
            <a:r>
              <a:rPr lang="en-US" dirty="0" err="1"/>
              <a:t>shared_prefs</a:t>
            </a:r>
            <a:r>
              <a:rPr lang="en-US" dirty="0"/>
              <a:t>/user_session_shared_pref.xml' </a:t>
            </a:r>
          </a:p>
        </p:txBody>
      </p:sp>
      <p:sp>
        <p:nvSpPr>
          <p:cNvPr id="4" name="Slide Number Placeholder 3"/>
          <p:cNvSpPr>
            <a:spLocks noGrp="1"/>
          </p:cNvSpPr>
          <p:nvPr>
            <p:ph type="sldNum" sz="quarter" idx="5"/>
          </p:nvPr>
        </p:nvSpPr>
        <p:spPr/>
        <p:txBody>
          <a:bodyPr/>
          <a:lstStyle/>
          <a:p>
            <a:fld id="{DDBF98C7-164A-4723-84F0-B1E4B080DDEC}" type="slidenum">
              <a:rPr lang="en-US" smtClean="0"/>
              <a:t>48</a:t>
            </a:fld>
            <a:endParaRPr lang="en-US"/>
          </a:p>
        </p:txBody>
      </p:sp>
    </p:spTree>
    <p:extLst>
      <p:ext uri="{BB962C8B-B14F-4D97-AF65-F5344CB8AC3E}">
        <p14:creationId xmlns:p14="http://schemas.microsoft.com/office/powerpoint/2010/main" val="65988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the context of digital forensics, the image shows a directory listing of files in the `/data/data/</a:t>
            </a:r>
            <a:r>
              <a:rPr lang="en-GB" dirty="0" err="1"/>
              <a:t>com.whatsapp</a:t>
            </a:r>
            <a:r>
              <a:rPr lang="en-GB" dirty="0"/>
              <a:t>/</a:t>
            </a:r>
            <a:r>
              <a:rPr lang="en-GB" dirty="0" err="1"/>
              <a:t>shared_prefs</a:t>
            </a:r>
            <a:r>
              <a:rPr lang="en-GB" dirty="0"/>
              <a:t>` directory on a device running Kali Linux, likely extracted from a Pixel 3 device. The `</a:t>
            </a:r>
            <a:r>
              <a:rPr lang="en-GB" dirty="0" err="1"/>
              <a:t>shared_prefs</a:t>
            </a:r>
            <a:r>
              <a:rPr lang="en-GB" dirty="0"/>
              <a:t>` directory typically contains XML files that store application preferences and user data for the WhatsApp app. Some of these files can be highly valuable for forensic analysis because they may contain user activity, settings, or metadata that can provide insights into the user's </a:t>
            </a:r>
            <a:r>
              <a:rPr lang="en-GB" dirty="0" err="1"/>
              <a:t>behavior</a:t>
            </a:r>
            <a:r>
              <a:rPr lang="en-GB" dirty="0"/>
              <a:t>, communications, or app usage.</a:t>
            </a:r>
          </a:p>
          <a:p>
            <a:endParaRPr lang="en-GB" dirty="0"/>
          </a:p>
          <a:p>
            <a:r>
              <a:rPr lang="en-GB" dirty="0"/>
              <a:t>Here’s an analysis of the files listed and their potential forensic value:</a:t>
            </a:r>
          </a:p>
          <a:p>
            <a:endParaRPr lang="en-GB" dirty="0"/>
          </a:p>
          <a:p>
            <a:r>
              <a:rPr lang="en-GB" dirty="0"/>
              <a:t>1. **com.whatsapp_preferences.xml**  </a:t>
            </a:r>
          </a:p>
          <a:p>
            <a:r>
              <a:rPr lang="en-GB" dirty="0"/>
              <a:t>   - **Value: High**  </a:t>
            </a:r>
          </a:p>
          <a:p>
            <a:r>
              <a:rPr lang="en-GB" dirty="0"/>
              <a:t>   - This file likely contains core preferences for the WhatsApp app, such as user settings, account information, notification preferences, and possibly timestamps of last activity. It could reveal user </a:t>
            </a:r>
            <a:r>
              <a:rPr lang="en-GB" dirty="0" err="1"/>
              <a:t>behavior</a:t>
            </a:r>
            <a:r>
              <a:rPr lang="en-GB" dirty="0"/>
              <a:t>, such as whether they enabled features like end-to-end encryption or two-step verification.</a:t>
            </a:r>
          </a:p>
          <a:p>
            <a:endParaRPr lang="en-GB" dirty="0"/>
          </a:p>
          <a:p>
            <a:r>
              <a:rPr lang="en-GB" dirty="0"/>
              <a:t>2. **com.whatsapp.preferences_light.xml**  </a:t>
            </a:r>
          </a:p>
          <a:p>
            <a:r>
              <a:rPr lang="en-GB" dirty="0"/>
              <a:t>   - **Value: High**  </a:t>
            </a:r>
          </a:p>
          <a:p>
            <a:r>
              <a:rPr lang="en-GB" dirty="0"/>
              <a:t>   - This file might store lightweight preferences, potentially related to UI settings or simplified user data. It could still contain valuable metadata, such as theme preferences or last-used settings, which might help establish a timeline of user activity.</a:t>
            </a:r>
          </a:p>
          <a:p>
            <a:endParaRPr lang="en-GB" dirty="0"/>
          </a:p>
          <a:p>
            <a:r>
              <a:rPr lang="en-GB" dirty="0"/>
              <a:t>3. **contact_sync_prefs.xml**  </a:t>
            </a:r>
          </a:p>
          <a:p>
            <a:r>
              <a:rPr lang="en-GB" dirty="0"/>
              <a:t>   - **Value: High**  </a:t>
            </a:r>
          </a:p>
          <a:p>
            <a:r>
              <a:rPr lang="en-GB" dirty="0"/>
              <a:t>   - This file likely contains data about contact synchronization, such as which contacts were synced with WhatsApp and when. It could reveal the user’s network of contacts and the frequency of sync operations, which is useful for mapping relationships and communication patterns.</a:t>
            </a:r>
          </a:p>
          <a:p>
            <a:endParaRPr lang="en-GB" dirty="0"/>
          </a:p>
          <a:p>
            <a:r>
              <a:rPr lang="en-GB" dirty="0"/>
              <a:t>4. **registerPhone.xml**  </a:t>
            </a:r>
          </a:p>
          <a:p>
            <a:r>
              <a:rPr lang="en-GB" dirty="0"/>
              <a:t>   - **Value: High**  </a:t>
            </a:r>
          </a:p>
          <a:p>
            <a:r>
              <a:rPr lang="en-GB" dirty="0"/>
              <a:t>   - This file probably contains data related to the phone number registration process, such as the registered phone number, timestamps of registration, or verification attempts. This can be critical for linking the device to a specific user or phone number.</a:t>
            </a:r>
          </a:p>
          <a:p>
            <a:endParaRPr lang="en-GB" dirty="0"/>
          </a:p>
          <a:p>
            <a:r>
              <a:rPr lang="en-GB" dirty="0"/>
              <a:t>5. **register.VerifySms.xml**  </a:t>
            </a:r>
          </a:p>
          <a:p>
            <a:r>
              <a:rPr lang="en-GB" dirty="0"/>
              <a:t>   - **Value: High**  </a:t>
            </a:r>
          </a:p>
          <a:p>
            <a:r>
              <a:rPr lang="en-GB" dirty="0"/>
              <a:t>   - This file likely stores information about SMS verification during the registration process, such as verification codes, timestamps, or attempts. It can help confirm the user’s identity and establish a timeline of when the app was set up or re-registered.</a:t>
            </a:r>
          </a:p>
          <a:p>
            <a:endParaRPr lang="en-GB" dirty="0"/>
          </a:p>
          <a:p>
            <a:r>
              <a:rPr lang="en-GB" dirty="0"/>
              <a:t>6. **time_spent_prefs.xml**  </a:t>
            </a:r>
          </a:p>
          <a:p>
            <a:r>
              <a:rPr lang="en-GB" dirty="0"/>
              <a:t>   - **Value: Moderate to High**  </a:t>
            </a:r>
          </a:p>
          <a:p>
            <a:r>
              <a:rPr lang="en-GB" dirty="0"/>
              <a:t>   - This file might track the amount of time the user spent on WhatsApp, potentially broken down by activity (e.g., chatting, calls). This can be useful for </a:t>
            </a:r>
            <a:r>
              <a:rPr lang="en-GB" dirty="0" err="1"/>
              <a:t>behavioral</a:t>
            </a:r>
            <a:r>
              <a:rPr lang="en-GB" dirty="0"/>
              <a:t> analysis and establishing usage patterns.</a:t>
            </a:r>
          </a:p>
          <a:p>
            <a:endParaRPr lang="en-GB" dirty="0"/>
          </a:p>
          <a:p>
            <a:r>
              <a:rPr lang="en-GB" dirty="0"/>
              <a:t>7. **ab-props.xml**  </a:t>
            </a:r>
          </a:p>
          <a:p>
            <a:r>
              <a:rPr lang="en-GB" dirty="0"/>
              <a:t>   - **Value: Moderate**  </a:t>
            </a:r>
          </a:p>
          <a:p>
            <a:r>
              <a:rPr lang="en-GB" dirty="0"/>
              <a:t>   - This file likely contains A/B testing properties, which WhatsApp uses to test new features on subsets of users. While not directly tied to user data, it might reveal which experimental features the user was exposed to, potentially indicating their app version or participation in beta testing.</a:t>
            </a:r>
          </a:p>
          <a:p>
            <a:endParaRPr lang="en-GB" dirty="0"/>
          </a:p>
          <a:p>
            <a:r>
              <a:rPr lang="en-GB" dirty="0"/>
              <a:t>8. **chatCounts.xml**  </a:t>
            </a:r>
          </a:p>
          <a:p>
            <a:r>
              <a:rPr lang="en-GB" dirty="0"/>
              <a:t>   - **Value: Moderate**  </a:t>
            </a:r>
          </a:p>
          <a:p>
            <a:r>
              <a:rPr lang="en-GB" dirty="0"/>
              <a:t>   - This file might store counts of chats or messages, such as the number of conversations or unread messages. It can provide a high-level overview of the user’s activity but may lack detailed content.</a:t>
            </a:r>
          </a:p>
          <a:p>
            <a:endParaRPr lang="en-GB" dirty="0"/>
          </a:p>
          <a:p>
            <a:r>
              <a:rPr lang="en-GB" dirty="0"/>
              <a:t>9. **com.google.android.gms.appid.xml**  </a:t>
            </a:r>
          </a:p>
          <a:p>
            <a:r>
              <a:rPr lang="en-GB" dirty="0"/>
              <a:t>   - **Value: Moderate**  </a:t>
            </a:r>
          </a:p>
          <a:p>
            <a:r>
              <a:rPr lang="en-GB" dirty="0"/>
              <a:t>   - This file is related to Google Play Services and may contain an app ID or push notification tokens for WhatsApp. It can help identify the device and its connection to Google services, which might be useful for cross-referencing with other data.</a:t>
            </a:r>
          </a:p>
          <a:p>
            <a:endParaRPr lang="en-GB" dirty="0"/>
          </a:p>
          <a:p>
            <a:r>
              <a:rPr lang="en-GB" dirty="0"/>
              <a:t>10. **com.google.maps.api.android.lib6.drd.PREFERENCES_FILE.xml**  </a:t>
            </a:r>
          </a:p>
          <a:p>
            <a:r>
              <a:rPr lang="en-GB" dirty="0"/>
              <a:t>    - **Value: Low to Moderate**  </a:t>
            </a:r>
          </a:p>
          <a:p>
            <a:r>
              <a:rPr lang="en-GB" dirty="0"/>
              <a:t>    - This file is related to Google Maps API preferences, possibly used by WhatsApp for location-sharing features. It might contain location-related settings or cached data, which could be useful if the user shared locations frequently.</a:t>
            </a:r>
          </a:p>
          <a:p>
            <a:endParaRPr lang="en-GB" dirty="0"/>
          </a:p>
          <a:p>
            <a:r>
              <a:rPr lang="en-GB" dirty="0"/>
              <a:t>11. **com.whatsapp_payment_preferences.xml**  </a:t>
            </a:r>
          </a:p>
          <a:p>
            <a:r>
              <a:rPr lang="en-GB" dirty="0"/>
              <a:t>    - **Value: High**  </a:t>
            </a:r>
          </a:p>
          <a:p>
            <a:r>
              <a:rPr lang="en-GB" dirty="0"/>
              <a:t>    - If WhatsApp Payments is enabled, this file could contain payment-related preferences, such as linked bank accounts, transaction settings, or timestamps of payment activity. This is highly valuable for financial investigations.</a:t>
            </a:r>
          </a:p>
          <a:p>
            <a:endParaRPr lang="en-GB" dirty="0"/>
          </a:p>
          <a:p>
            <a:r>
              <a:rPr lang="en-GB" dirty="0"/>
              <a:t>12. **field-stats-events-sampling.xml**  </a:t>
            </a:r>
          </a:p>
          <a:p>
            <a:r>
              <a:rPr lang="en-GB" dirty="0"/>
              <a:t>    - **Value: Low to Moderate**  </a:t>
            </a:r>
          </a:p>
          <a:p>
            <a:r>
              <a:rPr lang="en-GB" dirty="0"/>
              <a:t>    - This file likely contains data about event sampling for analytics (e.g., how often certain events are logged). It might provide some insight into app usage but is less likely to contain direct user data.</a:t>
            </a:r>
          </a:p>
          <a:p>
            <a:endParaRPr lang="en-GB" dirty="0"/>
          </a:p>
          <a:p>
            <a:r>
              <a:rPr lang="en-GB" dirty="0"/>
              <a:t>13. **has_set_default_values.xml**  </a:t>
            </a:r>
          </a:p>
          <a:p>
            <a:r>
              <a:rPr lang="en-GB" dirty="0"/>
              <a:t>    - **Value: Low**  </a:t>
            </a:r>
          </a:p>
          <a:p>
            <a:r>
              <a:rPr lang="en-GB" dirty="0"/>
              <a:t>    - This file probably indicates whether default values for certain settings have been set. It’s more technical and less likely to contain forensically significant user data.</a:t>
            </a:r>
          </a:p>
          <a:p>
            <a:endParaRPr lang="en-GB" dirty="0"/>
          </a:p>
          <a:p>
            <a:r>
              <a:rPr lang="en-GB" dirty="0"/>
              <a:t>14. **keystore.xml**  </a:t>
            </a:r>
          </a:p>
          <a:p>
            <a:r>
              <a:rPr lang="en-GB" dirty="0"/>
              <a:t>    - **Value: High**  </a:t>
            </a:r>
          </a:p>
          <a:p>
            <a:r>
              <a:rPr lang="en-GB" dirty="0"/>
              <a:t>    - This file might store cryptographic keys or tokens used by WhatsApp for encryption or secure storage. If accessible, it could potentially help decrypt other data, though WhatsApp’s end-to-end encryption makes this challenging.</a:t>
            </a:r>
          </a:p>
          <a:p>
            <a:endParaRPr lang="en-GB" dirty="0"/>
          </a:p>
          <a:p>
            <a:r>
              <a:rPr lang="en-GB" dirty="0"/>
              <a:t>15. **MapviewInitializerPreferences.xml**  </a:t>
            </a:r>
          </a:p>
          <a:p>
            <a:r>
              <a:rPr lang="en-GB" dirty="0"/>
              <a:t>    - **Value: Low to Moderate**  </a:t>
            </a:r>
          </a:p>
          <a:p>
            <a:r>
              <a:rPr lang="en-GB" dirty="0"/>
              <a:t>    - Similar to the Google Maps API file, this might contain map-related preferences, potentially tied to location-sharing features. Its forensic value depends on whether the user frequently shared locations.</a:t>
            </a:r>
          </a:p>
          <a:p>
            <a:endParaRPr lang="en-GB" dirty="0"/>
          </a:p>
          <a:p>
            <a:r>
              <a:rPr lang="en-GB" dirty="0"/>
              <a:t>16. **media_bandwidth_shared_preferences_v2.xml**  </a:t>
            </a:r>
          </a:p>
          <a:p>
            <a:r>
              <a:rPr lang="en-GB" dirty="0"/>
              <a:t>    - **Value: Moderate**  </a:t>
            </a:r>
          </a:p>
          <a:p>
            <a:r>
              <a:rPr lang="en-GB" dirty="0"/>
              <a:t>    - This file likely stores settings related to media bandwidth usage, such as preferences for downloading media over mobile data or Wi-Fi. It can provide insight into the user’s data usage habits.</a:t>
            </a:r>
          </a:p>
          <a:p>
            <a:endParaRPr lang="en-GB" dirty="0"/>
          </a:p>
          <a:p>
            <a:r>
              <a:rPr lang="en-GB" dirty="0"/>
              <a:t>17. **media_daily_usage_preferences_v1.xml**  </a:t>
            </a:r>
          </a:p>
          <a:p>
            <a:r>
              <a:rPr lang="en-GB" dirty="0"/>
              <a:t>    - **Value: Moderate**  </a:t>
            </a:r>
          </a:p>
          <a:p>
            <a:r>
              <a:rPr lang="en-GB" dirty="0"/>
              <a:t>    - This file might track daily media usage, such as the amount of data used for photos, videos, or voice messages. It can help establish usage patterns but may not contain specific content.</a:t>
            </a:r>
          </a:p>
          <a:p>
            <a:endParaRPr lang="en-GB" dirty="0"/>
          </a:p>
          <a:p>
            <a:r>
              <a:rPr lang="en-GB" dirty="0"/>
              <a:t>18. **voip_prefs.xml**  </a:t>
            </a:r>
          </a:p>
          <a:p>
            <a:r>
              <a:rPr lang="en-GB" dirty="0"/>
              <a:t>    - **Value: Moderate to High**  </a:t>
            </a:r>
          </a:p>
          <a:p>
            <a:r>
              <a:rPr lang="en-GB" dirty="0"/>
              <a:t>    - This file likely contains preferences for WhatsApp’s VoIP (voice over IP) features, such as call settings, audio quality preferences, or call-related metadata. It could reveal patterns of voice or video call usage.</a:t>
            </a:r>
          </a:p>
          <a:p>
            <a:endParaRPr lang="en-GB" dirty="0"/>
          </a:p>
          <a:p>
            <a:r>
              <a:rPr lang="en-GB" dirty="0"/>
              <a:t>### Most Valuable Files for Digital Forensics</a:t>
            </a:r>
          </a:p>
          <a:p>
            <a:r>
              <a:rPr lang="en-GB" dirty="0"/>
              <a:t>Based on the analysis, the most valuable files for digital forensics in this directory are likely:</a:t>
            </a:r>
          </a:p>
          <a:p>
            <a:endParaRPr lang="en-GB" dirty="0"/>
          </a:p>
          <a:p>
            <a:r>
              <a:rPr lang="en-GB" dirty="0"/>
              <a:t>- **com.whatsapp_preferences.xml** (core user settings and metadata)</a:t>
            </a:r>
          </a:p>
          <a:p>
            <a:r>
              <a:rPr lang="en-GB" dirty="0"/>
              <a:t>- **com.whatsapp.preferences_light.xml** (additional user settings)</a:t>
            </a:r>
          </a:p>
          <a:p>
            <a:r>
              <a:rPr lang="en-GB" dirty="0"/>
              <a:t>- **contact_sync_prefs.xml** (contact synchronization data)</a:t>
            </a:r>
          </a:p>
          <a:p>
            <a:r>
              <a:rPr lang="en-GB" dirty="0"/>
              <a:t>- **registerPhone.xml** (phone number registration details)</a:t>
            </a:r>
          </a:p>
          <a:p>
            <a:r>
              <a:rPr lang="en-GB" dirty="0"/>
              <a:t>- **register.VerifySms.xml** (SMS verification details)</a:t>
            </a:r>
          </a:p>
          <a:p>
            <a:r>
              <a:rPr lang="en-GB" dirty="0"/>
              <a:t>- **com.whatsapp_payment_preferences.xml** (payment-related data, if applicable)</a:t>
            </a:r>
          </a:p>
          <a:p>
            <a:r>
              <a:rPr lang="en-GB" dirty="0"/>
              <a:t>- **keystore.xml** (potential cryptographic keys, though difficult to exploit)</a:t>
            </a:r>
          </a:p>
          <a:p>
            <a:r>
              <a:rPr lang="en-GB" dirty="0"/>
              <a:t>- **time_spent_prefs.xml** (usage patterns)</a:t>
            </a:r>
          </a:p>
          <a:p>
            <a:r>
              <a:rPr lang="en-GB" dirty="0"/>
              <a:t>- **voip_prefs.xml** (call-related metadata)</a:t>
            </a:r>
          </a:p>
          <a:p>
            <a:endParaRPr lang="en-GB" dirty="0"/>
          </a:p>
          <a:p>
            <a:r>
              <a:rPr lang="en-GB" dirty="0"/>
              <a:t>These files are likely to contain user-specific data, metadata, or </a:t>
            </a:r>
            <a:r>
              <a:rPr lang="en-GB" dirty="0" err="1"/>
              <a:t>behavioral</a:t>
            </a:r>
            <a:r>
              <a:rPr lang="en-GB" dirty="0"/>
              <a:t> patterns that can help reconstruct the user’s activities, relationships, and interactions on WhatsApp.</a:t>
            </a:r>
          </a:p>
          <a:p>
            <a:endParaRPr lang="en-GB" dirty="0"/>
          </a:p>
        </p:txBody>
      </p:sp>
      <p:sp>
        <p:nvSpPr>
          <p:cNvPr id="4" name="Slide Number Placeholder 3"/>
          <p:cNvSpPr>
            <a:spLocks noGrp="1"/>
          </p:cNvSpPr>
          <p:nvPr>
            <p:ph type="sldNum" sz="quarter" idx="5"/>
          </p:nvPr>
        </p:nvSpPr>
        <p:spPr/>
        <p:txBody>
          <a:bodyPr/>
          <a:lstStyle/>
          <a:p>
            <a:fld id="{DDBF98C7-164A-4723-84F0-B1E4B080DDEC}" type="slidenum">
              <a:rPr lang="en-US" smtClean="0"/>
              <a:t>8</a:t>
            </a:fld>
            <a:endParaRPr lang="en-US"/>
          </a:p>
        </p:txBody>
      </p:sp>
    </p:spTree>
    <p:extLst>
      <p:ext uri="{BB962C8B-B14F-4D97-AF65-F5344CB8AC3E}">
        <p14:creationId xmlns:p14="http://schemas.microsoft.com/office/powerpoint/2010/main" val="3354394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cat  'Pixel 3/data/data/</a:t>
            </a:r>
            <a:r>
              <a:rPr lang="en-US" dirty="0" err="1">
                <a:cs typeface="Calibri"/>
              </a:rPr>
              <a:t>com.whatsapp</a:t>
            </a:r>
            <a:r>
              <a:rPr lang="en-US" dirty="0">
                <a:cs typeface="Calibri"/>
              </a:rPr>
              <a:t>/</a:t>
            </a:r>
            <a:r>
              <a:rPr lang="en-US" dirty="0" err="1">
                <a:cs typeface="Calibri"/>
              </a:rPr>
              <a:t>shared_prefs</a:t>
            </a:r>
            <a:r>
              <a:rPr lang="en-US" dirty="0">
                <a:cs typeface="Calibri"/>
              </a:rPr>
              <a:t>/registration.RegisterPhone.xml'</a:t>
            </a:r>
          </a:p>
        </p:txBody>
      </p:sp>
      <p:sp>
        <p:nvSpPr>
          <p:cNvPr id="4" name="Slide Number Placeholder 3"/>
          <p:cNvSpPr>
            <a:spLocks noGrp="1"/>
          </p:cNvSpPr>
          <p:nvPr>
            <p:ph type="sldNum" sz="quarter" idx="5"/>
          </p:nvPr>
        </p:nvSpPr>
        <p:spPr/>
        <p:txBody>
          <a:bodyPr/>
          <a:lstStyle/>
          <a:p>
            <a:fld id="{DDBF98C7-164A-4723-84F0-B1E4B080DDEC}" type="slidenum">
              <a:rPr lang="en-US" smtClean="0"/>
              <a:t>9</a:t>
            </a:fld>
            <a:endParaRPr lang="en-US"/>
          </a:p>
        </p:txBody>
      </p:sp>
    </p:spTree>
    <p:extLst>
      <p:ext uri="{BB962C8B-B14F-4D97-AF65-F5344CB8AC3E}">
        <p14:creationId xmlns:p14="http://schemas.microsoft.com/office/powerpoint/2010/main" val="2000624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file `com.whatsapp_preferences.xml` you provided contains configuration settings and preferences for the WhatsApp application, stored in the `/data/data/</a:t>
            </a:r>
            <a:r>
              <a:rPr lang="en-GB" dirty="0" err="1"/>
              <a:t>com.whatsapp</a:t>
            </a:r>
            <a:r>
              <a:rPr lang="en-GB" dirty="0"/>
              <a:t>/</a:t>
            </a:r>
            <a:r>
              <a:rPr lang="en-GB" dirty="0" err="1"/>
              <a:t>shared_prefs</a:t>
            </a:r>
            <a:r>
              <a:rPr lang="en-GB" dirty="0"/>
              <a:t>` directory. In a digital forensics context, this file can be highly valuable because it includes metadata, user settings, and </a:t>
            </a:r>
            <a:r>
              <a:rPr lang="en-GB" dirty="0" err="1"/>
              <a:t>behavioral</a:t>
            </a:r>
            <a:r>
              <a:rPr lang="en-GB" dirty="0"/>
              <a:t> indicators that can help reconstruct a user’s activity, preferences, and interactions within the app. Below is an analysis of the contents to identify the most valuable information for forensic purposes:</a:t>
            </a:r>
          </a:p>
          <a:p>
            <a:endParaRPr lang="en-GB" dirty="0"/>
          </a:p>
          <a:p>
            <a:r>
              <a:rPr lang="en-GB" dirty="0"/>
              <a:t>---</a:t>
            </a:r>
          </a:p>
          <a:p>
            <a:endParaRPr lang="en-GB" dirty="0"/>
          </a:p>
          <a:p>
            <a:r>
              <a:rPr lang="en-GB" dirty="0"/>
              <a:t>### Key Forensic Value from `com.whatsapp_preferences.xml`</a:t>
            </a:r>
          </a:p>
          <a:p>
            <a:endParaRPr lang="en-GB" dirty="0"/>
          </a:p>
          <a:p>
            <a:r>
              <a:rPr lang="en-GB" dirty="0"/>
              <a:t>1. **Location Data**  </a:t>
            </a:r>
          </a:p>
          <a:p>
            <a:r>
              <a:rPr lang="en-GB" dirty="0"/>
              <a:t>   - **Entries:**</a:t>
            </a:r>
          </a:p>
          <a:p>
            <a:r>
              <a:rPr lang="en-GB" dirty="0"/>
              <a:t>     - `</a:t>
            </a:r>
            <a:r>
              <a:rPr lang="en-GB" dirty="0" err="1"/>
              <a:t>share_location_lat</a:t>
            </a:r>
            <a:r>
              <a:rPr lang="en-GB" dirty="0"/>
              <a:t>` = `35.65854` (latitude)</a:t>
            </a:r>
          </a:p>
          <a:p>
            <a:r>
              <a:rPr lang="en-GB" dirty="0"/>
              <a:t>     - `</a:t>
            </a:r>
            <a:r>
              <a:rPr lang="en-GB" dirty="0" err="1"/>
              <a:t>share_location_lon</a:t>
            </a:r>
            <a:r>
              <a:rPr lang="en-GB" dirty="0"/>
              <a:t>` = `-78.861786` (longitude)</a:t>
            </a:r>
          </a:p>
          <a:p>
            <a:r>
              <a:rPr lang="en-GB" dirty="0"/>
              <a:t>     - `</a:t>
            </a:r>
            <a:r>
              <a:rPr lang="en-GB" dirty="0" err="1"/>
              <a:t>share_location_zoom</a:t>
            </a:r>
            <a:r>
              <a:rPr lang="en-GB" dirty="0"/>
              <a:t>` = `12.513967` (zoom level)</a:t>
            </a:r>
          </a:p>
          <a:p>
            <a:r>
              <a:rPr lang="en-GB" dirty="0"/>
              <a:t>   - **Forensic Value: High**  </a:t>
            </a:r>
          </a:p>
          <a:p>
            <a:r>
              <a:rPr lang="en-GB" dirty="0"/>
              <a:t>     These coordinates (35.65854, -78.861786) point to a specific location, which, when mapped, corresponds to an area near Raleigh, North Carolina, USA. This could indicate a location the user shared or a default location set in the app. The zoom level might provide context about the granularity of the shared location (e.g., a specific building or a broader area). This is critical for geolocation analysis and establishing the user’s physical presence or activity at a specific time.</a:t>
            </a:r>
          </a:p>
          <a:p>
            <a:endParaRPr lang="en-GB" dirty="0"/>
          </a:p>
          <a:p>
            <a:r>
              <a:rPr lang="en-GB" dirty="0"/>
              <a:t>2. **Timestamps**  </a:t>
            </a:r>
          </a:p>
          <a:p>
            <a:r>
              <a:rPr lang="en-GB" dirty="0"/>
              <a:t>   - **Entries:**</a:t>
            </a:r>
          </a:p>
          <a:p>
            <a:r>
              <a:rPr lang="en-GB" dirty="0"/>
              <a:t>     - `</a:t>
            </a:r>
            <a:r>
              <a:rPr lang="en-GB" dirty="0" err="1"/>
              <a:t>groups_server_props_last_refresh_time</a:t>
            </a:r>
            <a:r>
              <a:rPr lang="en-GB" dirty="0"/>
              <a:t>` = `1581692436133` (Unix timestamp in milliseconds)</a:t>
            </a:r>
          </a:p>
          <a:p>
            <a:r>
              <a:rPr lang="en-GB" dirty="0"/>
              <a:t>     - `</a:t>
            </a:r>
            <a:r>
              <a:rPr lang="en-GB" dirty="0" err="1"/>
              <a:t>file_date</a:t>
            </a:r>
            <a:r>
              <a:rPr lang="en-GB" dirty="0"/>
              <a:t>` = `20200208` (likely a date in YYYYMMDD format)</a:t>
            </a:r>
          </a:p>
          <a:p>
            <a:r>
              <a:rPr lang="en-GB" dirty="0"/>
              <a:t>   - **Forensic Value: High**  </a:t>
            </a:r>
          </a:p>
          <a:p>
            <a:r>
              <a:rPr lang="en-GB" dirty="0"/>
              <a:t>     - The `</a:t>
            </a:r>
            <a:r>
              <a:rPr lang="en-GB" dirty="0" err="1"/>
              <a:t>groups_server_props_last_refresh_time</a:t>
            </a:r>
            <a:r>
              <a:rPr lang="en-GB" dirty="0"/>
              <a:t>` (1581692436133) converts to **February 14, 2020, 15:40:36 UTC**. This indicates the last time the app refreshed group-related server properties, which can help establish a timeline of app usage or group activity.</a:t>
            </a:r>
          </a:p>
          <a:p>
            <a:r>
              <a:rPr lang="en-GB" dirty="0"/>
              <a:t>     - The `</a:t>
            </a:r>
            <a:r>
              <a:rPr lang="en-GB" dirty="0" err="1"/>
              <a:t>file_date</a:t>
            </a:r>
            <a:r>
              <a:rPr lang="en-GB" dirty="0"/>
              <a:t>` (20200208) corresponds to **February 8, 2020**, which might indicate when a specific file or setting was last modified or created. Timestamps are crucial for building a timeline of events in a forensic investigation.</a:t>
            </a:r>
          </a:p>
          <a:p>
            <a:endParaRPr lang="en-GB" dirty="0"/>
          </a:p>
          <a:p>
            <a:r>
              <a:rPr lang="en-GB" dirty="0"/>
              <a:t>3. **Payment-Related Settings**  </a:t>
            </a:r>
          </a:p>
          <a:p>
            <a:r>
              <a:rPr lang="en-GB" dirty="0"/>
              <a:t>   - **Entries:**</a:t>
            </a:r>
          </a:p>
          <a:p>
            <a:r>
              <a:rPr lang="en-GB" dirty="0"/>
              <a:t>     - `</a:t>
            </a:r>
            <a:r>
              <a:rPr lang="en-GB" dirty="0" err="1"/>
              <a:t>payments_disable_switch_psp</a:t>
            </a:r>
            <a:r>
              <a:rPr lang="en-GB" dirty="0"/>
              <a:t>` = `true`</a:t>
            </a:r>
          </a:p>
          <a:p>
            <a:r>
              <a:rPr lang="en-GB" dirty="0"/>
              <a:t>     - `</a:t>
            </a:r>
            <a:r>
              <a:rPr lang="en-GB" dirty="0" err="1"/>
              <a:t>payments_web_enabled</a:t>
            </a:r>
            <a:r>
              <a:rPr lang="en-GB" dirty="0"/>
              <a:t>` = `true`</a:t>
            </a:r>
          </a:p>
          <a:p>
            <a:r>
              <a:rPr lang="en-GB" dirty="0"/>
              <a:t>     - `</a:t>
            </a:r>
            <a:r>
              <a:rPr lang="en-GB" dirty="0" err="1"/>
              <a:t>payments_upi_transaction_limit</a:t>
            </a:r>
            <a:r>
              <a:rPr lang="en-GB" dirty="0"/>
              <a:t>` = `5000`</a:t>
            </a:r>
          </a:p>
          <a:p>
            <a:r>
              <a:rPr lang="en-GB" dirty="0"/>
              <a:t>   - **Forensic Value: High**  </a:t>
            </a:r>
          </a:p>
          <a:p>
            <a:r>
              <a:rPr lang="en-GB" dirty="0"/>
              <a:t>     These settings indicate that WhatsApp Payments was enabled (`</a:t>
            </a:r>
            <a:r>
              <a:rPr lang="en-GB" dirty="0" err="1"/>
              <a:t>payments_web_enabled</a:t>
            </a:r>
            <a:r>
              <a:rPr lang="en-GB" dirty="0"/>
              <a:t> = true`) and configured for UPI (Unified Payments Interface), with a transaction limit of 5000 (likely in INR, as UPI is primarily used in India). The `</a:t>
            </a:r>
            <a:r>
              <a:rPr lang="en-GB" dirty="0" err="1"/>
              <a:t>payments_disable_switch_psp</a:t>
            </a:r>
            <a:r>
              <a:rPr lang="en-GB" dirty="0"/>
              <a:t>` being `true` might mean the user cannot switch payment service providers, which could indicate a specific payment setup. This is valuable for financial investigations, as it suggests the user may have engaged in payment activities, and further investigation into transaction logs could reveal financial interactions.</a:t>
            </a:r>
          </a:p>
          <a:p>
            <a:endParaRPr lang="en-GB" dirty="0"/>
          </a:p>
          <a:p>
            <a:r>
              <a:rPr lang="en-GB" dirty="0"/>
              <a:t>4. **User </a:t>
            </a:r>
            <a:r>
              <a:rPr lang="en-GB" dirty="0" err="1"/>
              <a:t>Behavior</a:t>
            </a:r>
            <a:r>
              <a:rPr lang="en-GB" dirty="0"/>
              <a:t> and Preferences**  </a:t>
            </a:r>
          </a:p>
          <a:p>
            <a:r>
              <a:rPr lang="en-GB" dirty="0"/>
              <a:t>   - **Entries:**</a:t>
            </a:r>
          </a:p>
          <a:p>
            <a:r>
              <a:rPr lang="en-GB" dirty="0"/>
              <a:t>     - `</a:t>
            </a:r>
            <a:r>
              <a:rPr lang="en-GB" dirty="0" err="1"/>
              <a:t>input_enter_send</a:t>
            </a:r>
            <a:r>
              <a:rPr lang="en-GB" dirty="0"/>
              <a:t>` = `true` (send message on pressing Enter)</a:t>
            </a:r>
          </a:p>
          <a:p>
            <a:r>
              <a:rPr lang="en-GB" dirty="0"/>
              <a:t>     - `</a:t>
            </a:r>
            <a:r>
              <a:rPr lang="en-GB" dirty="0" err="1"/>
              <a:t>voip_low_data_usage</a:t>
            </a:r>
            <a:r>
              <a:rPr lang="en-GB" dirty="0"/>
              <a:t>` = `false` (not using low data mode for VoIP calls)</a:t>
            </a:r>
          </a:p>
          <a:p>
            <a:r>
              <a:rPr lang="en-GB" dirty="0"/>
              <a:t>     - `</a:t>
            </a:r>
            <a:r>
              <a:rPr lang="en-GB" dirty="0" err="1"/>
              <a:t>status_collapse_muted</a:t>
            </a:r>
            <a:r>
              <a:rPr lang="en-GB" dirty="0"/>
              <a:t>` = `true` (collapse muted statuses)</a:t>
            </a:r>
          </a:p>
          <a:p>
            <a:r>
              <a:rPr lang="en-GB" dirty="0"/>
              <a:t>     - `</a:t>
            </a:r>
            <a:r>
              <a:rPr lang="en-GB" dirty="0" err="1"/>
              <a:t>camera_is_front</a:t>
            </a:r>
            <a:r>
              <a:rPr lang="en-GB" dirty="0"/>
              <a:t>` = `false` (default camera is rear-facing)</a:t>
            </a:r>
          </a:p>
          <a:p>
            <a:r>
              <a:rPr lang="en-GB" dirty="0"/>
              <a:t>     - `</a:t>
            </a:r>
            <a:r>
              <a:rPr lang="en-GB" dirty="0" err="1"/>
              <a:t>interface_font_size</a:t>
            </a:r>
            <a:r>
              <a:rPr lang="en-GB" dirty="0"/>
              <a:t>` = `0` (default font size)</a:t>
            </a:r>
          </a:p>
          <a:p>
            <a:r>
              <a:rPr lang="en-GB" dirty="0"/>
              <a:t>     - `</a:t>
            </a:r>
            <a:r>
              <a:rPr lang="en-GB" dirty="0" err="1"/>
              <a:t>settings_language</a:t>
            </a:r>
            <a:r>
              <a:rPr lang="en-GB" dirty="0"/>
              <a:t>` = `0` (default language, likely English or device default)</a:t>
            </a:r>
          </a:p>
          <a:p>
            <a:r>
              <a:rPr lang="en-GB" dirty="0"/>
              <a:t>   - **Forensic Value: Moderate**  </a:t>
            </a:r>
          </a:p>
          <a:p>
            <a:r>
              <a:rPr lang="en-GB" dirty="0"/>
              <a:t>     These settings provide insight into the user’s interaction with the app, such as their preferred way of sending messages, camera usage, and UI preferences. While not directly incriminating, they can help build a </a:t>
            </a:r>
            <a:r>
              <a:rPr lang="en-GB" dirty="0" err="1"/>
              <a:t>behavioral</a:t>
            </a:r>
            <a:r>
              <a:rPr lang="en-GB" dirty="0"/>
              <a:t> profile of the user, which might be useful for attribution or understanding their habits.</a:t>
            </a:r>
          </a:p>
          <a:p>
            <a:endParaRPr lang="en-GB" dirty="0"/>
          </a:p>
          <a:p>
            <a:r>
              <a:rPr lang="en-GB" dirty="0"/>
              <a:t>5. **Media and File Limits**  </a:t>
            </a:r>
          </a:p>
          <a:p>
            <a:r>
              <a:rPr lang="en-GB" dirty="0"/>
              <a:t>   - **Entries:**</a:t>
            </a:r>
          </a:p>
          <a:p>
            <a:r>
              <a:rPr lang="en-GB" dirty="0"/>
              <a:t>     - `</a:t>
            </a:r>
            <a:r>
              <a:rPr lang="en-GB" dirty="0" err="1"/>
              <a:t>media_limit_mb</a:t>
            </a:r>
            <a:r>
              <a:rPr lang="en-GB" dirty="0"/>
              <a:t>` = `64` (media size limit in MB)</a:t>
            </a:r>
          </a:p>
          <a:p>
            <a:r>
              <a:rPr lang="en-GB" dirty="0"/>
              <a:t>     - `</a:t>
            </a:r>
            <a:r>
              <a:rPr lang="en-GB" dirty="0" err="1"/>
              <a:t>media_limit_auto_download_mb</a:t>
            </a:r>
            <a:r>
              <a:rPr lang="en-GB" dirty="0"/>
              <a:t>` = `32` (auto-download limit in MB)</a:t>
            </a:r>
          </a:p>
          <a:p>
            <a:r>
              <a:rPr lang="en-GB" dirty="0"/>
              <a:t>     - `</a:t>
            </a:r>
            <a:r>
              <a:rPr lang="en-GB" dirty="0" err="1"/>
              <a:t>document_limit_mb</a:t>
            </a:r>
            <a:r>
              <a:rPr lang="en-GB" dirty="0"/>
              <a:t>` = `100` (document size limit in MB)</a:t>
            </a:r>
          </a:p>
          <a:p>
            <a:r>
              <a:rPr lang="en-GB" dirty="0"/>
              <a:t>     - `</a:t>
            </a:r>
            <a:r>
              <a:rPr lang="en-GB" dirty="0" err="1"/>
              <a:t>image_max_kbytes</a:t>
            </a:r>
            <a:r>
              <a:rPr lang="en-GB" dirty="0"/>
              <a:t>` = `1024` (image size limit in KB)</a:t>
            </a:r>
          </a:p>
          <a:p>
            <a:r>
              <a:rPr lang="en-GB" dirty="0"/>
              <a:t>     - `</a:t>
            </a:r>
            <a:r>
              <a:rPr lang="en-GB" dirty="0" err="1"/>
              <a:t>image_max_edge</a:t>
            </a:r>
            <a:r>
              <a:rPr lang="en-GB" dirty="0"/>
              <a:t>` = `1600` (max image resolution edge in pixels)</a:t>
            </a:r>
          </a:p>
          <a:p>
            <a:r>
              <a:rPr lang="en-GB" dirty="0"/>
              <a:t>     - `</a:t>
            </a:r>
            <a:r>
              <a:rPr lang="en-GB" dirty="0" err="1"/>
              <a:t>status_image_max_edge</a:t>
            </a:r>
            <a:r>
              <a:rPr lang="en-GB" dirty="0"/>
              <a:t>` = `1280` (max status image edge in pixels)</a:t>
            </a:r>
          </a:p>
          <a:p>
            <a:r>
              <a:rPr lang="en-GB" dirty="0"/>
              <a:t>     - `</a:t>
            </a:r>
            <a:r>
              <a:rPr lang="en-GB" dirty="0" err="1"/>
              <a:t>status_image_quality</a:t>
            </a:r>
            <a:r>
              <a:rPr lang="en-GB" dirty="0"/>
              <a:t>` = `50` (status image quality)</a:t>
            </a:r>
          </a:p>
          <a:p>
            <a:r>
              <a:rPr lang="en-GB" dirty="0"/>
              <a:t>     - `</a:t>
            </a:r>
            <a:r>
              <a:rPr lang="en-GB" dirty="0" err="1"/>
              <a:t>video_max_bitrate</a:t>
            </a:r>
            <a:r>
              <a:rPr lang="en-GB" dirty="0"/>
              <a:t>` = `5000` (max video bitrate in kbps)</a:t>
            </a:r>
          </a:p>
          <a:p>
            <a:r>
              <a:rPr lang="en-GB" dirty="0"/>
              <a:t>     - `</a:t>
            </a:r>
            <a:r>
              <a:rPr lang="en-GB" dirty="0" err="1"/>
              <a:t>status_video_max_duration</a:t>
            </a:r>
            <a:r>
              <a:rPr lang="en-GB" dirty="0"/>
              <a:t>` = `30` (max status video duration in seconds)</a:t>
            </a:r>
          </a:p>
          <a:p>
            <a:r>
              <a:rPr lang="en-GB" dirty="0"/>
              <a:t>   - **Forensic Value: Moderate**  </a:t>
            </a:r>
          </a:p>
          <a:p>
            <a:r>
              <a:rPr lang="en-GB" dirty="0"/>
              <a:t>     These settings define the limits for media sharing and downloads, which can help investigators understand the types of files the user was likely to share or receive. For example, the `</a:t>
            </a:r>
            <a:r>
              <a:rPr lang="en-GB" dirty="0" err="1"/>
              <a:t>status_video_max_duration</a:t>
            </a:r>
            <a:r>
              <a:rPr lang="en-GB" dirty="0"/>
              <a:t>` of 30 seconds indicates the maximum length of status videos, and the `</a:t>
            </a:r>
            <a:r>
              <a:rPr lang="en-GB" dirty="0" err="1"/>
              <a:t>image_max_edge</a:t>
            </a:r>
            <a:r>
              <a:rPr lang="en-GB" dirty="0"/>
              <a:t>` of 1600 pixels suggests the resolution of shared images. This can assist in </a:t>
            </a:r>
            <a:r>
              <a:rPr lang="en-GB" dirty="0" err="1"/>
              <a:t>analyzing</a:t>
            </a:r>
            <a:r>
              <a:rPr lang="en-GB" dirty="0"/>
              <a:t> media files found elsewhere on the device.</a:t>
            </a:r>
          </a:p>
          <a:p>
            <a:endParaRPr lang="en-GB" dirty="0"/>
          </a:p>
          <a:p>
            <a:r>
              <a:rPr lang="en-GB" dirty="0"/>
              <a:t>6. **Group and Communication Settings**  </a:t>
            </a:r>
          </a:p>
          <a:p>
            <a:r>
              <a:rPr lang="en-GB" dirty="0"/>
              <a:t>   - **Entries:**</a:t>
            </a:r>
          </a:p>
          <a:p>
            <a:r>
              <a:rPr lang="en-GB" dirty="0"/>
              <a:t>     - `</a:t>
            </a:r>
            <a:r>
              <a:rPr lang="en-GB" dirty="0" err="1"/>
              <a:t>group_invite_sending</a:t>
            </a:r>
            <a:r>
              <a:rPr lang="en-GB" dirty="0"/>
              <a:t>` = `true` (group invite sending enabled)</a:t>
            </a:r>
          </a:p>
          <a:p>
            <a:r>
              <a:rPr lang="en-GB" dirty="0"/>
              <a:t>     - `</a:t>
            </a:r>
            <a:r>
              <a:rPr lang="en-GB" dirty="0" err="1"/>
              <a:t>group_join_permissions</a:t>
            </a:r>
            <a:r>
              <a:rPr lang="en-GB" dirty="0"/>
              <a:t>` = `true` (group join permissions enabled)</a:t>
            </a:r>
          </a:p>
          <a:p>
            <a:r>
              <a:rPr lang="en-GB" dirty="0"/>
              <a:t>     - `</a:t>
            </a:r>
            <a:r>
              <a:rPr lang="en-GB" dirty="0" err="1"/>
              <a:t>groups_privacy_blacklist</a:t>
            </a:r>
            <a:r>
              <a:rPr lang="en-GB" dirty="0"/>
              <a:t>` = `true` (privacy blacklist for groups enabled)</a:t>
            </a:r>
          </a:p>
          <a:p>
            <a:r>
              <a:rPr lang="en-GB" dirty="0"/>
              <a:t>     - `</a:t>
            </a:r>
            <a:r>
              <a:rPr lang="en-GB" dirty="0" err="1"/>
              <a:t>group_description_length</a:t>
            </a:r>
            <a:r>
              <a:rPr lang="en-GB" dirty="0"/>
              <a:t>` = `512` (max group description length in characters)</a:t>
            </a:r>
          </a:p>
          <a:p>
            <a:r>
              <a:rPr lang="en-GB" dirty="0"/>
              <a:t>     - `</a:t>
            </a:r>
            <a:r>
              <a:rPr lang="en-GB" dirty="0" err="1"/>
              <a:t>participants_size_limit</a:t>
            </a:r>
            <a:r>
              <a:rPr lang="en-GB" dirty="0"/>
              <a:t>` = `257` (max number of participants in a group)</a:t>
            </a:r>
          </a:p>
          <a:p>
            <a:r>
              <a:rPr lang="en-GB" dirty="0"/>
              <a:t>     - `</a:t>
            </a:r>
            <a:r>
              <a:rPr lang="en-GB" dirty="0" err="1"/>
              <a:t>multicast_limit_global</a:t>
            </a:r>
            <a:r>
              <a:rPr lang="en-GB" dirty="0"/>
              <a:t>` = `5` (max recipients for multicast messages)</a:t>
            </a:r>
          </a:p>
          <a:p>
            <a:r>
              <a:rPr lang="en-GB" dirty="0"/>
              <a:t>     - `</a:t>
            </a:r>
            <a:r>
              <a:rPr lang="en-GB" dirty="0" err="1"/>
              <a:t>frequently_forwarded_messages</a:t>
            </a:r>
            <a:r>
              <a:rPr lang="en-GB" dirty="0"/>
              <a:t>` = `true` (frequently forwarded messages feature enabled)</a:t>
            </a:r>
          </a:p>
          <a:p>
            <a:r>
              <a:rPr lang="en-GB" dirty="0"/>
              <a:t>     - `</a:t>
            </a:r>
            <a:r>
              <a:rPr lang="en-GB" dirty="0" err="1"/>
              <a:t>frequently_forwarded_max_chats</a:t>
            </a:r>
            <a:r>
              <a:rPr lang="en-GB" dirty="0"/>
              <a:t>` = `5` (max chats for frequently forwarded messages)</a:t>
            </a:r>
          </a:p>
          <a:p>
            <a:r>
              <a:rPr lang="en-GB" dirty="0"/>
              <a:t>   - **Forensic Value: Moderate to High**  </a:t>
            </a:r>
          </a:p>
          <a:p>
            <a:r>
              <a:rPr lang="en-GB" dirty="0"/>
              <a:t>     These settings provide insight into the user’s group interactions. For example, the `</a:t>
            </a:r>
            <a:r>
              <a:rPr lang="en-GB" dirty="0" err="1"/>
              <a:t>participants_size_limit</a:t>
            </a:r>
            <a:r>
              <a:rPr lang="en-GB" dirty="0"/>
              <a:t>` of 257 indicates the maximum size of groups the user could participate in, and `</a:t>
            </a:r>
            <a:r>
              <a:rPr lang="en-GB" dirty="0" err="1"/>
              <a:t>frequently_forwarded_max_chats</a:t>
            </a:r>
            <a:r>
              <a:rPr lang="en-GB" dirty="0"/>
              <a:t>` of 5 suggests limits on message forwarding, which could be relevant for investigating the spread of misinformation or viral content. The `</a:t>
            </a:r>
            <a:r>
              <a:rPr lang="en-GB" dirty="0" err="1"/>
              <a:t>groups_privacy_blacklist</a:t>
            </a:r>
            <a:r>
              <a:rPr lang="en-GB" dirty="0"/>
              <a:t>` being enabled might indicate the user restricted certain contacts from adding them to groups, which could be relevant for social network analysis.</a:t>
            </a:r>
          </a:p>
          <a:p>
            <a:endParaRPr lang="en-GB" dirty="0"/>
          </a:p>
          <a:p>
            <a:r>
              <a:rPr lang="en-GB" dirty="0"/>
              <a:t>7. **Security and Privacy Settings**  </a:t>
            </a:r>
          </a:p>
          <a:p>
            <a:r>
              <a:rPr lang="en-GB" dirty="0"/>
              <a:t>   - **Entries:**</a:t>
            </a:r>
          </a:p>
          <a:p>
            <a:r>
              <a:rPr lang="en-GB" dirty="0"/>
              <a:t>     - `</a:t>
            </a:r>
            <a:r>
              <a:rPr lang="en-GB" dirty="0" err="1"/>
              <a:t>two_factor_auth_email_set</a:t>
            </a:r>
            <a:r>
              <a:rPr lang="en-GB" dirty="0"/>
              <a:t>` = `2` (likely indicates two-factor authentication email status)</a:t>
            </a:r>
          </a:p>
          <a:p>
            <a:r>
              <a:rPr lang="en-GB" dirty="0"/>
              <a:t>     - `</a:t>
            </a:r>
            <a:r>
              <a:rPr lang="en-GB" dirty="0" err="1"/>
              <a:t>suspicious_links</a:t>
            </a:r>
            <a:r>
              <a:rPr lang="en-GB" dirty="0"/>
              <a:t>` = `true` (suspicious link detection enabled)</a:t>
            </a:r>
          </a:p>
          <a:p>
            <a:r>
              <a:rPr lang="en-GB" dirty="0"/>
              <a:t>     - `</a:t>
            </a:r>
            <a:r>
              <a:rPr lang="en-GB" dirty="0" err="1"/>
              <a:t>instrument_spam_report_enabled</a:t>
            </a:r>
            <a:r>
              <a:rPr lang="en-GB" dirty="0"/>
              <a:t>` = `true` (spam reporting enabled)</a:t>
            </a:r>
          </a:p>
          <a:p>
            <a:r>
              <a:rPr lang="en-GB" dirty="0"/>
              <a:t>   - **Forensic Value: Moderate**  </a:t>
            </a:r>
          </a:p>
          <a:p>
            <a:r>
              <a:rPr lang="en-GB" dirty="0"/>
              <a:t>     The `</a:t>
            </a:r>
            <a:r>
              <a:rPr lang="en-GB" dirty="0" err="1"/>
              <a:t>two_factor_auth_email_set</a:t>
            </a:r>
            <a:r>
              <a:rPr lang="en-GB" dirty="0"/>
              <a:t>` value of 2 might indicate that two-factor authentication was configured with an email, which could be a lead for identifying the user’s email address (though the email itself isn’t stored here). The `</a:t>
            </a:r>
            <a:r>
              <a:rPr lang="en-GB" dirty="0" err="1"/>
              <a:t>suspicious_links</a:t>
            </a:r>
            <a:r>
              <a:rPr lang="en-GB" dirty="0"/>
              <a:t>` and `</a:t>
            </a:r>
            <a:r>
              <a:rPr lang="en-GB" dirty="0" err="1"/>
              <a:t>instrument_spam_report_enabled</a:t>
            </a:r>
            <a:r>
              <a:rPr lang="en-GB" dirty="0"/>
              <a:t>` settings suggest the user had security features enabled, which might indicate their awareness of privacy or security risks.</a:t>
            </a:r>
          </a:p>
          <a:p>
            <a:endParaRPr lang="en-GB" dirty="0"/>
          </a:p>
          <a:p>
            <a:r>
              <a:rPr lang="en-GB" dirty="0"/>
              <a:t>8. **App Configuration and Features**  </a:t>
            </a:r>
          </a:p>
          <a:p>
            <a:r>
              <a:rPr lang="en-GB" dirty="0"/>
              <a:t>   - **Entries:**</a:t>
            </a:r>
          </a:p>
          <a:p>
            <a:r>
              <a:rPr lang="en-GB" dirty="0"/>
              <a:t>     - `</a:t>
            </a:r>
            <a:r>
              <a:rPr lang="en-GB" dirty="0" err="1"/>
              <a:t>watls_enabled</a:t>
            </a:r>
            <a:r>
              <a:rPr lang="en-GB" dirty="0"/>
              <a:t>` = `true` (WATLS protocol enabled)</a:t>
            </a:r>
          </a:p>
          <a:p>
            <a:r>
              <a:rPr lang="en-GB" dirty="0"/>
              <a:t>     - `</a:t>
            </a:r>
            <a:r>
              <a:rPr lang="en-GB" dirty="0" err="1"/>
              <a:t>watls_early_data</a:t>
            </a:r>
            <a:r>
              <a:rPr lang="en-GB" dirty="0"/>
              <a:t>` = `true` (WATLS early data enabled)</a:t>
            </a:r>
          </a:p>
          <a:p>
            <a:r>
              <a:rPr lang="en-GB" dirty="0"/>
              <a:t>     - `watls_prefer_ip6` = `true` (prefer IPv6 for WATLS)</a:t>
            </a:r>
          </a:p>
          <a:p>
            <a:r>
              <a:rPr lang="en-GB" dirty="0"/>
              <a:t>     - `</a:t>
            </a:r>
            <a:r>
              <a:rPr lang="en-GB" dirty="0" err="1"/>
              <a:t>watls_no_dns</a:t>
            </a:r>
            <a:r>
              <a:rPr lang="en-GB" dirty="0"/>
              <a:t>` = `true` (no DNS for WATLS)</a:t>
            </a:r>
          </a:p>
          <a:p>
            <a:r>
              <a:rPr lang="en-GB" dirty="0"/>
              <a:t>     - `</a:t>
            </a:r>
            <a:r>
              <a:rPr lang="en-GB" dirty="0" err="1"/>
              <a:t>gif_provider</a:t>
            </a:r>
            <a:r>
              <a:rPr lang="en-GB" dirty="0"/>
              <a:t>` = `2` (GIF provider setting)</a:t>
            </a:r>
          </a:p>
          <a:p>
            <a:r>
              <a:rPr lang="en-GB" dirty="0"/>
              <a:t>     - `</a:t>
            </a:r>
            <a:r>
              <a:rPr lang="en-GB" dirty="0" err="1"/>
              <a:t>third_party_sticker_web_sync</a:t>
            </a:r>
            <a:r>
              <a:rPr lang="en-GB" dirty="0"/>
              <a:t>` = `true` (third-party sticker sync enabled)</a:t>
            </a:r>
          </a:p>
          <a:p>
            <a:r>
              <a:rPr lang="en-GB" dirty="0"/>
              <a:t>     - `</a:t>
            </a:r>
            <a:r>
              <a:rPr lang="en-GB" dirty="0" err="1"/>
              <a:t>third_party_sticker_caching</a:t>
            </a:r>
            <a:r>
              <a:rPr lang="en-GB" dirty="0"/>
              <a:t>` = `true` (third-party sticker caching enabled)</a:t>
            </a:r>
          </a:p>
          <a:p>
            <a:r>
              <a:rPr lang="en-GB" dirty="0"/>
              <a:t>     - `</a:t>
            </a:r>
            <a:r>
              <a:rPr lang="en-GB" dirty="0" err="1"/>
              <a:t>sticker_notification_preview</a:t>
            </a:r>
            <a:r>
              <a:rPr lang="en-GB" dirty="0"/>
              <a:t>` = `true` (sticker notification previews enabled)</a:t>
            </a:r>
          </a:p>
          <a:p>
            <a:r>
              <a:rPr lang="en-GB" dirty="0"/>
              <a:t>   - **Forensic Value: Low to Moderate**  </a:t>
            </a:r>
          </a:p>
          <a:p>
            <a:r>
              <a:rPr lang="en-GB" dirty="0"/>
              <a:t>     These settings are more technical and relate to app functionality, such as the use of WATLS (WhatsApp’s TLS implementation) for secure communication, GIF providers, and sticker features. While they don’t directly reveal user activity, they can help investigators understand the app’s configuration and potential data sources (e.g., third-party sticker data might be cached elsewhere).</a:t>
            </a:r>
          </a:p>
          <a:p>
            <a:endParaRPr lang="en-GB" dirty="0"/>
          </a:p>
          <a:p>
            <a:r>
              <a:rPr lang="en-GB" dirty="0"/>
              <a:t>9. **Server and Network Settings**  </a:t>
            </a:r>
          </a:p>
          <a:p>
            <a:r>
              <a:rPr lang="en-GB" dirty="0"/>
              <a:t>   - **Entries:**</a:t>
            </a:r>
          </a:p>
          <a:p>
            <a:r>
              <a:rPr lang="en-GB" dirty="0"/>
              <a:t>     - `</a:t>
            </a:r>
            <a:r>
              <a:rPr lang="en-GB" dirty="0" err="1"/>
              <a:t>server_props:config_hash</a:t>
            </a:r>
            <a:r>
              <a:rPr lang="en-GB" dirty="0"/>
              <a:t>` = `4u2az` (server config hash)</a:t>
            </a:r>
          </a:p>
          <a:p>
            <a:r>
              <a:rPr lang="en-GB" dirty="0"/>
              <a:t>     - `</a:t>
            </a:r>
            <a:r>
              <a:rPr lang="en-GB" dirty="0" err="1"/>
              <a:t>server_props:last_version</a:t>
            </a:r>
            <a:r>
              <a:rPr lang="en-GB" dirty="0"/>
              <a:t>` = `26` (last server props version)</a:t>
            </a:r>
          </a:p>
          <a:p>
            <a:r>
              <a:rPr lang="en-GB" dirty="0"/>
              <a:t>     - `</a:t>
            </a:r>
            <a:r>
              <a:rPr lang="en-GB" dirty="0" err="1"/>
              <a:t>server_props:refresh</a:t>
            </a:r>
            <a:r>
              <a:rPr lang="en-GB" dirty="0"/>
              <a:t>` = `86400000` (server props refresh interval in milliseconds, 24 hours)</a:t>
            </a:r>
          </a:p>
          <a:p>
            <a:r>
              <a:rPr lang="en-GB" dirty="0"/>
              <a:t>     - `</a:t>
            </a:r>
            <a:r>
              <a:rPr lang="en-GB" dirty="0" err="1"/>
              <a:t>heartbeat_interval_seconds</a:t>
            </a:r>
            <a:r>
              <a:rPr lang="en-GB" dirty="0"/>
              <a:t>` = `86400` (heartbeat interval, 24 hours)</a:t>
            </a:r>
          </a:p>
          <a:p>
            <a:r>
              <a:rPr lang="en-GB" dirty="0"/>
              <a:t>   - **Forensic Value: Low to Moderate**  </a:t>
            </a:r>
          </a:p>
          <a:p>
            <a:r>
              <a:rPr lang="en-GB" dirty="0"/>
              <a:t>     These settings provide insight into the app’s communication with WhatsApp servers. The `</a:t>
            </a:r>
            <a:r>
              <a:rPr lang="en-GB" dirty="0" err="1"/>
              <a:t>server_props:refresh</a:t>
            </a:r>
            <a:r>
              <a:rPr lang="en-GB" dirty="0"/>
              <a:t>` and `</a:t>
            </a:r>
            <a:r>
              <a:rPr lang="en-GB" dirty="0" err="1"/>
              <a:t>heartbeat_interval_seconds</a:t>
            </a:r>
            <a:r>
              <a:rPr lang="en-GB" dirty="0"/>
              <a:t>` both being 86400 seconds (24 hours) indicate how often the app syncs with the server, which can help establish a timeline of network activity.</a:t>
            </a:r>
          </a:p>
          <a:p>
            <a:endParaRPr lang="en-GB" dirty="0"/>
          </a:p>
          <a:p>
            <a:r>
              <a:rPr lang="en-GB" dirty="0"/>
              <a:t>---</a:t>
            </a:r>
          </a:p>
          <a:p>
            <a:endParaRPr lang="en-GB" dirty="0"/>
          </a:p>
          <a:p>
            <a:r>
              <a:rPr lang="en-GB" dirty="0"/>
              <a:t>### Most Valuable Information for Digital Forensics</a:t>
            </a:r>
          </a:p>
          <a:p>
            <a:endParaRPr lang="en-GB" dirty="0"/>
          </a:p>
          <a:p>
            <a:r>
              <a:rPr lang="en-GB" dirty="0"/>
              <a:t>The following entries stand out as the most valuable for forensic analysis:</a:t>
            </a:r>
          </a:p>
          <a:p>
            <a:endParaRPr lang="en-GB" dirty="0"/>
          </a:p>
          <a:p>
            <a:r>
              <a:rPr lang="en-GB" dirty="0"/>
              <a:t>1. **Location Data (`</a:t>
            </a:r>
            <a:r>
              <a:rPr lang="en-GB" dirty="0" err="1"/>
              <a:t>share_location_lat</a:t>
            </a:r>
            <a:r>
              <a:rPr lang="en-GB" dirty="0"/>
              <a:t>`, `</a:t>
            </a:r>
            <a:r>
              <a:rPr lang="en-GB" dirty="0" err="1"/>
              <a:t>share_location_lon</a:t>
            </a:r>
            <a:r>
              <a:rPr lang="en-GB" dirty="0"/>
              <a:t>`)**  </a:t>
            </a:r>
          </a:p>
          <a:p>
            <a:r>
              <a:rPr lang="en-GB" dirty="0"/>
              <a:t>   - Coordinates (35.65854, -78.861786) near Raleigh, NC, USA, can help pinpoint the user’s location at a specific time, especially if correlated with timestamps.</a:t>
            </a:r>
          </a:p>
          <a:p>
            <a:endParaRPr lang="en-GB" dirty="0"/>
          </a:p>
          <a:p>
            <a:r>
              <a:rPr lang="en-GB" dirty="0"/>
              <a:t>2. **Timestamps (`</a:t>
            </a:r>
            <a:r>
              <a:rPr lang="en-GB" dirty="0" err="1"/>
              <a:t>groups_server_props_last_refresh_time</a:t>
            </a:r>
            <a:r>
              <a:rPr lang="en-GB" dirty="0"/>
              <a:t>`, `</a:t>
            </a:r>
            <a:r>
              <a:rPr lang="en-GB" dirty="0" err="1"/>
              <a:t>file_date</a:t>
            </a:r>
            <a:r>
              <a:rPr lang="en-GB" dirty="0"/>
              <a:t>`)**  </a:t>
            </a:r>
          </a:p>
          <a:p>
            <a:r>
              <a:rPr lang="en-GB" dirty="0"/>
              <a:t>   - The timestamp (February 14, 2020, 15:40:36 UTC) and date (February 8, 2020) provide a timeline of app activity, which is critical for reconstructing events.</a:t>
            </a:r>
          </a:p>
          <a:p>
            <a:endParaRPr lang="en-GB" dirty="0"/>
          </a:p>
          <a:p>
            <a:r>
              <a:rPr lang="en-GB" dirty="0"/>
              <a:t>3. **Payment Settings (`</a:t>
            </a:r>
            <a:r>
              <a:rPr lang="en-GB" dirty="0" err="1"/>
              <a:t>payments_web_enabled</a:t>
            </a:r>
            <a:r>
              <a:rPr lang="en-GB" dirty="0"/>
              <a:t>`, `</a:t>
            </a:r>
            <a:r>
              <a:rPr lang="en-GB" dirty="0" err="1"/>
              <a:t>payments_upi_transaction_limit</a:t>
            </a:r>
            <a:r>
              <a:rPr lang="en-GB" dirty="0"/>
              <a:t>`)**  </a:t>
            </a:r>
          </a:p>
          <a:p>
            <a:r>
              <a:rPr lang="en-GB" dirty="0"/>
              <a:t>   - Indicates the user had WhatsApp Payments enabled with a UPI transaction limit of 5000, suggesting potential financial activity that could be investigated further.</a:t>
            </a:r>
          </a:p>
          <a:p>
            <a:endParaRPr lang="en-GB" dirty="0"/>
          </a:p>
          <a:p>
            <a:r>
              <a:rPr lang="en-GB" dirty="0"/>
              <a:t>4. **Group and Communication Settings (`</a:t>
            </a:r>
            <a:r>
              <a:rPr lang="en-GB" dirty="0" err="1"/>
              <a:t>group_invite_sending</a:t>
            </a:r>
            <a:r>
              <a:rPr lang="en-GB" dirty="0"/>
              <a:t>`, `</a:t>
            </a:r>
            <a:r>
              <a:rPr lang="en-GB" dirty="0" err="1"/>
              <a:t>frequently_forwarded_max_chats</a:t>
            </a:r>
            <a:r>
              <a:rPr lang="en-GB" dirty="0"/>
              <a:t>`)**  </a:t>
            </a:r>
          </a:p>
          <a:p>
            <a:r>
              <a:rPr lang="en-GB" dirty="0"/>
              <a:t>   - Provides insight into the user’s group interactions and message-forwarding </a:t>
            </a:r>
            <a:r>
              <a:rPr lang="en-GB" dirty="0" err="1"/>
              <a:t>behavior</a:t>
            </a:r>
            <a:r>
              <a:rPr lang="en-GB" dirty="0"/>
              <a:t>, which can be relevant for social network analysis or investigating the spread of content.</a:t>
            </a:r>
          </a:p>
          <a:p>
            <a:endParaRPr lang="en-GB" dirty="0"/>
          </a:p>
          <a:p>
            <a:r>
              <a:rPr lang="en-GB" dirty="0"/>
              <a:t>5. **Security Settings (`</a:t>
            </a:r>
            <a:r>
              <a:rPr lang="en-GB" dirty="0" err="1"/>
              <a:t>two_factor_auth_email_set</a:t>
            </a:r>
            <a:r>
              <a:rPr lang="en-GB" dirty="0"/>
              <a:t>`)**  </a:t>
            </a:r>
          </a:p>
          <a:p>
            <a:r>
              <a:rPr lang="en-GB" dirty="0"/>
              <a:t>   - Suggests two-factor authentication was configured, which might lead to identifying the user’s email address in other data sources.</a:t>
            </a:r>
          </a:p>
          <a:p>
            <a:endParaRPr lang="en-GB" dirty="0"/>
          </a:p>
          <a:p>
            <a:r>
              <a:rPr lang="en-GB" dirty="0"/>
              <a:t>---</a:t>
            </a:r>
          </a:p>
          <a:p>
            <a:endParaRPr lang="en-GB" dirty="0"/>
          </a:p>
          <a:p>
            <a:r>
              <a:rPr lang="en-GB" dirty="0"/>
              <a:t>### Additional Notes on File Size</a:t>
            </a:r>
          </a:p>
          <a:p>
            <a:r>
              <a:rPr lang="en-GB" dirty="0"/>
              <a:t>Since the `cat` command doesn’t provide the file size, you can use a command like `ls -</a:t>
            </a:r>
            <a:r>
              <a:rPr lang="en-GB" dirty="0" err="1"/>
              <a:t>lh</a:t>
            </a:r>
            <a:r>
              <a:rPr lang="en-GB" dirty="0"/>
              <a:t> com.whatsapp_preferences.xml` to check the size of the file. In this case, the file appears to be relatively small (likely a few KB), as it contains only configuration data in XML format. However, its forensic value lies in the content rather than the size.</a:t>
            </a:r>
          </a:p>
          <a:p>
            <a:endParaRPr lang="en-GB" dirty="0"/>
          </a:p>
          <a:p>
            <a:r>
              <a:rPr lang="en-GB" dirty="0"/>
              <a:t>If you need to explore further, you might want to examine other files in the `</a:t>
            </a:r>
            <a:r>
              <a:rPr lang="en-GB" dirty="0" err="1"/>
              <a:t>shared_prefs</a:t>
            </a:r>
            <a:r>
              <a:rPr lang="en-GB" dirty="0"/>
              <a:t>` directory (e.g., `registerPhone.xml` or `com.whatsapp_payment_preferences.xml`) for more user-specific data, such as phone numbers or payment transaction details.</a:t>
            </a:r>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12</a:t>
            </a:fld>
            <a:endParaRPr lang="en-US"/>
          </a:p>
        </p:txBody>
      </p:sp>
    </p:spTree>
    <p:extLst>
      <p:ext uri="{BB962C8B-B14F-4D97-AF65-F5344CB8AC3E}">
        <p14:creationId xmlns:p14="http://schemas.microsoft.com/office/powerpoint/2010/main" val="3286701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tree -L 1  'Pixel 3/data/data/</a:t>
            </a:r>
            <a:r>
              <a:rPr lang="en-US" dirty="0" err="1"/>
              <a:t>com.whatsapp</a:t>
            </a:r>
            <a:r>
              <a:rPr lang="en-US" dirty="0"/>
              <a:t>/databases'</a:t>
            </a:r>
          </a:p>
        </p:txBody>
      </p:sp>
      <p:sp>
        <p:nvSpPr>
          <p:cNvPr id="4" name="Slide Number Placeholder 3"/>
          <p:cNvSpPr>
            <a:spLocks noGrp="1"/>
          </p:cNvSpPr>
          <p:nvPr>
            <p:ph type="sldNum" sz="quarter" idx="5"/>
          </p:nvPr>
        </p:nvSpPr>
        <p:spPr/>
        <p:txBody>
          <a:bodyPr/>
          <a:lstStyle/>
          <a:p>
            <a:fld id="{DDBF98C7-164A-4723-84F0-B1E4B080DDEC}" type="slidenum">
              <a:rPr lang="en-US" smtClean="0"/>
              <a:t>14</a:t>
            </a:fld>
            <a:endParaRPr lang="en-US"/>
          </a:p>
        </p:txBody>
      </p:sp>
    </p:spTree>
    <p:extLst>
      <p:ext uri="{BB962C8B-B14F-4D97-AF65-F5344CB8AC3E}">
        <p14:creationId xmlns:p14="http://schemas.microsoft.com/office/powerpoint/2010/main" val="2588597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image shows a directory listing of the `/data/data/</a:t>
            </a:r>
            <a:r>
              <a:rPr lang="en-GB" dirty="0" err="1"/>
              <a:t>com.whatsapp</a:t>
            </a:r>
            <a:r>
              <a:rPr lang="en-GB" dirty="0"/>
              <a:t>/databases` directory on a device running Kali Linux, likely extracted from a WhatsApp installation. This directory contains SQLite database files (`.</a:t>
            </a:r>
            <a:r>
              <a:rPr lang="en-GB" dirty="0" err="1"/>
              <a:t>db</a:t>
            </a:r>
            <a:r>
              <a:rPr lang="en-GB" dirty="0"/>
              <a:t>` files) and their associated shared memory (`.</a:t>
            </a:r>
            <a:r>
              <a:rPr lang="en-GB" dirty="0" err="1"/>
              <a:t>db-shm</a:t>
            </a:r>
            <a:r>
              <a:rPr lang="en-GB" dirty="0"/>
              <a:t>`) and write-ahead log (`.</a:t>
            </a:r>
            <a:r>
              <a:rPr lang="en-GB" dirty="0" err="1"/>
              <a:t>db-wal</a:t>
            </a:r>
            <a:r>
              <a:rPr lang="en-GB" dirty="0"/>
              <a:t>`) files. In a digital forensics context, these databases are critical because they store user data, messages, metadata, and other app-related information that can provide deep insights into a user’s activities, communications, and interactions on WhatsApp.</a:t>
            </a:r>
          </a:p>
          <a:p>
            <a:endParaRPr lang="en-GB" dirty="0"/>
          </a:p>
          <a:p>
            <a:r>
              <a:rPr lang="en-GB" dirty="0"/>
              <a:t>Below is an analysis of the databases listed in the figure, focusing on their potential forensic value, along with their sizes as shown in the output.</a:t>
            </a:r>
          </a:p>
          <a:p>
            <a:endParaRPr lang="en-GB" dirty="0"/>
          </a:p>
          <a:p>
            <a:r>
              <a:rPr lang="en-GB" dirty="0"/>
              <a:t>---</a:t>
            </a:r>
          </a:p>
          <a:p>
            <a:endParaRPr lang="en-GB" dirty="0"/>
          </a:p>
          <a:p>
            <a:r>
              <a:rPr lang="en-GB" dirty="0"/>
              <a:t>### Analysis of Databases and Their Forensic Value</a:t>
            </a:r>
          </a:p>
          <a:p>
            <a:endParaRPr lang="en-GB" dirty="0"/>
          </a:p>
          <a:p>
            <a:r>
              <a:rPr lang="en-GB" dirty="0"/>
              <a:t>1. **</a:t>
            </a:r>
            <a:r>
              <a:rPr lang="en-GB" dirty="0" err="1"/>
              <a:t>wa.db</a:t>
            </a:r>
            <a:r>
              <a:rPr lang="en-GB" dirty="0"/>
              <a:t> (Size: 4096 bytes, Last Modified: Jan 29, 2020)**  </a:t>
            </a:r>
          </a:p>
          <a:p>
            <a:r>
              <a:rPr lang="en-GB" dirty="0"/>
              <a:t>   - **Description:** The `</a:t>
            </a:r>
            <a:r>
              <a:rPr lang="en-GB" dirty="0" err="1"/>
              <a:t>wa.db</a:t>
            </a:r>
            <a:r>
              <a:rPr lang="en-GB" dirty="0"/>
              <a:t>` database typically stores WhatsApp contact information, such as the user's contact list, phone numbers, and associated metadata (e.g., display names, profile pictures). It may also include information about WhatsApp-specific contacts (e.g., those who have WhatsApp installed).</a:t>
            </a:r>
          </a:p>
          <a:p>
            <a:r>
              <a:rPr lang="en-GB" dirty="0"/>
              <a:t>   - **Forensic Value: High**  </a:t>
            </a:r>
          </a:p>
          <a:p>
            <a:r>
              <a:rPr lang="en-GB" dirty="0"/>
              <a:t>     This database is valuable for mapping the user’s social network. It can reveal the user’s contacts, their phone numbers, and potentially their WhatsApp IDs, which can be used to identify communication partners. It may also contain timestamps of when contacts were added or last updated.</a:t>
            </a:r>
          </a:p>
          <a:p>
            <a:endParaRPr lang="en-GB" dirty="0"/>
          </a:p>
          <a:p>
            <a:r>
              <a:rPr lang="en-GB" dirty="0"/>
              <a:t>2. **</a:t>
            </a:r>
            <a:r>
              <a:rPr lang="en-GB" dirty="0" err="1"/>
              <a:t>msgstore.db</a:t>
            </a:r>
            <a:r>
              <a:rPr lang="en-GB" dirty="0"/>
              <a:t> (Size: 823296 bytes, Last Modified: Feb 14, 2020)**  </a:t>
            </a:r>
          </a:p>
          <a:p>
            <a:r>
              <a:rPr lang="en-GB" dirty="0"/>
              <a:t>   - **Description:** The `</a:t>
            </a:r>
            <a:r>
              <a:rPr lang="en-GB" dirty="0" err="1"/>
              <a:t>msgstore.db</a:t>
            </a:r>
            <a:r>
              <a:rPr lang="en-GB" dirty="0"/>
              <a:t>` database is the primary database for storing WhatsApp messages, including chat conversations, group chats, and message metadata (e.g., timestamps, sender/receiver IDs, message status). It typically contains the actual content of messages, unless they are end-to-end encrypted and the decryption key is unavailable.</a:t>
            </a:r>
          </a:p>
          <a:p>
            <a:r>
              <a:rPr lang="en-GB" dirty="0"/>
              <a:t>   - **Forensic Value: Very High**  </a:t>
            </a:r>
          </a:p>
          <a:p>
            <a:r>
              <a:rPr lang="en-GB" dirty="0"/>
              <a:t>     This is one of the most critical databases for forensic analysis. It can reveal the user’s entire chat history, including text messages, group conversations, and metadata like timestamps and read receipts. Even if message content is encrypted, metadata (e.g., who the user communicated with and when) can still be extracted, which is invaluable for establishing communication patterns and timelines.</a:t>
            </a:r>
          </a:p>
          <a:p>
            <a:endParaRPr lang="en-GB" dirty="0"/>
          </a:p>
          <a:p>
            <a:r>
              <a:rPr lang="en-GB" dirty="0"/>
              <a:t>3. **</a:t>
            </a:r>
            <a:r>
              <a:rPr lang="en-GB" dirty="0" err="1"/>
              <a:t>chatsettings.db</a:t>
            </a:r>
            <a:r>
              <a:rPr lang="en-GB" dirty="0"/>
              <a:t> (Size: 24576 bytes, Last Modified: Jan 29, 2020)**  </a:t>
            </a:r>
          </a:p>
          <a:p>
            <a:r>
              <a:rPr lang="en-GB" dirty="0"/>
              <a:t>   - **Description:** This database stores chat-specific settings, such as mute status, notification preferences, and pinned chats. It may also include group chat settings, like group names, descriptions, and admin details.</a:t>
            </a:r>
          </a:p>
          <a:p>
            <a:r>
              <a:rPr lang="en-GB" dirty="0"/>
              <a:t>   - **Forensic Value: Moderate to High**  </a:t>
            </a:r>
          </a:p>
          <a:p>
            <a:r>
              <a:rPr lang="en-GB" dirty="0"/>
              <a:t>     This database can provide insights into the user’s chat preferences and priorities (e.g., which chats were muted or pinned). For group chats, it might reveal group metadata, such as the group’s creation date, admin list, and member list, which can help map social relationships.</a:t>
            </a:r>
          </a:p>
          <a:p>
            <a:endParaRPr lang="en-GB" dirty="0"/>
          </a:p>
          <a:p>
            <a:r>
              <a:rPr lang="en-GB" dirty="0"/>
              <a:t>4. **</a:t>
            </a:r>
            <a:r>
              <a:rPr lang="en-GB" dirty="0" err="1"/>
              <a:t>payments.db</a:t>
            </a:r>
            <a:r>
              <a:rPr lang="en-GB" dirty="0"/>
              <a:t> (Size: 4096 bytes, Last Modified: Jan 29, 2020)**  </a:t>
            </a:r>
          </a:p>
          <a:p>
            <a:r>
              <a:rPr lang="en-GB" dirty="0"/>
              <a:t>   - **Description:** The `</a:t>
            </a:r>
            <a:r>
              <a:rPr lang="en-GB" dirty="0" err="1"/>
              <a:t>payments.db</a:t>
            </a:r>
            <a:r>
              <a:rPr lang="en-GB" dirty="0"/>
              <a:t>` database stores information related to WhatsApp Payments, such as transaction history, linked bank accounts, and payment settings. This is relevant if the user has enabled WhatsApp’s payment feature (e.g., UPI in India).</a:t>
            </a:r>
          </a:p>
          <a:p>
            <a:r>
              <a:rPr lang="en-GB" dirty="0"/>
              <a:t>   - **Forensic Value: High**  </a:t>
            </a:r>
          </a:p>
          <a:p>
            <a:r>
              <a:rPr lang="en-GB" dirty="0"/>
              <a:t>     If the user has used WhatsApp Payments, this database could contain financial transaction details, such as amounts, recipient details, and timestamps. This is critical for financial investigations, especially if linked to fraudulent or illicit activities.</a:t>
            </a:r>
          </a:p>
          <a:p>
            <a:endParaRPr lang="en-GB" dirty="0"/>
          </a:p>
          <a:p>
            <a:r>
              <a:rPr lang="en-GB" dirty="0"/>
              <a:t>5. **</a:t>
            </a:r>
            <a:r>
              <a:rPr lang="en-GB" dirty="0" err="1"/>
              <a:t>location.db</a:t>
            </a:r>
            <a:r>
              <a:rPr lang="en-GB" dirty="0"/>
              <a:t> (Size: 4096 bytes, Last Modified: Jan 29, 2020)**  </a:t>
            </a:r>
          </a:p>
          <a:p>
            <a:r>
              <a:rPr lang="en-GB" dirty="0"/>
              <a:t>   - **Description:** This database likely stores location-sharing data, such as coordinates, timestamps, and details of shared locations within chats.</a:t>
            </a:r>
          </a:p>
          <a:p>
            <a:r>
              <a:rPr lang="en-GB" dirty="0"/>
              <a:t>   - **Forensic Value: High**  </a:t>
            </a:r>
          </a:p>
          <a:p>
            <a:r>
              <a:rPr lang="en-GB" dirty="0"/>
              <a:t>     Location data is crucial for geolocation analysis. This database might reveal specific locations the user shared in chats, along with timestamps, which can help establish their physical presence at a given time. It can also corroborate the location data found in `com.whatsapp_preferences.xml` (e.g., the coordinates 35.65854, -78.861786).</a:t>
            </a:r>
          </a:p>
          <a:p>
            <a:endParaRPr lang="en-GB" dirty="0"/>
          </a:p>
          <a:p>
            <a:r>
              <a:rPr lang="en-GB" dirty="0"/>
              <a:t>6. **</a:t>
            </a:r>
            <a:r>
              <a:rPr lang="en-GB" dirty="0" err="1"/>
              <a:t>media.db</a:t>
            </a:r>
            <a:r>
              <a:rPr lang="en-GB" dirty="0"/>
              <a:t> (Size: 4096 bytes, Last Modified: Jan 29, 2020)**  </a:t>
            </a:r>
          </a:p>
          <a:p>
            <a:r>
              <a:rPr lang="en-GB" dirty="0"/>
              <a:t>   - **Description:** The `</a:t>
            </a:r>
            <a:r>
              <a:rPr lang="en-GB" dirty="0" err="1"/>
              <a:t>media.db</a:t>
            </a:r>
            <a:r>
              <a:rPr lang="en-GB" dirty="0"/>
              <a:t>` database typically stores metadata about media files shared or received in WhatsApp, such as file paths, types (e.g., image, video), and timestamps. It does not store the media files themselves (those are usually in the `/data/data/</a:t>
            </a:r>
            <a:r>
              <a:rPr lang="en-GB" dirty="0" err="1"/>
              <a:t>com.whatsapp</a:t>
            </a:r>
            <a:r>
              <a:rPr lang="en-GB" dirty="0"/>
              <a:t>/files` directory) but links to them.</a:t>
            </a:r>
          </a:p>
          <a:p>
            <a:r>
              <a:rPr lang="en-GB" dirty="0"/>
              <a:t>   - **Forensic Value: Moderate to High**  </a:t>
            </a:r>
          </a:p>
          <a:p>
            <a:r>
              <a:rPr lang="en-GB" dirty="0"/>
              <a:t>     This database can help identify media files shared or received by the user, including their metadata (e.g., when a photo was sent or received). This can be cross-referenced with the actual media files to reconstruct the user’s media activity.</a:t>
            </a:r>
          </a:p>
          <a:p>
            <a:endParaRPr lang="en-GB" dirty="0"/>
          </a:p>
          <a:p>
            <a:r>
              <a:rPr lang="en-GB" dirty="0"/>
              <a:t>7. **</a:t>
            </a:r>
            <a:r>
              <a:rPr lang="en-GB" dirty="0" err="1"/>
              <a:t>stickers.db</a:t>
            </a:r>
            <a:r>
              <a:rPr lang="en-GB" dirty="0"/>
              <a:t> (Size: 118784 bytes, Last Modified: Feb 9, 2020)**  </a:t>
            </a:r>
          </a:p>
          <a:p>
            <a:r>
              <a:rPr lang="en-GB" dirty="0"/>
              <a:t>   - **Description:** This database stores information about stickers used in WhatsApp, such as sticker packs, usage history, and metadata (e.g., timestamps of when stickers were sent).</a:t>
            </a:r>
          </a:p>
          <a:p>
            <a:r>
              <a:rPr lang="en-GB" dirty="0"/>
              <a:t>   - **Forensic Value: Moderate**  </a:t>
            </a:r>
          </a:p>
          <a:p>
            <a:r>
              <a:rPr lang="en-GB" dirty="0"/>
              <a:t>     While stickers themselves are not typically critical, this database can provide </a:t>
            </a:r>
            <a:r>
              <a:rPr lang="en-GB" dirty="0" err="1"/>
              <a:t>behavioral</a:t>
            </a:r>
            <a:r>
              <a:rPr lang="en-GB" dirty="0"/>
              <a:t> insights, such as the user’s sticker usage patterns. It might also contain timestamps of when stickers were sent, which can contribute to a timeline of activity.</a:t>
            </a:r>
          </a:p>
          <a:p>
            <a:endParaRPr lang="en-GB" dirty="0"/>
          </a:p>
          <a:p>
            <a:r>
              <a:rPr lang="en-GB" dirty="0"/>
              <a:t>8. **</a:t>
            </a:r>
            <a:r>
              <a:rPr lang="en-GB" dirty="0" err="1"/>
              <a:t>statusranking.db</a:t>
            </a:r>
            <a:r>
              <a:rPr lang="en-GB" dirty="0"/>
              <a:t> (Size: 32768 bytes, Last Modified: Feb 8, 2020)**  </a:t>
            </a:r>
          </a:p>
          <a:p>
            <a:r>
              <a:rPr lang="en-GB" dirty="0"/>
              <a:t>   - **Description:** This database likely stores data related to WhatsApp Status updates, such as which statuses were viewed, posted, or ranked (e.g., based on user interaction).</a:t>
            </a:r>
          </a:p>
          <a:p>
            <a:r>
              <a:rPr lang="en-GB" dirty="0"/>
              <a:t>   - **Forensic Value: Moderate**  </a:t>
            </a:r>
          </a:p>
          <a:p>
            <a:r>
              <a:rPr lang="en-GB" dirty="0"/>
              <a:t>     This can reveal the user’s Status activity, including who they interacted with via Status updates and when. It might also show which contacts’ statuses the user viewed, providing insight into their social interactions.</a:t>
            </a:r>
          </a:p>
          <a:p>
            <a:endParaRPr lang="en-GB" dirty="0"/>
          </a:p>
          <a:p>
            <a:r>
              <a:rPr lang="en-GB" dirty="0"/>
              <a:t>9. **</a:t>
            </a:r>
            <a:r>
              <a:rPr lang="en-GB" dirty="0" err="1"/>
              <a:t>hsm.db</a:t>
            </a:r>
            <a:r>
              <a:rPr lang="en-GB" dirty="0"/>
              <a:t> (Size: 24576 bytes, Last Modified: Jan 30, 2020)**  </a:t>
            </a:r>
          </a:p>
          <a:p>
            <a:r>
              <a:rPr lang="en-GB" dirty="0"/>
              <a:t>   - **Description:** The `</a:t>
            </a:r>
            <a:r>
              <a:rPr lang="en-GB" dirty="0" err="1"/>
              <a:t>hsm.db</a:t>
            </a:r>
            <a:r>
              <a:rPr lang="en-GB" dirty="0"/>
              <a:t>` database is likely related to WhatsApp’s Highly Structured Messages (HSM), which are template messages often used by businesses for notifications or customer service.</a:t>
            </a:r>
          </a:p>
          <a:p>
            <a:r>
              <a:rPr lang="en-GB" dirty="0"/>
              <a:t>   - **Forensic Value: Low to Moderate**  </a:t>
            </a:r>
          </a:p>
          <a:p>
            <a:r>
              <a:rPr lang="en-GB" dirty="0"/>
              <a:t>     If the user interacted with businesses via WhatsApp, this database might contain templates or metadata about those interactions. It’s less likely to contain personal user data but could be relevant for investigating business communications.</a:t>
            </a:r>
          </a:p>
          <a:p>
            <a:endParaRPr lang="en-GB" dirty="0"/>
          </a:p>
          <a:p>
            <a:r>
              <a:rPr lang="en-GB" dirty="0"/>
              <a:t>10. **</a:t>
            </a:r>
            <a:r>
              <a:rPr lang="en-GB" dirty="0" err="1"/>
              <a:t>emojidictionary.db</a:t>
            </a:r>
            <a:r>
              <a:rPr lang="en-GB" dirty="0"/>
              <a:t> (Size: 425984 bytes, Last Modified: Feb 9, 2020)**  </a:t>
            </a:r>
          </a:p>
          <a:p>
            <a:r>
              <a:rPr lang="en-GB" dirty="0"/>
              <a:t>    - **Description:** This database stores emoji-related data, such as emoji mappings, search indexes, or frequently used emojis.</a:t>
            </a:r>
          </a:p>
          <a:p>
            <a:r>
              <a:rPr lang="en-GB" dirty="0"/>
              <a:t>    - **Forensic Value: Low**  </a:t>
            </a:r>
          </a:p>
          <a:p>
            <a:r>
              <a:rPr lang="en-GB" dirty="0"/>
              <a:t>      This database is primarily for app functionality (e.g., emoji search) and is unlikely to contain significant user-specific data. However, it might reveal frequently used emojis, which could provide minor </a:t>
            </a:r>
            <a:r>
              <a:rPr lang="en-GB" dirty="0" err="1"/>
              <a:t>behavioral</a:t>
            </a:r>
            <a:r>
              <a:rPr lang="en-GB" dirty="0"/>
              <a:t> insights.</a:t>
            </a:r>
          </a:p>
          <a:p>
            <a:endParaRPr lang="en-GB" dirty="0"/>
          </a:p>
          <a:p>
            <a:r>
              <a:rPr lang="en-GB" dirty="0"/>
              <a:t>11. **</a:t>
            </a:r>
            <a:r>
              <a:rPr lang="en-GB" dirty="0" err="1"/>
              <a:t>companion_devices.db</a:t>
            </a:r>
            <a:r>
              <a:rPr lang="en-GB" dirty="0"/>
              <a:t> (Size: 24576 bytes, Last Modified: Feb 8, 2020)**  </a:t>
            </a:r>
          </a:p>
          <a:p>
            <a:r>
              <a:rPr lang="en-GB" dirty="0"/>
              <a:t>    - **Description:** This database likely stores information about companion devices linked to the user’s WhatsApp account, such as devices used for multi-device support (e.g., WhatsApp on a desktop or tablet).</a:t>
            </a:r>
          </a:p>
          <a:p>
            <a:r>
              <a:rPr lang="en-GB" dirty="0"/>
              <a:t>    - **Forensic Value: High**  </a:t>
            </a:r>
          </a:p>
          <a:p>
            <a:r>
              <a:rPr lang="en-GB" dirty="0"/>
              <a:t>      This can reveal other devices the user has linked to their WhatsApp account, including device IDs, IP addresses, or timestamps of when the devices were linked. This is critical for identifying additional devices that might contain relevant data.</a:t>
            </a:r>
          </a:p>
          <a:p>
            <a:endParaRPr lang="en-GB" dirty="0"/>
          </a:p>
          <a:p>
            <a:r>
              <a:rPr lang="en-GB" dirty="0"/>
              <a:t>12. **</a:t>
            </a:r>
            <a:r>
              <a:rPr lang="en-GB" dirty="0" err="1"/>
              <a:t>jobqueue-WhatsAppJobManager</a:t>
            </a:r>
            <a:r>
              <a:rPr lang="en-GB" dirty="0"/>
              <a:t> (Size: 16384 bytes, Last Modified: Feb 9, 2020)**  </a:t>
            </a:r>
          </a:p>
          <a:p>
            <a:r>
              <a:rPr lang="en-GB" dirty="0"/>
              <a:t>    - **Description:** This database is likely used by WhatsApp’s job queue system to manage background tasks, such as message sending, media uploads, or notifications.</a:t>
            </a:r>
          </a:p>
          <a:p>
            <a:r>
              <a:rPr lang="en-GB" dirty="0"/>
              <a:t>    - **Forensic Value: Low to Moderate**  </a:t>
            </a:r>
          </a:p>
          <a:p>
            <a:r>
              <a:rPr lang="en-GB" dirty="0"/>
              <a:t>      While it may not contain direct user data, it could include metadata about queued tasks, such as timestamps of when certain actions (e.g., message sending) were scheduled. This can contribute to a timeline of activity.</a:t>
            </a:r>
          </a:p>
          <a:p>
            <a:endParaRPr lang="en-GB" dirty="0"/>
          </a:p>
          <a:p>
            <a:r>
              <a:rPr lang="en-GB" dirty="0"/>
              <a:t>13. **</a:t>
            </a:r>
            <a:r>
              <a:rPr lang="en-GB" dirty="0" err="1"/>
              <a:t>axolotl.db</a:t>
            </a:r>
            <a:r>
              <a:rPr lang="en-GB" dirty="0"/>
              <a:t> (Size: 233472 bytes, Last Modified: Jan 30, 2020)**  </a:t>
            </a:r>
          </a:p>
          <a:p>
            <a:r>
              <a:rPr lang="en-GB" dirty="0"/>
              <a:t>    - **Description:** The `</a:t>
            </a:r>
            <a:r>
              <a:rPr lang="en-GB" dirty="0" err="1"/>
              <a:t>axolotl.db</a:t>
            </a:r>
            <a:r>
              <a:rPr lang="en-GB" dirty="0"/>
              <a:t>` database is related to WhatsApp’s implementation of the Axolotl (Signal) protocol for end-to-end encryption. It likely stores encryption keys, session data, and other cryptographic information.</a:t>
            </a:r>
          </a:p>
          <a:p>
            <a:r>
              <a:rPr lang="en-GB" dirty="0"/>
              <a:t>    - **Forensic Value: High (if accessible)**  </a:t>
            </a:r>
          </a:p>
          <a:p>
            <a:r>
              <a:rPr lang="en-GB" dirty="0"/>
              <a:t>      This database is critical for understanding the encryption setup, as it may contain session keys or pre-keys used for end-to-end encryption. However, accessing this data is challenging due to WhatsApp’s security measures, and decrypting messages typically requires the user’s private key, which is not easily obtainable.</a:t>
            </a:r>
          </a:p>
          <a:p>
            <a:endParaRPr lang="en-GB" dirty="0"/>
          </a:p>
          <a:p>
            <a:r>
              <a:rPr lang="en-GB" dirty="0"/>
              <a:t>---</a:t>
            </a:r>
          </a:p>
          <a:p>
            <a:endParaRPr lang="en-GB" dirty="0"/>
          </a:p>
          <a:p>
            <a:r>
              <a:rPr lang="en-GB" dirty="0"/>
              <a:t>### Associated Files (`.</a:t>
            </a:r>
            <a:r>
              <a:rPr lang="en-GB" dirty="0" err="1"/>
              <a:t>db-shm</a:t>
            </a:r>
            <a:r>
              <a:rPr lang="en-GB" dirty="0"/>
              <a:t>` and `.</a:t>
            </a:r>
            <a:r>
              <a:rPr lang="en-GB" dirty="0" err="1"/>
              <a:t>db-wal</a:t>
            </a:r>
            <a:r>
              <a:rPr lang="en-GB" dirty="0"/>
              <a:t>`)</a:t>
            </a:r>
          </a:p>
          <a:p>
            <a:r>
              <a:rPr lang="en-GB" dirty="0"/>
              <a:t>- **`.</a:t>
            </a:r>
            <a:r>
              <a:rPr lang="en-GB" dirty="0" err="1"/>
              <a:t>db-shm</a:t>
            </a:r>
            <a:r>
              <a:rPr lang="en-GB" dirty="0"/>
              <a:t>` (Shared Memory) and `.</a:t>
            </a:r>
            <a:r>
              <a:rPr lang="en-GB" dirty="0" err="1"/>
              <a:t>db-wal</a:t>
            </a:r>
            <a:r>
              <a:rPr lang="en-GB" dirty="0"/>
              <a:t>` (Write-Ahead Log):** These files are part of SQLite’s architecture. The `.</a:t>
            </a:r>
            <a:r>
              <a:rPr lang="en-GB" dirty="0" err="1"/>
              <a:t>db-shm</a:t>
            </a:r>
            <a:r>
              <a:rPr lang="en-GB" dirty="0"/>
              <a:t>` file is used for shared memory during database operations, and the `.</a:t>
            </a:r>
            <a:r>
              <a:rPr lang="en-GB" dirty="0" err="1"/>
              <a:t>db-wal</a:t>
            </a:r>
            <a:r>
              <a:rPr lang="en-GB" dirty="0"/>
              <a:t>` file is a write-ahead log for transaction management. They are temporary files that support the main `.</a:t>
            </a:r>
            <a:r>
              <a:rPr lang="en-GB" dirty="0" err="1"/>
              <a:t>db</a:t>
            </a:r>
            <a:r>
              <a:rPr lang="en-GB" dirty="0"/>
              <a:t>` files and may contain fragments of data or uncommitted transactions.</a:t>
            </a:r>
          </a:p>
          <a:p>
            <a:r>
              <a:rPr lang="en-GB" dirty="0"/>
              <a:t>- **Forensic Value: Moderate**  </a:t>
            </a:r>
          </a:p>
          <a:p>
            <a:r>
              <a:rPr lang="en-GB" dirty="0"/>
              <a:t>  These files can sometimes contain data that hasn’t been fully committed to the main database, such as recent messages or changes. They are worth examining if the main database appears incomplete or if you’re looking for recently modified data.</a:t>
            </a:r>
          </a:p>
          <a:p>
            <a:endParaRPr lang="en-GB" dirty="0"/>
          </a:p>
          <a:p>
            <a:r>
              <a:rPr lang="en-GB" dirty="0"/>
              <a:t>---</a:t>
            </a:r>
          </a:p>
          <a:p>
            <a:endParaRPr lang="en-GB" dirty="0"/>
          </a:p>
          <a:p>
            <a:r>
              <a:rPr lang="en-GB" dirty="0"/>
              <a:t>### Most Valuable Databases for Digital Forensics</a:t>
            </a:r>
          </a:p>
          <a:p>
            <a:endParaRPr lang="en-GB" dirty="0"/>
          </a:p>
          <a:p>
            <a:r>
              <a:rPr lang="en-GB" dirty="0"/>
              <a:t>Based on the analysis, the most valuable databases for forensic analysis in this directory are:</a:t>
            </a:r>
          </a:p>
          <a:p>
            <a:endParaRPr lang="en-GB" dirty="0"/>
          </a:p>
          <a:p>
            <a:r>
              <a:rPr lang="en-GB" dirty="0"/>
              <a:t>1. **</a:t>
            </a:r>
            <a:r>
              <a:rPr lang="en-GB" dirty="0" err="1"/>
              <a:t>msgstore.db</a:t>
            </a:r>
            <a:r>
              <a:rPr lang="en-GB" dirty="0"/>
              <a:t> (823296 bytes, Feb 14, 2020)**  </a:t>
            </a:r>
          </a:p>
          <a:p>
            <a:r>
              <a:rPr lang="en-GB" dirty="0"/>
              <a:t>   - Contains the user’s chat history, including messages, group chats, and metadata. This is the most critical database for reconstructing communication history and identifying contacts.</a:t>
            </a:r>
          </a:p>
          <a:p>
            <a:endParaRPr lang="en-GB" dirty="0"/>
          </a:p>
          <a:p>
            <a:r>
              <a:rPr lang="en-GB" dirty="0"/>
              <a:t>2. **</a:t>
            </a:r>
            <a:r>
              <a:rPr lang="en-GB" dirty="0" err="1"/>
              <a:t>wa.db</a:t>
            </a:r>
            <a:r>
              <a:rPr lang="en-GB" dirty="0"/>
              <a:t> (4096 bytes, Jan 29, 2020)**  </a:t>
            </a:r>
          </a:p>
          <a:p>
            <a:r>
              <a:rPr lang="en-GB" dirty="0"/>
              <a:t>   - Stores contact information, which is essential for mapping the user’s social network and identifying communication partners.</a:t>
            </a:r>
          </a:p>
          <a:p>
            <a:endParaRPr lang="en-GB" dirty="0"/>
          </a:p>
          <a:p>
            <a:r>
              <a:rPr lang="en-GB" dirty="0"/>
              <a:t>3. **</a:t>
            </a:r>
            <a:r>
              <a:rPr lang="en-GB" dirty="0" err="1"/>
              <a:t>payments.db</a:t>
            </a:r>
            <a:r>
              <a:rPr lang="en-GB" dirty="0"/>
              <a:t> (4096 bytes, Jan 29, 2020)**  </a:t>
            </a:r>
          </a:p>
          <a:p>
            <a:r>
              <a:rPr lang="en-GB" dirty="0"/>
              <a:t>   - Contains payment-related data, which is critical for financial investigations, especially given the payment settings found in `com.whatsapp_preferences.xml` (e.g., UPI transaction limit of 5000).</a:t>
            </a:r>
          </a:p>
          <a:p>
            <a:endParaRPr lang="en-GB" dirty="0"/>
          </a:p>
          <a:p>
            <a:r>
              <a:rPr lang="en-GB" dirty="0"/>
              <a:t>4. **</a:t>
            </a:r>
            <a:r>
              <a:rPr lang="en-GB" dirty="0" err="1"/>
              <a:t>location.db</a:t>
            </a:r>
            <a:r>
              <a:rPr lang="en-GB" dirty="0"/>
              <a:t> (4096 bytes, Jan 29, 2020)**  </a:t>
            </a:r>
          </a:p>
          <a:p>
            <a:r>
              <a:rPr lang="en-GB" dirty="0"/>
              <a:t>   - Stores location-sharing data, which can help establish the user’s physical presence at specific times, especially when correlated with the coordinates (35.65854, -78.861786) from `com.whatsapp_preferences.xml`.</a:t>
            </a:r>
          </a:p>
          <a:p>
            <a:endParaRPr lang="en-GB" dirty="0"/>
          </a:p>
          <a:p>
            <a:r>
              <a:rPr lang="en-GB" dirty="0"/>
              <a:t>5. **</a:t>
            </a:r>
            <a:r>
              <a:rPr lang="en-GB" dirty="0" err="1"/>
              <a:t>companion_devices.db</a:t>
            </a:r>
            <a:r>
              <a:rPr lang="en-GB" dirty="0"/>
              <a:t> (24576 bytes, Feb 8, 2020)**  </a:t>
            </a:r>
          </a:p>
          <a:p>
            <a:r>
              <a:rPr lang="en-GB" dirty="0"/>
              <a:t>   - Reveals linked devices, which can lead to additional sources of evidence (e.g., other devices the user accessed WhatsApp from).</a:t>
            </a:r>
          </a:p>
          <a:p>
            <a:endParaRPr lang="en-GB" dirty="0"/>
          </a:p>
          <a:p>
            <a:r>
              <a:rPr lang="en-GB" dirty="0"/>
              <a:t>6. **</a:t>
            </a:r>
            <a:r>
              <a:rPr lang="en-GB" dirty="0" err="1"/>
              <a:t>axolotl.db</a:t>
            </a:r>
            <a:r>
              <a:rPr lang="en-GB" dirty="0"/>
              <a:t> (233472 bytes, Jan 30, 2020)**  </a:t>
            </a:r>
          </a:p>
          <a:p>
            <a:r>
              <a:rPr lang="en-GB" dirty="0"/>
              <a:t>   - Contains encryption-related data, which could be valuable if decryption is possible (though this is typically very difficult due to WhatsApp’s end-to-end encryption).</a:t>
            </a:r>
          </a:p>
          <a:p>
            <a:endParaRPr lang="en-GB" dirty="0"/>
          </a:p>
          <a:p>
            <a:r>
              <a:rPr lang="en-GB" dirty="0"/>
              <a:t>---</a:t>
            </a:r>
          </a:p>
          <a:p>
            <a:endParaRPr lang="en-GB" dirty="0"/>
          </a:p>
          <a:p>
            <a:r>
              <a:rPr lang="en-GB" dirty="0"/>
              <a:t>### Additional Notes on File Sizes and Timestamps</a:t>
            </a:r>
          </a:p>
          <a:p>
            <a:r>
              <a:rPr lang="en-GB" dirty="0"/>
              <a:t>- **File Sizes:** The sizes of the databases can indicate their significance. For example, `</a:t>
            </a:r>
            <a:r>
              <a:rPr lang="en-GB" dirty="0" err="1"/>
              <a:t>msgstore.db</a:t>
            </a:r>
            <a:r>
              <a:rPr lang="en-GB" dirty="0"/>
              <a:t>` (823296 bytes, ~804 KB) is the largest, suggesting it contains a substantial amount of data (likely messages). In contrast, smaller databases like `</a:t>
            </a:r>
            <a:r>
              <a:rPr lang="en-GB" dirty="0" err="1"/>
              <a:t>wa.db</a:t>
            </a:r>
            <a:r>
              <a:rPr lang="en-GB" dirty="0"/>
              <a:t>` (4096 bytes, 4 KB) may contain less data but are still critical due to their content (e.g., contacts).</a:t>
            </a:r>
          </a:p>
          <a:p>
            <a:r>
              <a:rPr lang="en-GB" dirty="0"/>
              <a:t>- **Timestamps:** The last modified dates provide a timeline of activity. Most databases were last modified between January 29, 2020, and February 14, 2020, indicating active use of WhatsApp during this period. The most recent modification (Feb 14, 2020) is on `</a:t>
            </a:r>
            <a:r>
              <a:rPr lang="en-GB" dirty="0" err="1"/>
              <a:t>msgstore.db</a:t>
            </a:r>
            <a:r>
              <a:rPr lang="en-GB" dirty="0"/>
              <a:t>`, suggesting it contains the most recent message data.</a:t>
            </a:r>
          </a:p>
          <a:p>
            <a:endParaRPr lang="en-GB" dirty="0"/>
          </a:p>
          <a:p>
            <a:r>
              <a:rPr lang="en-GB" dirty="0"/>
              <a:t>---</a:t>
            </a:r>
          </a:p>
          <a:p>
            <a:endParaRPr lang="en-GB" dirty="0"/>
          </a:p>
          <a:p>
            <a:r>
              <a:rPr lang="en-GB" dirty="0"/>
              <a:t>### Conclusion</a:t>
            </a:r>
          </a:p>
          <a:p>
            <a:r>
              <a:rPr lang="en-GB" dirty="0"/>
              <a:t>The `</a:t>
            </a:r>
            <a:r>
              <a:rPr lang="en-GB" dirty="0" err="1"/>
              <a:t>msgstore.db</a:t>
            </a:r>
            <a:r>
              <a:rPr lang="en-GB" dirty="0"/>
              <a:t>`, `</a:t>
            </a:r>
            <a:r>
              <a:rPr lang="en-GB" dirty="0" err="1"/>
              <a:t>wa.db</a:t>
            </a:r>
            <a:r>
              <a:rPr lang="en-GB" dirty="0"/>
              <a:t>`, `</a:t>
            </a:r>
            <a:r>
              <a:rPr lang="en-GB" dirty="0" err="1"/>
              <a:t>payments.db</a:t>
            </a:r>
            <a:r>
              <a:rPr lang="en-GB" dirty="0"/>
              <a:t>`, `</a:t>
            </a:r>
            <a:r>
              <a:rPr lang="en-GB" dirty="0" err="1"/>
              <a:t>location.db</a:t>
            </a:r>
            <a:r>
              <a:rPr lang="en-GB" dirty="0"/>
              <a:t>`, and `</a:t>
            </a:r>
            <a:r>
              <a:rPr lang="en-GB" dirty="0" err="1"/>
              <a:t>companion_devices.db</a:t>
            </a:r>
            <a:r>
              <a:rPr lang="en-GB" dirty="0"/>
              <a:t>` databases are the most valuable for digital forensics in this context. They provide direct access to messages, contacts, financial transactions, location data, and linked devices, which are key elements for reconstructing the user’s activities and relationships on WhatsApp. If further analysis is needed, tools like SQLite browsers (e.g., DB Browser for SQLite) can be used to explore the contents of these databases, though decryption may be required for end-to-end encrypted messages.</a:t>
            </a:r>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15</a:t>
            </a:fld>
            <a:endParaRPr lang="en-US"/>
          </a:p>
        </p:txBody>
      </p:sp>
    </p:spTree>
    <p:extLst>
      <p:ext uri="{BB962C8B-B14F-4D97-AF65-F5344CB8AC3E}">
        <p14:creationId xmlns:p14="http://schemas.microsoft.com/office/powerpoint/2010/main" val="3194104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C4899-7097-BC00-0EBD-CC63E4C31E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A8F462-6F75-5762-1DEC-E6548E92C4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A12A37-55A7-55B3-4A9A-B48961E46A2E}"/>
              </a:ext>
            </a:extLst>
          </p:cNvPr>
          <p:cNvSpPr>
            <a:spLocks noGrp="1"/>
          </p:cNvSpPr>
          <p:nvPr>
            <p:ph type="body" idx="1"/>
          </p:nvPr>
        </p:nvSpPr>
        <p:spPr/>
        <p:txBody>
          <a:bodyPr/>
          <a:lstStyle/>
          <a:p>
            <a:r>
              <a:rPr lang="en-GB" dirty="0"/>
              <a:t>The image shows a directory listing of the `/data/data/</a:t>
            </a:r>
            <a:r>
              <a:rPr lang="en-GB" dirty="0" err="1"/>
              <a:t>com.whatsapp</a:t>
            </a:r>
            <a:r>
              <a:rPr lang="en-GB" dirty="0"/>
              <a:t>/databases` directory on a device running Kali Linux, likely extracted from a WhatsApp installation. This directory contains SQLite database files (`.</a:t>
            </a:r>
            <a:r>
              <a:rPr lang="en-GB" dirty="0" err="1"/>
              <a:t>db</a:t>
            </a:r>
            <a:r>
              <a:rPr lang="en-GB" dirty="0"/>
              <a:t>` files) and their associated shared memory (`.</a:t>
            </a:r>
            <a:r>
              <a:rPr lang="en-GB" dirty="0" err="1"/>
              <a:t>db-shm</a:t>
            </a:r>
            <a:r>
              <a:rPr lang="en-GB" dirty="0"/>
              <a:t>`) and write-ahead log (`.</a:t>
            </a:r>
            <a:r>
              <a:rPr lang="en-GB" dirty="0" err="1"/>
              <a:t>db-wal</a:t>
            </a:r>
            <a:r>
              <a:rPr lang="en-GB" dirty="0"/>
              <a:t>`) files. In a digital forensics context, these databases are critical because they store user data, messages, metadata, and other app-related information that can provide deep insights into a user’s activities, communications, and interactions on WhatsApp.</a:t>
            </a:r>
          </a:p>
          <a:p>
            <a:endParaRPr lang="en-GB" dirty="0"/>
          </a:p>
          <a:p>
            <a:r>
              <a:rPr lang="en-GB" dirty="0"/>
              <a:t>Below is an analysis of the databases listed in the figure, focusing on their potential forensic value, along with their sizes as shown in the output.</a:t>
            </a:r>
          </a:p>
          <a:p>
            <a:endParaRPr lang="en-GB" dirty="0"/>
          </a:p>
          <a:p>
            <a:r>
              <a:rPr lang="en-GB" dirty="0"/>
              <a:t>---</a:t>
            </a:r>
          </a:p>
          <a:p>
            <a:endParaRPr lang="en-GB" dirty="0"/>
          </a:p>
          <a:p>
            <a:r>
              <a:rPr lang="en-GB" dirty="0"/>
              <a:t>### Analysis of Databases and Their Forensic Value</a:t>
            </a:r>
          </a:p>
          <a:p>
            <a:endParaRPr lang="en-GB" dirty="0"/>
          </a:p>
          <a:p>
            <a:r>
              <a:rPr lang="en-GB" dirty="0"/>
              <a:t>1. **</a:t>
            </a:r>
            <a:r>
              <a:rPr lang="en-GB" dirty="0" err="1"/>
              <a:t>wa.db</a:t>
            </a:r>
            <a:r>
              <a:rPr lang="en-GB" dirty="0"/>
              <a:t> (Size: 4096 bytes, Last Modified: Jan 29, 2020)**  </a:t>
            </a:r>
          </a:p>
          <a:p>
            <a:r>
              <a:rPr lang="en-GB" dirty="0"/>
              <a:t>   - **Description:** The `</a:t>
            </a:r>
            <a:r>
              <a:rPr lang="en-GB" dirty="0" err="1"/>
              <a:t>wa.db</a:t>
            </a:r>
            <a:r>
              <a:rPr lang="en-GB" dirty="0"/>
              <a:t>` database typically stores WhatsApp contact information, such as the user's contact list, phone numbers, and associated metadata (e.g., display names, profile pictures). It may also include information about WhatsApp-specific contacts (e.g., those who have WhatsApp installed).</a:t>
            </a:r>
          </a:p>
          <a:p>
            <a:r>
              <a:rPr lang="en-GB" dirty="0"/>
              <a:t>   - **Forensic Value: High**  </a:t>
            </a:r>
          </a:p>
          <a:p>
            <a:r>
              <a:rPr lang="en-GB" dirty="0"/>
              <a:t>     This database is valuable for mapping the user’s social network. It can reveal the user’s contacts, their phone numbers, and potentially their WhatsApp IDs, which can be used to identify communication partners. It may also contain timestamps of when contacts were added or last updated.</a:t>
            </a:r>
          </a:p>
          <a:p>
            <a:endParaRPr lang="en-GB" dirty="0"/>
          </a:p>
          <a:p>
            <a:r>
              <a:rPr lang="en-GB" dirty="0"/>
              <a:t>2. **</a:t>
            </a:r>
            <a:r>
              <a:rPr lang="en-GB" dirty="0" err="1"/>
              <a:t>msgstore.db</a:t>
            </a:r>
            <a:r>
              <a:rPr lang="en-GB" dirty="0"/>
              <a:t> (Size: 823296 bytes, Last Modified: Feb 14, 2020)**  </a:t>
            </a:r>
          </a:p>
          <a:p>
            <a:r>
              <a:rPr lang="en-GB" dirty="0"/>
              <a:t>   - **Description:** The `</a:t>
            </a:r>
            <a:r>
              <a:rPr lang="en-GB" dirty="0" err="1"/>
              <a:t>msgstore.db</a:t>
            </a:r>
            <a:r>
              <a:rPr lang="en-GB" dirty="0"/>
              <a:t>` database is the primary database for storing WhatsApp messages, including chat conversations, group chats, and message metadata (e.g., timestamps, sender/receiver IDs, message status). It typically contains the actual content of messages, unless they are end-to-end encrypted and the decryption key is unavailable.</a:t>
            </a:r>
          </a:p>
          <a:p>
            <a:r>
              <a:rPr lang="en-GB" dirty="0"/>
              <a:t>   - **Forensic Value: Very High**  </a:t>
            </a:r>
          </a:p>
          <a:p>
            <a:r>
              <a:rPr lang="en-GB" dirty="0"/>
              <a:t>     This is one of the most critical databases for forensic analysis. It can reveal the user’s entire chat history, including text messages, group conversations, and metadata like timestamps and read receipts. Even if message content is encrypted, metadata (e.g., who the user communicated with and when) can still be extracted, which is invaluable for establishing communication patterns and timelines.</a:t>
            </a:r>
          </a:p>
          <a:p>
            <a:endParaRPr lang="en-GB" dirty="0"/>
          </a:p>
          <a:p>
            <a:r>
              <a:rPr lang="en-GB" dirty="0"/>
              <a:t>3. **</a:t>
            </a:r>
            <a:r>
              <a:rPr lang="en-GB" dirty="0" err="1"/>
              <a:t>chatsettings.db</a:t>
            </a:r>
            <a:r>
              <a:rPr lang="en-GB" dirty="0"/>
              <a:t> (Size: 24576 bytes, Last Modified: Jan 29, 2020)**  </a:t>
            </a:r>
          </a:p>
          <a:p>
            <a:r>
              <a:rPr lang="en-GB" dirty="0"/>
              <a:t>   - **Description:** This database stores chat-specific settings, such as mute status, notification preferences, and pinned chats. It may also include group chat settings, like group names, descriptions, and admin details.</a:t>
            </a:r>
          </a:p>
          <a:p>
            <a:r>
              <a:rPr lang="en-GB" dirty="0"/>
              <a:t>   - **Forensic Value: Moderate to High**  </a:t>
            </a:r>
          </a:p>
          <a:p>
            <a:r>
              <a:rPr lang="en-GB" dirty="0"/>
              <a:t>     This database can provide insights into the user’s chat preferences and priorities (e.g., which chats were muted or pinned). For group chats, it might reveal group metadata, such as the group’s creation date, admin list, and member list, which can help map social relationships.</a:t>
            </a:r>
          </a:p>
          <a:p>
            <a:endParaRPr lang="en-GB" dirty="0"/>
          </a:p>
          <a:p>
            <a:r>
              <a:rPr lang="en-GB" dirty="0"/>
              <a:t>4. **</a:t>
            </a:r>
            <a:r>
              <a:rPr lang="en-GB" dirty="0" err="1"/>
              <a:t>payments.db</a:t>
            </a:r>
            <a:r>
              <a:rPr lang="en-GB" dirty="0"/>
              <a:t> (Size: 4096 bytes, Last Modified: Jan 29, 2020)**  </a:t>
            </a:r>
          </a:p>
          <a:p>
            <a:r>
              <a:rPr lang="en-GB" dirty="0"/>
              <a:t>   - **Description:** The `</a:t>
            </a:r>
            <a:r>
              <a:rPr lang="en-GB" dirty="0" err="1"/>
              <a:t>payments.db</a:t>
            </a:r>
            <a:r>
              <a:rPr lang="en-GB" dirty="0"/>
              <a:t>` database stores information related to WhatsApp Payments, such as transaction history, linked bank accounts, and payment settings. This is relevant if the user has enabled WhatsApp’s payment feature (e.g., UPI in India).</a:t>
            </a:r>
          </a:p>
          <a:p>
            <a:r>
              <a:rPr lang="en-GB" dirty="0"/>
              <a:t>   - **Forensic Value: High**  </a:t>
            </a:r>
          </a:p>
          <a:p>
            <a:r>
              <a:rPr lang="en-GB" dirty="0"/>
              <a:t>     If the user has used WhatsApp Payments, this database could contain financial transaction details, such as amounts, recipient details, and timestamps. This is critical for financial investigations, especially if linked to fraudulent or illicit activities.</a:t>
            </a:r>
          </a:p>
          <a:p>
            <a:endParaRPr lang="en-GB" dirty="0"/>
          </a:p>
          <a:p>
            <a:r>
              <a:rPr lang="en-GB" dirty="0"/>
              <a:t>5. **</a:t>
            </a:r>
            <a:r>
              <a:rPr lang="en-GB" dirty="0" err="1"/>
              <a:t>location.db</a:t>
            </a:r>
            <a:r>
              <a:rPr lang="en-GB" dirty="0"/>
              <a:t> (Size: 4096 bytes, Last Modified: Jan 29, 2020)**  </a:t>
            </a:r>
          </a:p>
          <a:p>
            <a:r>
              <a:rPr lang="en-GB" dirty="0"/>
              <a:t>   - **Description:** This database likely stores location-sharing data, such as coordinates, timestamps, and details of shared locations within chats.</a:t>
            </a:r>
          </a:p>
          <a:p>
            <a:r>
              <a:rPr lang="en-GB" dirty="0"/>
              <a:t>   - **Forensic Value: High**  </a:t>
            </a:r>
          </a:p>
          <a:p>
            <a:r>
              <a:rPr lang="en-GB" dirty="0"/>
              <a:t>     Location data is crucial for geolocation analysis. This database might reveal specific locations the user shared in chats, along with timestamps, which can help establish their physical presence at a given time. It can also corroborate the location data found in `com.whatsapp_preferences.xml` (e.g., the coordinates 35.65854, -78.861786).</a:t>
            </a:r>
          </a:p>
          <a:p>
            <a:endParaRPr lang="en-GB" dirty="0"/>
          </a:p>
          <a:p>
            <a:r>
              <a:rPr lang="en-GB" dirty="0"/>
              <a:t>6. **</a:t>
            </a:r>
            <a:r>
              <a:rPr lang="en-GB" dirty="0" err="1"/>
              <a:t>media.db</a:t>
            </a:r>
            <a:r>
              <a:rPr lang="en-GB" dirty="0"/>
              <a:t> (Size: 4096 bytes, Last Modified: Jan 29, 2020)**  </a:t>
            </a:r>
          </a:p>
          <a:p>
            <a:r>
              <a:rPr lang="en-GB" dirty="0"/>
              <a:t>   - **Description:** The `</a:t>
            </a:r>
            <a:r>
              <a:rPr lang="en-GB" dirty="0" err="1"/>
              <a:t>media.db</a:t>
            </a:r>
            <a:r>
              <a:rPr lang="en-GB" dirty="0"/>
              <a:t>` database typically stores metadata about media files shared or received in WhatsApp, such as file paths, types (e.g., image, video), and timestamps. It does not store the media files themselves (those are usually in the `/data/data/</a:t>
            </a:r>
            <a:r>
              <a:rPr lang="en-GB" dirty="0" err="1"/>
              <a:t>com.whatsapp</a:t>
            </a:r>
            <a:r>
              <a:rPr lang="en-GB" dirty="0"/>
              <a:t>/files` directory) but links to them.</a:t>
            </a:r>
          </a:p>
          <a:p>
            <a:r>
              <a:rPr lang="en-GB" dirty="0"/>
              <a:t>   - **Forensic Value: Moderate to High**  </a:t>
            </a:r>
          </a:p>
          <a:p>
            <a:r>
              <a:rPr lang="en-GB" dirty="0"/>
              <a:t>     This database can help identify media files shared or received by the user, including their metadata (e.g., when a photo was sent or received). This can be cross-referenced with the actual media files to reconstruct the user’s media activity.</a:t>
            </a:r>
          </a:p>
          <a:p>
            <a:endParaRPr lang="en-GB" dirty="0"/>
          </a:p>
          <a:p>
            <a:r>
              <a:rPr lang="en-GB" dirty="0"/>
              <a:t>7. **</a:t>
            </a:r>
            <a:r>
              <a:rPr lang="en-GB" dirty="0" err="1"/>
              <a:t>stickers.db</a:t>
            </a:r>
            <a:r>
              <a:rPr lang="en-GB" dirty="0"/>
              <a:t> (Size: 118784 bytes, Last Modified: Feb 9, 2020)**  </a:t>
            </a:r>
          </a:p>
          <a:p>
            <a:r>
              <a:rPr lang="en-GB" dirty="0"/>
              <a:t>   - **Description:** This database stores information about stickers used in WhatsApp, such as sticker packs, usage history, and metadata (e.g., timestamps of when stickers were sent).</a:t>
            </a:r>
          </a:p>
          <a:p>
            <a:r>
              <a:rPr lang="en-GB" dirty="0"/>
              <a:t>   - **Forensic Value: Moderate**  </a:t>
            </a:r>
          </a:p>
          <a:p>
            <a:r>
              <a:rPr lang="en-GB" dirty="0"/>
              <a:t>     While stickers themselves are not typically critical, this database can provide </a:t>
            </a:r>
            <a:r>
              <a:rPr lang="en-GB" dirty="0" err="1"/>
              <a:t>behavioral</a:t>
            </a:r>
            <a:r>
              <a:rPr lang="en-GB" dirty="0"/>
              <a:t> insights, such as the user’s sticker usage patterns. It might also contain timestamps of when stickers were sent, which can contribute to a timeline of activity.</a:t>
            </a:r>
          </a:p>
          <a:p>
            <a:endParaRPr lang="en-GB" dirty="0"/>
          </a:p>
          <a:p>
            <a:r>
              <a:rPr lang="en-GB" dirty="0"/>
              <a:t>8. **</a:t>
            </a:r>
            <a:r>
              <a:rPr lang="en-GB" dirty="0" err="1"/>
              <a:t>statusranking.db</a:t>
            </a:r>
            <a:r>
              <a:rPr lang="en-GB" dirty="0"/>
              <a:t> (Size: 32768 bytes, Last Modified: Feb 8, 2020)**  </a:t>
            </a:r>
          </a:p>
          <a:p>
            <a:r>
              <a:rPr lang="en-GB" dirty="0"/>
              <a:t>   - **Description:** This database likely stores data related to WhatsApp Status updates, such as which statuses were viewed, posted, or ranked (e.g., based on user interaction).</a:t>
            </a:r>
          </a:p>
          <a:p>
            <a:r>
              <a:rPr lang="en-GB" dirty="0"/>
              <a:t>   - **Forensic Value: Moderate**  </a:t>
            </a:r>
          </a:p>
          <a:p>
            <a:r>
              <a:rPr lang="en-GB" dirty="0"/>
              <a:t>     This can reveal the user’s Status activity, including who they interacted with via Status updates and when. It might also show which contacts’ statuses the user viewed, providing insight into their social interactions.</a:t>
            </a:r>
          </a:p>
          <a:p>
            <a:endParaRPr lang="en-GB" dirty="0"/>
          </a:p>
          <a:p>
            <a:r>
              <a:rPr lang="en-GB" dirty="0"/>
              <a:t>9. **</a:t>
            </a:r>
            <a:r>
              <a:rPr lang="en-GB" dirty="0" err="1"/>
              <a:t>hsm.db</a:t>
            </a:r>
            <a:r>
              <a:rPr lang="en-GB" dirty="0"/>
              <a:t> (Size: 24576 bytes, Last Modified: Jan 30, 2020)**  </a:t>
            </a:r>
          </a:p>
          <a:p>
            <a:r>
              <a:rPr lang="en-GB" dirty="0"/>
              <a:t>   - **Description:** The `</a:t>
            </a:r>
            <a:r>
              <a:rPr lang="en-GB" dirty="0" err="1"/>
              <a:t>hsm.db</a:t>
            </a:r>
            <a:r>
              <a:rPr lang="en-GB" dirty="0"/>
              <a:t>` database is likely related to WhatsApp’s Highly Structured Messages (HSM), which are template messages often used by businesses for notifications or customer service.</a:t>
            </a:r>
          </a:p>
          <a:p>
            <a:r>
              <a:rPr lang="en-GB" dirty="0"/>
              <a:t>   - **Forensic Value: Low to Moderate**  </a:t>
            </a:r>
          </a:p>
          <a:p>
            <a:r>
              <a:rPr lang="en-GB" dirty="0"/>
              <a:t>     If the user interacted with businesses via WhatsApp, this database might contain templates or metadata about those interactions. It’s less likely to contain personal user data but could be relevant for investigating business communications.</a:t>
            </a:r>
          </a:p>
          <a:p>
            <a:endParaRPr lang="en-GB" dirty="0"/>
          </a:p>
          <a:p>
            <a:r>
              <a:rPr lang="en-GB" dirty="0"/>
              <a:t>10. **</a:t>
            </a:r>
            <a:r>
              <a:rPr lang="en-GB" dirty="0" err="1"/>
              <a:t>emojidictionary.db</a:t>
            </a:r>
            <a:r>
              <a:rPr lang="en-GB" dirty="0"/>
              <a:t> (Size: 425984 bytes, Last Modified: Feb 9, 2020)**  </a:t>
            </a:r>
          </a:p>
          <a:p>
            <a:r>
              <a:rPr lang="en-GB" dirty="0"/>
              <a:t>    - **Description:** This database stores emoji-related data, such as emoji mappings, search indexes, or frequently used emojis.</a:t>
            </a:r>
          </a:p>
          <a:p>
            <a:r>
              <a:rPr lang="en-GB" dirty="0"/>
              <a:t>    - **Forensic Value: Low**  </a:t>
            </a:r>
          </a:p>
          <a:p>
            <a:r>
              <a:rPr lang="en-GB" dirty="0"/>
              <a:t>      This database is primarily for app functionality (e.g., emoji search) and is unlikely to contain significant user-specific data. However, it might reveal frequently used emojis, which could provide minor </a:t>
            </a:r>
            <a:r>
              <a:rPr lang="en-GB" dirty="0" err="1"/>
              <a:t>behavioral</a:t>
            </a:r>
            <a:r>
              <a:rPr lang="en-GB" dirty="0"/>
              <a:t> insights.</a:t>
            </a:r>
          </a:p>
          <a:p>
            <a:endParaRPr lang="en-GB" dirty="0"/>
          </a:p>
          <a:p>
            <a:r>
              <a:rPr lang="en-GB" dirty="0"/>
              <a:t>11. **</a:t>
            </a:r>
            <a:r>
              <a:rPr lang="en-GB" dirty="0" err="1"/>
              <a:t>companion_devices.db</a:t>
            </a:r>
            <a:r>
              <a:rPr lang="en-GB" dirty="0"/>
              <a:t> (Size: 24576 bytes, Last Modified: Feb 8, 2020)**  </a:t>
            </a:r>
          </a:p>
          <a:p>
            <a:r>
              <a:rPr lang="en-GB" dirty="0"/>
              <a:t>    - **Description:** This database likely stores information about companion devices linked to the user’s WhatsApp account, such as devices used for multi-device support (e.g., WhatsApp on a desktop or tablet).</a:t>
            </a:r>
          </a:p>
          <a:p>
            <a:r>
              <a:rPr lang="en-GB" dirty="0"/>
              <a:t>    - **Forensic Value: High**  </a:t>
            </a:r>
          </a:p>
          <a:p>
            <a:r>
              <a:rPr lang="en-GB" dirty="0"/>
              <a:t>      This can reveal other devices the user has linked to their WhatsApp account, including device IDs, IP addresses, or timestamps of when the devices were linked. This is critical for identifying additional devices that might contain relevant data.</a:t>
            </a:r>
          </a:p>
          <a:p>
            <a:endParaRPr lang="en-GB" dirty="0"/>
          </a:p>
          <a:p>
            <a:r>
              <a:rPr lang="en-GB" dirty="0"/>
              <a:t>12. **</a:t>
            </a:r>
            <a:r>
              <a:rPr lang="en-GB" dirty="0" err="1"/>
              <a:t>jobqueue-WhatsAppJobManager</a:t>
            </a:r>
            <a:r>
              <a:rPr lang="en-GB" dirty="0"/>
              <a:t> (Size: 16384 bytes, Last Modified: Feb 9, 2020)**  </a:t>
            </a:r>
          </a:p>
          <a:p>
            <a:r>
              <a:rPr lang="en-GB" dirty="0"/>
              <a:t>    - **Description:** This database is likely used by WhatsApp’s job queue system to manage background tasks, such as message sending, media uploads, or notifications.</a:t>
            </a:r>
          </a:p>
          <a:p>
            <a:r>
              <a:rPr lang="en-GB" dirty="0"/>
              <a:t>    - **Forensic Value: Low to Moderate**  </a:t>
            </a:r>
          </a:p>
          <a:p>
            <a:r>
              <a:rPr lang="en-GB" dirty="0"/>
              <a:t>      While it may not contain direct user data, it could include metadata about queued tasks, such as timestamps of when certain actions (e.g., message sending) were scheduled. This can contribute to a timeline of activity.</a:t>
            </a:r>
          </a:p>
          <a:p>
            <a:endParaRPr lang="en-GB" dirty="0"/>
          </a:p>
          <a:p>
            <a:r>
              <a:rPr lang="en-GB" dirty="0"/>
              <a:t>13. **</a:t>
            </a:r>
            <a:r>
              <a:rPr lang="en-GB" dirty="0" err="1"/>
              <a:t>axolotl.db</a:t>
            </a:r>
            <a:r>
              <a:rPr lang="en-GB" dirty="0"/>
              <a:t> (Size: 233472 bytes, Last Modified: Jan 30, 2020)**  </a:t>
            </a:r>
          </a:p>
          <a:p>
            <a:r>
              <a:rPr lang="en-GB" dirty="0"/>
              <a:t>    - **Description:** The `</a:t>
            </a:r>
            <a:r>
              <a:rPr lang="en-GB" dirty="0" err="1"/>
              <a:t>axolotl.db</a:t>
            </a:r>
            <a:r>
              <a:rPr lang="en-GB" dirty="0"/>
              <a:t>` database is related to WhatsApp’s implementation of the Axolotl (Signal) protocol for end-to-end encryption. It likely stores encryption keys, session data, and other cryptographic information.</a:t>
            </a:r>
          </a:p>
          <a:p>
            <a:r>
              <a:rPr lang="en-GB" dirty="0"/>
              <a:t>    - **Forensic Value: High (if accessible)**  </a:t>
            </a:r>
          </a:p>
          <a:p>
            <a:r>
              <a:rPr lang="en-GB" dirty="0"/>
              <a:t>      This database is critical for understanding the encryption setup, as it may contain session keys or pre-keys used for end-to-end encryption. However, accessing this data is challenging due to WhatsApp’s security measures, and decrypting messages typically requires the user’s private key, which is not easily obtainable.</a:t>
            </a:r>
          </a:p>
          <a:p>
            <a:endParaRPr lang="en-GB" dirty="0"/>
          </a:p>
          <a:p>
            <a:r>
              <a:rPr lang="en-GB" dirty="0"/>
              <a:t>---</a:t>
            </a:r>
          </a:p>
          <a:p>
            <a:endParaRPr lang="en-GB" dirty="0"/>
          </a:p>
          <a:p>
            <a:r>
              <a:rPr lang="en-GB" dirty="0"/>
              <a:t>### Associated Files (`.</a:t>
            </a:r>
            <a:r>
              <a:rPr lang="en-GB" dirty="0" err="1"/>
              <a:t>db-shm</a:t>
            </a:r>
            <a:r>
              <a:rPr lang="en-GB" dirty="0"/>
              <a:t>` and `.</a:t>
            </a:r>
            <a:r>
              <a:rPr lang="en-GB" dirty="0" err="1"/>
              <a:t>db-wal</a:t>
            </a:r>
            <a:r>
              <a:rPr lang="en-GB" dirty="0"/>
              <a:t>`)</a:t>
            </a:r>
          </a:p>
          <a:p>
            <a:r>
              <a:rPr lang="en-GB" dirty="0"/>
              <a:t>- **`.</a:t>
            </a:r>
            <a:r>
              <a:rPr lang="en-GB" dirty="0" err="1"/>
              <a:t>db-shm</a:t>
            </a:r>
            <a:r>
              <a:rPr lang="en-GB" dirty="0"/>
              <a:t>` (Shared Memory) and `.</a:t>
            </a:r>
            <a:r>
              <a:rPr lang="en-GB" dirty="0" err="1"/>
              <a:t>db-wal</a:t>
            </a:r>
            <a:r>
              <a:rPr lang="en-GB" dirty="0"/>
              <a:t>` (Write-Ahead Log):** These files are part of SQLite’s architecture. The `.</a:t>
            </a:r>
            <a:r>
              <a:rPr lang="en-GB" dirty="0" err="1"/>
              <a:t>db-shm</a:t>
            </a:r>
            <a:r>
              <a:rPr lang="en-GB" dirty="0"/>
              <a:t>` file is used for shared memory during database operations, and the `.</a:t>
            </a:r>
            <a:r>
              <a:rPr lang="en-GB" dirty="0" err="1"/>
              <a:t>db-wal</a:t>
            </a:r>
            <a:r>
              <a:rPr lang="en-GB" dirty="0"/>
              <a:t>` file is a write-ahead log for transaction management. They are temporary files that support the main `.</a:t>
            </a:r>
            <a:r>
              <a:rPr lang="en-GB" dirty="0" err="1"/>
              <a:t>db</a:t>
            </a:r>
            <a:r>
              <a:rPr lang="en-GB" dirty="0"/>
              <a:t>` files and may contain fragments of data or uncommitted transactions.</a:t>
            </a:r>
          </a:p>
          <a:p>
            <a:r>
              <a:rPr lang="en-GB" dirty="0"/>
              <a:t>- **Forensic Value: Moderate**  </a:t>
            </a:r>
          </a:p>
          <a:p>
            <a:r>
              <a:rPr lang="en-GB" dirty="0"/>
              <a:t>  These files can sometimes contain data that hasn’t been fully committed to the main database, such as recent messages or changes. They are worth examining if the main database appears incomplete or if you’re looking for recently modified data.</a:t>
            </a:r>
          </a:p>
          <a:p>
            <a:endParaRPr lang="en-GB" dirty="0"/>
          </a:p>
          <a:p>
            <a:r>
              <a:rPr lang="en-GB" dirty="0"/>
              <a:t>---</a:t>
            </a:r>
          </a:p>
          <a:p>
            <a:endParaRPr lang="en-GB" dirty="0"/>
          </a:p>
          <a:p>
            <a:r>
              <a:rPr lang="en-GB" dirty="0"/>
              <a:t>### Most Valuable Databases for Digital Forensics</a:t>
            </a:r>
          </a:p>
          <a:p>
            <a:endParaRPr lang="en-GB" dirty="0"/>
          </a:p>
          <a:p>
            <a:r>
              <a:rPr lang="en-GB" dirty="0"/>
              <a:t>Based on the analysis, the most valuable databases for forensic analysis in this directory are:</a:t>
            </a:r>
          </a:p>
          <a:p>
            <a:endParaRPr lang="en-GB" dirty="0"/>
          </a:p>
          <a:p>
            <a:r>
              <a:rPr lang="en-GB" dirty="0"/>
              <a:t>1. **</a:t>
            </a:r>
            <a:r>
              <a:rPr lang="en-GB" dirty="0" err="1"/>
              <a:t>msgstore.db</a:t>
            </a:r>
            <a:r>
              <a:rPr lang="en-GB" dirty="0"/>
              <a:t> (823296 bytes, Feb 14, 2020)**  </a:t>
            </a:r>
          </a:p>
          <a:p>
            <a:r>
              <a:rPr lang="en-GB" dirty="0"/>
              <a:t>   - Contains the user’s chat history, including messages, group chats, and metadata. This is the most critical database for reconstructing communication history and identifying contacts.</a:t>
            </a:r>
          </a:p>
          <a:p>
            <a:endParaRPr lang="en-GB" dirty="0"/>
          </a:p>
          <a:p>
            <a:r>
              <a:rPr lang="en-GB" dirty="0"/>
              <a:t>2. **</a:t>
            </a:r>
            <a:r>
              <a:rPr lang="en-GB" dirty="0" err="1"/>
              <a:t>wa.db</a:t>
            </a:r>
            <a:r>
              <a:rPr lang="en-GB" dirty="0"/>
              <a:t> (4096 bytes, Jan 29, 2020)**  </a:t>
            </a:r>
          </a:p>
          <a:p>
            <a:r>
              <a:rPr lang="en-GB" dirty="0"/>
              <a:t>   - Stores contact information, which is essential for mapping the user’s social network and identifying communication partners.</a:t>
            </a:r>
          </a:p>
          <a:p>
            <a:endParaRPr lang="en-GB" dirty="0"/>
          </a:p>
          <a:p>
            <a:r>
              <a:rPr lang="en-GB" dirty="0"/>
              <a:t>3. **</a:t>
            </a:r>
            <a:r>
              <a:rPr lang="en-GB" dirty="0" err="1"/>
              <a:t>payments.db</a:t>
            </a:r>
            <a:r>
              <a:rPr lang="en-GB" dirty="0"/>
              <a:t> (4096 bytes, Jan 29, 2020)**  </a:t>
            </a:r>
          </a:p>
          <a:p>
            <a:r>
              <a:rPr lang="en-GB" dirty="0"/>
              <a:t>   - Contains payment-related data, which is critical for financial investigations, especially given the payment settings found in `com.whatsapp_preferences.xml` (e.g., UPI transaction limit of 5000).</a:t>
            </a:r>
          </a:p>
          <a:p>
            <a:endParaRPr lang="en-GB" dirty="0"/>
          </a:p>
          <a:p>
            <a:r>
              <a:rPr lang="en-GB" dirty="0"/>
              <a:t>4. **</a:t>
            </a:r>
            <a:r>
              <a:rPr lang="en-GB" dirty="0" err="1"/>
              <a:t>location.db</a:t>
            </a:r>
            <a:r>
              <a:rPr lang="en-GB" dirty="0"/>
              <a:t> (4096 bytes, Jan 29, 2020)**  </a:t>
            </a:r>
          </a:p>
          <a:p>
            <a:r>
              <a:rPr lang="en-GB" dirty="0"/>
              <a:t>   - Stores location-sharing data, which can help establish the user’s physical presence at specific times, especially when correlated with the coordinates (35.65854, -78.861786) from `com.whatsapp_preferences.xml`.</a:t>
            </a:r>
          </a:p>
          <a:p>
            <a:endParaRPr lang="en-GB" dirty="0"/>
          </a:p>
          <a:p>
            <a:r>
              <a:rPr lang="en-GB" dirty="0"/>
              <a:t>5. **</a:t>
            </a:r>
            <a:r>
              <a:rPr lang="en-GB" dirty="0" err="1"/>
              <a:t>companion_devices.db</a:t>
            </a:r>
            <a:r>
              <a:rPr lang="en-GB" dirty="0"/>
              <a:t> (24576 bytes, Feb 8, 2020)**  </a:t>
            </a:r>
          </a:p>
          <a:p>
            <a:r>
              <a:rPr lang="en-GB" dirty="0"/>
              <a:t>   - Reveals linked devices, which can lead to additional sources of evidence (e.g., other devices the user accessed WhatsApp from).</a:t>
            </a:r>
          </a:p>
          <a:p>
            <a:endParaRPr lang="en-GB" dirty="0"/>
          </a:p>
          <a:p>
            <a:r>
              <a:rPr lang="en-GB" dirty="0"/>
              <a:t>6. **</a:t>
            </a:r>
            <a:r>
              <a:rPr lang="en-GB" dirty="0" err="1"/>
              <a:t>axolotl.db</a:t>
            </a:r>
            <a:r>
              <a:rPr lang="en-GB" dirty="0"/>
              <a:t> (233472 bytes, Jan 30, 2020)**  </a:t>
            </a:r>
          </a:p>
          <a:p>
            <a:r>
              <a:rPr lang="en-GB" dirty="0"/>
              <a:t>   - Contains encryption-related data, which could be valuable if decryption is possible (though this is typically very difficult due to WhatsApp’s end-to-end encryption).</a:t>
            </a:r>
          </a:p>
          <a:p>
            <a:endParaRPr lang="en-GB" dirty="0"/>
          </a:p>
          <a:p>
            <a:r>
              <a:rPr lang="en-GB" dirty="0"/>
              <a:t>---</a:t>
            </a:r>
          </a:p>
          <a:p>
            <a:endParaRPr lang="en-GB" dirty="0"/>
          </a:p>
          <a:p>
            <a:r>
              <a:rPr lang="en-GB" dirty="0"/>
              <a:t>### Additional Notes on File Sizes and Timestamps</a:t>
            </a:r>
          </a:p>
          <a:p>
            <a:r>
              <a:rPr lang="en-GB" dirty="0"/>
              <a:t>- **File Sizes:** The sizes of the databases can indicate their significance. For example, `</a:t>
            </a:r>
            <a:r>
              <a:rPr lang="en-GB" dirty="0" err="1"/>
              <a:t>msgstore.db</a:t>
            </a:r>
            <a:r>
              <a:rPr lang="en-GB" dirty="0"/>
              <a:t>` (823296 bytes, ~804 KB) is the largest, suggesting it contains a substantial amount of data (likely messages). In contrast, smaller databases like `</a:t>
            </a:r>
            <a:r>
              <a:rPr lang="en-GB" dirty="0" err="1"/>
              <a:t>wa.db</a:t>
            </a:r>
            <a:r>
              <a:rPr lang="en-GB" dirty="0"/>
              <a:t>` (4096 bytes, 4 KB) may contain less data but are still critical due to their content (e.g., contacts).</a:t>
            </a:r>
          </a:p>
          <a:p>
            <a:r>
              <a:rPr lang="en-GB" dirty="0"/>
              <a:t>- **Timestamps:** The last modified dates provide a timeline of activity. Most databases were last modified between January 29, 2020, and February 14, 2020, indicating active use of WhatsApp during this period. The most recent modification (Feb 14, 2020) is on `</a:t>
            </a:r>
            <a:r>
              <a:rPr lang="en-GB" dirty="0" err="1"/>
              <a:t>msgstore.db</a:t>
            </a:r>
            <a:r>
              <a:rPr lang="en-GB" dirty="0"/>
              <a:t>`, suggesting it contains the most recent message data.</a:t>
            </a:r>
          </a:p>
          <a:p>
            <a:endParaRPr lang="en-GB" dirty="0"/>
          </a:p>
          <a:p>
            <a:r>
              <a:rPr lang="en-GB" dirty="0"/>
              <a:t>---</a:t>
            </a:r>
          </a:p>
          <a:p>
            <a:endParaRPr lang="en-GB" dirty="0"/>
          </a:p>
          <a:p>
            <a:r>
              <a:rPr lang="en-GB" dirty="0"/>
              <a:t>### Conclusion</a:t>
            </a:r>
          </a:p>
          <a:p>
            <a:r>
              <a:rPr lang="en-GB" dirty="0"/>
              <a:t>The `</a:t>
            </a:r>
            <a:r>
              <a:rPr lang="en-GB" dirty="0" err="1"/>
              <a:t>msgstore.db</a:t>
            </a:r>
            <a:r>
              <a:rPr lang="en-GB" dirty="0"/>
              <a:t>`, `</a:t>
            </a:r>
            <a:r>
              <a:rPr lang="en-GB" dirty="0" err="1"/>
              <a:t>wa.db</a:t>
            </a:r>
            <a:r>
              <a:rPr lang="en-GB" dirty="0"/>
              <a:t>`, `</a:t>
            </a:r>
            <a:r>
              <a:rPr lang="en-GB" dirty="0" err="1"/>
              <a:t>payments.db</a:t>
            </a:r>
            <a:r>
              <a:rPr lang="en-GB" dirty="0"/>
              <a:t>`, `</a:t>
            </a:r>
            <a:r>
              <a:rPr lang="en-GB" dirty="0" err="1"/>
              <a:t>location.db</a:t>
            </a:r>
            <a:r>
              <a:rPr lang="en-GB" dirty="0"/>
              <a:t>`, and `</a:t>
            </a:r>
            <a:r>
              <a:rPr lang="en-GB" dirty="0" err="1"/>
              <a:t>companion_devices.db</a:t>
            </a:r>
            <a:r>
              <a:rPr lang="en-GB" dirty="0"/>
              <a:t>` databases are the most valuable for digital forensics in this context. They provide direct access to messages, contacts, financial transactions, location data, and linked devices, which are key elements for reconstructing the user’s activities and relationships on WhatsApp. If further analysis is needed, tools like SQLite browsers (e.g., DB Browser for SQLite) can be used to explore the contents of these databases, though decryption may be required for end-to-end encrypted messages.</a:t>
            </a:r>
            <a:endParaRPr lang="en-US" dirty="0"/>
          </a:p>
        </p:txBody>
      </p:sp>
      <p:sp>
        <p:nvSpPr>
          <p:cNvPr id="4" name="Slide Number Placeholder 3">
            <a:extLst>
              <a:ext uri="{FF2B5EF4-FFF2-40B4-BE49-F238E27FC236}">
                <a16:creationId xmlns:a16="http://schemas.microsoft.com/office/drawing/2014/main" id="{F01BC882-6059-68A4-2AEF-EABB68EA6F49}"/>
              </a:ext>
            </a:extLst>
          </p:cNvPr>
          <p:cNvSpPr>
            <a:spLocks noGrp="1"/>
          </p:cNvSpPr>
          <p:nvPr>
            <p:ph type="sldNum" sz="quarter" idx="5"/>
          </p:nvPr>
        </p:nvSpPr>
        <p:spPr/>
        <p:txBody>
          <a:bodyPr/>
          <a:lstStyle/>
          <a:p>
            <a:fld id="{DDBF98C7-164A-4723-84F0-B1E4B080DDEC}" type="slidenum">
              <a:rPr lang="en-US" smtClean="0"/>
              <a:t>16</a:t>
            </a:fld>
            <a:endParaRPr lang="en-US"/>
          </a:p>
        </p:txBody>
      </p:sp>
    </p:spTree>
    <p:extLst>
      <p:ext uri="{BB962C8B-B14F-4D97-AF65-F5344CB8AC3E}">
        <p14:creationId xmlns:p14="http://schemas.microsoft.com/office/powerpoint/2010/main" val="4782287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image shows a list of tables within the `</a:t>
            </a:r>
            <a:r>
              <a:rPr lang="en-GB" dirty="0" err="1"/>
              <a:t>msgstore.db</a:t>
            </a:r>
            <a:r>
              <a:rPr lang="en-GB" dirty="0"/>
              <a:t>` database, which is the primary database used by WhatsApp to store messages, metadata, and related information. This database is critical for digital forensics because it contains a wealth of user data, including chat conversations, media metadata, and interaction details. The image lists 106 tables, many of which are related to messages, groups, payments, media, and other WhatsApp features.</a:t>
            </a:r>
          </a:p>
          <a:p>
            <a:endParaRPr lang="en-GB" dirty="0"/>
          </a:p>
          <a:p>
            <a:r>
              <a:rPr lang="en-GB" dirty="0"/>
              <a:t>Below is an analysis of the tables in `</a:t>
            </a:r>
            <a:r>
              <a:rPr lang="en-GB" dirty="0" err="1"/>
              <a:t>msgstore.db</a:t>
            </a:r>
            <a:r>
              <a:rPr lang="en-GB" dirty="0"/>
              <a:t>` to identify the most valuable attributes (or tables) for digital forensics, focusing on their potential to reveal user activity, communications, and metadata.</a:t>
            </a:r>
          </a:p>
          <a:p>
            <a:endParaRPr lang="en-GB" dirty="0"/>
          </a:p>
          <a:p>
            <a:r>
              <a:rPr lang="en-GB" dirty="0"/>
              <a:t>---</a:t>
            </a:r>
          </a:p>
          <a:p>
            <a:endParaRPr lang="en-GB" dirty="0"/>
          </a:p>
          <a:p>
            <a:r>
              <a:rPr lang="en-GB" dirty="0"/>
              <a:t>### Analysis of Tables in `</a:t>
            </a:r>
            <a:r>
              <a:rPr lang="en-GB" dirty="0" err="1"/>
              <a:t>msgstore.db</a:t>
            </a:r>
            <a:r>
              <a:rPr lang="en-GB" dirty="0"/>
              <a:t>` and Their Forensic Value</a:t>
            </a:r>
          </a:p>
          <a:p>
            <a:endParaRPr lang="en-GB" dirty="0"/>
          </a:p>
          <a:p>
            <a:r>
              <a:rPr lang="en-GB" dirty="0"/>
              <a:t>1. **chat (and related tables: </a:t>
            </a:r>
            <a:r>
              <a:rPr lang="en-GB" dirty="0" err="1"/>
              <a:t>chat_list</a:t>
            </a:r>
            <a:r>
              <a:rPr lang="en-GB" dirty="0"/>
              <a:t>)**  </a:t>
            </a:r>
          </a:p>
          <a:p>
            <a:r>
              <a:rPr lang="en-GB" dirty="0"/>
              <a:t>   - **Description:** The `chat` table stores information about individual and group chats, such as chat IDs, participants, and metadata (e.g., last message, timestamps). The `</a:t>
            </a:r>
            <a:r>
              <a:rPr lang="en-GB" dirty="0" err="1"/>
              <a:t>chat_list</a:t>
            </a:r>
            <a:r>
              <a:rPr lang="en-GB" dirty="0"/>
              <a:t>` table likely provides a summary or index of chats for quick access.</a:t>
            </a:r>
          </a:p>
          <a:p>
            <a:r>
              <a:rPr lang="en-GB" dirty="0"/>
              <a:t>   - **Forensic Value: High**  </a:t>
            </a:r>
          </a:p>
          <a:p>
            <a:r>
              <a:rPr lang="en-GB" dirty="0"/>
              <a:t>     - **Key Attributes:** Chat ID, participant JIDs (WhatsApp user IDs), last message timestamp, chat type (individual or group), and unread message count.</a:t>
            </a:r>
          </a:p>
          <a:p>
            <a:r>
              <a:rPr lang="en-GB" dirty="0"/>
              <a:t>     - **Why Valuable:** This table provides an overview of all conversations, including who the user was communicating with and when. It can help map the user’s social network and establish a timeline of communication.</a:t>
            </a:r>
          </a:p>
          <a:p>
            <a:endParaRPr lang="en-GB" dirty="0"/>
          </a:p>
          <a:p>
            <a:r>
              <a:rPr lang="en-GB" dirty="0"/>
              <a:t>2. **message (and related tables: </a:t>
            </a:r>
            <a:r>
              <a:rPr lang="en-GB" dirty="0" err="1"/>
              <a:t>message_fts</a:t>
            </a:r>
            <a:r>
              <a:rPr lang="en-GB" dirty="0"/>
              <a:t>*, </a:t>
            </a:r>
            <a:r>
              <a:rPr lang="en-GB" dirty="0" err="1"/>
              <a:t>message_quoted</a:t>
            </a:r>
            <a:r>
              <a:rPr lang="en-GB" dirty="0"/>
              <a:t>*, </a:t>
            </a:r>
            <a:r>
              <a:rPr lang="en-GB" dirty="0" err="1"/>
              <a:t>message_system</a:t>
            </a:r>
            <a:r>
              <a:rPr lang="en-GB" dirty="0"/>
              <a:t>*, </a:t>
            </a:r>
            <a:r>
              <a:rPr lang="en-GB" dirty="0" err="1"/>
              <a:t>message_template</a:t>
            </a:r>
            <a:r>
              <a:rPr lang="en-GB" dirty="0"/>
              <a:t>*, etc.)**  </a:t>
            </a:r>
          </a:p>
          <a:p>
            <a:r>
              <a:rPr lang="en-GB" dirty="0"/>
              <a:t>   - **Description:** The `message` table is the core table for storing individual messages, including their content, sender/receiver, timestamps, and status (e.g., sent, delivered, read). Related tables like `</a:t>
            </a:r>
            <a:r>
              <a:rPr lang="en-GB" dirty="0" err="1"/>
              <a:t>message_fts</a:t>
            </a:r>
            <a:r>
              <a:rPr lang="en-GB" dirty="0"/>
              <a:t>*` (full-text search), `</a:t>
            </a:r>
            <a:r>
              <a:rPr lang="en-GB" dirty="0" err="1"/>
              <a:t>message_quoted</a:t>
            </a:r>
            <a:r>
              <a:rPr lang="en-GB" dirty="0"/>
              <a:t>*` (quoted messages), and `</a:t>
            </a:r>
            <a:r>
              <a:rPr lang="en-GB" dirty="0" err="1"/>
              <a:t>message_system</a:t>
            </a:r>
            <a:r>
              <a:rPr lang="en-GB" dirty="0"/>
              <a:t>*` (system messages, e.g., group changes) provide additional context.</a:t>
            </a:r>
          </a:p>
          <a:p>
            <a:r>
              <a:rPr lang="en-GB" dirty="0"/>
              <a:t>   - **Forensic Value: Very High**  </a:t>
            </a:r>
          </a:p>
          <a:p>
            <a:r>
              <a:rPr lang="en-GB" dirty="0"/>
              <a:t>     - **Key Attributes:** Message ID, chat ID, sender JID, recipient JID, message content (if unencrypted), timestamp, status, message type (text, media, location, etc.), and quoted message ID.</a:t>
            </a:r>
          </a:p>
          <a:p>
            <a:r>
              <a:rPr lang="en-GB" dirty="0"/>
              <a:t>     - **Why Valuable:** This table contains the actual messages exchanged by the user, which are critical for reconstructing conversations. Even if message content is end-to-end encrypted, metadata (e.g., timestamps, sender/receiver) can still be extracted. Related tables like `</a:t>
            </a:r>
            <a:r>
              <a:rPr lang="en-GB" dirty="0" err="1"/>
              <a:t>message_quoted</a:t>
            </a:r>
            <a:r>
              <a:rPr lang="en-GB" dirty="0"/>
              <a:t>` can reveal quoted messages, and `</a:t>
            </a:r>
            <a:r>
              <a:rPr lang="en-GB" dirty="0" err="1"/>
              <a:t>message_system</a:t>
            </a:r>
            <a:r>
              <a:rPr lang="en-GB" dirty="0"/>
              <a:t>` can show group events (e.g., user added/removed).</a:t>
            </a:r>
          </a:p>
          <a:p>
            <a:endParaRPr lang="en-GB" dirty="0"/>
          </a:p>
          <a:p>
            <a:r>
              <a:rPr lang="en-GB" dirty="0"/>
              <a:t>3. **</a:t>
            </a:r>
            <a:r>
              <a:rPr lang="en-GB" dirty="0" err="1"/>
              <a:t>group_participants</a:t>
            </a:r>
            <a:r>
              <a:rPr lang="en-GB" dirty="0"/>
              <a:t> (and related tables: </a:t>
            </a:r>
            <a:r>
              <a:rPr lang="en-GB" dirty="0" err="1"/>
              <a:t>group_participant_user</a:t>
            </a:r>
            <a:r>
              <a:rPr lang="en-GB" dirty="0"/>
              <a:t>, </a:t>
            </a:r>
            <a:r>
              <a:rPr lang="en-GB" dirty="0" err="1"/>
              <a:t>group_participant_device</a:t>
            </a:r>
            <a:r>
              <a:rPr lang="en-GB" dirty="0"/>
              <a:t>, </a:t>
            </a:r>
            <a:r>
              <a:rPr lang="en-GB" dirty="0" err="1"/>
              <a:t>group_participants_history</a:t>
            </a:r>
            <a:r>
              <a:rPr lang="en-GB" dirty="0"/>
              <a:t>)**  </a:t>
            </a:r>
          </a:p>
          <a:p>
            <a:r>
              <a:rPr lang="en-GB" dirty="0"/>
              <a:t>   - **Description:** These tables store information about group chats, including group members, their roles (e.g., admin), and historical changes to group membership.</a:t>
            </a:r>
          </a:p>
          <a:p>
            <a:r>
              <a:rPr lang="en-GB" dirty="0"/>
              <a:t>   - **Forensic Value: High**  </a:t>
            </a:r>
          </a:p>
          <a:p>
            <a:r>
              <a:rPr lang="en-GB" dirty="0"/>
              <a:t>     - **Key Attributes:** Group ID, participant JID, role (admin/member), join timestamp, and leave timestamp (from `</a:t>
            </a:r>
            <a:r>
              <a:rPr lang="en-GB" dirty="0" err="1"/>
              <a:t>group_participants_history</a:t>
            </a:r>
            <a:r>
              <a:rPr lang="en-GB" dirty="0"/>
              <a:t>`).</a:t>
            </a:r>
          </a:p>
          <a:p>
            <a:r>
              <a:rPr lang="en-GB" dirty="0"/>
              <a:t>     - **Why Valuable:** These tables can reveal the user’s group affiliations, including who they interacted with in groups and when. The `</a:t>
            </a:r>
            <a:r>
              <a:rPr lang="en-GB" dirty="0" err="1"/>
              <a:t>group_participants_history</a:t>
            </a:r>
            <a:r>
              <a:rPr lang="en-GB" dirty="0"/>
              <a:t>` table can show changes over time, such as when users were added or removed, which is useful for social network analysis and timeline reconstruction.</a:t>
            </a:r>
          </a:p>
          <a:p>
            <a:endParaRPr lang="en-GB" dirty="0"/>
          </a:p>
          <a:p>
            <a:r>
              <a:rPr lang="en-GB" dirty="0"/>
              <a:t>4. **</a:t>
            </a:r>
            <a:r>
              <a:rPr lang="en-GB" dirty="0" err="1"/>
              <a:t>message_media</a:t>
            </a:r>
            <a:r>
              <a:rPr lang="en-GB" dirty="0"/>
              <a:t> (and related tables: </a:t>
            </a:r>
            <a:r>
              <a:rPr lang="en-GB" dirty="0" err="1"/>
              <a:t>media_hash_thumbnail</a:t>
            </a:r>
            <a:r>
              <a:rPr lang="en-GB" dirty="0"/>
              <a:t>, </a:t>
            </a:r>
            <a:r>
              <a:rPr lang="en-GB" dirty="0" err="1"/>
              <a:t>media_refs</a:t>
            </a:r>
            <a:r>
              <a:rPr lang="en-GB" dirty="0"/>
              <a:t>)**  </a:t>
            </a:r>
          </a:p>
          <a:p>
            <a:r>
              <a:rPr lang="en-GB" dirty="0"/>
              <a:t>   - **Description:** The `</a:t>
            </a:r>
            <a:r>
              <a:rPr lang="en-GB" dirty="0" err="1"/>
              <a:t>message_media</a:t>
            </a:r>
            <a:r>
              <a:rPr lang="en-GB" dirty="0"/>
              <a:t>` table stores metadata about media files (e.g., images, videos, documents) shared in chats, such as file paths, sizes, and types. The `</a:t>
            </a:r>
            <a:r>
              <a:rPr lang="en-GB" dirty="0" err="1"/>
              <a:t>media_refs</a:t>
            </a:r>
            <a:r>
              <a:rPr lang="en-GB" dirty="0"/>
              <a:t>` table likely tracks references to media files, and `</a:t>
            </a:r>
            <a:r>
              <a:rPr lang="en-GB" dirty="0" err="1"/>
              <a:t>media_hash_thumbnail</a:t>
            </a:r>
            <a:r>
              <a:rPr lang="en-GB" dirty="0"/>
              <a:t>` may store hashes or thumbnails for media.</a:t>
            </a:r>
          </a:p>
          <a:p>
            <a:r>
              <a:rPr lang="en-GB" dirty="0"/>
              <a:t>   - **Forensic Value: High**  </a:t>
            </a:r>
          </a:p>
          <a:p>
            <a:r>
              <a:rPr lang="en-GB" dirty="0"/>
              <a:t>     - **Key Attributes:** Message ID, file path, file size, media type (image, video, etc.), hash, thumbnail data, and timestamp.</a:t>
            </a:r>
          </a:p>
          <a:p>
            <a:r>
              <a:rPr lang="en-GB" dirty="0"/>
              <a:t>     - **Why Valuable:** This table links messages to their associated media files, allowing investigators to locate and </a:t>
            </a:r>
            <a:r>
              <a:rPr lang="en-GB" dirty="0" err="1"/>
              <a:t>analyze</a:t>
            </a:r>
            <a:r>
              <a:rPr lang="en-GB" dirty="0"/>
              <a:t> shared media. Hashes can be used to identify known files (e.g., for CSAM detection), and file paths can lead to the actual media files on the device.</a:t>
            </a:r>
          </a:p>
          <a:p>
            <a:endParaRPr lang="en-GB" dirty="0"/>
          </a:p>
          <a:p>
            <a:r>
              <a:rPr lang="en-GB" dirty="0"/>
              <a:t>5. **</a:t>
            </a:r>
            <a:r>
              <a:rPr lang="en-GB" dirty="0" err="1"/>
              <a:t>message_location</a:t>
            </a:r>
            <a:r>
              <a:rPr lang="en-GB" dirty="0"/>
              <a:t> (and related tables: </a:t>
            </a:r>
            <a:r>
              <a:rPr lang="en-GB" dirty="0" err="1"/>
              <a:t>message_quoted_location</a:t>
            </a:r>
            <a:r>
              <a:rPr lang="en-GB" dirty="0"/>
              <a:t>)**  </a:t>
            </a:r>
          </a:p>
          <a:p>
            <a:r>
              <a:rPr lang="en-GB" dirty="0"/>
              <a:t>   - **Description:** These tables store location-sharing data, such as coordinates, place names, and timestamps of shared locations within chats.</a:t>
            </a:r>
          </a:p>
          <a:p>
            <a:r>
              <a:rPr lang="en-GB" dirty="0"/>
              <a:t>   - **Forensic Value: High**  </a:t>
            </a:r>
          </a:p>
          <a:p>
            <a:r>
              <a:rPr lang="en-GB" dirty="0"/>
              <a:t>     - **Key Attributes:** Message ID, latitude, longitude, place name, timestamp, and zoom level.</a:t>
            </a:r>
          </a:p>
          <a:p>
            <a:r>
              <a:rPr lang="en-GB" dirty="0"/>
              <a:t>     - **Why Valuable:** Location data is critical for geolocation analysis. This table can reveal specific locations the user shared, which can help establish their physical presence at a given time. It can also corroborate the location data found in `com.whatsapp_preferences.xml` (e.g., coordinates 35.65854, -78.861786).</a:t>
            </a:r>
          </a:p>
          <a:p>
            <a:endParaRPr lang="en-GB" dirty="0"/>
          </a:p>
          <a:p>
            <a:r>
              <a:rPr lang="en-GB" dirty="0"/>
              <a:t>6. **</a:t>
            </a:r>
            <a:r>
              <a:rPr lang="en-GB" dirty="0" err="1"/>
              <a:t>message_payment</a:t>
            </a:r>
            <a:r>
              <a:rPr lang="en-GB" dirty="0"/>
              <a:t> (and related tables: </a:t>
            </a:r>
            <a:r>
              <a:rPr lang="en-GB" dirty="0" err="1"/>
              <a:t>message_payment_status_update</a:t>
            </a:r>
            <a:r>
              <a:rPr lang="en-GB" dirty="0"/>
              <a:t>, </a:t>
            </a:r>
            <a:r>
              <a:rPr lang="en-GB" dirty="0" err="1"/>
              <a:t>message_payment_transaction_reminder</a:t>
            </a:r>
            <a:r>
              <a:rPr lang="en-GB" dirty="0"/>
              <a:t>, </a:t>
            </a:r>
            <a:r>
              <a:rPr lang="en-GB" dirty="0" err="1"/>
              <a:t>pay_transaction</a:t>
            </a:r>
            <a:r>
              <a:rPr lang="en-GB" dirty="0"/>
              <a:t>, </a:t>
            </a:r>
            <a:r>
              <a:rPr lang="en-GB" dirty="0" err="1"/>
              <a:t>pay_transactions</a:t>
            </a:r>
            <a:r>
              <a:rPr lang="en-GB" dirty="0"/>
              <a:t>)**  </a:t>
            </a:r>
          </a:p>
          <a:p>
            <a:r>
              <a:rPr lang="en-GB" dirty="0"/>
              <a:t>   - **Description:** These tables store payment-related data, such as transaction details, payment status, and reminders for WhatsApp Payments.</a:t>
            </a:r>
          </a:p>
          <a:p>
            <a:r>
              <a:rPr lang="en-GB" dirty="0"/>
              <a:t>   - **Forensic Value: High**  </a:t>
            </a:r>
          </a:p>
          <a:p>
            <a:r>
              <a:rPr lang="en-GB" dirty="0"/>
              <a:t>     - **Key Attributes:** Transaction ID, message ID, sender JID, recipient JID, amount, currency, timestamp, and status.</a:t>
            </a:r>
          </a:p>
          <a:p>
            <a:r>
              <a:rPr lang="en-GB" dirty="0"/>
              <a:t>     - **Why Valuable:** If the user used WhatsApp Payments, these tables can reveal financial transactions, including amounts, recipients, and timestamps. This is critical for financial investigations, especially given the payment settings in `com.whatsapp_preferences.xml` (e.g., UPI transaction limit of 5000).</a:t>
            </a:r>
          </a:p>
          <a:p>
            <a:endParaRPr lang="en-GB" dirty="0"/>
          </a:p>
          <a:p>
            <a:r>
              <a:rPr lang="en-GB" dirty="0"/>
              <a:t>7. **</a:t>
            </a:r>
            <a:r>
              <a:rPr lang="en-GB" dirty="0" err="1"/>
              <a:t>call_log</a:t>
            </a:r>
            <a:r>
              <a:rPr lang="en-GB" dirty="0"/>
              <a:t> (and related tables: call_log_participant_v2, </a:t>
            </a:r>
            <a:r>
              <a:rPr lang="en-GB" dirty="0" err="1"/>
              <a:t>missed_call_log_participant</a:t>
            </a:r>
            <a:r>
              <a:rPr lang="en-GB" dirty="0"/>
              <a:t>, </a:t>
            </a:r>
            <a:r>
              <a:rPr lang="en-GB" dirty="0" err="1"/>
              <a:t>missed_call_logs</a:t>
            </a:r>
            <a:r>
              <a:rPr lang="en-GB" dirty="0"/>
              <a:t>)**  </a:t>
            </a:r>
          </a:p>
          <a:p>
            <a:r>
              <a:rPr lang="en-GB" dirty="0"/>
              <a:t>   - **Description:** These tables store call-related data, such as call logs, participants, durations, and missed calls.</a:t>
            </a:r>
          </a:p>
          <a:p>
            <a:r>
              <a:rPr lang="en-GB" dirty="0"/>
              <a:t>   - **Forensic Value: High**  </a:t>
            </a:r>
          </a:p>
          <a:p>
            <a:r>
              <a:rPr lang="en-GB" dirty="0"/>
              <a:t>     - **Key Attributes:** Call ID, caller JID, recipient JID, call type (voice/video), duration, timestamp, and status (answered/missed).</a:t>
            </a:r>
          </a:p>
          <a:p>
            <a:r>
              <a:rPr lang="en-GB" dirty="0"/>
              <a:t>     - **Why Valuable:** Call logs can reveal who the user communicated with via voice or video calls, along with the timing and duration of those calls. This is useful for establishing communication patterns and timelines.</a:t>
            </a:r>
          </a:p>
          <a:p>
            <a:endParaRPr lang="en-GB" dirty="0"/>
          </a:p>
          <a:p>
            <a:r>
              <a:rPr lang="en-GB" dirty="0"/>
              <a:t>8. **</a:t>
            </a:r>
            <a:r>
              <a:rPr lang="en-GB" dirty="0" err="1"/>
              <a:t>messages_links</a:t>
            </a:r>
            <a:r>
              <a:rPr lang="en-GB" dirty="0"/>
              <a:t> (and related tables: </a:t>
            </a:r>
            <a:r>
              <a:rPr lang="en-GB" dirty="0" err="1"/>
              <a:t>messages_quotes</a:t>
            </a:r>
            <a:r>
              <a:rPr lang="en-GB" dirty="0"/>
              <a:t>, </a:t>
            </a:r>
            <a:r>
              <a:rPr lang="en-GB" dirty="0" err="1"/>
              <a:t>messages_vcards</a:t>
            </a:r>
            <a:r>
              <a:rPr lang="en-GB" dirty="0"/>
              <a:t>, </a:t>
            </a:r>
            <a:r>
              <a:rPr lang="en-GB" dirty="0" err="1"/>
              <a:t>messages_vcards_jids</a:t>
            </a:r>
            <a:r>
              <a:rPr lang="en-GB" dirty="0"/>
              <a:t>)**  </a:t>
            </a:r>
          </a:p>
          <a:p>
            <a:r>
              <a:rPr lang="en-GB" dirty="0"/>
              <a:t>   - **Description:** The `</a:t>
            </a:r>
            <a:r>
              <a:rPr lang="en-GB" dirty="0" err="1"/>
              <a:t>messages_links</a:t>
            </a:r>
            <a:r>
              <a:rPr lang="en-GB" dirty="0"/>
              <a:t>` table stores URLs shared in messages, while `</a:t>
            </a:r>
            <a:r>
              <a:rPr lang="en-GB" dirty="0" err="1"/>
              <a:t>messages_quotes</a:t>
            </a:r>
            <a:r>
              <a:rPr lang="en-GB" dirty="0"/>
              <a:t>` tracks quoted messages, and `</a:t>
            </a:r>
            <a:r>
              <a:rPr lang="en-GB" dirty="0" err="1"/>
              <a:t>messages_vcards</a:t>
            </a:r>
            <a:r>
              <a:rPr lang="en-GB" dirty="0"/>
              <a:t>` stores vCard (contact card) data.</a:t>
            </a:r>
          </a:p>
          <a:p>
            <a:r>
              <a:rPr lang="en-GB" dirty="0"/>
              <a:t>   - **Forensic Value: Moderate to High**  </a:t>
            </a:r>
          </a:p>
          <a:p>
            <a:r>
              <a:rPr lang="en-GB" dirty="0"/>
              <a:t>     - **Key Attributes:** Message ID, URL (for `</a:t>
            </a:r>
            <a:r>
              <a:rPr lang="en-GB" dirty="0" err="1"/>
              <a:t>messages_links</a:t>
            </a:r>
            <a:r>
              <a:rPr lang="en-GB" dirty="0"/>
              <a:t>`), quoted message ID (for `</a:t>
            </a:r>
            <a:r>
              <a:rPr lang="en-GB" dirty="0" err="1"/>
              <a:t>messages_quotes</a:t>
            </a:r>
            <a:r>
              <a:rPr lang="en-GB" dirty="0"/>
              <a:t>`), vCard data, and associated JIDs (for `</a:t>
            </a:r>
            <a:r>
              <a:rPr lang="en-GB" dirty="0" err="1"/>
              <a:t>messages_vcards_jids</a:t>
            </a:r>
            <a:r>
              <a:rPr lang="en-GB" dirty="0"/>
              <a:t>`).</a:t>
            </a:r>
          </a:p>
          <a:p>
            <a:r>
              <a:rPr lang="en-GB" dirty="0"/>
              <a:t>     - **Why Valuable:** The `</a:t>
            </a:r>
            <a:r>
              <a:rPr lang="en-GB" dirty="0" err="1"/>
              <a:t>messages_links</a:t>
            </a:r>
            <a:r>
              <a:rPr lang="en-GB" dirty="0"/>
              <a:t>` table can reveal URLs shared by the user, which might lead to external content (e.g., websites, media). The `</a:t>
            </a:r>
            <a:r>
              <a:rPr lang="en-GB" dirty="0" err="1"/>
              <a:t>messages_quotes</a:t>
            </a:r>
            <a:r>
              <a:rPr lang="en-GB" dirty="0"/>
              <a:t>` table can provide context for conversations by linking to quoted messages, and `</a:t>
            </a:r>
            <a:r>
              <a:rPr lang="en-GB" dirty="0" err="1"/>
              <a:t>messages_vcards</a:t>
            </a:r>
            <a:r>
              <a:rPr lang="en-GB" dirty="0"/>
              <a:t>` can reveal shared contacts, including phone numbers.</a:t>
            </a:r>
          </a:p>
          <a:p>
            <a:endParaRPr lang="en-GB" dirty="0"/>
          </a:p>
          <a:p>
            <a:r>
              <a:rPr lang="en-GB" dirty="0"/>
              <a:t>9. **status (and related tables: </a:t>
            </a:r>
            <a:r>
              <a:rPr lang="en-GB" dirty="0" err="1"/>
              <a:t>status_list</a:t>
            </a:r>
            <a:r>
              <a:rPr lang="en-GB" dirty="0"/>
              <a:t>)**  </a:t>
            </a:r>
          </a:p>
          <a:p>
            <a:r>
              <a:rPr lang="en-GB" dirty="0"/>
              <a:t>   - **Description:** These tables store WhatsApp Status updates, including the content, viewers, and timestamps.</a:t>
            </a:r>
          </a:p>
          <a:p>
            <a:r>
              <a:rPr lang="en-GB" dirty="0"/>
              <a:t>   - **Forensic Value: Moderate**  </a:t>
            </a:r>
          </a:p>
          <a:p>
            <a:r>
              <a:rPr lang="en-GB" dirty="0"/>
              <a:t>     - **Key Attributes:** Status ID, JID, content, timestamp, and viewer JIDs.</a:t>
            </a:r>
          </a:p>
          <a:p>
            <a:r>
              <a:rPr lang="en-GB" dirty="0"/>
              <a:t>     - **Why Valuable:** Status updates can reveal what the user posted and who viewed it, providing insight into their social interactions and activity. This can also contribute to a timeline of events.</a:t>
            </a:r>
          </a:p>
          <a:p>
            <a:endParaRPr lang="en-GB" dirty="0"/>
          </a:p>
          <a:p>
            <a:r>
              <a:rPr lang="en-GB" dirty="0"/>
              <a:t>10. **</a:t>
            </a:r>
            <a:r>
              <a:rPr lang="en-GB" dirty="0" err="1"/>
              <a:t>jid</a:t>
            </a:r>
            <a:r>
              <a:rPr lang="en-GB" dirty="0"/>
              <a:t> (and related tables: </a:t>
            </a:r>
            <a:r>
              <a:rPr lang="en-GB" dirty="0" err="1"/>
              <a:t>labeled_jids</a:t>
            </a:r>
            <a:r>
              <a:rPr lang="en-GB" dirty="0"/>
              <a:t>, </a:t>
            </a:r>
            <a:r>
              <a:rPr lang="en-GB" dirty="0" err="1"/>
              <a:t>user_device</a:t>
            </a:r>
            <a:r>
              <a:rPr lang="en-GB" dirty="0"/>
              <a:t>)**  </a:t>
            </a:r>
          </a:p>
          <a:p>
            <a:r>
              <a:rPr lang="en-GB" dirty="0"/>
              <a:t>    - **Description:** The `</a:t>
            </a:r>
            <a:r>
              <a:rPr lang="en-GB" dirty="0" err="1"/>
              <a:t>jid</a:t>
            </a:r>
            <a:r>
              <a:rPr lang="en-GB" dirty="0"/>
              <a:t>` table stores WhatsApp user IDs (JIDs), which are unique identifiers for users (e.g., phone numbers in the format `+1234567890@s.whatsapp.net`). The `</a:t>
            </a:r>
            <a:r>
              <a:rPr lang="en-GB" dirty="0" err="1"/>
              <a:t>labeled_jids</a:t>
            </a:r>
            <a:r>
              <a:rPr lang="en-GB" dirty="0"/>
              <a:t>` table may link JIDs to labels, and `</a:t>
            </a:r>
            <a:r>
              <a:rPr lang="en-GB" dirty="0" err="1"/>
              <a:t>user_device</a:t>
            </a:r>
            <a:r>
              <a:rPr lang="en-GB" dirty="0"/>
              <a:t>` may track devices associated with JIDs.</a:t>
            </a:r>
          </a:p>
          <a:p>
            <a:r>
              <a:rPr lang="en-GB" dirty="0"/>
              <a:t>    - **Forensic Value: High**  </a:t>
            </a:r>
          </a:p>
          <a:p>
            <a:r>
              <a:rPr lang="en-GB" dirty="0"/>
              <a:t>      - **Key Attributes:** JID, phone number, device ID, and label (if applicable).</a:t>
            </a:r>
          </a:p>
          <a:p>
            <a:r>
              <a:rPr lang="en-GB" dirty="0"/>
              <a:t>      - **Why Valuable:** JIDs are essential for identifying users and linking them to messages, calls, and other activities. The `</a:t>
            </a:r>
            <a:r>
              <a:rPr lang="en-GB" dirty="0" err="1"/>
              <a:t>user_device</a:t>
            </a:r>
            <a:r>
              <a:rPr lang="en-GB" dirty="0"/>
              <a:t>` table can reveal devices linked to a JID, which is useful for multi-device investigations.</a:t>
            </a:r>
          </a:p>
          <a:p>
            <a:endParaRPr lang="en-GB" dirty="0"/>
          </a:p>
          <a:p>
            <a:r>
              <a:rPr lang="en-GB" dirty="0"/>
              <a:t>11. **frequent (and related tables: </a:t>
            </a:r>
            <a:r>
              <a:rPr lang="en-GB" dirty="0" err="1"/>
              <a:t>quick_replies</a:t>
            </a:r>
            <a:r>
              <a:rPr lang="en-GB" dirty="0"/>
              <a:t>, </a:t>
            </a:r>
            <a:r>
              <a:rPr lang="en-GB" dirty="0" err="1"/>
              <a:t>quick_reply_attachments</a:t>
            </a:r>
            <a:r>
              <a:rPr lang="en-GB" dirty="0"/>
              <a:t>, </a:t>
            </a:r>
            <a:r>
              <a:rPr lang="en-GB" dirty="0" err="1"/>
              <a:t>quick_reply_keywords</a:t>
            </a:r>
            <a:r>
              <a:rPr lang="en-GB" dirty="0"/>
              <a:t>, </a:t>
            </a:r>
            <a:r>
              <a:rPr lang="en-GB" dirty="0" err="1"/>
              <a:t>quick_reply_usage</a:t>
            </a:r>
            <a:r>
              <a:rPr lang="en-GB" dirty="0"/>
              <a:t>)**  </a:t>
            </a:r>
          </a:p>
          <a:p>
            <a:r>
              <a:rPr lang="en-GB" dirty="0"/>
              <a:t>    - **Description:** These tables store frequently used messages, quick replies, and associated data, such as keywords and usage statistics.</a:t>
            </a:r>
          </a:p>
          <a:p>
            <a:r>
              <a:rPr lang="en-GB" dirty="0"/>
              <a:t>    - **Forensic Value: Moderate**  </a:t>
            </a:r>
          </a:p>
          <a:p>
            <a:r>
              <a:rPr lang="en-GB" dirty="0"/>
              <a:t>      - **Key Attributes:** Quick reply ID, message content, keywords, and usage frequency.</a:t>
            </a:r>
          </a:p>
          <a:p>
            <a:r>
              <a:rPr lang="en-GB" dirty="0"/>
              <a:t>      - **Why Valuable:** These tables can reveal the user’s frequently used messages or responses, providing </a:t>
            </a:r>
            <a:r>
              <a:rPr lang="en-GB" dirty="0" err="1"/>
              <a:t>behavioral</a:t>
            </a:r>
            <a:r>
              <a:rPr lang="en-GB" dirty="0"/>
              <a:t> insights. They might also indicate business or automated interactions if quick replies are heavily used.</a:t>
            </a:r>
          </a:p>
          <a:p>
            <a:endParaRPr lang="en-GB" dirty="0"/>
          </a:p>
          <a:p>
            <a:r>
              <a:rPr lang="en-GB" dirty="0"/>
              <a:t>12. **props**  </a:t>
            </a:r>
          </a:p>
          <a:p>
            <a:r>
              <a:rPr lang="en-GB" dirty="0"/>
              <a:t>    - **Description:** The `props` table likely stores app properties or configuration settings, similar to those in `com.whatsapp_preferences.xml`.</a:t>
            </a:r>
          </a:p>
          <a:p>
            <a:r>
              <a:rPr lang="en-GB" dirty="0"/>
              <a:t>    - **Forensic Value: Moderate**  </a:t>
            </a:r>
          </a:p>
          <a:p>
            <a:r>
              <a:rPr lang="en-GB" dirty="0"/>
              <a:t>      - **Key Attributes:** Property name, value, and timestamp.</a:t>
            </a:r>
          </a:p>
          <a:p>
            <a:r>
              <a:rPr lang="en-GB" dirty="0"/>
              <a:t>      - **Why Valuable:** This table can provide additional context about the app’s configuration at the time of use, such as enabled features or settings that might affect data storage (e.g., auto-download settings).</a:t>
            </a:r>
          </a:p>
          <a:p>
            <a:endParaRPr lang="en-GB" dirty="0"/>
          </a:p>
          <a:p>
            <a:r>
              <a:rPr lang="en-GB" dirty="0"/>
              <a:t>---</a:t>
            </a:r>
          </a:p>
          <a:p>
            <a:endParaRPr lang="en-GB" dirty="0"/>
          </a:p>
          <a:p>
            <a:r>
              <a:rPr lang="en-GB" dirty="0"/>
              <a:t>### Most Valuable Attributes (Tables) in `</a:t>
            </a:r>
            <a:r>
              <a:rPr lang="en-GB" dirty="0" err="1"/>
              <a:t>msgstore.db</a:t>
            </a:r>
            <a:r>
              <a:rPr lang="en-GB" dirty="0"/>
              <a:t>` for Digital Forensics</a:t>
            </a:r>
          </a:p>
          <a:p>
            <a:endParaRPr lang="en-GB" dirty="0"/>
          </a:p>
          <a:p>
            <a:r>
              <a:rPr lang="en-GB" dirty="0"/>
              <a:t>Based on the analysis, the most valuable tables in `</a:t>
            </a:r>
            <a:r>
              <a:rPr lang="en-GB" dirty="0" err="1"/>
              <a:t>msgstore.db</a:t>
            </a:r>
            <a:r>
              <a:rPr lang="en-GB" dirty="0"/>
              <a:t>` for forensic analysis are:</a:t>
            </a:r>
          </a:p>
          <a:p>
            <a:endParaRPr lang="en-GB" dirty="0"/>
          </a:p>
          <a:p>
            <a:r>
              <a:rPr lang="en-GB" dirty="0"/>
              <a:t>1. **message (and related tables: </a:t>
            </a:r>
            <a:r>
              <a:rPr lang="en-GB" dirty="0" err="1"/>
              <a:t>message_fts</a:t>
            </a:r>
            <a:r>
              <a:rPr lang="en-GB" dirty="0"/>
              <a:t>*, </a:t>
            </a:r>
            <a:r>
              <a:rPr lang="en-GB" dirty="0" err="1"/>
              <a:t>message_quoted</a:t>
            </a:r>
            <a:r>
              <a:rPr lang="en-GB" dirty="0"/>
              <a:t>*, </a:t>
            </a:r>
            <a:r>
              <a:rPr lang="en-GB" dirty="0" err="1"/>
              <a:t>message_system</a:t>
            </a:r>
            <a:r>
              <a:rPr lang="en-GB" dirty="0"/>
              <a:t>*)**  </a:t>
            </a:r>
          </a:p>
          <a:p>
            <a:r>
              <a:rPr lang="en-GB" dirty="0"/>
              <a:t>   - Contains the core message data, including content (if unencrypted), sender/receiver, timestamps, and message types. This is the most critical table for reconstructing conversations and communication history.</a:t>
            </a:r>
          </a:p>
          <a:p>
            <a:endParaRPr lang="en-GB" dirty="0"/>
          </a:p>
          <a:p>
            <a:r>
              <a:rPr lang="en-GB" dirty="0"/>
              <a:t>2. **chat (and </a:t>
            </a:r>
            <a:r>
              <a:rPr lang="en-GB" dirty="0" err="1"/>
              <a:t>chat_list</a:t>
            </a:r>
            <a:r>
              <a:rPr lang="en-GB" dirty="0"/>
              <a:t>)**  </a:t>
            </a:r>
          </a:p>
          <a:p>
            <a:r>
              <a:rPr lang="en-GB" dirty="0"/>
              <a:t>   - Provides an overview of all chats, including participants and metadata, which is essential for mapping the user’s social network and communication patterns.</a:t>
            </a:r>
          </a:p>
          <a:p>
            <a:endParaRPr lang="en-GB" dirty="0"/>
          </a:p>
          <a:p>
            <a:r>
              <a:rPr lang="en-GB" dirty="0"/>
              <a:t>3. **</a:t>
            </a:r>
            <a:r>
              <a:rPr lang="en-GB" dirty="0" err="1"/>
              <a:t>group_participants</a:t>
            </a:r>
            <a:r>
              <a:rPr lang="en-GB" dirty="0"/>
              <a:t> (and related tables)**  </a:t>
            </a:r>
          </a:p>
          <a:p>
            <a:r>
              <a:rPr lang="en-GB" dirty="0"/>
              <a:t>   - Reveals group membership, roles, and historical changes, which is key for social network analysis and understanding group dynamics.</a:t>
            </a:r>
          </a:p>
          <a:p>
            <a:endParaRPr lang="en-GB" dirty="0"/>
          </a:p>
          <a:p>
            <a:r>
              <a:rPr lang="en-GB" dirty="0"/>
              <a:t>4. **</a:t>
            </a:r>
            <a:r>
              <a:rPr lang="en-GB" dirty="0" err="1"/>
              <a:t>message_media</a:t>
            </a:r>
            <a:r>
              <a:rPr lang="en-GB" dirty="0"/>
              <a:t> (and </a:t>
            </a:r>
            <a:r>
              <a:rPr lang="en-GB" dirty="0" err="1"/>
              <a:t>media_refs</a:t>
            </a:r>
            <a:r>
              <a:rPr lang="en-GB" dirty="0"/>
              <a:t>, </a:t>
            </a:r>
            <a:r>
              <a:rPr lang="en-GB" dirty="0" err="1"/>
              <a:t>media_hash_thumbnail</a:t>
            </a:r>
            <a:r>
              <a:rPr lang="en-GB" dirty="0"/>
              <a:t>)**  </a:t>
            </a:r>
          </a:p>
          <a:p>
            <a:r>
              <a:rPr lang="en-GB" dirty="0"/>
              <a:t>   - Links messages to media files, providing metadata and file paths for shared media, which can lead to further evidence (e.g., photos, videos).</a:t>
            </a:r>
          </a:p>
          <a:p>
            <a:endParaRPr lang="en-GB" dirty="0"/>
          </a:p>
          <a:p>
            <a:r>
              <a:rPr lang="en-GB" dirty="0"/>
              <a:t>5. **</a:t>
            </a:r>
            <a:r>
              <a:rPr lang="en-GB" dirty="0" err="1"/>
              <a:t>message_location</a:t>
            </a:r>
            <a:r>
              <a:rPr lang="en-GB" dirty="0"/>
              <a:t> (and </a:t>
            </a:r>
            <a:r>
              <a:rPr lang="en-GB" dirty="0" err="1"/>
              <a:t>message_quoted_location</a:t>
            </a:r>
            <a:r>
              <a:rPr lang="en-GB" dirty="0"/>
              <a:t>)**  </a:t>
            </a:r>
          </a:p>
          <a:p>
            <a:r>
              <a:rPr lang="en-GB" dirty="0"/>
              <a:t>   - Stores location-sharing data, which is critical for geolocation analysis and establishing the user’s physical presence.</a:t>
            </a:r>
          </a:p>
          <a:p>
            <a:endParaRPr lang="en-GB" dirty="0"/>
          </a:p>
          <a:p>
            <a:r>
              <a:rPr lang="en-GB" dirty="0"/>
              <a:t>6. **</a:t>
            </a:r>
            <a:r>
              <a:rPr lang="en-GB" dirty="0" err="1"/>
              <a:t>message_payment</a:t>
            </a:r>
            <a:r>
              <a:rPr lang="en-GB" dirty="0"/>
              <a:t> (and </a:t>
            </a:r>
            <a:r>
              <a:rPr lang="en-GB" dirty="0" err="1"/>
              <a:t>pay_transaction</a:t>
            </a:r>
            <a:r>
              <a:rPr lang="en-GB" dirty="0"/>
              <a:t>, </a:t>
            </a:r>
            <a:r>
              <a:rPr lang="en-GB" dirty="0" err="1"/>
              <a:t>pay_transactions</a:t>
            </a:r>
            <a:r>
              <a:rPr lang="en-GB" dirty="0"/>
              <a:t>)**  </a:t>
            </a:r>
          </a:p>
          <a:p>
            <a:r>
              <a:rPr lang="en-GB" dirty="0"/>
              <a:t>   - Contains payment transaction details, which are crucial for financial investigations, especially given the payment settings in `com.whatsapp_preferences.xml`.</a:t>
            </a:r>
          </a:p>
          <a:p>
            <a:endParaRPr lang="en-GB" dirty="0"/>
          </a:p>
          <a:p>
            <a:r>
              <a:rPr lang="en-GB" dirty="0"/>
              <a:t>7. **</a:t>
            </a:r>
            <a:r>
              <a:rPr lang="en-GB" dirty="0" err="1"/>
              <a:t>call_log</a:t>
            </a:r>
            <a:r>
              <a:rPr lang="en-GB" dirty="0"/>
              <a:t> (and call_log_participant_v2, </a:t>
            </a:r>
            <a:r>
              <a:rPr lang="en-GB" dirty="0" err="1"/>
              <a:t>missed_call_logs</a:t>
            </a:r>
            <a:r>
              <a:rPr lang="en-GB" dirty="0"/>
              <a:t>)**  </a:t>
            </a:r>
          </a:p>
          <a:p>
            <a:r>
              <a:rPr lang="en-GB" dirty="0"/>
              <a:t>   - Provides call history, including participants, durations, and timestamps, which is useful for communication analysis.</a:t>
            </a:r>
          </a:p>
          <a:p>
            <a:endParaRPr lang="en-GB" dirty="0"/>
          </a:p>
          <a:p>
            <a:r>
              <a:rPr lang="en-GB" dirty="0"/>
              <a:t>8. **</a:t>
            </a:r>
            <a:r>
              <a:rPr lang="en-GB" dirty="0" err="1"/>
              <a:t>jid</a:t>
            </a:r>
            <a:r>
              <a:rPr lang="en-GB" dirty="0"/>
              <a:t> (and </a:t>
            </a:r>
            <a:r>
              <a:rPr lang="en-GB" dirty="0" err="1"/>
              <a:t>user_device</a:t>
            </a:r>
            <a:r>
              <a:rPr lang="en-GB" dirty="0"/>
              <a:t>, </a:t>
            </a:r>
            <a:r>
              <a:rPr lang="en-GB" dirty="0" err="1"/>
              <a:t>labeled_jids</a:t>
            </a:r>
            <a:r>
              <a:rPr lang="en-GB" dirty="0"/>
              <a:t>)**  </a:t>
            </a:r>
          </a:p>
          <a:p>
            <a:r>
              <a:rPr lang="en-GB" dirty="0"/>
              <a:t>   - Maps JIDs to users and devices, which is essential for identifying communication partners and linked devices.</a:t>
            </a:r>
          </a:p>
          <a:p>
            <a:endParaRPr lang="en-GB" dirty="0"/>
          </a:p>
          <a:p>
            <a:r>
              <a:rPr lang="en-GB" dirty="0"/>
              <a:t>---</a:t>
            </a:r>
          </a:p>
          <a:p>
            <a:endParaRPr lang="en-GB" dirty="0"/>
          </a:p>
          <a:p>
            <a:r>
              <a:rPr lang="en-GB" dirty="0"/>
              <a:t>### Additional Notes</a:t>
            </a:r>
          </a:p>
          <a:p>
            <a:r>
              <a:rPr lang="en-GB" dirty="0"/>
              <a:t>- **End-to-End Encryption:** WhatsApp messages are end-to-end encrypted, meaning the content in the `message` table may not be directly readable without the user’s private key. However, metadata (e.g., timestamps, sender/receiver JIDs) is still accessible and highly valuable for forensic analysis.</a:t>
            </a:r>
          </a:p>
          <a:p>
            <a:r>
              <a:rPr lang="en-GB" dirty="0"/>
              <a:t>- **Cross-Referencing:** The tables in `</a:t>
            </a:r>
            <a:r>
              <a:rPr lang="en-GB" dirty="0" err="1"/>
              <a:t>msgstore.db</a:t>
            </a:r>
            <a:r>
              <a:rPr lang="en-GB" dirty="0"/>
              <a:t>` can be cross-referenced with other databases (e.g., `</a:t>
            </a:r>
            <a:r>
              <a:rPr lang="en-GB" dirty="0" err="1"/>
              <a:t>wa.db</a:t>
            </a:r>
            <a:r>
              <a:rPr lang="en-GB" dirty="0"/>
              <a:t>` for contacts, `</a:t>
            </a:r>
            <a:r>
              <a:rPr lang="en-GB" dirty="0" err="1"/>
              <a:t>location.db</a:t>
            </a:r>
            <a:r>
              <a:rPr lang="en-GB" dirty="0"/>
              <a:t>` for additional location data) to build a comprehensive picture of the user’s activities.</a:t>
            </a:r>
          </a:p>
          <a:p>
            <a:r>
              <a:rPr lang="en-GB" dirty="0"/>
              <a:t>- **Timestamps:** Many tables (e.g., `message`, `</a:t>
            </a:r>
            <a:r>
              <a:rPr lang="en-GB" dirty="0" err="1"/>
              <a:t>call_log</a:t>
            </a:r>
            <a:r>
              <a:rPr lang="en-GB" dirty="0"/>
              <a:t>`, `</a:t>
            </a:r>
            <a:r>
              <a:rPr lang="en-GB" dirty="0" err="1"/>
              <a:t>message_location</a:t>
            </a:r>
            <a:r>
              <a:rPr lang="en-GB" dirty="0"/>
              <a:t>`) include timestamps, which are critical for establishing a timeline of events.</a:t>
            </a:r>
          </a:p>
          <a:p>
            <a:endParaRPr lang="en-GB" dirty="0"/>
          </a:p>
          <a:p>
            <a:r>
              <a:rPr lang="en-GB" dirty="0"/>
              <a:t>In summary, the `message`, `chat`, `</a:t>
            </a:r>
            <a:r>
              <a:rPr lang="en-GB" dirty="0" err="1"/>
              <a:t>group_participants</a:t>
            </a:r>
            <a:r>
              <a:rPr lang="en-GB" dirty="0"/>
              <a:t>`, `</a:t>
            </a:r>
            <a:r>
              <a:rPr lang="en-GB" dirty="0" err="1"/>
              <a:t>message_media</a:t>
            </a:r>
            <a:r>
              <a:rPr lang="en-GB" dirty="0"/>
              <a:t>`, `</a:t>
            </a:r>
            <a:r>
              <a:rPr lang="en-GB" dirty="0" err="1"/>
              <a:t>message_location</a:t>
            </a:r>
            <a:r>
              <a:rPr lang="en-GB" dirty="0"/>
              <a:t>`, `</a:t>
            </a:r>
            <a:r>
              <a:rPr lang="en-GB" dirty="0" err="1"/>
              <a:t>message_payment</a:t>
            </a:r>
            <a:r>
              <a:rPr lang="en-GB" dirty="0"/>
              <a:t>`, `</a:t>
            </a:r>
            <a:r>
              <a:rPr lang="en-GB" dirty="0" err="1"/>
              <a:t>call_log</a:t>
            </a:r>
            <a:r>
              <a:rPr lang="en-GB" dirty="0"/>
              <a:t>`, and `</a:t>
            </a:r>
            <a:r>
              <a:rPr lang="en-GB" dirty="0" err="1"/>
              <a:t>jid</a:t>
            </a:r>
            <a:r>
              <a:rPr lang="en-GB" dirty="0"/>
              <a:t>` tables are the most valuable for digital forensics in `</a:t>
            </a:r>
            <a:r>
              <a:rPr lang="en-GB" dirty="0" err="1"/>
              <a:t>msgstore.db</a:t>
            </a:r>
            <a:r>
              <a:rPr lang="en-GB" dirty="0"/>
              <a:t>`, as they provide direct access to messages, contacts, media, locations, payments, calls, and user identifiers. Tools like SQLite browsers can be used to query these tables and extract specific data for further analysis.</a:t>
            </a:r>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20</a:t>
            </a:fld>
            <a:endParaRPr lang="en-US"/>
          </a:p>
        </p:txBody>
      </p:sp>
    </p:spTree>
    <p:extLst>
      <p:ext uri="{BB962C8B-B14F-4D97-AF65-F5344CB8AC3E}">
        <p14:creationId xmlns:p14="http://schemas.microsoft.com/office/powerpoint/2010/main" val="4053310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263717A-E3C1-4BED-ABE0-B7069385E023}"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766646" cy="365125"/>
          </a:xfrm>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821171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63717A-E3C1-4BED-ABE0-B7069385E023}"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176965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63717A-E3C1-4BED-ABE0-B7069385E023}"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795900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63717A-E3C1-4BED-ABE0-B7069385E023}"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430622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993569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3717A-E3C1-4BED-ABE0-B7069385E023}" type="datetimeFigureOut">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858911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63717A-E3C1-4BED-ABE0-B7069385E023}" type="datetimeFigureOut">
              <a:rPr lang="en-US" smtClean="0"/>
              <a:t>12/1/2025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771692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263717A-E3C1-4BED-ABE0-B7069385E023}" type="datetimeFigureOut">
              <a:rPr lang="en-US" smtClean="0"/>
              <a:t>12/1/2025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600089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63717A-E3C1-4BED-ABE0-B7069385E023}" type="datetimeFigureOut">
              <a:rPr lang="en-US" smtClean="0"/>
              <a:t>12/1/2025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996400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63717A-E3C1-4BED-ABE0-B7069385E023}" type="datetimeFigureOut">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330900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63717A-E3C1-4BED-ABE0-B7069385E023}" type="datetimeFigureOut">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948037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63717A-E3C1-4BED-ABE0-B7069385E023}" type="datetimeFigureOut">
              <a:rPr lang="en-US" smtClean="0"/>
              <a:t>12/1/2025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E6F5B0-BCF1-4291-802C-4ED5F9057036}" type="slidenum">
              <a:rPr lang="en-US" smtClean="0"/>
              <a:t>‹#›</a:t>
            </a:fld>
            <a:endParaRPr lang="en-US"/>
          </a:p>
        </p:txBody>
      </p:sp>
      <p:pic>
        <p:nvPicPr>
          <p:cNvPr id="1026" name="Picture 2" descr="United States Department of Justice - Wikipedia"/>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1304663" y="6429241"/>
            <a:ext cx="379628" cy="3796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JP PMP Login"/>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1684291" y="6519834"/>
            <a:ext cx="420444" cy="20164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University of Baltimore Issues Marketing RFP - PR News"/>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54993" y="6286831"/>
            <a:ext cx="1571896" cy="66444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ile:Towson University logo horiz 2019.png - Wikimedia Commons"/>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272985" y="6456351"/>
            <a:ext cx="1202235" cy="414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35741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mailto:1234567890@s.whatsapp.net"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customXml" Target="../ink/ink2.xml"/><Relationship Id="rId5" Type="http://schemas.openxmlformats.org/officeDocument/2006/relationships/image" Target="../media/image25.png"/><Relationship Id="rId4" Type="http://schemas.openxmlformats.org/officeDocument/2006/relationships/customXml" Target="../ink/ink1.xml"/><Relationship Id="rId9"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customXml" Target="../ink/ink6.xml"/><Relationship Id="rId13"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0.png"/><Relationship Id="rId12" Type="http://schemas.openxmlformats.org/officeDocument/2006/relationships/customXml" Target="../ink/ink8.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customXml" Target="../ink/ink5.xml"/><Relationship Id="rId11" Type="http://schemas.openxmlformats.org/officeDocument/2006/relationships/image" Target="../media/image32.png"/><Relationship Id="rId5" Type="http://schemas.openxmlformats.org/officeDocument/2006/relationships/image" Target="../media/image29.png"/><Relationship Id="rId10" Type="http://schemas.openxmlformats.org/officeDocument/2006/relationships/customXml" Target="../ink/ink7.xml"/><Relationship Id="rId4" Type="http://schemas.openxmlformats.org/officeDocument/2006/relationships/customXml" Target="../ink/ink4.xml"/><Relationship Id="rId9"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310.png"/><Relationship Id="rId13" Type="http://schemas.openxmlformats.org/officeDocument/2006/relationships/customXml" Target="../ink/ink14.xml"/><Relationship Id="rId18" Type="http://schemas.openxmlformats.org/officeDocument/2006/relationships/customXml" Target="../ink/ink16.xml"/><Relationship Id="rId3" Type="http://schemas.openxmlformats.org/officeDocument/2006/relationships/customXml" Target="../ink/ink9.xml"/><Relationship Id="rId21" Type="http://schemas.openxmlformats.org/officeDocument/2006/relationships/image" Target="../media/image350.png"/><Relationship Id="rId7" Type="http://schemas.openxmlformats.org/officeDocument/2006/relationships/customXml" Target="../ink/ink11.xml"/><Relationship Id="rId12" Type="http://schemas.openxmlformats.org/officeDocument/2006/relationships/image" Target="../media/image330.png"/><Relationship Id="rId17" Type="http://schemas.openxmlformats.org/officeDocument/2006/relationships/image" Target="../media/image270.png"/><Relationship Id="rId2" Type="http://schemas.openxmlformats.org/officeDocument/2006/relationships/notesSlide" Target="../notesSlides/notesSlide18.xml"/><Relationship Id="rId16" Type="http://schemas.openxmlformats.org/officeDocument/2006/relationships/customXml" Target="../ink/ink15.xml"/><Relationship Id="rId20" Type="http://schemas.openxmlformats.org/officeDocument/2006/relationships/customXml" Target="../ink/ink17.xml"/><Relationship Id="rId1" Type="http://schemas.openxmlformats.org/officeDocument/2006/relationships/slideLayout" Target="../slideLayouts/slideLayout2.xml"/><Relationship Id="rId6" Type="http://schemas.openxmlformats.org/officeDocument/2006/relationships/image" Target="../media/image300.png"/><Relationship Id="rId11" Type="http://schemas.openxmlformats.org/officeDocument/2006/relationships/customXml" Target="../ink/ink13.xml"/><Relationship Id="rId5" Type="http://schemas.openxmlformats.org/officeDocument/2006/relationships/customXml" Target="../ink/ink10.xml"/><Relationship Id="rId15" Type="http://schemas.openxmlformats.org/officeDocument/2006/relationships/image" Target="../media/image36.png"/><Relationship Id="rId23" Type="http://schemas.openxmlformats.org/officeDocument/2006/relationships/image" Target="../media/image360.png"/><Relationship Id="rId10" Type="http://schemas.openxmlformats.org/officeDocument/2006/relationships/image" Target="../media/image320.png"/><Relationship Id="rId19" Type="http://schemas.openxmlformats.org/officeDocument/2006/relationships/image" Target="../media/image280.png"/><Relationship Id="rId4" Type="http://schemas.openxmlformats.org/officeDocument/2006/relationships/image" Target="../media/image290.png"/><Relationship Id="rId9" Type="http://schemas.openxmlformats.org/officeDocument/2006/relationships/customXml" Target="../ink/ink12.xml"/><Relationship Id="rId14" Type="http://schemas.openxmlformats.org/officeDocument/2006/relationships/image" Target="../media/image340.png"/><Relationship Id="rId22" Type="http://schemas.openxmlformats.org/officeDocument/2006/relationships/customXml" Target="../ink/ink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4.pn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customXml" Target="../ink/ink20.xml"/><Relationship Id="rId5" Type="http://schemas.openxmlformats.org/officeDocument/2006/relationships/image" Target="../media/image430.png"/><Relationship Id="rId4" Type="http://schemas.openxmlformats.org/officeDocument/2006/relationships/customXml" Target="../ink/ink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47.png"/></Relationships>
</file>

<file path=ppt/slides/_rels/slide4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6BAF9-88AC-4600-B511-347782B9C875}"/>
              </a:ext>
            </a:extLst>
          </p:cNvPr>
          <p:cNvSpPr>
            <a:spLocks noGrp="1"/>
          </p:cNvSpPr>
          <p:nvPr>
            <p:ph type="ctrTitle"/>
          </p:nvPr>
        </p:nvSpPr>
        <p:spPr/>
        <p:txBody>
          <a:bodyPr/>
          <a:lstStyle/>
          <a:p>
            <a:r>
              <a:rPr lang="en-GB" dirty="0"/>
              <a:t>Investigating the 3</a:t>
            </a:r>
            <a:r>
              <a:rPr lang="en-GB" baseline="30000" dirty="0"/>
              <a:t>rd</a:t>
            </a:r>
            <a:r>
              <a:rPr lang="en-GB" dirty="0"/>
              <a:t> Party Android Apps</a:t>
            </a:r>
            <a:endParaRPr lang="en-US" dirty="0"/>
          </a:p>
        </p:txBody>
      </p:sp>
      <p:sp>
        <p:nvSpPr>
          <p:cNvPr id="3" name="Subtitle 2">
            <a:extLst>
              <a:ext uri="{FF2B5EF4-FFF2-40B4-BE49-F238E27FC236}">
                <a16:creationId xmlns:a16="http://schemas.microsoft.com/office/drawing/2014/main" id="{58CD3106-2EE0-40F4-8C0B-042135FF9FB4}"/>
              </a:ext>
            </a:extLst>
          </p:cNvPr>
          <p:cNvSpPr>
            <a:spLocks noGrp="1"/>
          </p:cNvSpPr>
          <p:nvPr>
            <p:ph type="subTitle" idx="1"/>
          </p:nvPr>
        </p:nvSpPr>
        <p:spPr/>
        <p:txBody>
          <a:bodyPr/>
          <a:lstStyle/>
          <a:p>
            <a:r>
              <a:rPr lang="en-US" dirty="0"/>
              <a:t>Part 3: </a:t>
            </a:r>
            <a:r>
              <a:rPr lang="en-US" dirty="0" err="1"/>
              <a:t>whatsapp</a:t>
            </a:r>
            <a:endParaRPr lang="en-US" dirty="0"/>
          </a:p>
        </p:txBody>
      </p:sp>
    </p:spTree>
    <p:extLst>
      <p:ext uri="{BB962C8B-B14F-4D97-AF65-F5344CB8AC3E}">
        <p14:creationId xmlns:p14="http://schemas.microsoft.com/office/powerpoint/2010/main" val="1323245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3C8BE6-6F2E-40E5-ADB5-EA2652778D73}"/>
              </a:ext>
            </a:extLst>
          </p:cNvPr>
          <p:cNvPicPr>
            <a:picLocks noChangeAspect="1"/>
          </p:cNvPicPr>
          <p:nvPr/>
        </p:nvPicPr>
        <p:blipFill>
          <a:blip r:embed="rId2"/>
          <a:stretch>
            <a:fillRect/>
          </a:stretch>
        </p:blipFill>
        <p:spPr>
          <a:xfrm>
            <a:off x="1022411" y="0"/>
            <a:ext cx="10147177" cy="6858000"/>
          </a:xfrm>
          <a:prstGeom prst="rect">
            <a:avLst/>
          </a:prstGeom>
        </p:spPr>
      </p:pic>
    </p:spTree>
    <p:extLst>
      <p:ext uri="{BB962C8B-B14F-4D97-AF65-F5344CB8AC3E}">
        <p14:creationId xmlns:p14="http://schemas.microsoft.com/office/powerpoint/2010/main" val="1072146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32968-760E-C036-69B5-42FE5A265BEF}"/>
              </a:ext>
            </a:extLst>
          </p:cNvPr>
          <p:cNvSpPr>
            <a:spLocks noGrp="1"/>
          </p:cNvSpPr>
          <p:nvPr>
            <p:ph type="title"/>
          </p:nvPr>
        </p:nvSpPr>
        <p:spPr/>
        <p:txBody>
          <a:bodyPr/>
          <a:lstStyle/>
          <a:p>
            <a:r>
              <a:rPr lang="en-US" dirty="0">
                <a:solidFill>
                  <a:schemeClr val="accent2"/>
                </a:solidFill>
              </a:rPr>
              <a:t>com.whatsapp_preferences.xml</a:t>
            </a:r>
          </a:p>
        </p:txBody>
      </p:sp>
      <p:pic>
        <p:nvPicPr>
          <p:cNvPr id="5" name="Picture 4">
            <a:extLst>
              <a:ext uri="{FF2B5EF4-FFF2-40B4-BE49-F238E27FC236}">
                <a16:creationId xmlns:a16="http://schemas.microsoft.com/office/drawing/2014/main" id="{D33C679A-1B76-5CC1-5819-69ED8D0DAEB5}"/>
              </a:ext>
            </a:extLst>
          </p:cNvPr>
          <p:cNvPicPr>
            <a:picLocks noChangeAspect="1"/>
          </p:cNvPicPr>
          <p:nvPr/>
        </p:nvPicPr>
        <p:blipFill>
          <a:blip r:embed="rId2"/>
          <a:stretch>
            <a:fillRect/>
          </a:stretch>
        </p:blipFill>
        <p:spPr>
          <a:xfrm>
            <a:off x="964576" y="1838463"/>
            <a:ext cx="9624894" cy="1905165"/>
          </a:xfrm>
          <a:prstGeom prst="rect">
            <a:avLst/>
          </a:prstGeom>
        </p:spPr>
      </p:pic>
      <p:pic>
        <p:nvPicPr>
          <p:cNvPr id="7" name="Picture 6">
            <a:extLst>
              <a:ext uri="{FF2B5EF4-FFF2-40B4-BE49-F238E27FC236}">
                <a16:creationId xmlns:a16="http://schemas.microsoft.com/office/drawing/2014/main" id="{CC2BB769-A24E-4006-0A13-0715C88D55F0}"/>
              </a:ext>
            </a:extLst>
          </p:cNvPr>
          <p:cNvPicPr>
            <a:picLocks noChangeAspect="1"/>
          </p:cNvPicPr>
          <p:nvPr/>
        </p:nvPicPr>
        <p:blipFill>
          <a:blip r:embed="rId3"/>
          <a:stretch>
            <a:fillRect/>
          </a:stretch>
        </p:blipFill>
        <p:spPr>
          <a:xfrm>
            <a:off x="964576" y="4698226"/>
            <a:ext cx="6498330" cy="841337"/>
          </a:xfrm>
          <a:prstGeom prst="rect">
            <a:avLst/>
          </a:prstGeom>
        </p:spPr>
      </p:pic>
      <p:sp>
        <p:nvSpPr>
          <p:cNvPr id="8" name="TextBox 7">
            <a:extLst>
              <a:ext uri="{FF2B5EF4-FFF2-40B4-BE49-F238E27FC236}">
                <a16:creationId xmlns:a16="http://schemas.microsoft.com/office/drawing/2014/main" id="{C71E9D07-67B2-B47A-A9C8-C812F3CDC625}"/>
              </a:ext>
            </a:extLst>
          </p:cNvPr>
          <p:cNvSpPr txBox="1"/>
          <p:nvPr/>
        </p:nvSpPr>
        <p:spPr>
          <a:xfrm>
            <a:off x="964576" y="4231759"/>
            <a:ext cx="5570628" cy="369332"/>
          </a:xfrm>
          <a:prstGeom prst="rect">
            <a:avLst/>
          </a:prstGeom>
          <a:solidFill>
            <a:schemeClr val="accent4">
              <a:lumMod val="20000"/>
              <a:lumOff val="80000"/>
            </a:schemeClr>
          </a:solidFill>
        </p:spPr>
        <p:txBody>
          <a:bodyPr wrap="none" rtlCol="0">
            <a:spAutoFit/>
          </a:bodyPr>
          <a:lstStyle/>
          <a:p>
            <a:r>
              <a:rPr lang="en-US" dirty="0"/>
              <a:t>the problem is that there are 94 lines and difficult to read</a:t>
            </a:r>
          </a:p>
        </p:txBody>
      </p:sp>
    </p:spTree>
    <p:extLst>
      <p:ext uri="{BB962C8B-B14F-4D97-AF65-F5344CB8AC3E}">
        <p14:creationId xmlns:p14="http://schemas.microsoft.com/office/powerpoint/2010/main" val="324407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E2D58-94C3-6E3B-8A86-404C4DC50E6F}"/>
              </a:ext>
            </a:extLst>
          </p:cNvPr>
          <p:cNvSpPr>
            <a:spLocks noGrp="1"/>
          </p:cNvSpPr>
          <p:nvPr>
            <p:ph type="title"/>
          </p:nvPr>
        </p:nvSpPr>
        <p:spPr/>
        <p:txBody>
          <a:bodyPr/>
          <a:lstStyle/>
          <a:p>
            <a:r>
              <a:rPr lang="en-US" dirty="0"/>
              <a:t>Most valuable information in </a:t>
            </a:r>
            <a:r>
              <a:rPr lang="en-US" sz="4000" dirty="0">
                <a:solidFill>
                  <a:schemeClr val="accent2"/>
                </a:solidFill>
              </a:rPr>
              <a:t>com.whatsapp_preferences.xml</a:t>
            </a:r>
            <a:endParaRPr lang="en-US" dirty="0"/>
          </a:p>
        </p:txBody>
      </p:sp>
      <p:sp>
        <p:nvSpPr>
          <p:cNvPr id="3" name="Content Placeholder 2">
            <a:extLst>
              <a:ext uri="{FF2B5EF4-FFF2-40B4-BE49-F238E27FC236}">
                <a16:creationId xmlns:a16="http://schemas.microsoft.com/office/drawing/2014/main" id="{3186A7F1-3CC0-DCD1-3E67-66220B03B0EC}"/>
              </a:ext>
            </a:extLst>
          </p:cNvPr>
          <p:cNvSpPr>
            <a:spLocks noGrp="1"/>
          </p:cNvSpPr>
          <p:nvPr>
            <p:ph idx="1"/>
          </p:nvPr>
        </p:nvSpPr>
        <p:spPr>
          <a:xfrm>
            <a:off x="838200" y="1825624"/>
            <a:ext cx="10515600" cy="4540669"/>
          </a:xfrm>
        </p:spPr>
        <p:txBody>
          <a:bodyPr>
            <a:normAutofit fontScale="77500" lnSpcReduction="20000"/>
          </a:bodyPr>
          <a:lstStyle/>
          <a:p>
            <a:r>
              <a:rPr lang="en-GB" dirty="0"/>
              <a:t>Location Data (</a:t>
            </a:r>
            <a:r>
              <a:rPr lang="en-GB" dirty="0" err="1">
                <a:solidFill>
                  <a:schemeClr val="accent2"/>
                </a:solidFill>
              </a:rPr>
              <a:t>share_location_lat</a:t>
            </a:r>
            <a:r>
              <a:rPr lang="en-GB" dirty="0"/>
              <a:t>, </a:t>
            </a:r>
            <a:r>
              <a:rPr lang="en-GB" dirty="0" err="1">
                <a:solidFill>
                  <a:schemeClr val="accent2"/>
                </a:solidFill>
              </a:rPr>
              <a:t>share_location_lon</a:t>
            </a:r>
            <a:r>
              <a:rPr lang="en-GB" dirty="0"/>
              <a:t>)</a:t>
            </a:r>
          </a:p>
          <a:p>
            <a:pPr lvl="1"/>
            <a:r>
              <a:rPr lang="en-GB" dirty="0"/>
              <a:t>Coordinates (35.65854, -78.861786) near Raleigh, NC, USA, can help pinpoint the user’s location at a specific time, especially if correlated with timestamps.</a:t>
            </a:r>
          </a:p>
          <a:p>
            <a:r>
              <a:rPr lang="en-GB" dirty="0"/>
              <a:t>Timestamps (</a:t>
            </a:r>
            <a:r>
              <a:rPr lang="en-GB" dirty="0" err="1">
                <a:solidFill>
                  <a:schemeClr val="accent2"/>
                </a:solidFill>
              </a:rPr>
              <a:t>groups_server_props_last_refresh_time</a:t>
            </a:r>
            <a:r>
              <a:rPr lang="en-GB" dirty="0"/>
              <a:t>, </a:t>
            </a:r>
            <a:r>
              <a:rPr lang="en-GB" dirty="0" err="1">
                <a:solidFill>
                  <a:schemeClr val="accent2"/>
                </a:solidFill>
              </a:rPr>
              <a:t>file_date</a:t>
            </a:r>
            <a:r>
              <a:rPr lang="en-GB" dirty="0"/>
              <a:t>)</a:t>
            </a:r>
          </a:p>
          <a:p>
            <a:pPr lvl="1"/>
            <a:r>
              <a:rPr lang="en-GB" dirty="0"/>
              <a:t>The timestamp (February 14, 2020, 15:40:36 UTC) and date (February 8, 2020) provide a timeline of app activity, which is critical for reconstructing events.</a:t>
            </a:r>
          </a:p>
          <a:p>
            <a:r>
              <a:rPr lang="en-GB" dirty="0"/>
              <a:t>Payment Settings (</a:t>
            </a:r>
            <a:r>
              <a:rPr lang="en-GB" dirty="0" err="1">
                <a:solidFill>
                  <a:schemeClr val="accent2"/>
                </a:solidFill>
              </a:rPr>
              <a:t>payments_web_enabled</a:t>
            </a:r>
            <a:r>
              <a:rPr lang="en-GB" dirty="0">
                <a:solidFill>
                  <a:schemeClr val="accent2"/>
                </a:solidFill>
              </a:rPr>
              <a:t>, </a:t>
            </a:r>
            <a:r>
              <a:rPr lang="en-GB" dirty="0" err="1">
                <a:solidFill>
                  <a:schemeClr val="accent2"/>
                </a:solidFill>
              </a:rPr>
              <a:t>payments_upi_transaction_limit</a:t>
            </a:r>
            <a:r>
              <a:rPr lang="en-GB" dirty="0"/>
              <a:t>)</a:t>
            </a:r>
          </a:p>
          <a:p>
            <a:pPr lvl="1"/>
            <a:r>
              <a:rPr lang="en-GB" dirty="0"/>
              <a:t>Indicates the user had WhatsApp Payments enabled with a UPI transaction limit of 5000, suggesting potential financial activity that could be investigated further.</a:t>
            </a:r>
          </a:p>
          <a:p>
            <a:r>
              <a:rPr lang="en-GB" dirty="0"/>
              <a:t>Group and Communication Settings (</a:t>
            </a:r>
            <a:r>
              <a:rPr lang="en-GB" dirty="0" err="1">
                <a:solidFill>
                  <a:schemeClr val="accent2"/>
                </a:solidFill>
              </a:rPr>
              <a:t>group_invite_sending</a:t>
            </a:r>
            <a:r>
              <a:rPr lang="en-GB" dirty="0"/>
              <a:t>, </a:t>
            </a:r>
            <a:r>
              <a:rPr lang="en-GB" dirty="0" err="1">
                <a:solidFill>
                  <a:schemeClr val="accent2"/>
                </a:solidFill>
              </a:rPr>
              <a:t>frequently_forwarded_max_chats</a:t>
            </a:r>
            <a:r>
              <a:rPr lang="en-GB" dirty="0"/>
              <a:t>)</a:t>
            </a:r>
          </a:p>
          <a:p>
            <a:pPr lvl="1"/>
            <a:r>
              <a:rPr lang="en-GB" dirty="0"/>
              <a:t>Provides insight into the user’s group interactions and message-forwarding </a:t>
            </a:r>
            <a:r>
              <a:rPr lang="en-GB" dirty="0" err="1"/>
              <a:t>behavior</a:t>
            </a:r>
            <a:r>
              <a:rPr lang="en-GB" dirty="0"/>
              <a:t>, which can be relevant for social network analysis or investigating the spread of content.</a:t>
            </a:r>
          </a:p>
          <a:p>
            <a:r>
              <a:rPr lang="en-GB" dirty="0"/>
              <a:t>Security Settings (</a:t>
            </a:r>
            <a:r>
              <a:rPr lang="en-GB" dirty="0" err="1">
                <a:solidFill>
                  <a:schemeClr val="accent2"/>
                </a:solidFill>
              </a:rPr>
              <a:t>two_factor_auth_email_set</a:t>
            </a:r>
            <a:r>
              <a:rPr lang="en-GB" dirty="0"/>
              <a:t>)</a:t>
            </a:r>
          </a:p>
          <a:p>
            <a:pPr lvl="1"/>
            <a:r>
              <a:rPr lang="en-GB" dirty="0"/>
              <a:t>Suggests two-factor authentication was configured, which might lead to identifying the user’s email address in other data sources.</a:t>
            </a:r>
            <a:endParaRPr lang="en-US" dirty="0"/>
          </a:p>
        </p:txBody>
      </p:sp>
    </p:spTree>
    <p:extLst>
      <p:ext uri="{BB962C8B-B14F-4D97-AF65-F5344CB8AC3E}">
        <p14:creationId xmlns:p14="http://schemas.microsoft.com/office/powerpoint/2010/main" val="2105853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D3E6A8-76A9-42E1-13E2-044B5BE5F806}"/>
              </a:ext>
            </a:extLst>
          </p:cNvPr>
          <p:cNvSpPr>
            <a:spLocks noGrp="1"/>
          </p:cNvSpPr>
          <p:nvPr>
            <p:ph type="title"/>
          </p:nvPr>
        </p:nvSpPr>
        <p:spPr/>
        <p:txBody>
          <a:bodyPr/>
          <a:lstStyle/>
          <a:p>
            <a:r>
              <a:rPr lang="en-US" dirty="0"/>
              <a:t>databases</a:t>
            </a:r>
          </a:p>
        </p:txBody>
      </p:sp>
      <p:sp>
        <p:nvSpPr>
          <p:cNvPr id="5" name="Text Placeholder 4">
            <a:extLst>
              <a:ext uri="{FF2B5EF4-FFF2-40B4-BE49-F238E27FC236}">
                <a16:creationId xmlns:a16="http://schemas.microsoft.com/office/drawing/2014/main" id="{5C051668-49FF-13F0-8568-18B5DAC5D1B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74648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C5A1CE5-117C-E508-26C8-2632C9EF26DE}"/>
              </a:ext>
            </a:extLst>
          </p:cNvPr>
          <p:cNvPicPr>
            <a:picLocks noChangeAspect="1"/>
          </p:cNvPicPr>
          <p:nvPr/>
        </p:nvPicPr>
        <p:blipFill>
          <a:blip r:embed="rId3"/>
          <a:stretch>
            <a:fillRect/>
          </a:stretch>
        </p:blipFill>
        <p:spPr>
          <a:xfrm>
            <a:off x="2403790" y="487425"/>
            <a:ext cx="7384420" cy="5883150"/>
          </a:xfrm>
          <a:prstGeom prst="rect">
            <a:avLst/>
          </a:prstGeom>
        </p:spPr>
      </p:pic>
      <p:sp>
        <p:nvSpPr>
          <p:cNvPr id="2" name="Rectangle 1">
            <a:extLst>
              <a:ext uri="{FF2B5EF4-FFF2-40B4-BE49-F238E27FC236}">
                <a16:creationId xmlns:a16="http://schemas.microsoft.com/office/drawing/2014/main" id="{7D1A77B3-F44F-062F-00A0-5C282BF4E603}"/>
              </a:ext>
            </a:extLst>
          </p:cNvPr>
          <p:cNvSpPr/>
          <p:nvPr/>
        </p:nvSpPr>
        <p:spPr>
          <a:xfrm>
            <a:off x="6821714" y="4067628"/>
            <a:ext cx="1240972" cy="170543"/>
          </a:xfrm>
          <a:prstGeom prst="rect">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1055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39543-04EB-A5D3-A3D7-F044552C1D48}"/>
              </a:ext>
            </a:extLst>
          </p:cNvPr>
          <p:cNvSpPr>
            <a:spLocks noGrp="1"/>
          </p:cNvSpPr>
          <p:nvPr>
            <p:ph type="title"/>
          </p:nvPr>
        </p:nvSpPr>
        <p:spPr/>
        <p:txBody>
          <a:bodyPr/>
          <a:lstStyle/>
          <a:p>
            <a:r>
              <a:rPr lang="en-US" dirty="0"/>
              <a:t>Most valuable databases for digital forensics (1) </a:t>
            </a:r>
          </a:p>
        </p:txBody>
      </p:sp>
      <p:sp>
        <p:nvSpPr>
          <p:cNvPr id="3" name="Content Placeholder 2">
            <a:extLst>
              <a:ext uri="{FF2B5EF4-FFF2-40B4-BE49-F238E27FC236}">
                <a16:creationId xmlns:a16="http://schemas.microsoft.com/office/drawing/2014/main" id="{3832FD47-779A-4F29-0493-B13CE889BA01}"/>
              </a:ext>
            </a:extLst>
          </p:cNvPr>
          <p:cNvSpPr>
            <a:spLocks noGrp="1"/>
          </p:cNvSpPr>
          <p:nvPr>
            <p:ph idx="1"/>
          </p:nvPr>
        </p:nvSpPr>
        <p:spPr/>
        <p:txBody>
          <a:bodyPr>
            <a:normAutofit/>
          </a:bodyPr>
          <a:lstStyle/>
          <a:p>
            <a:r>
              <a:rPr lang="en-GB" dirty="0" err="1">
                <a:solidFill>
                  <a:srgbClr val="FF0000"/>
                </a:solidFill>
              </a:rPr>
              <a:t>msgstore.db</a:t>
            </a:r>
            <a:r>
              <a:rPr lang="en-GB" dirty="0">
                <a:solidFill>
                  <a:srgbClr val="FF0000"/>
                </a:solidFill>
              </a:rPr>
              <a:t> </a:t>
            </a:r>
          </a:p>
          <a:p>
            <a:pPr lvl="1"/>
            <a:r>
              <a:rPr lang="en-GB" dirty="0"/>
              <a:t>Contains the user’s chat history, including messages, group chats, and metadata. This is the most critical database for reconstructing communication history and identifying contacts.</a:t>
            </a:r>
          </a:p>
          <a:p>
            <a:r>
              <a:rPr lang="en-GB" dirty="0" err="1">
                <a:solidFill>
                  <a:srgbClr val="FF0000"/>
                </a:solidFill>
              </a:rPr>
              <a:t>wa.db</a:t>
            </a:r>
            <a:endParaRPr lang="en-GB" dirty="0">
              <a:solidFill>
                <a:srgbClr val="FF0000"/>
              </a:solidFill>
            </a:endParaRPr>
          </a:p>
          <a:p>
            <a:pPr lvl="1"/>
            <a:r>
              <a:rPr lang="en-GB" dirty="0"/>
              <a:t>Stores contact information, which is essential for mapping the user’s social network and identifying communication partners.</a:t>
            </a:r>
          </a:p>
          <a:p>
            <a:r>
              <a:rPr lang="en-GB" dirty="0" err="1">
                <a:solidFill>
                  <a:schemeClr val="accent2"/>
                </a:solidFill>
              </a:rPr>
              <a:t>payments.db</a:t>
            </a:r>
            <a:r>
              <a:rPr lang="en-GB" dirty="0">
                <a:solidFill>
                  <a:schemeClr val="accent2"/>
                </a:solidFill>
              </a:rPr>
              <a:t> </a:t>
            </a:r>
            <a:endParaRPr lang="en-GB" dirty="0"/>
          </a:p>
          <a:p>
            <a:pPr lvl="1"/>
            <a:r>
              <a:rPr lang="en-GB" dirty="0"/>
              <a:t>Contains payment-related data, which is critical for financial investigations, especially given the payment settings found in com.whatsapp_preferences.xml (e.g., UPI transaction limit of 5000).</a:t>
            </a:r>
            <a:endParaRPr lang="en-US" dirty="0"/>
          </a:p>
        </p:txBody>
      </p:sp>
    </p:spTree>
    <p:extLst>
      <p:ext uri="{BB962C8B-B14F-4D97-AF65-F5344CB8AC3E}">
        <p14:creationId xmlns:p14="http://schemas.microsoft.com/office/powerpoint/2010/main" val="1814143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0A9961-09C8-C809-4E01-AA7B6917C6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7CDF11-717D-DFDD-36F8-42D390F38596}"/>
              </a:ext>
            </a:extLst>
          </p:cNvPr>
          <p:cNvSpPr>
            <a:spLocks noGrp="1"/>
          </p:cNvSpPr>
          <p:nvPr>
            <p:ph type="title"/>
          </p:nvPr>
        </p:nvSpPr>
        <p:spPr/>
        <p:txBody>
          <a:bodyPr/>
          <a:lstStyle/>
          <a:p>
            <a:r>
              <a:rPr lang="en-US" dirty="0"/>
              <a:t>Most valuable databases for digital forensics (2) </a:t>
            </a:r>
          </a:p>
        </p:txBody>
      </p:sp>
      <p:sp>
        <p:nvSpPr>
          <p:cNvPr id="3" name="Content Placeholder 2">
            <a:extLst>
              <a:ext uri="{FF2B5EF4-FFF2-40B4-BE49-F238E27FC236}">
                <a16:creationId xmlns:a16="http://schemas.microsoft.com/office/drawing/2014/main" id="{65C05E95-90ED-7F6B-4039-5CC921D3B2E2}"/>
              </a:ext>
            </a:extLst>
          </p:cNvPr>
          <p:cNvSpPr>
            <a:spLocks noGrp="1"/>
          </p:cNvSpPr>
          <p:nvPr>
            <p:ph idx="1"/>
          </p:nvPr>
        </p:nvSpPr>
        <p:spPr/>
        <p:txBody>
          <a:bodyPr>
            <a:normAutofit/>
          </a:bodyPr>
          <a:lstStyle/>
          <a:p>
            <a:r>
              <a:rPr lang="en-GB" dirty="0" err="1">
                <a:solidFill>
                  <a:schemeClr val="accent2"/>
                </a:solidFill>
              </a:rPr>
              <a:t>location.db</a:t>
            </a:r>
            <a:r>
              <a:rPr lang="en-GB" dirty="0">
                <a:solidFill>
                  <a:schemeClr val="accent2"/>
                </a:solidFill>
              </a:rPr>
              <a:t> </a:t>
            </a:r>
            <a:endParaRPr lang="en-GB" dirty="0"/>
          </a:p>
          <a:p>
            <a:pPr lvl="1"/>
            <a:r>
              <a:rPr lang="en-GB" dirty="0"/>
              <a:t>Stores location-sharing data, which can help establish the user’s physical presence at specific times, especially when correlated with the coordinates (35.65854, -78.861786) from com.whatsapp_preferences.xml.</a:t>
            </a:r>
          </a:p>
          <a:p>
            <a:r>
              <a:rPr lang="en-GB" dirty="0" err="1">
                <a:solidFill>
                  <a:schemeClr val="accent2"/>
                </a:solidFill>
              </a:rPr>
              <a:t>companion_devices.db</a:t>
            </a:r>
            <a:r>
              <a:rPr lang="en-GB" dirty="0">
                <a:solidFill>
                  <a:schemeClr val="accent2"/>
                </a:solidFill>
              </a:rPr>
              <a:t> </a:t>
            </a:r>
            <a:endParaRPr lang="en-GB" dirty="0"/>
          </a:p>
          <a:p>
            <a:pPr lvl="1"/>
            <a:r>
              <a:rPr lang="en-GB" dirty="0"/>
              <a:t>Reveals linked devices, which can lead to additional sources of evidence (e.g., other devices the user accessed WhatsApp from).</a:t>
            </a:r>
          </a:p>
          <a:p>
            <a:r>
              <a:rPr lang="en-GB" dirty="0" err="1">
                <a:solidFill>
                  <a:schemeClr val="accent2"/>
                </a:solidFill>
              </a:rPr>
              <a:t>axolotl.db</a:t>
            </a:r>
            <a:r>
              <a:rPr lang="en-GB">
                <a:solidFill>
                  <a:schemeClr val="accent2"/>
                </a:solidFill>
              </a:rPr>
              <a:t> </a:t>
            </a:r>
            <a:endParaRPr lang="en-GB" dirty="0"/>
          </a:p>
          <a:p>
            <a:pPr lvl="1"/>
            <a:r>
              <a:rPr lang="en-GB" dirty="0"/>
              <a:t>Contains encryption-related data, which could be valuable if decryption is possible (though this is typically very difficult due to WhatsApp’s end-to-end encryption).</a:t>
            </a:r>
            <a:endParaRPr lang="en-US" dirty="0"/>
          </a:p>
        </p:txBody>
      </p:sp>
    </p:spTree>
    <p:extLst>
      <p:ext uri="{BB962C8B-B14F-4D97-AF65-F5344CB8AC3E}">
        <p14:creationId xmlns:p14="http://schemas.microsoft.com/office/powerpoint/2010/main" val="2405007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F7C793-6D10-74BA-CE18-F14ED4F842C5}"/>
              </a:ext>
            </a:extLst>
          </p:cNvPr>
          <p:cNvSpPr>
            <a:spLocks noGrp="1"/>
          </p:cNvSpPr>
          <p:nvPr>
            <p:ph type="title"/>
          </p:nvPr>
        </p:nvSpPr>
        <p:spPr/>
        <p:txBody>
          <a:bodyPr/>
          <a:lstStyle/>
          <a:p>
            <a:r>
              <a:rPr lang="en-GB" dirty="0" err="1">
                <a:solidFill>
                  <a:schemeClr val="accent2"/>
                </a:solidFill>
              </a:rPr>
              <a:t>msgstore.db</a:t>
            </a:r>
            <a:endParaRPr lang="en-US" dirty="0"/>
          </a:p>
        </p:txBody>
      </p:sp>
      <p:sp>
        <p:nvSpPr>
          <p:cNvPr id="5" name="Text Placeholder 4">
            <a:extLst>
              <a:ext uri="{FF2B5EF4-FFF2-40B4-BE49-F238E27FC236}">
                <a16:creationId xmlns:a16="http://schemas.microsoft.com/office/drawing/2014/main" id="{D4E398BA-9EC6-AA94-CCBB-70C35925B42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510303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D4669A-BADC-5FB8-3BEB-90EA80CBD413}"/>
              </a:ext>
            </a:extLst>
          </p:cNvPr>
          <p:cNvPicPr>
            <a:picLocks noChangeAspect="1"/>
          </p:cNvPicPr>
          <p:nvPr/>
        </p:nvPicPr>
        <p:blipFill>
          <a:blip r:embed="rId2"/>
          <a:stretch>
            <a:fillRect/>
          </a:stretch>
        </p:blipFill>
        <p:spPr>
          <a:xfrm>
            <a:off x="3215004" y="677941"/>
            <a:ext cx="2088061" cy="5517358"/>
          </a:xfrm>
          <a:prstGeom prst="rect">
            <a:avLst/>
          </a:prstGeom>
        </p:spPr>
      </p:pic>
      <p:pic>
        <p:nvPicPr>
          <p:cNvPr id="7" name="Picture 6">
            <a:extLst>
              <a:ext uri="{FF2B5EF4-FFF2-40B4-BE49-F238E27FC236}">
                <a16:creationId xmlns:a16="http://schemas.microsoft.com/office/drawing/2014/main" id="{27E438D7-72F8-87D5-1D81-F32E2FAE35B5}"/>
              </a:ext>
            </a:extLst>
          </p:cNvPr>
          <p:cNvPicPr>
            <a:picLocks noChangeAspect="1"/>
          </p:cNvPicPr>
          <p:nvPr/>
        </p:nvPicPr>
        <p:blipFill>
          <a:blip r:embed="rId3"/>
          <a:stretch>
            <a:fillRect/>
          </a:stretch>
        </p:blipFill>
        <p:spPr>
          <a:xfrm>
            <a:off x="6039298" y="757958"/>
            <a:ext cx="2187130" cy="5357324"/>
          </a:xfrm>
          <a:prstGeom prst="rect">
            <a:avLst/>
          </a:prstGeom>
        </p:spPr>
      </p:pic>
      <p:pic>
        <p:nvPicPr>
          <p:cNvPr id="11" name="Picture 10">
            <a:extLst>
              <a:ext uri="{FF2B5EF4-FFF2-40B4-BE49-F238E27FC236}">
                <a16:creationId xmlns:a16="http://schemas.microsoft.com/office/drawing/2014/main" id="{2BF9F1CA-39E5-5753-6F8B-AB7C5ECC29C2}"/>
              </a:ext>
            </a:extLst>
          </p:cNvPr>
          <p:cNvPicPr>
            <a:picLocks noChangeAspect="1"/>
          </p:cNvPicPr>
          <p:nvPr/>
        </p:nvPicPr>
        <p:blipFill>
          <a:blip r:embed="rId4"/>
          <a:stretch>
            <a:fillRect/>
          </a:stretch>
        </p:blipFill>
        <p:spPr>
          <a:xfrm>
            <a:off x="9142270" y="677941"/>
            <a:ext cx="2202371" cy="5502117"/>
          </a:xfrm>
          <a:prstGeom prst="rect">
            <a:avLst/>
          </a:prstGeom>
        </p:spPr>
      </p:pic>
      <p:sp>
        <p:nvSpPr>
          <p:cNvPr id="12" name="TextBox 11">
            <a:extLst>
              <a:ext uri="{FF2B5EF4-FFF2-40B4-BE49-F238E27FC236}">
                <a16:creationId xmlns:a16="http://schemas.microsoft.com/office/drawing/2014/main" id="{A3F1F05E-A05B-A74B-FF3C-3F9F2AD1A9E0}"/>
              </a:ext>
            </a:extLst>
          </p:cNvPr>
          <p:cNvSpPr txBox="1"/>
          <p:nvPr/>
        </p:nvSpPr>
        <p:spPr>
          <a:xfrm>
            <a:off x="179614" y="1559378"/>
            <a:ext cx="3293919" cy="1323439"/>
          </a:xfrm>
          <a:prstGeom prst="rect">
            <a:avLst/>
          </a:prstGeom>
          <a:noFill/>
        </p:spPr>
        <p:txBody>
          <a:bodyPr wrap="square" rtlCol="0">
            <a:spAutoFit/>
          </a:bodyPr>
          <a:lstStyle/>
          <a:p>
            <a:r>
              <a:rPr lang="en-US" sz="4000" dirty="0"/>
              <a:t>Attributes of </a:t>
            </a:r>
            <a:r>
              <a:rPr lang="en-GB" sz="4000" dirty="0" err="1">
                <a:solidFill>
                  <a:schemeClr val="accent2"/>
                </a:solidFill>
              </a:rPr>
              <a:t>msgstore.db</a:t>
            </a:r>
            <a:endParaRPr lang="en-US" sz="4000" dirty="0"/>
          </a:p>
        </p:txBody>
      </p:sp>
    </p:spTree>
    <p:extLst>
      <p:ext uri="{BB962C8B-B14F-4D97-AF65-F5344CB8AC3E}">
        <p14:creationId xmlns:p14="http://schemas.microsoft.com/office/powerpoint/2010/main" val="41791683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56E40-1351-276C-F443-BFE3DEE92C52}"/>
              </a:ext>
            </a:extLst>
          </p:cNvPr>
          <p:cNvSpPr>
            <a:spLocks noGrp="1"/>
          </p:cNvSpPr>
          <p:nvPr>
            <p:ph type="title"/>
          </p:nvPr>
        </p:nvSpPr>
        <p:spPr/>
        <p:txBody>
          <a:bodyPr/>
          <a:lstStyle/>
          <a:p>
            <a:r>
              <a:rPr lang="en-US" dirty="0"/>
              <a:t>Most </a:t>
            </a:r>
            <a:r>
              <a:rPr lang="en-US"/>
              <a:t>valuable tables </a:t>
            </a:r>
            <a:r>
              <a:rPr lang="en-US" dirty="0"/>
              <a:t>in </a:t>
            </a:r>
            <a:r>
              <a:rPr lang="en-US" dirty="0" err="1">
                <a:solidFill>
                  <a:schemeClr val="accent2"/>
                </a:solidFill>
              </a:rPr>
              <a:t>msgstore.db</a:t>
            </a:r>
            <a:r>
              <a:rPr lang="en-US" dirty="0">
                <a:solidFill>
                  <a:schemeClr val="accent2"/>
                </a:solidFill>
              </a:rPr>
              <a:t> </a:t>
            </a:r>
            <a:r>
              <a:rPr lang="en-US" dirty="0"/>
              <a:t>for digital forensics (1)</a:t>
            </a:r>
          </a:p>
        </p:txBody>
      </p:sp>
      <p:sp>
        <p:nvSpPr>
          <p:cNvPr id="3" name="Content Placeholder 2">
            <a:extLst>
              <a:ext uri="{FF2B5EF4-FFF2-40B4-BE49-F238E27FC236}">
                <a16:creationId xmlns:a16="http://schemas.microsoft.com/office/drawing/2014/main" id="{B1B0FCD2-CCA3-6DC3-2E7A-87DA2DC9D166}"/>
              </a:ext>
            </a:extLst>
          </p:cNvPr>
          <p:cNvSpPr>
            <a:spLocks noGrp="1"/>
          </p:cNvSpPr>
          <p:nvPr>
            <p:ph idx="1"/>
          </p:nvPr>
        </p:nvSpPr>
        <p:spPr/>
        <p:txBody>
          <a:bodyPr>
            <a:normAutofit fontScale="85000" lnSpcReduction="10000"/>
          </a:bodyPr>
          <a:lstStyle/>
          <a:p>
            <a:r>
              <a:rPr lang="en-GB" dirty="0" err="1">
                <a:solidFill>
                  <a:schemeClr val="accent2"/>
                </a:solidFill>
              </a:rPr>
              <a:t>jid</a:t>
            </a:r>
            <a:r>
              <a:rPr lang="en-GB" dirty="0"/>
              <a:t> (and </a:t>
            </a:r>
            <a:r>
              <a:rPr lang="en-GB" dirty="0" err="1">
                <a:solidFill>
                  <a:schemeClr val="accent2"/>
                </a:solidFill>
              </a:rPr>
              <a:t>user_device</a:t>
            </a:r>
            <a:r>
              <a:rPr lang="en-GB" dirty="0"/>
              <a:t>, </a:t>
            </a:r>
            <a:r>
              <a:rPr lang="en-GB" dirty="0" err="1">
                <a:solidFill>
                  <a:schemeClr val="accent2"/>
                </a:solidFill>
              </a:rPr>
              <a:t>labeled_jids</a:t>
            </a:r>
            <a:r>
              <a:rPr lang="en-GB" dirty="0"/>
              <a:t>)</a:t>
            </a:r>
          </a:p>
          <a:p>
            <a:pPr lvl="1"/>
            <a:r>
              <a:rPr lang="en-GB" dirty="0"/>
              <a:t> Unique identifiers for users, groups, and other entities in WhatsApp</a:t>
            </a:r>
          </a:p>
          <a:p>
            <a:r>
              <a:rPr lang="en-GB" dirty="0">
                <a:solidFill>
                  <a:schemeClr val="accent2"/>
                </a:solidFill>
              </a:rPr>
              <a:t>messages</a:t>
            </a:r>
            <a:r>
              <a:rPr lang="en-GB" dirty="0"/>
              <a:t> (and related tables: </a:t>
            </a:r>
            <a:r>
              <a:rPr lang="en-GB" dirty="0" err="1">
                <a:solidFill>
                  <a:schemeClr val="accent2"/>
                </a:solidFill>
              </a:rPr>
              <a:t>message_fts</a:t>
            </a:r>
            <a:r>
              <a:rPr lang="en-GB" dirty="0"/>
              <a:t>, </a:t>
            </a:r>
            <a:r>
              <a:rPr lang="en-GB" dirty="0" err="1">
                <a:solidFill>
                  <a:schemeClr val="accent2"/>
                </a:solidFill>
              </a:rPr>
              <a:t>message_quoted</a:t>
            </a:r>
            <a:r>
              <a:rPr lang="en-GB" dirty="0"/>
              <a:t>, </a:t>
            </a:r>
            <a:r>
              <a:rPr lang="en-GB" dirty="0" err="1">
                <a:solidFill>
                  <a:schemeClr val="accent2"/>
                </a:solidFill>
              </a:rPr>
              <a:t>message_system</a:t>
            </a:r>
            <a:r>
              <a:rPr lang="en-GB" dirty="0"/>
              <a:t>)</a:t>
            </a:r>
          </a:p>
          <a:p>
            <a:pPr lvl="1"/>
            <a:r>
              <a:rPr lang="en-GB" dirty="0"/>
              <a:t>Stores individual messages within WhatsApp conversations. Each row represents a single message, including its content (if accessible/ unencrypted), metadata, and references to the chat it belongs to. It is highly granular and focuses on the details of each message exchange. </a:t>
            </a:r>
          </a:p>
          <a:p>
            <a:r>
              <a:rPr lang="en-GB" dirty="0">
                <a:solidFill>
                  <a:schemeClr val="accent2"/>
                </a:solidFill>
              </a:rPr>
              <a:t>chat</a:t>
            </a:r>
            <a:r>
              <a:rPr lang="en-GB" dirty="0"/>
              <a:t> (and </a:t>
            </a:r>
            <a:r>
              <a:rPr lang="en-GB" dirty="0" err="1">
                <a:solidFill>
                  <a:schemeClr val="accent2"/>
                </a:solidFill>
              </a:rPr>
              <a:t>chat_list</a:t>
            </a:r>
            <a:r>
              <a:rPr lang="en-GB" dirty="0"/>
              <a:t>)</a:t>
            </a:r>
          </a:p>
          <a:p>
            <a:pPr lvl="1"/>
            <a:r>
              <a:rPr lang="en-GB" dirty="0"/>
              <a:t>Stores metadata about entire conversations (or "chats"), whether they are one-on-one or group chats. Each row represents a single chat, summarizing its participants, last message, and other high-level details. It provides an overview of the conversation as a whole.</a:t>
            </a:r>
          </a:p>
          <a:p>
            <a:r>
              <a:rPr lang="en-GB" dirty="0" err="1">
                <a:solidFill>
                  <a:schemeClr val="accent2"/>
                </a:solidFill>
              </a:rPr>
              <a:t>group_participants</a:t>
            </a:r>
            <a:r>
              <a:rPr lang="en-GB" dirty="0">
                <a:solidFill>
                  <a:schemeClr val="accent2"/>
                </a:solidFill>
              </a:rPr>
              <a:t> </a:t>
            </a:r>
            <a:r>
              <a:rPr lang="en-GB" dirty="0"/>
              <a:t>(and related tables)</a:t>
            </a:r>
          </a:p>
          <a:p>
            <a:pPr lvl="1"/>
            <a:r>
              <a:rPr lang="en-GB" dirty="0"/>
              <a:t>Reveals group membership, roles, and historical changes, which are keys for social network analysis and understanding group dynamics.</a:t>
            </a:r>
          </a:p>
        </p:txBody>
      </p:sp>
    </p:spTree>
    <p:extLst>
      <p:ext uri="{BB962C8B-B14F-4D97-AF65-F5344CB8AC3E}">
        <p14:creationId xmlns:p14="http://schemas.microsoft.com/office/powerpoint/2010/main" val="2485710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C08AB72-D64E-4DB9-B7F1-0AE072BAD29F}"/>
              </a:ext>
            </a:extLst>
          </p:cNvPr>
          <p:cNvSpPr>
            <a:spLocks noGrp="1"/>
          </p:cNvSpPr>
          <p:nvPr>
            <p:ph type="title"/>
          </p:nvPr>
        </p:nvSpPr>
        <p:spPr/>
        <p:txBody>
          <a:bodyPr/>
          <a:lstStyle/>
          <a:p>
            <a:r>
              <a:rPr lang="en-US" dirty="0"/>
              <a:t>What is </a:t>
            </a:r>
            <a:r>
              <a:rPr lang="en-US" dirty="0" err="1"/>
              <a:t>whatsapp</a:t>
            </a:r>
            <a:r>
              <a:rPr lang="en-US" dirty="0"/>
              <a:t>?</a:t>
            </a:r>
          </a:p>
        </p:txBody>
      </p:sp>
      <p:sp>
        <p:nvSpPr>
          <p:cNvPr id="7" name="Text Placeholder 6">
            <a:extLst>
              <a:ext uri="{FF2B5EF4-FFF2-40B4-BE49-F238E27FC236}">
                <a16:creationId xmlns:a16="http://schemas.microsoft.com/office/drawing/2014/main" id="{DF04291E-BE73-41DB-B377-25AF0D504C0A}"/>
              </a:ext>
            </a:extLst>
          </p:cNvPr>
          <p:cNvSpPr>
            <a:spLocks noGrp="1"/>
          </p:cNvSpPr>
          <p:nvPr>
            <p:ph type="body" idx="1"/>
          </p:nvPr>
        </p:nvSpPr>
        <p:spPr/>
        <p:txBody>
          <a:bodyPr/>
          <a:lstStyle/>
          <a:p>
            <a:endParaRPr lang="en-US"/>
          </a:p>
        </p:txBody>
      </p:sp>
      <p:pic>
        <p:nvPicPr>
          <p:cNvPr id="8" name="Picture 5" descr="Graphical user interface&#10;&#10;Description automatically generated">
            <a:extLst>
              <a:ext uri="{FF2B5EF4-FFF2-40B4-BE49-F238E27FC236}">
                <a16:creationId xmlns:a16="http://schemas.microsoft.com/office/drawing/2014/main" id="{60B1BF0D-1369-40A2-A540-521CDDFEB07A}"/>
              </a:ext>
            </a:extLst>
          </p:cNvPr>
          <p:cNvPicPr>
            <a:picLocks noChangeAspect="1"/>
          </p:cNvPicPr>
          <p:nvPr/>
        </p:nvPicPr>
        <p:blipFill>
          <a:blip r:embed="rId2"/>
          <a:stretch>
            <a:fillRect/>
          </a:stretch>
        </p:blipFill>
        <p:spPr>
          <a:xfrm>
            <a:off x="6655738" y="60227"/>
            <a:ext cx="5309736" cy="2208310"/>
          </a:xfrm>
          <a:prstGeom prst="rect">
            <a:avLst/>
          </a:prstGeom>
        </p:spPr>
      </p:pic>
    </p:spTree>
    <p:extLst>
      <p:ext uri="{BB962C8B-B14F-4D97-AF65-F5344CB8AC3E}">
        <p14:creationId xmlns:p14="http://schemas.microsoft.com/office/powerpoint/2010/main" val="40072242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B43A0E-11DA-5CBA-DE1F-866F003F88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4D229E-167A-D37C-9ECD-105BBECB75C4}"/>
              </a:ext>
            </a:extLst>
          </p:cNvPr>
          <p:cNvSpPr>
            <a:spLocks noGrp="1"/>
          </p:cNvSpPr>
          <p:nvPr>
            <p:ph type="title"/>
          </p:nvPr>
        </p:nvSpPr>
        <p:spPr/>
        <p:txBody>
          <a:bodyPr/>
          <a:lstStyle/>
          <a:p>
            <a:r>
              <a:rPr lang="en-US" dirty="0"/>
              <a:t>Most valuable attributes in </a:t>
            </a:r>
            <a:r>
              <a:rPr lang="en-US" dirty="0" err="1">
                <a:solidFill>
                  <a:schemeClr val="accent2"/>
                </a:solidFill>
              </a:rPr>
              <a:t>msgstore.db</a:t>
            </a:r>
            <a:r>
              <a:rPr lang="en-US" dirty="0">
                <a:solidFill>
                  <a:schemeClr val="accent2"/>
                </a:solidFill>
              </a:rPr>
              <a:t> </a:t>
            </a:r>
            <a:r>
              <a:rPr lang="en-US" dirty="0"/>
              <a:t>for digital forensics (2)</a:t>
            </a:r>
          </a:p>
        </p:txBody>
      </p:sp>
      <p:sp>
        <p:nvSpPr>
          <p:cNvPr id="3" name="Content Placeholder 2">
            <a:extLst>
              <a:ext uri="{FF2B5EF4-FFF2-40B4-BE49-F238E27FC236}">
                <a16:creationId xmlns:a16="http://schemas.microsoft.com/office/drawing/2014/main" id="{45860CBB-53A4-D199-EC1D-67D9E69E905E}"/>
              </a:ext>
            </a:extLst>
          </p:cNvPr>
          <p:cNvSpPr>
            <a:spLocks noGrp="1"/>
          </p:cNvSpPr>
          <p:nvPr>
            <p:ph idx="1"/>
          </p:nvPr>
        </p:nvSpPr>
        <p:spPr/>
        <p:txBody>
          <a:bodyPr>
            <a:normAutofit fontScale="92500" lnSpcReduction="10000"/>
          </a:bodyPr>
          <a:lstStyle/>
          <a:p>
            <a:r>
              <a:rPr lang="en-GB" dirty="0" err="1">
                <a:solidFill>
                  <a:schemeClr val="accent2"/>
                </a:solidFill>
              </a:rPr>
              <a:t>message_location</a:t>
            </a:r>
            <a:r>
              <a:rPr lang="en-GB" dirty="0">
                <a:solidFill>
                  <a:schemeClr val="accent2"/>
                </a:solidFill>
              </a:rPr>
              <a:t> </a:t>
            </a:r>
            <a:r>
              <a:rPr lang="en-GB" dirty="0"/>
              <a:t>(and </a:t>
            </a:r>
            <a:r>
              <a:rPr lang="en-GB" dirty="0" err="1">
                <a:solidFill>
                  <a:schemeClr val="accent2"/>
                </a:solidFill>
              </a:rPr>
              <a:t>message_quoted_location</a:t>
            </a:r>
            <a:r>
              <a:rPr lang="en-GB" dirty="0"/>
              <a:t>)</a:t>
            </a:r>
          </a:p>
          <a:p>
            <a:pPr lvl="1"/>
            <a:r>
              <a:rPr lang="en-GB" dirty="0"/>
              <a:t>Stores location-sharing data, which is critical for geolocation analysis and establishing the user’s physical presence.</a:t>
            </a:r>
          </a:p>
          <a:p>
            <a:r>
              <a:rPr lang="en-GB" dirty="0" err="1">
                <a:solidFill>
                  <a:schemeClr val="accent2"/>
                </a:solidFill>
              </a:rPr>
              <a:t>message_payment</a:t>
            </a:r>
            <a:r>
              <a:rPr lang="en-GB" dirty="0">
                <a:solidFill>
                  <a:schemeClr val="accent2"/>
                </a:solidFill>
              </a:rPr>
              <a:t> </a:t>
            </a:r>
            <a:r>
              <a:rPr lang="en-GB" dirty="0"/>
              <a:t>(and </a:t>
            </a:r>
            <a:r>
              <a:rPr lang="en-GB" dirty="0" err="1">
                <a:solidFill>
                  <a:schemeClr val="accent2"/>
                </a:solidFill>
              </a:rPr>
              <a:t>pay_transaction</a:t>
            </a:r>
            <a:r>
              <a:rPr lang="en-GB" dirty="0"/>
              <a:t>, </a:t>
            </a:r>
            <a:r>
              <a:rPr lang="en-GB" dirty="0" err="1">
                <a:solidFill>
                  <a:schemeClr val="accent2"/>
                </a:solidFill>
              </a:rPr>
              <a:t>pay_transactions</a:t>
            </a:r>
            <a:r>
              <a:rPr lang="en-GB" dirty="0"/>
              <a:t>)</a:t>
            </a:r>
          </a:p>
          <a:p>
            <a:pPr lvl="1"/>
            <a:r>
              <a:rPr lang="en-GB" dirty="0"/>
              <a:t>Contains payment transaction details, which are crucial for financial investigations, especially given the payment settings in com.whatsapp_preferences.xml.</a:t>
            </a:r>
          </a:p>
          <a:p>
            <a:r>
              <a:rPr lang="en-GB" dirty="0" err="1">
                <a:solidFill>
                  <a:schemeClr val="accent2"/>
                </a:solidFill>
              </a:rPr>
              <a:t>call_log</a:t>
            </a:r>
            <a:r>
              <a:rPr lang="en-GB" dirty="0">
                <a:solidFill>
                  <a:schemeClr val="accent2"/>
                </a:solidFill>
              </a:rPr>
              <a:t> </a:t>
            </a:r>
            <a:r>
              <a:rPr lang="en-GB" dirty="0"/>
              <a:t>(and </a:t>
            </a:r>
            <a:r>
              <a:rPr lang="en-GB" dirty="0">
                <a:solidFill>
                  <a:schemeClr val="accent2"/>
                </a:solidFill>
              </a:rPr>
              <a:t>call_log_participant_v2</a:t>
            </a:r>
            <a:r>
              <a:rPr lang="en-GB" dirty="0"/>
              <a:t>, </a:t>
            </a:r>
            <a:r>
              <a:rPr lang="en-GB" dirty="0" err="1">
                <a:solidFill>
                  <a:schemeClr val="accent2"/>
                </a:solidFill>
              </a:rPr>
              <a:t>missed_call_logs</a:t>
            </a:r>
            <a:r>
              <a:rPr lang="en-GB" dirty="0"/>
              <a:t>)</a:t>
            </a:r>
          </a:p>
          <a:p>
            <a:pPr lvl="1"/>
            <a:r>
              <a:rPr lang="en-GB" dirty="0"/>
              <a:t>Provides call history, including participants, durations, and timestamps, which is useful for communication analysis.</a:t>
            </a:r>
          </a:p>
          <a:p>
            <a:r>
              <a:rPr lang="en-GB" dirty="0" err="1">
                <a:solidFill>
                  <a:schemeClr val="accent2"/>
                </a:solidFill>
              </a:rPr>
              <a:t>message_media</a:t>
            </a:r>
            <a:r>
              <a:rPr lang="en-GB" dirty="0">
                <a:solidFill>
                  <a:schemeClr val="accent2"/>
                </a:solidFill>
              </a:rPr>
              <a:t> </a:t>
            </a:r>
            <a:r>
              <a:rPr lang="en-GB" dirty="0"/>
              <a:t>(and </a:t>
            </a:r>
            <a:r>
              <a:rPr lang="en-GB" dirty="0" err="1">
                <a:solidFill>
                  <a:schemeClr val="accent2"/>
                </a:solidFill>
              </a:rPr>
              <a:t>media_refs</a:t>
            </a:r>
            <a:r>
              <a:rPr lang="en-GB" dirty="0"/>
              <a:t>, </a:t>
            </a:r>
            <a:r>
              <a:rPr lang="en-GB" dirty="0" err="1">
                <a:solidFill>
                  <a:schemeClr val="accent2"/>
                </a:solidFill>
              </a:rPr>
              <a:t>media_hash_thumbnail</a:t>
            </a:r>
            <a:r>
              <a:rPr lang="en-GB" dirty="0"/>
              <a:t>)</a:t>
            </a:r>
          </a:p>
          <a:p>
            <a:pPr lvl="1"/>
            <a:r>
              <a:rPr lang="en-GB" dirty="0"/>
              <a:t>Links messages to media files, providing metadata and file paths for shared media, which can lead to further evidence (e.g., photos, videos).</a:t>
            </a:r>
            <a:endParaRPr lang="en-US" dirty="0"/>
          </a:p>
          <a:p>
            <a:endParaRPr lang="en-GB" dirty="0"/>
          </a:p>
        </p:txBody>
      </p:sp>
    </p:spTree>
    <p:extLst>
      <p:ext uri="{BB962C8B-B14F-4D97-AF65-F5344CB8AC3E}">
        <p14:creationId xmlns:p14="http://schemas.microsoft.com/office/powerpoint/2010/main" val="418404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B39C58-900E-F340-6647-51ED1544991B}"/>
              </a:ext>
            </a:extLst>
          </p:cNvPr>
          <p:cNvSpPr>
            <a:spLocks noGrp="1"/>
          </p:cNvSpPr>
          <p:nvPr>
            <p:ph type="title"/>
          </p:nvPr>
        </p:nvSpPr>
        <p:spPr/>
        <p:txBody>
          <a:bodyPr/>
          <a:lstStyle/>
          <a:p>
            <a:r>
              <a:rPr lang="en-GB" dirty="0"/>
              <a:t>ER for retrieving conversations</a:t>
            </a:r>
            <a:endParaRPr lang="en-US" dirty="0"/>
          </a:p>
        </p:txBody>
      </p:sp>
      <p:pic>
        <p:nvPicPr>
          <p:cNvPr id="3076" name="Picture 4">
            <a:extLst>
              <a:ext uri="{FF2B5EF4-FFF2-40B4-BE49-F238E27FC236}">
                <a16:creationId xmlns:a16="http://schemas.microsoft.com/office/drawing/2014/main" id="{716BEED0-EF43-1C82-35C5-83A03350DA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65974"/>
            <a:ext cx="12192000" cy="32623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a:extLst>
              <a:ext uri="{FF2B5EF4-FFF2-40B4-BE49-F238E27FC236}">
                <a16:creationId xmlns:a16="http://schemas.microsoft.com/office/drawing/2014/main" id="{EC964EDC-4022-BBE5-2D88-FAD3EAAAEEED}"/>
              </a:ext>
            </a:extLst>
          </p:cNvPr>
          <p:cNvGraphicFramePr>
            <a:graphicFrameLocks noGrp="1"/>
          </p:cNvGraphicFramePr>
          <p:nvPr>
            <p:extLst>
              <p:ext uri="{D42A27DB-BD31-4B8C-83A1-F6EECF244321}">
                <p14:modId xmlns:p14="http://schemas.microsoft.com/office/powerpoint/2010/main" val="3714821722"/>
              </p:ext>
            </p:extLst>
          </p:nvPr>
        </p:nvGraphicFramePr>
        <p:xfrm>
          <a:off x="289034" y="4866181"/>
          <a:ext cx="11361683" cy="1493520"/>
        </p:xfrm>
        <a:graphic>
          <a:graphicData uri="http://schemas.openxmlformats.org/drawingml/2006/table">
            <a:tbl>
              <a:tblPr>
                <a:tableStyleId>{5940675A-B579-460E-94D1-54222C63F5DA}</a:tableStyleId>
              </a:tblPr>
              <a:tblGrid>
                <a:gridCol w="1836834">
                  <a:extLst>
                    <a:ext uri="{9D8B030D-6E8A-4147-A177-3AD203B41FA5}">
                      <a16:colId xmlns:a16="http://schemas.microsoft.com/office/drawing/2014/main" val="1893479457"/>
                    </a:ext>
                  </a:extLst>
                </a:gridCol>
                <a:gridCol w="5011790">
                  <a:extLst>
                    <a:ext uri="{9D8B030D-6E8A-4147-A177-3AD203B41FA5}">
                      <a16:colId xmlns:a16="http://schemas.microsoft.com/office/drawing/2014/main" val="1069931242"/>
                    </a:ext>
                  </a:extLst>
                </a:gridCol>
                <a:gridCol w="4513059">
                  <a:extLst>
                    <a:ext uri="{9D8B030D-6E8A-4147-A177-3AD203B41FA5}">
                      <a16:colId xmlns:a16="http://schemas.microsoft.com/office/drawing/2014/main" val="3562876161"/>
                    </a:ext>
                  </a:extLst>
                </a:gridCol>
              </a:tblGrid>
              <a:tr h="0">
                <a:tc>
                  <a:txBody>
                    <a:bodyPr/>
                    <a:lstStyle/>
                    <a:p>
                      <a:pPr>
                        <a:buNone/>
                      </a:pPr>
                      <a:r>
                        <a:rPr lang="en-US" sz="1600"/>
                        <a:t>Color</a:t>
                      </a:r>
                    </a:p>
                  </a:txBody>
                  <a:tcPr anchor="ctr"/>
                </a:tc>
                <a:tc>
                  <a:txBody>
                    <a:bodyPr/>
                    <a:lstStyle/>
                    <a:p>
                      <a:pPr>
                        <a:buNone/>
                      </a:pPr>
                      <a:r>
                        <a:rPr lang="en-US" sz="1600"/>
                        <a:t>Represents</a:t>
                      </a:r>
                    </a:p>
                  </a:txBody>
                  <a:tcPr anchor="ctr"/>
                </a:tc>
                <a:tc>
                  <a:txBody>
                    <a:bodyPr/>
                    <a:lstStyle/>
                    <a:p>
                      <a:pPr>
                        <a:buNone/>
                      </a:pPr>
                      <a:r>
                        <a:rPr lang="en-US" sz="1600"/>
                        <a:t>Example</a:t>
                      </a:r>
                    </a:p>
                  </a:txBody>
                  <a:tcPr anchor="ctr"/>
                </a:tc>
                <a:extLst>
                  <a:ext uri="{0D108BD9-81ED-4DB2-BD59-A6C34878D82A}">
                    <a16:rowId xmlns:a16="http://schemas.microsoft.com/office/drawing/2014/main" val="3091090336"/>
                  </a:ext>
                </a:extLst>
              </a:tr>
              <a:tr h="0">
                <a:tc>
                  <a:txBody>
                    <a:bodyPr/>
                    <a:lstStyle/>
                    <a:p>
                      <a:pPr>
                        <a:buNone/>
                      </a:pPr>
                      <a:r>
                        <a:rPr lang="en-US" sz="1600"/>
                        <a:t>🟩 </a:t>
                      </a:r>
                      <a:r>
                        <a:rPr lang="en-US" sz="1600" b="1"/>
                        <a:t>Green</a:t>
                      </a:r>
                      <a:endParaRPr lang="en-US" sz="1600"/>
                    </a:p>
                  </a:txBody>
                  <a:tcPr anchor="ctr"/>
                </a:tc>
                <a:tc>
                  <a:txBody>
                    <a:bodyPr/>
                    <a:lstStyle/>
                    <a:p>
                      <a:pPr>
                        <a:buNone/>
                      </a:pPr>
                      <a:r>
                        <a:rPr lang="en-GB" sz="1600" dirty="0"/>
                        <a:t>Explicit key relationships between tables (foreign key or direct reference).</a:t>
                      </a:r>
                    </a:p>
                  </a:txBody>
                  <a:tcPr anchor="ctr"/>
                </a:tc>
                <a:tc>
                  <a:txBody>
                    <a:bodyPr/>
                    <a:lstStyle/>
                    <a:p>
                      <a:pPr>
                        <a:buNone/>
                      </a:pPr>
                      <a:r>
                        <a:rPr lang="en-GB" sz="1600"/>
                        <a:t>chat.jid_row_id → jid._id</a:t>
                      </a:r>
                    </a:p>
                  </a:txBody>
                  <a:tcPr anchor="ctr"/>
                </a:tc>
                <a:extLst>
                  <a:ext uri="{0D108BD9-81ED-4DB2-BD59-A6C34878D82A}">
                    <a16:rowId xmlns:a16="http://schemas.microsoft.com/office/drawing/2014/main" val="958942053"/>
                  </a:ext>
                </a:extLst>
              </a:tr>
              <a:tr h="0">
                <a:tc>
                  <a:txBody>
                    <a:bodyPr/>
                    <a:lstStyle/>
                    <a:p>
                      <a:pPr>
                        <a:buNone/>
                      </a:pPr>
                      <a:r>
                        <a:rPr lang="en-US" sz="1600"/>
                        <a:t>⚫ </a:t>
                      </a:r>
                      <a:r>
                        <a:rPr lang="en-US" sz="1600" b="1"/>
                        <a:t>Gray/Black</a:t>
                      </a:r>
                      <a:endParaRPr lang="en-US" sz="1600"/>
                    </a:p>
                  </a:txBody>
                  <a:tcPr anchor="ctr"/>
                </a:tc>
                <a:tc>
                  <a:txBody>
                    <a:bodyPr/>
                    <a:lstStyle/>
                    <a:p>
                      <a:pPr>
                        <a:buNone/>
                      </a:pPr>
                      <a:r>
                        <a:rPr lang="en-US" sz="1600" dirty="0"/>
                        <a:t>Logical grouping or conceptual “contains” relation (no </a:t>
                      </a:r>
                      <a:r>
                        <a:rPr lang="en-GB" sz="1600" dirty="0"/>
                        <a:t>foreign key </a:t>
                      </a:r>
                      <a:r>
                        <a:rPr lang="en-US" sz="1600" dirty="0"/>
                        <a:t>)</a:t>
                      </a:r>
                    </a:p>
                  </a:txBody>
                  <a:tcPr anchor="ctr"/>
                </a:tc>
                <a:tc>
                  <a:txBody>
                    <a:bodyPr/>
                    <a:lstStyle/>
                    <a:p>
                      <a:pPr>
                        <a:buNone/>
                      </a:pPr>
                      <a:r>
                        <a:rPr lang="en-GB" sz="1600" dirty="0"/>
                        <a:t>chat → messages (one chat has many messages)</a:t>
                      </a:r>
                    </a:p>
                  </a:txBody>
                  <a:tcPr anchor="ctr"/>
                </a:tc>
                <a:extLst>
                  <a:ext uri="{0D108BD9-81ED-4DB2-BD59-A6C34878D82A}">
                    <a16:rowId xmlns:a16="http://schemas.microsoft.com/office/drawing/2014/main" val="2101899308"/>
                  </a:ext>
                </a:extLst>
              </a:tr>
            </a:tbl>
          </a:graphicData>
        </a:graphic>
      </p:graphicFrame>
    </p:spTree>
    <p:extLst>
      <p:ext uri="{BB962C8B-B14F-4D97-AF65-F5344CB8AC3E}">
        <p14:creationId xmlns:p14="http://schemas.microsoft.com/office/powerpoint/2010/main" val="40553757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9122F5-E4E7-8BEE-3A2A-59A303C4B21F}"/>
              </a:ext>
            </a:extLst>
          </p:cNvPr>
          <p:cNvSpPr>
            <a:spLocks noGrp="1"/>
          </p:cNvSpPr>
          <p:nvPr>
            <p:ph type="title"/>
          </p:nvPr>
        </p:nvSpPr>
        <p:spPr/>
        <p:txBody>
          <a:bodyPr/>
          <a:lstStyle/>
          <a:p>
            <a:r>
              <a:rPr lang="en-US" dirty="0" err="1">
                <a:solidFill>
                  <a:schemeClr val="accent2"/>
                </a:solidFill>
              </a:rPr>
              <a:t>jid</a:t>
            </a:r>
            <a:r>
              <a:rPr lang="en-US" dirty="0">
                <a:solidFill>
                  <a:schemeClr val="accent2"/>
                </a:solidFill>
              </a:rPr>
              <a:t> </a:t>
            </a:r>
            <a:r>
              <a:rPr lang="en-US" dirty="0"/>
              <a:t>table in </a:t>
            </a:r>
            <a:r>
              <a:rPr lang="en-GB" sz="6000" dirty="0" err="1">
                <a:solidFill>
                  <a:schemeClr val="accent2"/>
                </a:solidFill>
              </a:rPr>
              <a:t>msgstore.db</a:t>
            </a:r>
            <a:endParaRPr lang="en-US" dirty="0"/>
          </a:p>
        </p:txBody>
      </p:sp>
      <p:sp>
        <p:nvSpPr>
          <p:cNvPr id="5" name="Text Placeholder 4">
            <a:extLst>
              <a:ext uri="{FF2B5EF4-FFF2-40B4-BE49-F238E27FC236}">
                <a16:creationId xmlns:a16="http://schemas.microsoft.com/office/drawing/2014/main" id="{5A7BAF3D-B60B-70A0-054D-08CC1891D6E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8006746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9F8F9-00A0-20C1-8483-2B8D4C3B5676}"/>
              </a:ext>
            </a:extLst>
          </p:cNvPr>
          <p:cNvSpPr>
            <a:spLocks noGrp="1"/>
          </p:cNvSpPr>
          <p:nvPr>
            <p:ph type="title"/>
          </p:nvPr>
        </p:nvSpPr>
        <p:spPr/>
        <p:txBody>
          <a:bodyPr/>
          <a:lstStyle/>
          <a:p>
            <a:r>
              <a:rPr lang="en-US" dirty="0" err="1">
                <a:solidFill>
                  <a:schemeClr val="accent2"/>
                </a:solidFill>
              </a:rPr>
              <a:t>jid</a:t>
            </a:r>
            <a:r>
              <a:rPr lang="en-US" dirty="0">
                <a:solidFill>
                  <a:schemeClr val="accent2"/>
                </a:solidFill>
              </a:rPr>
              <a:t> (</a:t>
            </a:r>
            <a:r>
              <a:rPr lang="en-US" dirty="0"/>
              <a:t>Jabber ID)</a:t>
            </a:r>
            <a:r>
              <a:rPr lang="en-US" dirty="0">
                <a:solidFill>
                  <a:schemeClr val="accent2"/>
                </a:solidFill>
              </a:rPr>
              <a:t> </a:t>
            </a:r>
            <a:r>
              <a:rPr lang="en-US" dirty="0"/>
              <a:t>table</a:t>
            </a:r>
          </a:p>
        </p:txBody>
      </p:sp>
      <p:sp>
        <p:nvSpPr>
          <p:cNvPr id="6" name="Content Placeholder 5">
            <a:extLst>
              <a:ext uri="{FF2B5EF4-FFF2-40B4-BE49-F238E27FC236}">
                <a16:creationId xmlns:a16="http://schemas.microsoft.com/office/drawing/2014/main" id="{6928DB7B-E03C-B1D2-CE53-49DCA6214538}"/>
              </a:ext>
            </a:extLst>
          </p:cNvPr>
          <p:cNvSpPr>
            <a:spLocks noGrp="1"/>
          </p:cNvSpPr>
          <p:nvPr>
            <p:ph idx="1"/>
          </p:nvPr>
        </p:nvSpPr>
        <p:spPr>
          <a:xfrm>
            <a:off x="6870133" y="1359342"/>
            <a:ext cx="5009322" cy="4294043"/>
          </a:xfrm>
        </p:spPr>
        <p:txBody>
          <a:bodyPr>
            <a:normAutofit fontScale="92500" lnSpcReduction="10000"/>
          </a:bodyPr>
          <a:lstStyle/>
          <a:p>
            <a:pPr>
              <a:spcBef>
                <a:spcPts val="0"/>
              </a:spcBef>
            </a:pPr>
            <a:r>
              <a:rPr lang="en-GB" sz="2400" b="1" dirty="0">
                <a:solidFill>
                  <a:srgbClr val="FF0000"/>
                </a:solidFill>
              </a:rPr>
              <a:t>_id</a:t>
            </a:r>
            <a:r>
              <a:rPr lang="en-GB" sz="2400" dirty="0"/>
              <a:t>: Unique identifier for the JID entry.</a:t>
            </a:r>
          </a:p>
          <a:p>
            <a:pPr>
              <a:spcBef>
                <a:spcPts val="0"/>
              </a:spcBef>
            </a:pPr>
            <a:r>
              <a:rPr lang="en-GB" sz="2400" dirty="0">
                <a:solidFill>
                  <a:srgbClr val="FF0000"/>
                </a:solidFill>
              </a:rPr>
              <a:t>user</a:t>
            </a:r>
            <a:r>
              <a:rPr lang="en-GB" sz="2400" dirty="0"/>
              <a:t>: The user part of the JID (e.g., a phone number or group ID).</a:t>
            </a:r>
          </a:p>
          <a:p>
            <a:pPr>
              <a:spcBef>
                <a:spcPts val="0"/>
              </a:spcBef>
            </a:pPr>
            <a:r>
              <a:rPr lang="en-GB" sz="2400" dirty="0">
                <a:solidFill>
                  <a:schemeClr val="accent2"/>
                </a:solidFill>
              </a:rPr>
              <a:t>server</a:t>
            </a:r>
            <a:r>
              <a:rPr lang="en-GB" sz="2400" dirty="0"/>
              <a:t>: The server part of the JID (e.g., s.whatsapp.net for users, g.us for groups).</a:t>
            </a:r>
          </a:p>
          <a:p>
            <a:pPr>
              <a:spcBef>
                <a:spcPts val="0"/>
              </a:spcBef>
            </a:pPr>
            <a:r>
              <a:rPr lang="en-GB" sz="2400" dirty="0">
                <a:solidFill>
                  <a:schemeClr val="accent2"/>
                </a:solidFill>
              </a:rPr>
              <a:t>agent</a:t>
            </a:r>
            <a:r>
              <a:rPr lang="en-GB" sz="2400" dirty="0"/>
              <a:t>: Likely indicates the type of agent (e.g., a bot, almost always 0).</a:t>
            </a:r>
          </a:p>
          <a:p>
            <a:pPr>
              <a:spcBef>
                <a:spcPts val="0"/>
              </a:spcBef>
            </a:pPr>
            <a:r>
              <a:rPr lang="en-GB" sz="2400" dirty="0">
                <a:solidFill>
                  <a:schemeClr val="accent2"/>
                </a:solidFill>
              </a:rPr>
              <a:t>device</a:t>
            </a:r>
            <a:r>
              <a:rPr lang="en-GB" sz="2400" dirty="0"/>
              <a:t>: Device number (used in multi-device WhatsApp). For example, 0 = main phone, 1 = linked device.</a:t>
            </a:r>
          </a:p>
          <a:p>
            <a:pPr>
              <a:spcBef>
                <a:spcPts val="0"/>
              </a:spcBef>
            </a:pPr>
            <a:r>
              <a:rPr lang="en-GB" sz="2400" dirty="0">
                <a:solidFill>
                  <a:srgbClr val="FF0000"/>
                </a:solidFill>
              </a:rPr>
              <a:t>type</a:t>
            </a:r>
            <a:r>
              <a:rPr lang="en-GB" sz="2400" dirty="0"/>
              <a:t>: Indicates the type of JID (e.g., individual, group, broadcast).</a:t>
            </a:r>
          </a:p>
          <a:p>
            <a:pPr>
              <a:spcBef>
                <a:spcPts val="0"/>
              </a:spcBef>
            </a:pPr>
            <a:r>
              <a:rPr lang="en-GB" sz="2400" b="1" dirty="0" err="1">
                <a:solidFill>
                  <a:srgbClr val="FF0000"/>
                </a:solidFill>
              </a:rPr>
              <a:t>raw_string</a:t>
            </a:r>
            <a:r>
              <a:rPr lang="en-GB" sz="2400" dirty="0"/>
              <a:t>: The full JID string (e.g., +16505434800</a:t>
            </a:r>
            <a:r>
              <a:rPr lang="en-GB" sz="2400" dirty="0">
                <a:solidFill>
                  <a:schemeClr val="accent2"/>
                </a:solidFill>
              </a:rPr>
              <a:t>@s.whatsapp.net).</a:t>
            </a:r>
            <a:endParaRPr lang="en-US" sz="2400" dirty="0"/>
          </a:p>
        </p:txBody>
      </p:sp>
      <p:pic>
        <p:nvPicPr>
          <p:cNvPr id="5" name="Picture 4">
            <a:extLst>
              <a:ext uri="{FF2B5EF4-FFF2-40B4-BE49-F238E27FC236}">
                <a16:creationId xmlns:a16="http://schemas.microsoft.com/office/drawing/2014/main" id="{E04B53AD-F3AF-91F6-C553-1CE6969F658B}"/>
              </a:ext>
            </a:extLst>
          </p:cNvPr>
          <p:cNvPicPr>
            <a:picLocks noChangeAspect="1"/>
          </p:cNvPicPr>
          <p:nvPr/>
        </p:nvPicPr>
        <p:blipFill>
          <a:blip r:embed="rId3"/>
          <a:stretch>
            <a:fillRect/>
          </a:stretch>
        </p:blipFill>
        <p:spPr>
          <a:xfrm>
            <a:off x="773136" y="1821007"/>
            <a:ext cx="6025229" cy="3543457"/>
          </a:xfrm>
          <a:prstGeom prst="rect">
            <a:avLst/>
          </a:prstGeom>
        </p:spPr>
      </p:pic>
      <p:sp>
        <p:nvSpPr>
          <p:cNvPr id="4" name="TextBox 3">
            <a:extLst>
              <a:ext uri="{FF2B5EF4-FFF2-40B4-BE49-F238E27FC236}">
                <a16:creationId xmlns:a16="http://schemas.microsoft.com/office/drawing/2014/main" id="{2E69DA5D-0679-4B5E-08C0-91473A4570C8}"/>
              </a:ext>
            </a:extLst>
          </p:cNvPr>
          <p:cNvSpPr txBox="1"/>
          <p:nvPr/>
        </p:nvSpPr>
        <p:spPr>
          <a:xfrm>
            <a:off x="773135" y="5653385"/>
            <a:ext cx="9089321" cy="646331"/>
          </a:xfrm>
          <a:prstGeom prst="rect">
            <a:avLst/>
          </a:prstGeom>
          <a:noFill/>
        </p:spPr>
        <p:txBody>
          <a:bodyPr wrap="square">
            <a:spAutoFit/>
          </a:bodyPr>
          <a:lstStyle/>
          <a:p>
            <a:r>
              <a:rPr lang="en-GB" dirty="0">
                <a:solidFill>
                  <a:srgbClr val="FF0000"/>
                </a:solidFill>
              </a:rPr>
              <a:t>Jabber</a:t>
            </a:r>
            <a:r>
              <a:rPr lang="en-GB" dirty="0"/>
              <a:t> was the original name for an open messaging protocol that later became an Internet standard called XMPP — the Extensible Messaging and Presence Protocol.</a:t>
            </a:r>
            <a:endParaRPr lang="en-US" dirty="0"/>
          </a:p>
        </p:txBody>
      </p:sp>
    </p:spTree>
    <p:extLst>
      <p:ext uri="{BB962C8B-B14F-4D97-AF65-F5344CB8AC3E}">
        <p14:creationId xmlns:p14="http://schemas.microsoft.com/office/powerpoint/2010/main" val="35574004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974C4-51A1-39AE-C89D-EEB265CE2A31}"/>
              </a:ext>
            </a:extLst>
          </p:cNvPr>
          <p:cNvSpPr>
            <a:spLocks noGrp="1"/>
          </p:cNvSpPr>
          <p:nvPr>
            <p:ph type="title"/>
          </p:nvPr>
        </p:nvSpPr>
        <p:spPr/>
        <p:txBody>
          <a:bodyPr/>
          <a:lstStyle/>
          <a:p>
            <a:r>
              <a:rPr lang="en-US" dirty="0"/>
              <a:t>Sample rows </a:t>
            </a:r>
            <a:r>
              <a:rPr lang="en-US"/>
              <a:t>example </a:t>
            </a:r>
            <a:r>
              <a:rPr lang="en-US">
                <a:solidFill>
                  <a:schemeClr val="accent2"/>
                </a:solidFill>
              </a:rPr>
              <a:t>jid</a:t>
            </a:r>
            <a:r>
              <a:rPr lang="en-US"/>
              <a:t>  </a:t>
            </a:r>
            <a:endParaRPr lang="en-US" dirty="0"/>
          </a:p>
        </p:txBody>
      </p:sp>
      <p:pic>
        <p:nvPicPr>
          <p:cNvPr id="9" name="Picture 8">
            <a:extLst>
              <a:ext uri="{FF2B5EF4-FFF2-40B4-BE49-F238E27FC236}">
                <a16:creationId xmlns:a16="http://schemas.microsoft.com/office/drawing/2014/main" id="{0DD15864-A229-578D-3B49-03F5CF796A8D}"/>
              </a:ext>
            </a:extLst>
          </p:cNvPr>
          <p:cNvPicPr>
            <a:picLocks noChangeAspect="1"/>
          </p:cNvPicPr>
          <p:nvPr/>
        </p:nvPicPr>
        <p:blipFill>
          <a:blip r:embed="rId2"/>
          <a:stretch>
            <a:fillRect/>
          </a:stretch>
        </p:blipFill>
        <p:spPr>
          <a:xfrm>
            <a:off x="1003014" y="1615283"/>
            <a:ext cx="6400958" cy="2318764"/>
          </a:xfrm>
          <a:prstGeom prst="rect">
            <a:avLst/>
          </a:prstGeom>
        </p:spPr>
      </p:pic>
      <p:graphicFrame>
        <p:nvGraphicFramePr>
          <p:cNvPr id="5" name="Table 4">
            <a:extLst>
              <a:ext uri="{FF2B5EF4-FFF2-40B4-BE49-F238E27FC236}">
                <a16:creationId xmlns:a16="http://schemas.microsoft.com/office/drawing/2014/main" id="{8DA5DB67-DB15-EFAA-B855-DECB1A7634AA}"/>
              </a:ext>
            </a:extLst>
          </p:cNvPr>
          <p:cNvGraphicFramePr>
            <a:graphicFrameLocks noGrp="1"/>
          </p:cNvGraphicFramePr>
          <p:nvPr>
            <p:extLst>
              <p:ext uri="{D42A27DB-BD31-4B8C-83A1-F6EECF244321}">
                <p14:modId xmlns:p14="http://schemas.microsoft.com/office/powerpoint/2010/main" val="3796619084"/>
              </p:ext>
            </p:extLst>
          </p:nvPr>
        </p:nvGraphicFramePr>
        <p:xfrm>
          <a:off x="7568786" y="365125"/>
          <a:ext cx="3949828" cy="4493984"/>
        </p:xfrm>
        <a:graphic>
          <a:graphicData uri="http://schemas.openxmlformats.org/drawingml/2006/table">
            <a:tbl>
              <a:tblPr>
                <a:tableStyleId>{5940675A-B579-460E-94D1-54222C63F5DA}</a:tableStyleId>
              </a:tblPr>
              <a:tblGrid>
                <a:gridCol w="392800">
                  <a:extLst>
                    <a:ext uri="{9D8B030D-6E8A-4147-A177-3AD203B41FA5}">
                      <a16:colId xmlns:a16="http://schemas.microsoft.com/office/drawing/2014/main" val="356008827"/>
                    </a:ext>
                  </a:extLst>
                </a:gridCol>
                <a:gridCol w="3557028">
                  <a:extLst>
                    <a:ext uri="{9D8B030D-6E8A-4147-A177-3AD203B41FA5}">
                      <a16:colId xmlns:a16="http://schemas.microsoft.com/office/drawing/2014/main" val="1167789344"/>
                    </a:ext>
                  </a:extLst>
                </a:gridCol>
              </a:tblGrid>
              <a:tr h="134925">
                <a:tc>
                  <a:txBody>
                    <a:bodyPr/>
                    <a:lstStyle/>
                    <a:p>
                      <a:pPr>
                        <a:buNone/>
                      </a:pPr>
                      <a:r>
                        <a:rPr lang="en-US" sz="1600"/>
                        <a:t>_id</a:t>
                      </a:r>
                    </a:p>
                  </a:txBody>
                  <a:tcPr marL="33731" marR="33731" marT="16866" marB="16866" anchor="ctr"/>
                </a:tc>
                <a:tc>
                  <a:txBody>
                    <a:bodyPr/>
                    <a:lstStyle/>
                    <a:p>
                      <a:pPr>
                        <a:buNone/>
                      </a:pPr>
                      <a:r>
                        <a:rPr lang="en-US" sz="1600"/>
                        <a:t>Meaning</a:t>
                      </a:r>
                    </a:p>
                  </a:txBody>
                  <a:tcPr marL="33731" marR="33731" marT="16866" marB="16866" anchor="ctr"/>
                </a:tc>
                <a:extLst>
                  <a:ext uri="{0D108BD9-81ED-4DB2-BD59-A6C34878D82A}">
                    <a16:rowId xmlns:a16="http://schemas.microsoft.com/office/drawing/2014/main" val="48655560"/>
                  </a:ext>
                </a:extLst>
              </a:tr>
              <a:tr h="843282">
                <a:tc>
                  <a:txBody>
                    <a:bodyPr/>
                    <a:lstStyle/>
                    <a:p>
                      <a:pPr>
                        <a:buNone/>
                      </a:pPr>
                      <a:r>
                        <a:rPr lang="en-US" sz="1600" b="1"/>
                        <a:t>1</a:t>
                      </a:r>
                      <a:endParaRPr lang="en-US" sz="1600"/>
                    </a:p>
                  </a:txBody>
                  <a:tcPr marL="33731" marR="33731" marT="16866" marB="16866" anchor="ctr"/>
                </a:tc>
                <a:tc>
                  <a:txBody>
                    <a:bodyPr/>
                    <a:lstStyle/>
                    <a:p>
                      <a:pPr>
                        <a:buNone/>
                      </a:pPr>
                      <a:r>
                        <a:rPr lang="en-GB" sz="1600"/>
                        <a:t>WhatsApp’s </a:t>
                      </a:r>
                      <a:r>
                        <a:rPr lang="en-GB" sz="1600" b="1"/>
                        <a:t>system broadcast JID</a:t>
                      </a:r>
                      <a:r>
                        <a:rPr lang="en-GB" sz="1600"/>
                        <a:t> for user statuses (stories). All “My Status” updates go through this channel.</a:t>
                      </a:r>
                    </a:p>
                  </a:txBody>
                  <a:tcPr marL="33731" marR="33731" marT="16866" marB="16866" anchor="ctr"/>
                </a:tc>
                <a:extLst>
                  <a:ext uri="{0D108BD9-81ED-4DB2-BD59-A6C34878D82A}">
                    <a16:rowId xmlns:a16="http://schemas.microsoft.com/office/drawing/2014/main" val="3761520172"/>
                  </a:ext>
                </a:extLst>
              </a:tr>
              <a:tr h="843282">
                <a:tc>
                  <a:txBody>
                    <a:bodyPr/>
                    <a:lstStyle/>
                    <a:p>
                      <a:pPr>
                        <a:buNone/>
                      </a:pPr>
                      <a:r>
                        <a:rPr lang="en-US" sz="1600" b="1"/>
                        <a:t>2</a:t>
                      </a:r>
                      <a:endParaRPr lang="en-US" sz="1600"/>
                    </a:p>
                  </a:txBody>
                  <a:tcPr marL="33731" marR="33731" marT="16866" marB="16866" anchor="ctr"/>
                </a:tc>
                <a:tc>
                  <a:txBody>
                    <a:bodyPr/>
                    <a:lstStyle/>
                    <a:p>
                      <a:pPr>
                        <a:buNone/>
                      </a:pPr>
                      <a:r>
                        <a:rPr lang="en-GB" sz="1600"/>
                        <a:t>A </a:t>
                      </a:r>
                      <a:r>
                        <a:rPr lang="en-GB" sz="1600" b="1"/>
                        <a:t>special system JID</a:t>
                      </a:r>
                      <a:r>
                        <a:rPr lang="en-GB" sz="1600"/>
                        <a:t>, often representing internal metadata or a “null” sender in old versions. Not a real user.</a:t>
                      </a:r>
                    </a:p>
                  </a:txBody>
                  <a:tcPr marL="33731" marR="33731" marT="16866" marB="16866" anchor="ctr"/>
                </a:tc>
                <a:extLst>
                  <a:ext uri="{0D108BD9-81ED-4DB2-BD59-A6C34878D82A}">
                    <a16:rowId xmlns:a16="http://schemas.microsoft.com/office/drawing/2014/main" val="2130047980"/>
                  </a:ext>
                </a:extLst>
              </a:tr>
              <a:tr h="742089">
                <a:tc>
                  <a:txBody>
                    <a:bodyPr/>
                    <a:lstStyle/>
                    <a:p>
                      <a:pPr>
                        <a:buNone/>
                      </a:pPr>
                      <a:r>
                        <a:rPr lang="en-US" sz="1600" b="1"/>
                        <a:t>3</a:t>
                      </a:r>
                      <a:endParaRPr lang="en-US" sz="1600"/>
                    </a:p>
                  </a:txBody>
                  <a:tcPr marL="33731" marR="33731" marT="16866" marB="16866" anchor="ctr"/>
                </a:tc>
                <a:tc>
                  <a:txBody>
                    <a:bodyPr/>
                    <a:lstStyle/>
                    <a:p>
                      <a:pPr>
                        <a:buNone/>
                      </a:pPr>
                      <a:r>
                        <a:rPr lang="en-GB" sz="1600"/>
                        <a:t>A </a:t>
                      </a:r>
                      <a:r>
                        <a:rPr lang="en-GB" sz="1600" b="1"/>
                        <a:t>normal WhatsApp contact</a:t>
                      </a:r>
                      <a:r>
                        <a:rPr lang="en-GB" sz="1600"/>
                        <a:t> (user with phone number +1-650-543-4800).</a:t>
                      </a:r>
                    </a:p>
                  </a:txBody>
                  <a:tcPr marL="33731" marR="33731" marT="16866" marB="16866" anchor="ctr"/>
                </a:tc>
                <a:extLst>
                  <a:ext uri="{0D108BD9-81ED-4DB2-BD59-A6C34878D82A}">
                    <a16:rowId xmlns:a16="http://schemas.microsoft.com/office/drawing/2014/main" val="3484594778"/>
                  </a:ext>
                </a:extLst>
              </a:tr>
              <a:tr h="640895">
                <a:tc>
                  <a:txBody>
                    <a:bodyPr/>
                    <a:lstStyle/>
                    <a:p>
                      <a:pPr>
                        <a:buNone/>
                      </a:pPr>
                      <a:r>
                        <a:rPr lang="en-US" sz="1600" b="1"/>
                        <a:t>4</a:t>
                      </a:r>
                      <a:endParaRPr lang="en-US" sz="1600"/>
                    </a:p>
                  </a:txBody>
                  <a:tcPr marL="33731" marR="33731" marT="16866" marB="16866" anchor="ctr"/>
                </a:tc>
                <a:tc>
                  <a:txBody>
                    <a:bodyPr/>
                    <a:lstStyle/>
                    <a:p>
                      <a:pPr>
                        <a:buNone/>
                      </a:pPr>
                      <a:r>
                        <a:rPr lang="en-GB" sz="1600"/>
                        <a:t>Another </a:t>
                      </a:r>
                      <a:r>
                        <a:rPr lang="en-GB" sz="1600" b="1"/>
                        <a:t>normal WhatsApp contact</a:t>
                      </a:r>
                      <a:r>
                        <a:rPr lang="en-GB" sz="1600"/>
                        <a:t>, phone number +1-919-579-0479.</a:t>
                      </a:r>
                    </a:p>
                  </a:txBody>
                  <a:tcPr marL="33731" marR="33731" marT="16866" marB="16866" anchor="ctr"/>
                </a:tc>
                <a:extLst>
                  <a:ext uri="{0D108BD9-81ED-4DB2-BD59-A6C34878D82A}">
                    <a16:rowId xmlns:a16="http://schemas.microsoft.com/office/drawing/2014/main" val="690196209"/>
                  </a:ext>
                </a:extLst>
              </a:tr>
              <a:tr h="1146864">
                <a:tc>
                  <a:txBody>
                    <a:bodyPr/>
                    <a:lstStyle/>
                    <a:p>
                      <a:pPr>
                        <a:buNone/>
                      </a:pPr>
                      <a:r>
                        <a:rPr lang="en-US" sz="1600" b="1"/>
                        <a:t>5</a:t>
                      </a:r>
                      <a:endParaRPr lang="en-US" sz="1600"/>
                    </a:p>
                  </a:txBody>
                  <a:tcPr marL="33731" marR="33731" marT="16866" marB="16866" anchor="ctr"/>
                </a:tc>
                <a:tc>
                  <a:txBody>
                    <a:bodyPr/>
                    <a:lstStyle/>
                    <a:p>
                      <a:pPr>
                        <a:buNone/>
                      </a:pPr>
                      <a:r>
                        <a:rPr lang="en-GB" sz="1600" dirty="0"/>
                        <a:t>A </a:t>
                      </a:r>
                      <a:r>
                        <a:rPr lang="en-GB" sz="1600" b="1" dirty="0"/>
                        <a:t>multi-device JID variant</a:t>
                      </a:r>
                      <a:r>
                        <a:rPr lang="en-GB" sz="1600" dirty="0"/>
                        <a:t> — same user but referencing a linked companion device (for example, WhatsApp Web or secondary device).</a:t>
                      </a:r>
                    </a:p>
                  </a:txBody>
                  <a:tcPr marL="33731" marR="33731" marT="16866" marB="16866" anchor="ctr"/>
                </a:tc>
                <a:extLst>
                  <a:ext uri="{0D108BD9-81ED-4DB2-BD59-A6C34878D82A}">
                    <a16:rowId xmlns:a16="http://schemas.microsoft.com/office/drawing/2014/main" val="3142807979"/>
                  </a:ext>
                </a:extLst>
              </a:tr>
            </a:tbl>
          </a:graphicData>
        </a:graphic>
      </p:graphicFrame>
      <p:cxnSp>
        <p:nvCxnSpPr>
          <p:cNvPr id="8" name="Straight Arrow Connector 7">
            <a:extLst>
              <a:ext uri="{FF2B5EF4-FFF2-40B4-BE49-F238E27FC236}">
                <a16:creationId xmlns:a16="http://schemas.microsoft.com/office/drawing/2014/main" id="{3AA8DBD8-9306-5E75-AA44-2025E095FC30}"/>
              </a:ext>
            </a:extLst>
          </p:cNvPr>
          <p:cNvCxnSpPr>
            <a:cxnSpLocks/>
          </p:cNvCxnSpPr>
          <p:nvPr/>
        </p:nvCxnSpPr>
        <p:spPr>
          <a:xfrm flipV="1">
            <a:off x="7189076" y="433552"/>
            <a:ext cx="379710" cy="214410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a:extLst>
              <a:ext uri="{FF2B5EF4-FFF2-40B4-BE49-F238E27FC236}">
                <a16:creationId xmlns:a16="http://schemas.microsoft.com/office/drawing/2014/main" id="{65B1CD02-12F4-C376-FF68-5477D5D2F4E0}"/>
              </a:ext>
            </a:extLst>
          </p:cNvPr>
          <p:cNvCxnSpPr>
            <a:cxnSpLocks/>
          </p:cNvCxnSpPr>
          <p:nvPr/>
        </p:nvCxnSpPr>
        <p:spPr>
          <a:xfrm>
            <a:off x="7340185" y="3934046"/>
            <a:ext cx="228601" cy="83502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4" name="TextBox 13">
            <a:extLst>
              <a:ext uri="{FF2B5EF4-FFF2-40B4-BE49-F238E27FC236}">
                <a16:creationId xmlns:a16="http://schemas.microsoft.com/office/drawing/2014/main" id="{79AB3E87-BFE0-D8E5-2905-6C3AB5C19D66}"/>
              </a:ext>
            </a:extLst>
          </p:cNvPr>
          <p:cNvSpPr txBox="1"/>
          <p:nvPr/>
        </p:nvSpPr>
        <p:spPr>
          <a:xfrm>
            <a:off x="3797612" y="4351558"/>
            <a:ext cx="3013091" cy="1754326"/>
          </a:xfrm>
          <a:prstGeom prst="rect">
            <a:avLst/>
          </a:prstGeom>
          <a:solidFill>
            <a:schemeClr val="accent4">
              <a:lumMod val="20000"/>
              <a:lumOff val="80000"/>
            </a:schemeClr>
          </a:solidFill>
        </p:spPr>
        <p:txBody>
          <a:bodyPr wrap="square">
            <a:spAutoFit/>
          </a:bodyPr>
          <a:lstStyle/>
          <a:p>
            <a:r>
              <a:rPr lang="en-GB" dirty="0"/>
              <a:t>0 = normal user/contact</a:t>
            </a:r>
          </a:p>
          <a:p>
            <a:r>
              <a:rPr lang="en-GB" dirty="0"/>
              <a:t>1 = group</a:t>
            </a:r>
          </a:p>
          <a:p>
            <a:r>
              <a:rPr lang="en-GB" dirty="0"/>
              <a:t>2 = broadcast list</a:t>
            </a:r>
          </a:p>
          <a:p>
            <a:r>
              <a:rPr lang="en-GB" dirty="0"/>
              <a:t>5 = system/status</a:t>
            </a:r>
          </a:p>
          <a:p>
            <a:r>
              <a:rPr lang="en-GB" dirty="0"/>
              <a:t>7 = special system entry</a:t>
            </a:r>
          </a:p>
          <a:p>
            <a:r>
              <a:rPr lang="en-GB" dirty="0"/>
              <a:t>17 = multi-device contact</a:t>
            </a:r>
            <a:endParaRPr lang="en-US" dirty="0"/>
          </a:p>
        </p:txBody>
      </p:sp>
      <p:cxnSp>
        <p:nvCxnSpPr>
          <p:cNvPr id="16" name="Straight Arrow Connector 15">
            <a:extLst>
              <a:ext uri="{FF2B5EF4-FFF2-40B4-BE49-F238E27FC236}">
                <a16:creationId xmlns:a16="http://schemas.microsoft.com/office/drawing/2014/main" id="{3F35262E-97AD-2F66-4772-600094A5BD81}"/>
              </a:ext>
            </a:extLst>
          </p:cNvPr>
          <p:cNvCxnSpPr/>
          <p:nvPr/>
        </p:nvCxnSpPr>
        <p:spPr>
          <a:xfrm flipH="1">
            <a:off x="4808483" y="3934047"/>
            <a:ext cx="78827" cy="41751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7" name="Rectangle 16">
            <a:extLst>
              <a:ext uri="{FF2B5EF4-FFF2-40B4-BE49-F238E27FC236}">
                <a16:creationId xmlns:a16="http://schemas.microsoft.com/office/drawing/2014/main" id="{7FDE477A-3387-6768-10BA-2430C70D517F}"/>
              </a:ext>
            </a:extLst>
          </p:cNvPr>
          <p:cNvSpPr/>
          <p:nvPr/>
        </p:nvSpPr>
        <p:spPr>
          <a:xfrm>
            <a:off x="4753302" y="2577662"/>
            <a:ext cx="228601" cy="135638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E035F99-A633-0559-1461-3E97ADC1711A}"/>
              </a:ext>
            </a:extLst>
          </p:cNvPr>
          <p:cNvSpPr/>
          <p:nvPr/>
        </p:nvSpPr>
        <p:spPr>
          <a:xfrm>
            <a:off x="5052124" y="2577661"/>
            <a:ext cx="2257255" cy="135638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47594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280317-D3E6-E8B9-6071-A2F2C539FDA0}"/>
              </a:ext>
            </a:extLst>
          </p:cNvPr>
          <p:cNvSpPr>
            <a:spLocks noGrp="1"/>
          </p:cNvSpPr>
          <p:nvPr>
            <p:ph type="title"/>
          </p:nvPr>
        </p:nvSpPr>
        <p:spPr/>
        <p:txBody>
          <a:bodyPr/>
          <a:lstStyle/>
          <a:p>
            <a:r>
              <a:rPr lang="en-US" dirty="0">
                <a:solidFill>
                  <a:schemeClr val="accent2"/>
                </a:solidFill>
              </a:rPr>
              <a:t>messages </a:t>
            </a:r>
            <a:r>
              <a:rPr lang="en-US" dirty="0"/>
              <a:t>table in </a:t>
            </a:r>
            <a:r>
              <a:rPr lang="en-GB" sz="6000" dirty="0" err="1">
                <a:solidFill>
                  <a:schemeClr val="accent2"/>
                </a:solidFill>
              </a:rPr>
              <a:t>msgstore.db</a:t>
            </a:r>
            <a:endParaRPr lang="en-US" dirty="0"/>
          </a:p>
        </p:txBody>
      </p:sp>
      <p:sp>
        <p:nvSpPr>
          <p:cNvPr id="5" name="Text Placeholder 4">
            <a:extLst>
              <a:ext uri="{FF2B5EF4-FFF2-40B4-BE49-F238E27FC236}">
                <a16:creationId xmlns:a16="http://schemas.microsoft.com/office/drawing/2014/main" id="{8A220606-E7FD-F345-5CDF-FB1B98D3F64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598312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5C951-BAE1-7F85-B067-08AEF5A50ECC}"/>
              </a:ext>
            </a:extLst>
          </p:cNvPr>
          <p:cNvSpPr>
            <a:spLocks noGrp="1"/>
          </p:cNvSpPr>
          <p:nvPr>
            <p:ph type="title"/>
          </p:nvPr>
        </p:nvSpPr>
        <p:spPr/>
        <p:txBody>
          <a:bodyPr>
            <a:normAutofit/>
          </a:bodyPr>
          <a:lstStyle/>
          <a:p>
            <a:r>
              <a:rPr lang="en-US" dirty="0">
                <a:solidFill>
                  <a:schemeClr val="accent2"/>
                </a:solidFill>
              </a:rPr>
              <a:t>messages</a:t>
            </a:r>
            <a:r>
              <a:rPr lang="en-US" dirty="0"/>
              <a:t> table </a:t>
            </a:r>
          </a:p>
        </p:txBody>
      </p:sp>
      <p:sp>
        <p:nvSpPr>
          <p:cNvPr id="22" name="Content Placeholder 21">
            <a:extLst>
              <a:ext uri="{FF2B5EF4-FFF2-40B4-BE49-F238E27FC236}">
                <a16:creationId xmlns:a16="http://schemas.microsoft.com/office/drawing/2014/main" id="{9946EF19-CEF1-B821-ADEB-FFECE1A0FB13}"/>
              </a:ext>
            </a:extLst>
          </p:cNvPr>
          <p:cNvSpPr>
            <a:spLocks noGrp="1"/>
          </p:cNvSpPr>
          <p:nvPr>
            <p:ph idx="1"/>
          </p:nvPr>
        </p:nvSpPr>
        <p:spPr>
          <a:xfrm>
            <a:off x="4430111" y="612250"/>
            <a:ext cx="7361674" cy="5880625"/>
          </a:xfrm>
        </p:spPr>
        <p:txBody>
          <a:bodyPr>
            <a:normAutofit fontScale="92500" lnSpcReduction="20000"/>
          </a:bodyPr>
          <a:lstStyle/>
          <a:p>
            <a:pPr>
              <a:spcBef>
                <a:spcPts val="0"/>
              </a:spcBef>
            </a:pPr>
            <a:r>
              <a:rPr lang="en-GB" sz="2400" dirty="0">
                <a:solidFill>
                  <a:schemeClr val="accent2"/>
                </a:solidFill>
              </a:rPr>
              <a:t>_id </a:t>
            </a:r>
            <a:r>
              <a:rPr lang="en-GB" sz="2400" dirty="0"/>
              <a:t>: Unique identifier for the message.</a:t>
            </a:r>
          </a:p>
          <a:p>
            <a:pPr>
              <a:spcBef>
                <a:spcPts val="0"/>
              </a:spcBef>
            </a:pPr>
            <a:r>
              <a:rPr lang="en-GB" sz="2400" b="1" dirty="0" err="1">
                <a:solidFill>
                  <a:srgbClr val="FF0000"/>
                </a:solidFill>
              </a:rPr>
              <a:t>key_remote_jid</a:t>
            </a:r>
            <a:r>
              <a:rPr lang="en-GB" sz="2400" dirty="0"/>
              <a:t>: The </a:t>
            </a:r>
            <a:r>
              <a:rPr lang="en-GB" sz="2400" dirty="0" err="1">
                <a:solidFill>
                  <a:schemeClr val="accent2"/>
                </a:solidFill>
              </a:rPr>
              <a:t>raw_string</a:t>
            </a:r>
            <a:r>
              <a:rPr lang="en-GB" sz="2400" dirty="0">
                <a:solidFill>
                  <a:schemeClr val="accent2"/>
                </a:solidFill>
              </a:rPr>
              <a:t> </a:t>
            </a:r>
            <a:r>
              <a:rPr lang="en-GB" sz="2400" dirty="0"/>
              <a:t>in </a:t>
            </a:r>
            <a:r>
              <a:rPr lang="en-GB" sz="2400" dirty="0" err="1">
                <a:solidFill>
                  <a:schemeClr val="accent2"/>
                </a:solidFill>
              </a:rPr>
              <a:t>jid</a:t>
            </a:r>
            <a:r>
              <a:rPr lang="en-GB" sz="2400" dirty="0"/>
              <a:t> table (e.g., </a:t>
            </a:r>
            <a:r>
              <a:rPr lang="en-GB" sz="2400" dirty="0">
                <a:hlinkClick r:id="rId3"/>
              </a:rPr>
              <a:t>1234567890@s.whatsapp.net</a:t>
            </a:r>
            <a:r>
              <a:rPr lang="en-GB" sz="2400" dirty="0"/>
              <a:t>).</a:t>
            </a:r>
          </a:p>
          <a:p>
            <a:pPr>
              <a:spcBef>
                <a:spcPts val="0"/>
              </a:spcBef>
            </a:pPr>
            <a:r>
              <a:rPr lang="en-GB" sz="2400" dirty="0" err="1">
                <a:solidFill>
                  <a:schemeClr val="accent2"/>
                </a:solidFill>
              </a:rPr>
              <a:t>key_from_me</a:t>
            </a:r>
            <a:r>
              <a:rPr lang="en-GB" sz="2400" dirty="0">
                <a:solidFill>
                  <a:schemeClr val="accent2"/>
                </a:solidFill>
              </a:rPr>
              <a:t> </a:t>
            </a:r>
            <a:r>
              <a:rPr lang="en-GB" sz="2400" dirty="0"/>
              <a:t>: Indicates if the message was sent by the user (1) or received (0).</a:t>
            </a:r>
          </a:p>
          <a:p>
            <a:pPr>
              <a:spcBef>
                <a:spcPts val="0"/>
              </a:spcBef>
            </a:pPr>
            <a:r>
              <a:rPr lang="en-GB" sz="2400" dirty="0" err="1">
                <a:solidFill>
                  <a:schemeClr val="accent2"/>
                </a:solidFill>
              </a:rPr>
              <a:t>key_id</a:t>
            </a:r>
            <a:r>
              <a:rPr lang="en-GB" sz="2400" dirty="0"/>
              <a:t>: A unique identifier for the message within the chat.</a:t>
            </a:r>
          </a:p>
          <a:p>
            <a:pPr>
              <a:spcBef>
                <a:spcPts val="0"/>
              </a:spcBef>
            </a:pPr>
            <a:r>
              <a:rPr lang="en-GB" sz="2400" dirty="0">
                <a:solidFill>
                  <a:schemeClr val="accent2"/>
                </a:solidFill>
              </a:rPr>
              <a:t>status</a:t>
            </a:r>
            <a:r>
              <a:rPr lang="en-GB" sz="2400" dirty="0"/>
              <a:t> : The status of the message (e.g., 0 = sent, 4 = delivered, 5 = read).</a:t>
            </a:r>
          </a:p>
          <a:p>
            <a:pPr>
              <a:spcBef>
                <a:spcPts val="0"/>
              </a:spcBef>
            </a:pPr>
            <a:r>
              <a:rPr lang="en-GB" sz="2400" dirty="0">
                <a:solidFill>
                  <a:schemeClr val="accent2"/>
                </a:solidFill>
              </a:rPr>
              <a:t>data</a:t>
            </a:r>
            <a:r>
              <a:rPr lang="en-GB" sz="2400" dirty="0"/>
              <a:t> : The message content (often encrypted).</a:t>
            </a:r>
          </a:p>
          <a:p>
            <a:pPr>
              <a:spcBef>
                <a:spcPts val="0"/>
              </a:spcBef>
            </a:pPr>
            <a:r>
              <a:rPr lang="en-GB" sz="2400" dirty="0">
                <a:solidFill>
                  <a:schemeClr val="accent2"/>
                </a:solidFill>
              </a:rPr>
              <a:t>timestamp</a:t>
            </a:r>
            <a:r>
              <a:rPr lang="en-GB" sz="2400" dirty="0"/>
              <a:t>: The timestamp of when the message was sent.</a:t>
            </a:r>
          </a:p>
          <a:p>
            <a:pPr>
              <a:spcBef>
                <a:spcPts val="0"/>
              </a:spcBef>
            </a:pPr>
            <a:r>
              <a:rPr lang="en-GB" sz="2400" dirty="0" err="1">
                <a:solidFill>
                  <a:schemeClr val="accent2"/>
                </a:solidFill>
              </a:rPr>
              <a:t>media_url</a:t>
            </a:r>
            <a:r>
              <a:rPr lang="en-GB" sz="2400" dirty="0"/>
              <a:t>: URL or file path for media (if applicable).</a:t>
            </a:r>
          </a:p>
          <a:p>
            <a:pPr>
              <a:spcBef>
                <a:spcPts val="0"/>
              </a:spcBef>
            </a:pPr>
            <a:r>
              <a:rPr lang="en-GB" sz="2400" dirty="0" err="1">
                <a:solidFill>
                  <a:schemeClr val="accent2"/>
                </a:solidFill>
              </a:rPr>
              <a:t>media_mime_type</a:t>
            </a:r>
            <a:r>
              <a:rPr lang="en-GB" sz="2400" dirty="0"/>
              <a:t>: MIME type of the media (e.g., image/jpeg).</a:t>
            </a:r>
          </a:p>
          <a:p>
            <a:pPr>
              <a:spcBef>
                <a:spcPts val="0"/>
              </a:spcBef>
            </a:pPr>
            <a:r>
              <a:rPr lang="en-GB" sz="2400" dirty="0" err="1">
                <a:solidFill>
                  <a:schemeClr val="accent2"/>
                </a:solidFill>
              </a:rPr>
              <a:t>media_wa_type</a:t>
            </a:r>
            <a:r>
              <a:rPr lang="en-GB" sz="2400" dirty="0"/>
              <a:t>: WhatsApp-specific media type (e.g., 0 = text, 1 = image).</a:t>
            </a:r>
          </a:p>
          <a:p>
            <a:pPr>
              <a:spcBef>
                <a:spcPts val="0"/>
              </a:spcBef>
            </a:pPr>
            <a:r>
              <a:rPr lang="en-GB" sz="2400" dirty="0" err="1">
                <a:solidFill>
                  <a:schemeClr val="accent2"/>
                </a:solidFill>
              </a:rPr>
              <a:t>media_size</a:t>
            </a:r>
            <a:r>
              <a:rPr lang="en-GB" sz="2400" dirty="0">
                <a:solidFill>
                  <a:schemeClr val="accent2"/>
                </a:solidFill>
              </a:rPr>
              <a:t> </a:t>
            </a:r>
            <a:r>
              <a:rPr lang="en-GB" sz="2400" dirty="0"/>
              <a:t>: Size of the media file.</a:t>
            </a:r>
          </a:p>
          <a:p>
            <a:pPr>
              <a:spcBef>
                <a:spcPts val="0"/>
              </a:spcBef>
            </a:pPr>
            <a:r>
              <a:rPr lang="en-GB" sz="2400" dirty="0" err="1">
                <a:solidFill>
                  <a:schemeClr val="accent2"/>
                </a:solidFill>
              </a:rPr>
              <a:t>media_name</a:t>
            </a:r>
            <a:r>
              <a:rPr lang="en-GB" sz="2400" dirty="0">
                <a:solidFill>
                  <a:schemeClr val="accent2"/>
                </a:solidFill>
              </a:rPr>
              <a:t> </a:t>
            </a:r>
            <a:r>
              <a:rPr lang="en-GB" sz="2400" dirty="0"/>
              <a:t>: Name of the media file.</a:t>
            </a:r>
          </a:p>
          <a:p>
            <a:pPr>
              <a:spcBef>
                <a:spcPts val="0"/>
              </a:spcBef>
            </a:pPr>
            <a:r>
              <a:rPr lang="en-GB" sz="2400" dirty="0" err="1">
                <a:solidFill>
                  <a:schemeClr val="accent2"/>
                </a:solidFill>
              </a:rPr>
              <a:t>media_caption</a:t>
            </a:r>
            <a:r>
              <a:rPr lang="en-GB" sz="2400" dirty="0">
                <a:solidFill>
                  <a:schemeClr val="accent2"/>
                </a:solidFill>
              </a:rPr>
              <a:t> </a:t>
            </a:r>
            <a:r>
              <a:rPr lang="en-GB" sz="2400" dirty="0"/>
              <a:t>: Caption for the media. </a:t>
            </a:r>
          </a:p>
          <a:p>
            <a:pPr>
              <a:spcBef>
                <a:spcPts val="0"/>
              </a:spcBef>
            </a:pPr>
            <a:r>
              <a:rPr lang="en-GB" sz="2400" dirty="0" err="1">
                <a:solidFill>
                  <a:schemeClr val="accent2"/>
                </a:solidFill>
              </a:rPr>
              <a:t>media_duration</a:t>
            </a:r>
            <a:r>
              <a:rPr lang="en-GB" sz="2400" dirty="0">
                <a:solidFill>
                  <a:schemeClr val="accent2"/>
                </a:solidFill>
              </a:rPr>
              <a:t> </a:t>
            </a:r>
            <a:r>
              <a:rPr lang="en-GB" sz="2400" dirty="0"/>
              <a:t>: Duration of the media (e.g., for audio or video).</a:t>
            </a:r>
          </a:p>
          <a:p>
            <a:pPr>
              <a:spcBef>
                <a:spcPts val="0"/>
              </a:spcBef>
            </a:pPr>
            <a:r>
              <a:rPr lang="en-GB" sz="2400" dirty="0">
                <a:solidFill>
                  <a:schemeClr val="accent2"/>
                </a:solidFill>
              </a:rPr>
              <a:t>origin</a:t>
            </a:r>
            <a:r>
              <a:rPr lang="en-GB" sz="2400" dirty="0"/>
              <a:t>: Indicates the origin of the message (e.g., forwarded).</a:t>
            </a:r>
          </a:p>
          <a:p>
            <a:pPr>
              <a:spcBef>
                <a:spcPts val="0"/>
              </a:spcBef>
            </a:pPr>
            <a:r>
              <a:rPr lang="en-GB" sz="2400" dirty="0">
                <a:solidFill>
                  <a:schemeClr val="accent2"/>
                </a:solidFill>
              </a:rPr>
              <a:t>latitude</a:t>
            </a:r>
            <a:r>
              <a:rPr lang="en-GB" sz="2400" dirty="0"/>
              <a:t>: Latitude for location messages. </a:t>
            </a:r>
          </a:p>
          <a:p>
            <a:pPr>
              <a:spcBef>
                <a:spcPts val="0"/>
              </a:spcBef>
            </a:pPr>
            <a:r>
              <a:rPr lang="en-GB" sz="2400" dirty="0">
                <a:solidFill>
                  <a:schemeClr val="accent2"/>
                </a:solidFill>
              </a:rPr>
              <a:t>longitude</a:t>
            </a:r>
            <a:r>
              <a:rPr lang="en-GB" sz="2400" dirty="0"/>
              <a:t>: Longitude for location messages.</a:t>
            </a:r>
            <a:endParaRPr lang="en-US" sz="2400" dirty="0"/>
          </a:p>
        </p:txBody>
      </p:sp>
      <p:pic>
        <p:nvPicPr>
          <p:cNvPr id="31" name="Picture 30">
            <a:extLst>
              <a:ext uri="{FF2B5EF4-FFF2-40B4-BE49-F238E27FC236}">
                <a16:creationId xmlns:a16="http://schemas.microsoft.com/office/drawing/2014/main" id="{CEE36E55-5FEE-E7F6-DBEA-196C63F51E20}"/>
              </a:ext>
            </a:extLst>
          </p:cNvPr>
          <p:cNvPicPr>
            <a:picLocks noChangeAspect="1"/>
          </p:cNvPicPr>
          <p:nvPr/>
        </p:nvPicPr>
        <p:blipFill>
          <a:blip r:embed="rId4"/>
          <a:stretch>
            <a:fillRect/>
          </a:stretch>
        </p:blipFill>
        <p:spPr>
          <a:xfrm>
            <a:off x="1199322" y="2004257"/>
            <a:ext cx="3008618" cy="3512954"/>
          </a:xfrm>
          <a:prstGeom prst="rect">
            <a:avLst/>
          </a:prstGeom>
        </p:spPr>
      </p:pic>
    </p:spTree>
    <p:extLst>
      <p:ext uri="{BB962C8B-B14F-4D97-AF65-F5344CB8AC3E}">
        <p14:creationId xmlns:p14="http://schemas.microsoft.com/office/powerpoint/2010/main" val="34069991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8EC08B-6390-F2F5-2A48-7B4524EA7101}"/>
            </a:ext>
          </a:extLst>
        </p:cNvPr>
        <p:cNvGrpSpPr/>
        <p:nvPr/>
      </p:nvGrpSpPr>
      <p:grpSpPr>
        <a:xfrm>
          <a:off x="0" y="0"/>
          <a:ext cx="0" cy="0"/>
          <a:chOff x="0" y="0"/>
          <a:chExt cx="0" cy="0"/>
        </a:xfrm>
      </p:grpSpPr>
      <p:sp>
        <p:nvSpPr>
          <p:cNvPr id="22" name="Content Placeholder 21">
            <a:extLst>
              <a:ext uri="{FF2B5EF4-FFF2-40B4-BE49-F238E27FC236}">
                <a16:creationId xmlns:a16="http://schemas.microsoft.com/office/drawing/2014/main" id="{01BB73CA-E73D-B706-F499-6F0B03651724}"/>
              </a:ext>
            </a:extLst>
          </p:cNvPr>
          <p:cNvSpPr>
            <a:spLocks noGrp="1"/>
          </p:cNvSpPr>
          <p:nvPr>
            <p:ph idx="4294967295"/>
          </p:nvPr>
        </p:nvSpPr>
        <p:spPr>
          <a:xfrm>
            <a:off x="3610304" y="546812"/>
            <a:ext cx="8297918" cy="6210300"/>
          </a:xfrm>
        </p:spPr>
        <p:txBody>
          <a:bodyPr>
            <a:normAutofit fontScale="92500"/>
          </a:bodyPr>
          <a:lstStyle/>
          <a:p>
            <a:pPr>
              <a:spcBef>
                <a:spcPts val="0"/>
              </a:spcBef>
            </a:pPr>
            <a:r>
              <a:rPr lang="en-GB" sz="2400" dirty="0" err="1">
                <a:solidFill>
                  <a:schemeClr val="accent2"/>
                </a:solidFill>
              </a:rPr>
              <a:t>thumb_image</a:t>
            </a:r>
            <a:r>
              <a:rPr lang="en-GB" sz="2400" dirty="0">
                <a:solidFill>
                  <a:schemeClr val="accent2"/>
                </a:solidFill>
              </a:rPr>
              <a:t> </a:t>
            </a:r>
            <a:r>
              <a:rPr lang="en-GB" sz="2400" dirty="0"/>
              <a:t>: Thumbnail image data (often a blob).</a:t>
            </a:r>
          </a:p>
          <a:p>
            <a:pPr>
              <a:spcBef>
                <a:spcPts val="0"/>
              </a:spcBef>
            </a:pPr>
            <a:r>
              <a:rPr lang="en-GB" sz="2400" dirty="0" err="1">
                <a:solidFill>
                  <a:schemeClr val="accent2"/>
                </a:solidFill>
              </a:rPr>
              <a:t>remote_resource</a:t>
            </a:r>
            <a:r>
              <a:rPr lang="en-GB" sz="2400" dirty="0"/>
              <a:t>: JID of the sender in group chats.</a:t>
            </a:r>
          </a:p>
          <a:p>
            <a:pPr>
              <a:spcBef>
                <a:spcPts val="0"/>
              </a:spcBef>
            </a:pPr>
            <a:r>
              <a:rPr lang="en-GB" sz="2400" dirty="0" err="1">
                <a:solidFill>
                  <a:schemeClr val="accent2"/>
                </a:solidFill>
              </a:rPr>
              <a:t>received_timestamp</a:t>
            </a:r>
            <a:r>
              <a:rPr lang="en-GB" sz="2400" dirty="0"/>
              <a:t>: Timestamp of when the message was received.</a:t>
            </a:r>
          </a:p>
          <a:p>
            <a:pPr>
              <a:spcBef>
                <a:spcPts val="0"/>
              </a:spcBef>
            </a:pPr>
            <a:r>
              <a:rPr lang="en-GB" sz="2400" dirty="0" err="1">
                <a:solidFill>
                  <a:schemeClr val="accent2"/>
                </a:solidFill>
              </a:rPr>
              <a:t>send_timestamp</a:t>
            </a:r>
            <a:r>
              <a:rPr lang="en-GB" sz="2400" dirty="0"/>
              <a:t>: Timestamp of when the message was sent (possibly redundant with timestamp).</a:t>
            </a:r>
          </a:p>
          <a:p>
            <a:pPr>
              <a:spcBef>
                <a:spcPts val="0"/>
              </a:spcBef>
            </a:pPr>
            <a:r>
              <a:rPr lang="en-GB" sz="2400" dirty="0" err="1">
                <a:solidFill>
                  <a:schemeClr val="accent2"/>
                </a:solidFill>
              </a:rPr>
              <a:t>receipt_server_timestamp</a:t>
            </a:r>
            <a:r>
              <a:rPr lang="en-GB" sz="2400" dirty="0">
                <a:solidFill>
                  <a:schemeClr val="accent2"/>
                </a:solidFill>
              </a:rPr>
              <a:t> </a:t>
            </a:r>
            <a:r>
              <a:rPr lang="en-GB" sz="2400" dirty="0"/>
              <a:t>: Timestamp of server acknowledgment.</a:t>
            </a:r>
          </a:p>
          <a:p>
            <a:pPr>
              <a:spcBef>
                <a:spcPts val="0"/>
              </a:spcBef>
            </a:pPr>
            <a:r>
              <a:rPr lang="en-GB" sz="2400" dirty="0" err="1">
                <a:solidFill>
                  <a:schemeClr val="accent2"/>
                </a:solidFill>
              </a:rPr>
              <a:t>receipt_device_timestamp</a:t>
            </a:r>
            <a:r>
              <a:rPr lang="en-GB" sz="2400" dirty="0">
                <a:solidFill>
                  <a:schemeClr val="accent2"/>
                </a:solidFill>
              </a:rPr>
              <a:t>: </a:t>
            </a:r>
            <a:r>
              <a:rPr lang="en-GB" sz="2400" dirty="0"/>
              <a:t>Timestamp of device receipt.</a:t>
            </a:r>
          </a:p>
          <a:p>
            <a:pPr>
              <a:spcBef>
                <a:spcPts val="0"/>
              </a:spcBef>
            </a:pPr>
            <a:r>
              <a:rPr lang="en-GB" sz="2400" dirty="0" err="1">
                <a:solidFill>
                  <a:schemeClr val="accent2"/>
                </a:solidFill>
              </a:rPr>
              <a:t>read_device_timestamp</a:t>
            </a:r>
            <a:r>
              <a:rPr lang="en-GB" sz="2400" dirty="0"/>
              <a:t>: Timestamp of when the message was read on the device.</a:t>
            </a:r>
          </a:p>
          <a:p>
            <a:pPr>
              <a:spcBef>
                <a:spcPts val="0"/>
              </a:spcBef>
            </a:pPr>
            <a:r>
              <a:rPr lang="en-GB" sz="2400" dirty="0" err="1">
                <a:solidFill>
                  <a:schemeClr val="accent2"/>
                </a:solidFill>
              </a:rPr>
              <a:t>played_device_timestamp</a:t>
            </a:r>
            <a:r>
              <a:rPr lang="en-GB" sz="2400" dirty="0"/>
              <a:t>: Timestamp of when the media was played on the device.</a:t>
            </a:r>
          </a:p>
          <a:p>
            <a:pPr>
              <a:spcBef>
                <a:spcPts val="0"/>
              </a:spcBef>
            </a:pPr>
            <a:r>
              <a:rPr lang="en-GB" sz="2400" dirty="0" err="1">
                <a:solidFill>
                  <a:schemeClr val="accent2"/>
                </a:solidFill>
              </a:rPr>
              <a:t>raw_data</a:t>
            </a:r>
            <a:r>
              <a:rPr lang="en-GB" sz="2400" dirty="0"/>
              <a:t>: Raw data for the message (possibly unprocessed content).</a:t>
            </a:r>
          </a:p>
          <a:p>
            <a:pPr>
              <a:spcBef>
                <a:spcPts val="0"/>
              </a:spcBef>
            </a:pPr>
            <a:r>
              <a:rPr lang="en-GB" sz="2400" dirty="0" err="1">
                <a:solidFill>
                  <a:schemeClr val="accent2"/>
                </a:solidFill>
              </a:rPr>
              <a:t>recipient_count</a:t>
            </a:r>
            <a:r>
              <a:rPr lang="en-GB" sz="2400" dirty="0"/>
              <a:t>: Number of recipients (for broadcast messages).</a:t>
            </a:r>
          </a:p>
          <a:p>
            <a:pPr>
              <a:spcBef>
                <a:spcPts val="0"/>
              </a:spcBef>
            </a:pPr>
            <a:r>
              <a:rPr lang="en-GB" sz="2400" dirty="0" err="1">
                <a:solidFill>
                  <a:schemeClr val="accent2"/>
                </a:solidFill>
              </a:rPr>
              <a:t>participant_hash</a:t>
            </a:r>
            <a:r>
              <a:rPr lang="en-GB" sz="2400" dirty="0"/>
              <a:t>: Hash of participants (for group chats).</a:t>
            </a:r>
          </a:p>
          <a:p>
            <a:pPr>
              <a:spcBef>
                <a:spcPts val="0"/>
              </a:spcBef>
            </a:pPr>
            <a:r>
              <a:rPr lang="en-GB" sz="2400" dirty="0">
                <a:solidFill>
                  <a:schemeClr val="accent2"/>
                </a:solidFill>
              </a:rPr>
              <a:t>starred</a:t>
            </a:r>
            <a:r>
              <a:rPr lang="en-GB" sz="2400" dirty="0"/>
              <a:t>: Indicates if the message was starred by the user.</a:t>
            </a:r>
          </a:p>
          <a:p>
            <a:pPr>
              <a:spcBef>
                <a:spcPts val="0"/>
              </a:spcBef>
            </a:pPr>
            <a:r>
              <a:rPr lang="en-GB" sz="2400" dirty="0" err="1">
                <a:solidFill>
                  <a:schemeClr val="accent2"/>
                </a:solidFill>
              </a:rPr>
              <a:t>quoted_row_id</a:t>
            </a:r>
            <a:r>
              <a:rPr lang="en-GB" sz="2400" dirty="0"/>
              <a:t>: Links to the quoted message (if applicable).</a:t>
            </a:r>
          </a:p>
          <a:p>
            <a:pPr>
              <a:spcBef>
                <a:spcPts val="0"/>
              </a:spcBef>
            </a:pPr>
            <a:r>
              <a:rPr lang="en-GB" sz="2400" dirty="0" err="1">
                <a:solidFill>
                  <a:schemeClr val="accent2"/>
                </a:solidFill>
              </a:rPr>
              <a:t>mentioned_jids</a:t>
            </a:r>
            <a:r>
              <a:rPr lang="en-GB" sz="2400" dirty="0">
                <a:solidFill>
                  <a:schemeClr val="accent2"/>
                </a:solidFill>
              </a:rPr>
              <a:t>: </a:t>
            </a:r>
            <a:r>
              <a:rPr lang="en-GB" sz="2400" dirty="0"/>
              <a:t>JIDs mentioned in the message.</a:t>
            </a:r>
          </a:p>
          <a:p>
            <a:pPr>
              <a:spcBef>
                <a:spcPts val="0"/>
              </a:spcBef>
            </a:pPr>
            <a:r>
              <a:rPr lang="en-GB" sz="2400" dirty="0" err="1">
                <a:solidFill>
                  <a:schemeClr val="accent2"/>
                </a:solidFill>
              </a:rPr>
              <a:t>multicast_id</a:t>
            </a:r>
            <a:r>
              <a:rPr lang="en-GB" sz="2400" dirty="0">
                <a:solidFill>
                  <a:schemeClr val="accent2"/>
                </a:solidFill>
              </a:rPr>
              <a:t>: </a:t>
            </a:r>
            <a:r>
              <a:rPr lang="en-GB" sz="2400" dirty="0"/>
              <a:t>ID for multicast messages.</a:t>
            </a:r>
          </a:p>
        </p:txBody>
      </p:sp>
      <p:pic>
        <p:nvPicPr>
          <p:cNvPr id="4" name="Picture 3">
            <a:extLst>
              <a:ext uri="{FF2B5EF4-FFF2-40B4-BE49-F238E27FC236}">
                <a16:creationId xmlns:a16="http://schemas.microsoft.com/office/drawing/2014/main" id="{BD0B5754-9BB3-6988-3540-A3BCAC4464BC}"/>
              </a:ext>
            </a:extLst>
          </p:cNvPr>
          <p:cNvPicPr>
            <a:picLocks noChangeAspect="1"/>
          </p:cNvPicPr>
          <p:nvPr/>
        </p:nvPicPr>
        <p:blipFill>
          <a:blip r:embed="rId3"/>
          <a:stretch>
            <a:fillRect/>
          </a:stretch>
        </p:blipFill>
        <p:spPr>
          <a:xfrm>
            <a:off x="666773" y="1664124"/>
            <a:ext cx="2707527" cy="3529752"/>
          </a:xfrm>
          <a:prstGeom prst="rect">
            <a:avLst/>
          </a:prstGeom>
        </p:spPr>
      </p:pic>
    </p:spTree>
    <p:extLst>
      <p:ext uri="{BB962C8B-B14F-4D97-AF65-F5344CB8AC3E}">
        <p14:creationId xmlns:p14="http://schemas.microsoft.com/office/powerpoint/2010/main" val="23149535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5A0C0-9239-0DFD-E0BC-2B6D8DB34AC2}"/>
              </a:ext>
            </a:extLst>
          </p:cNvPr>
          <p:cNvSpPr>
            <a:spLocks noGrp="1"/>
          </p:cNvSpPr>
          <p:nvPr>
            <p:ph type="title"/>
          </p:nvPr>
        </p:nvSpPr>
        <p:spPr/>
        <p:txBody>
          <a:bodyPr/>
          <a:lstStyle/>
          <a:p>
            <a:r>
              <a:rPr lang="en-US" dirty="0"/>
              <a:t>Forensic implications of </a:t>
            </a:r>
            <a:r>
              <a:rPr lang="en-US" dirty="0">
                <a:solidFill>
                  <a:schemeClr val="accent2"/>
                </a:solidFill>
              </a:rPr>
              <a:t>messages </a:t>
            </a:r>
            <a:r>
              <a:rPr lang="en-US" dirty="0"/>
              <a:t>table</a:t>
            </a:r>
          </a:p>
        </p:txBody>
      </p:sp>
      <p:sp>
        <p:nvSpPr>
          <p:cNvPr id="3" name="Content Placeholder 2">
            <a:extLst>
              <a:ext uri="{FF2B5EF4-FFF2-40B4-BE49-F238E27FC236}">
                <a16:creationId xmlns:a16="http://schemas.microsoft.com/office/drawing/2014/main" id="{A39BF619-4295-583C-28FE-D28AD6AB6E90}"/>
              </a:ext>
            </a:extLst>
          </p:cNvPr>
          <p:cNvSpPr>
            <a:spLocks noGrp="1"/>
          </p:cNvSpPr>
          <p:nvPr>
            <p:ph idx="1"/>
          </p:nvPr>
        </p:nvSpPr>
        <p:spPr/>
        <p:txBody>
          <a:bodyPr>
            <a:normAutofit fontScale="85000" lnSpcReduction="10000"/>
          </a:bodyPr>
          <a:lstStyle/>
          <a:p>
            <a:r>
              <a:rPr lang="en-GB" b="1" dirty="0"/>
              <a:t>Timeline Reconstruction: </a:t>
            </a:r>
            <a:r>
              <a:rPr lang="en-GB" dirty="0"/>
              <a:t>The timestamp, </a:t>
            </a:r>
            <a:r>
              <a:rPr lang="en-GB" dirty="0" err="1">
                <a:solidFill>
                  <a:schemeClr val="accent2"/>
                </a:solidFill>
              </a:rPr>
              <a:t>received_timestamp</a:t>
            </a:r>
            <a:r>
              <a:rPr lang="en-GB" dirty="0"/>
              <a:t>, and </a:t>
            </a:r>
            <a:r>
              <a:rPr lang="en-GB" dirty="0" err="1">
                <a:solidFill>
                  <a:schemeClr val="accent2"/>
                </a:solidFill>
              </a:rPr>
              <a:t>receipt_server_timestamp</a:t>
            </a:r>
            <a:r>
              <a:rPr lang="en-GB" dirty="0">
                <a:solidFill>
                  <a:schemeClr val="accent2"/>
                </a:solidFill>
              </a:rPr>
              <a:t> </a:t>
            </a:r>
            <a:r>
              <a:rPr lang="en-GB" dirty="0"/>
              <a:t>attributes are critical for building a precise timeline of communication, which is often a cornerstone of forensic investigations.</a:t>
            </a:r>
          </a:p>
          <a:p>
            <a:r>
              <a:rPr lang="en-GB" b="1" dirty="0"/>
              <a:t>Conversation Analysis: </a:t>
            </a:r>
            <a:r>
              <a:rPr lang="en-GB" dirty="0"/>
              <a:t>The </a:t>
            </a:r>
            <a:r>
              <a:rPr lang="en-GB" dirty="0" err="1">
                <a:solidFill>
                  <a:schemeClr val="accent2"/>
                </a:solidFill>
              </a:rPr>
              <a:t>key_from_me</a:t>
            </a:r>
            <a:r>
              <a:rPr lang="en-GB" dirty="0"/>
              <a:t>, and </a:t>
            </a:r>
            <a:r>
              <a:rPr lang="en-GB" dirty="0" err="1">
                <a:solidFill>
                  <a:schemeClr val="accent2"/>
                </a:solidFill>
              </a:rPr>
              <a:t>key_remote_jid</a:t>
            </a:r>
            <a:r>
              <a:rPr lang="en-GB" dirty="0">
                <a:solidFill>
                  <a:schemeClr val="accent2"/>
                </a:solidFill>
              </a:rPr>
              <a:t> </a:t>
            </a:r>
            <a:r>
              <a:rPr lang="en-GB" dirty="0"/>
              <a:t>attributes allow investigators to group messages by chat, identify participants, and reconstruct the flow of conversations.</a:t>
            </a:r>
          </a:p>
          <a:p>
            <a:r>
              <a:rPr lang="en-GB" b="1" dirty="0"/>
              <a:t>Content Analysis: </a:t>
            </a:r>
            <a:r>
              <a:rPr lang="en-GB" dirty="0"/>
              <a:t>The </a:t>
            </a:r>
            <a:r>
              <a:rPr lang="en-GB" dirty="0" err="1">
                <a:solidFill>
                  <a:schemeClr val="accent2"/>
                </a:solidFill>
              </a:rPr>
              <a:t>text_data</a:t>
            </a:r>
            <a:r>
              <a:rPr lang="en-GB" dirty="0">
                <a:solidFill>
                  <a:schemeClr val="accent2"/>
                </a:solidFill>
              </a:rPr>
              <a:t> </a:t>
            </a:r>
            <a:r>
              <a:rPr lang="en-GB" dirty="0"/>
              <a:t>attribute (if decrypted) provides the raw message content, while </a:t>
            </a:r>
            <a:r>
              <a:rPr lang="en-GB" dirty="0" err="1">
                <a:solidFill>
                  <a:schemeClr val="accent2"/>
                </a:solidFill>
              </a:rPr>
              <a:t>message_type</a:t>
            </a:r>
            <a:r>
              <a:rPr lang="en-GB" dirty="0">
                <a:solidFill>
                  <a:schemeClr val="accent2"/>
                </a:solidFill>
              </a:rPr>
              <a:t> </a:t>
            </a:r>
            <a:r>
              <a:rPr lang="en-GB" dirty="0"/>
              <a:t>directs investigators to related tables (e.g., </a:t>
            </a:r>
            <a:r>
              <a:rPr lang="en-GB" dirty="0" err="1">
                <a:solidFill>
                  <a:schemeClr val="accent2"/>
                </a:solidFill>
              </a:rPr>
              <a:t>message_media</a:t>
            </a:r>
            <a:r>
              <a:rPr lang="en-GB" dirty="0">
                <a:solidFill>
                  <a:schemeClr val="accent2"/>
                </a:solidFill>
              </a:rPr>
              <a:t> </a:t>
            </a:r>
            <a:r>
              <a:rPr lang="en-GB" dirty="0"/>
              <a:t>for media messages, </a:t>
            </a:r>
            <a:r>
              <a:rPr lang="en-GB" dirty="0" err="1">
                <a:solidFill>
                  <a:schemeClr val="accent2"/>
                </a:solidFill>
              </a:rPr>
              <a:t>message_location</a:t>
            </a:r>
            <a:r>
              <a:rPr lang="en-GB" dirty="0">
                <a:solidFill>
                  <a:schemeClr val="accent2"/>
                </a:solidFill>
              </a:rPr>
              <a:t> </a:t>
            </a:r>
            <a:r>
              <a:rPr lang="en-GB" dirty="0"/>
              <a:t>for location data).</a:t>
            </a:r>
          </a:p>
          <a:p>
            <a:r>
              <a:rPr lang="en-GB" b="1" dirty="0" err="1"/>
              <a:t>Behavioral</a:t>
            </a:r>
            <a:r>
              <a:rPr lang="en-GB" b="1" dirty="0"/>
              <a:t> Insights</a:t>
            </a:r>
            <a:r>
              <a:rPr lang="en-GB" dirty="0"/>
              <a:t>: The starred and status attributes reveal user </a:t>
            </a:r>
            <a:r>
              <a:rPr lang="en-GB" dirty="0" err="1"/>
              <a:t>behavior</a:t>
            </a:r>
            <a:r>
              <a:rPr lang="en-GB" dirty="0"/>
              <a:t>, such as which messages were important to them and whether messages were read by the recipient.</a:t>
            </a:r>
            <a:endParaRPr lang="en-US" dirty="0"/>
          </a:p>
        </p:txBody>
      </p:sp>
    </p:spTree>
    <p:extLst>
      <p:ext uri="{BB962C8B-B14F-4D97-AF65-F5344CB8AC3E}">
        <p14:creationId xmlns:p14="http://schemas.microsoft.com/office/powerpoint/2010/main" val="28174743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BF58DBB-35EF-5ADC-C69E-6A647DF173EB}"/>
              </a:ext>
            </a:extLst>
          </p:cNvPr>
          <p:cNvPicPr>
            <a:picLocks noChangeAspect="1"/>
          </p:cNvPicPr>
          <p:nvPr/>
        </p:nvPicPr>
        <p:blipFill>
          <a:blip r:embed="rId3"/>
          <a:stretch>
            <a:fillRect/>
          </a:stretch>
        </p:blipFill>
        <p:spPr>
          <a:xfrm>
            <a:off x="1326472" y="1576307"/>
            <a:ext cx="10242168" cy="4755292"/>
          </a:xfrm>
          <a:prstGeom prst="rect">
            <a:avLst/>
          </a:prstGeom>
        </p:spPr>
      </p:pic>
      <p:sp>
        <p:nvSpPr>
          <p:cNvPr id="6" name="TextBox 5">
            <a:extLst>
              <a:ext uri="{FF2B5EF4-FFF2-40B4-BE49-F238E27FC236}">
                <a16:creationId xmlns:a16="http://schemas.microsoft.com/office/drawing/2014/main" id="{02FEB84B-8530-4823-8857-DF72F4699943}"/>
              </a:ext>
            </a:extLst>
          </p:cNvPr>
          <p:cNvSpPr txBox="1"/>
          <p:nvPr/>
        </p:nvSpPr>
        <p:spPr>
          <a:xfrm>
            <a:off x="1892370" y="169958"/>
            <a:ext cx="4555186" cy="1169551"/>
          </a:xfrm>
          <a:prstGeom prst="rect">
            <a:avLst/>
          </a:prstGeom>
          <a:solidFill>
            <a:schemeClr val="accent4">
              <a:lumMod val="20000"/>
              <a:lumOff val="80000"/>
            </a:schemeClr>
          </a:solidFill>
        </p:spPr>
        <p:txBody>
          <a:bodyPr wrap="square">
            <a:spAutoFit/>
          </a:bodyPr>
          <a:lstStyle/>
          <a:p>
            <a:r>
              <a:rPr lang="en-GB" sz="1400" dirty="0">
                <a:solidFill>
                  <a:srgbClr val="FF0000"/>
                </a:solidFill>
              </a:rPr>
              <a:t>0=received </a:t>
            </a:r>
          </a:p>
          <a:p>
            <a:r>
              <a:rPr lang="en-GB" sz="1400" dirty="0"/>
              <a:t>4=waiting on the server</a:t>
            </a:r>
          </a:p>
          <a:p>
            <a:r>
              <a:rPr lang="en-GB" sz="1400" dirty="0"/>
              <a:t>5=received at the destination</a:t>
            </a:r>
          </a:p>
          <a:p>
            <a:r>
              <a:rPr lang="en-GB" sz="1400" dirty="0"/>
              <a:t>6=control message</a:t>
            </a:r>
          </a:p>
          <a:p>
            <a:r>
              <a:rPr lang="en-GB" sz="1400" dirty="0">
                <a:solidFill>
                  <a:srgbClr val="FF0000"/>
                </a:solidFill>
              </a:rPr>
              <a:t>13=message opened by the recipient </a:t>
            </a:r>
          </a:p>
        </p:txBody>
      </p:sp>
      <p:cxnSp>
        <p:nvCxnSpPr>
          <p:cNvPr id="7" name="Straight Arrow Connector 6">
            <a:extLst>
              <a:ext uri="{FF2B5EF4-FFF2-40B4-BE49-F238E27FC236}">
                <a16:creationId xmlns:a16="http://schemas.microsoft.com/office/drawing/2014/main" id="{C8C454F1-711F-4876-87FF-41A612B24BED}"/>
              </a:ext>
            </a:extLst>
          </p:cNvPr>
          <p:cNvCxnSpPr>
            <a:cxnSpLocks/>
            <a:endCxn id="3" idx="0"/>
          </p:cNvCxnSpPr>
          <p:nvPr/>
        </p:nvCxnSpPr>
        <p:spPr>
          <a:xfrm>
            <a:off x="5093483" y="1403428"/>
            <a:ext cx="1543490" cy="543057"/>
          </a:xfrm>
          <a:prstGeom prst="straightConnector1">
            <a:avLst/>
          </a:prstGeom>
          <a:ln w="28575">
            <a:solidFill>
              <a:srgbClr val="D81E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71CE8FB-2F03-40AC-999C-A1BE1EACC3E5}"/>
              </a:ext>
            </a:extLst>
          </p:cNvPr>
          <p:cNvCxnSpPr>
            <a:cxnSpLocks/>
            <a:stCxn id="14" idx="2"/>
            <a:endCxn id="4" idx="0"/>
          </p:cNvCxnSpPr>
          <p:nvPr/>
        </p:nvCxnSpPr>
        <p:spPr>
          <a:xfrm>
            <a:off x="7554020" y="641586"/>
            <a:ext cx="495657" cy="1309667"/>
          </a:xfrm>
          <a:prstGeom prst="straightConnector1">
            <a:avLst/>
          </a:prstGeom>
          <a:ln w="28575">
            <a:solidFill>
              <a:srgbClr val="D81E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F4A81BA-EF2B-47B8-90BE-572660AE05B6}"/>
              </a:ext>
            </a:extLst>
          </p:cNvPr>
          <p:cNvSpPr txBox="1"/>
          <p:nvPr/>
        </p:nvSpPr>
        <p:spPr>
          <a:xfrm>
            <a:off x="6572033" y="272254"/>
            <a:ext cx="1963973" cy="369332"/>
          </a:xfrm>
          <a:prstGeom prst="rect">
            <a:avLst/>
          </a:prstGeom>
          <a:solidFill>
            <a:schemeClr val="accent4">
              <a:lumMod val="20000"/>
              <a:lumOff val="80000"/>
            </a:schemeClr>
          </a:solidFill>
        </p:spPr>
        <p:txBody>
          <a:bodyPr wrap="square">
            <a:spAutoFit/>
          </a:bodyPr>
          <a:lstStyle/>
          <a:p>
            <a:r>
              <a:rPr lang="en-US" dirty="0"/>
              <a:t>message content</a:t>
            </a:r>
          </a:p>
        </p:txBody>
      </p:sp>
      <p:sp>
        <p:nvSpPr>
          <p:cNvPr id="8" name="Rectangle 7">
            <a:extLst>
              <a:ext uri="{FF2B5EF4-FFF2-40B4-BE49-F238E27FC236}">
                <a16:creationId xmlns:a16="http://schemas.microsoft.com/office/drawing/2014/main" id="{30C1A54F-69D4-42A5-ADDB-CAB36B7537AA}"/>
              </a:ext>
            </a:extLst>
          </p:cNvPr>
          <p:cNvSpPr/>
          <p:nvPr/>
        </p:nvSpPr>
        <p:spPr>
          <a:xfrm>
            <a:off x="8730983" y="1951944"/>
            <a:ext cx="961292" cy="2422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A7A221D6-8E12-4A96-887B-BA5BC0AEDBAD}"/>
              </a:ext>
            </a:extLst>
          </p:cNvPr>
          <p:cNvCxnSpPr>
            <a:cxnSpLocks/>
            <a:stCxn id="13" idx="2"/>
            <a:endCxn id="8" idx="0"/>
          </p:cNvCxnSpPr>
          <p:nvPr/>
        </p:nvCxnSpPr>
        <p:spPr>
          <a:xfrm flipH="1">
            <a:off x="9211629" y="1165995"/>
            <a:ext cx="994828" cy="785949"/>
          </a:xfrm>
          <a:prstGeom prst="straightConnector1">
            <a:avLst/>
          </a:prstGeom>
          <a:ln w="28575">
            <a:solidFill>
              <a:srgbClr val="D81E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1406B5F-4E50-40CF-AE0C-55685C61A437}"/>
              </a:ext>
            </a:extLst>
          </p:cNvPr>
          <p:cNvSpPr txBox="1"/>
          <p:nvPr/>
        </p:nvSpPr>
        <p:spPr>
          <a:xfrm>
            <a:off x="8844274" y="796663"/>
            <a:ext cx="2724366" cy="369332"/>
          </a:xfrm>
          <a:prstGeom prst="rect">
            <a:avLst/>
          </a:prstGeom>
          <a:solidFill>
            <a:schemeClr val="accent4">
              <a:lumMod val="20000"/>
              <a:lumOff val="80000"/>
            </a:schemeClr>
          </a:solidFill>
        </p:spPr>
        <p:txBody>
          <a:bodyPr wrap="square">
            <a:spAutoFit/>
          </a:bodyPr>
          <a:lstStyle/>
          <a:p>
            <a:r>
              <a:rPr lang="en-US" dirty="0"/>
              <a:t>send/received timestamps</a:t>
            </a:r>
          </a:p>
        </p:txBody>
      </p:sp>
      <p:sp>
        <p:nvSpPr>
          <p:cNvPr id="20" name="Rectangle 19">
            <a:extLst>
              <a:ext uri="{FF2B5EF4-FFF2-40B4-BE49-F238E27FC236}">
                <a16:creationId xmlns:a16="http://schemas.microsoft.com/office/drawing/2014/main" id="{AD1B051A-DCCF-40E4-A12B-0BA89CF03BC3}"/>
              </a:ext>
            </a:extLst>
          </p:cNvPr>
          <p:cNvSpPr/>
          <p:nvPr/>
        </p:nvSpPr>
        <p:spPr>
          <a:xfrm>
            <a:off x="2226206" y="1951943"/>
            <a:ext cx="961292" cy="2422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a:extLst>
              <a:ext uri="{FF2B5EF4-FFF2-40B4-BE49-F238E27FC236}">
                <a16:creationId xmlns:a16="http://schemas.microsoft.com/office/drawing/2014/main" id="{3941405C-1814-490E-9332-1E42F542E6C4}"/>
              </a:ext>
            </a:extLst>
          </p:cNvPr>
          <p:cNvCxnSpPr>
            <a:cxnSpLocks/>
            <a:stCxn id="22" idx="3"/>
          </p:cNvCxnSpPr>
          <p:nvPr/>
        </p:nvCxnSpPr>
        <p:spPr>
          <a:xfrm flipV="1">
            <a:off x="1296406" y="2194221"/>
            <a:ext cx="1282671" cy="353314"/>
          </a:xfrm>
          <a:prstGeom prst="straightConnector1">
            <a:avLst/>
          </a:prstGeom>
          <a:ln w="28575">
            <a:solidFill>
              <a:srgbClr val="D81E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4699714-0C73-46F6-BA7A-1D0B37F322F6}"/>
              </a:ext>
            </a:extLst>
          </p:cNvPr>
          <p:cNvSpPr txBox="1"/>
          <p:nvPr/>
        </p:nvSpPr>
        <p:spPr>
          <a:xfrm>
            <a:off x="216948" y="2362869"/>
            <a:ext cx="1079458" cy="369332"/>
          </a:xfrm>
          <a:prstGeom prst="rect">
            <a:avLst/>
          </a:prstGeom>
          <a:solidFill>
            <a:schemeClr val="accent4">
              <a:lumMod val="20000"/>
              <a:lumOff val="80000"/>
            </a:schemeClr>
          </a:solidFill>
        </p:spPr>
        <p:txBody>
          <a:bodyPr wrap="square">
            <a:spAutoFit/>
          </a:bodyPr>
          <a:lstStyle/>
          <a:p>
            <a:r>
              <a:rPr lang="en-US" dirty="0"/>
              <a:t>who</a:t>
            </a:r>
          </a:p>
        </p:txBody>
      </p:sp>
      <p:sp>
        <p:nvSpPr>
          <p:cNvPr id="3" name="Rectangle 2">
            <a:extLst>
              <a:ext uri="{FF2B5EF4-FFF2-40B4-BE49-F238E27FC236}">
                <a16:creationId xmlns:a16="http://schemas.microsoft.com/office/drawing/2014/main" id="{52F68BF2-BA89-3A1A-B42B-B33AD0EDA794}"/>
              </a:ext>
            </a:extLst>
          </p:cNvPr>
          <p:cNvSpPr/>
          <p:nvPr/>
        </p:nvSpPr>
        <p:spPr>
          <a:xfrm>
            <a:off x="6313336" y="1946485"/>
            <a:ext cx="647274" cy="2422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2651622-4123-BA1A-01DC-B4CD601DCAE4}"/>
              </a:ext>
            </a:extLst>
          </p:cNvPr>
          <p:cNvSpPr/>
          <p:nvPr/>
        </p:nvSpPr>
        <p:spPr>
          <a:xfrm>
            <a:off x="7569031" y="1951253"/>
            <a:ext cx="961292" cy="2422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B7CE6CE-A605-F650-4546-D8E8E8C22DAA}"/>
              </a:ext>
            </a:extLst>
          </p:cNvPr>
          <p:cNvSpPr/>
          <p:nvPr/>
        </p:nvSpPr>
        <p:spPr>
          <a:xfrm>
            <a:off x="1457094" y="4626867"/>
            <a:ext cx="7387179" cy="438113"/>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9" name="Rectangle 18">
            <a:extLst>
              <a:ext uri="{FF2B5EF4-FFF2-40B4-BE49-F238E27FC236}">
                <a16:creationId xmlns:a16="http://schemas.microsoft.com/office/drawing/2014/main" id="{BD7513A2-06FE-4434-8423-878F1B772AF9}"/>
              </a:ext>
            </a:extLst>
          </p:cNvPr>
          <p:cNvSpPr/>
          <p:nvPr/>
        </p:nvSpPr>
        <p:spPr>
          <a:xfrm>
            <a:off x="1457095" y="5275351"/>
            <a:ext cx="7130314" cy="199941"/>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61EB4C7D-F21A-E834-C3E7-D3383C63252D}"/>
                  </a:ext>
                </a:extLst>
              </p14:cNvPr>
              <p14:cNvContentPartPr/>
              <p14:nvPr/>
            </p14:nvContentPartPr>
            <p14:xfrm>
              <a:off x="6524388" y="5455015"/>
              <a:ext cx="377280" cy="892440"/>
            </p14:xfrm>
          </p:contentPart>
        </mc:Choice>
        <mc:Fallback>
          <p:pic>
            <p:nvPicPr>
              <p:cNvPr id="2" name="Ink 1">
                <a:extLst>
                  <a:ext uri="{FF2B5EF4-FFF2-40B4-BE49-F238E27FC236}">
                    <a16:creationId xmlns:a16="http://schemas.microsoft.com/office/drawing/2014/main" id="{61EB4C7D-F21A-E834-C3E7-D3383C63252D}"/>
                  </a:ext>
                </a:extLst>
              </p:cNvPr>
              <p:cNvPicPr/>
              <p:nvPr/>
            </p:nvPicPr>
            <p:blipFill>
              <a:blip r:embed="rId5"/>
              <a:stretch>
                <a:fillRect/>
              </a:stretch>
            </p:blipFill>
            <p:spPr>
              <a:xfrm>
                <a:off x="6518268" y="5448895"/>
                <a:ext cx="389520" cy="904680"/>
              </a:xfrm>
              <a:prstGeom prst="rect">
                <a:avLst/>
              </a:prstGeom>
            </p:spPr>
          </p:pic>
        </mc:Fallback>
      </mc:AlternateContent>
      <p:grpSp>
        <p:nvGrpSpPr>
          <p:cNvPr id="15" name="Group 14">
            <a:extLst>
              <a:ext uri="{FF2B5EF4-FFF2-40B4-BE49-F238E27FC236}">
                <a16:creationId xmlns:a16="http://schemas.microsoft.com/office/drawing/2014/main" id="{A09B7F49-82E7-B783-FDC4-4D39AAF3981F}"/>
              </a:ext>
            </a:extLst>
          </p:cNvPr>
          <p:cNvGrpSpPr/>
          <p:nvPr/>
        </p:nvGrpSpPr>
        <p:grpSpPr>
          <a:xfrm>
            <a:off x="7088508" y="5851735"/>
            <a:ext cx="111960" cy="328320"/>
            <a:chOff x="7088508" y="5851735"/>
            <a:chExt cx="111960" cy="328320"/>
          </a:xfrm>
        </p:grpSpPr>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26201CD9-8836-4652-168C-4D1912CC6457}"/>
                    </a:ext>
                  </a:extLst>
                </p14:cNvPr>
                <p14:cNvContentPartPr/>
                <p14:nvPr/>
              </p14:nvContentPartPr>
              <p14:xfrm>
                <a:off x="7088508" y="5851735"/>
                <a:ext cx="111960" cy="178200"/>
              </p14:xfrm>
            </p:contentPart>
          </mc:Choice>
          <mc:Fallback>
            <p:pic>
              <p:nvPicPr>
                <p:cNvPr id="5" name="Ink 4">
                  <a:extLst>
                    <a:ext uri="{FF2B5EF4-FFF2-40B4-BE49-F238E27FC236}">
                      <a16:creationId xmlns:a16="http://schemas.microsoft.com/office/drawing/2014/main" id="{26201CD9-8836-4652-168C-4D1912CC6457}"/>
                    </a:ext>
                  </a:extLst>
                </p:cNvPr>
                <p:cNvPicPr/>
                <p:nvPr/>
              </p:nvPicPr>
              <p:blipFill>
                <a:blip r:embed="rId7"/>
                <a:stretch>
                  <a:fillRect/>
                </a:stretch>
              </p:blipFill>
              <p:spPr>
                <a:xfrm>
                  <a:off x="7082388" y="5845615"/>
                  <a:ext cx="12420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0" name="Ink 9">
                  <a:extLst>
                    <a:ext uri="{FF2B5EF4-FFF2-40B4-BE49-F238E27FC236}">
                      <a16:creationId xmlns:a16="http://schemas.microsoft.com/office/drawing/2014/main" id="{F13AA348-B7CF-D374-F622-0C755C603321}"/>
                    </a:ext>
                  </a:extLst>
                </p14:cNvPr>
                <p14:cNvContentPartPr/>
                <p14:nvPr/>
              </p14:nvContentPartPr>
              <p14:xfrm>
                <a:off x="7134588" y="6166375"/>
                <a:ext cx="16560" cy="13680"/>
              </p14:xfrm>
            </p:contentPart>
          </mc:Choice>
          <mc:Fallback>
            <p:pic>
              <p:nvPicPr>
                <p:cNvPr id="10" name="Ink 9">
                  <a:extLst>
                    <a:ext uri="{FF2B5EF4-FFF2-40B4-BE49-F238E27FC236}">
                      <a16:creationId xmlns:a16="http://schemas.microsoft.com/office/drawing/2014/main" id="{F13AA348-B7CF-D374-F622-0C755C603321}"/>
                    </a:ext>
                  </a:extLst>
                </p:cNvPr>
                <p:cNvPicPr/>
                <p:nvPr/>
              </p:nvPicPr>
              <p:blipFill>
                <a:blip r:embed="rId9"/>
                <a:stretch>
                  <a:fillRect/>
                </a:stretch>
              </p:blipFill>
              <p:spPr>
                <a:xfrm>
                  <a:off x="7128468" y="6160255"/>
                  <a:ext cx="28800" cy="25920"/>
                </a:xfrm>
                <a:prstGeom prst="rect">
                  <a:avLst/>
                </a:prstGeom>
              </p:spPr>
            </p:pic>
          </mc:Fallback>
        </mc:AlternateContent>
      </p:grpSp>
    </p:spTree>
    <p:extLst>
      <p:ext uri="{BB962C8B-B14F-4D97-AF65-F5344CB8AC3E}">
        <p14:creationId xmlns:p14="http://schemas.microsoft.com/office/powerpoint/2010/main" val="3066724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AB335-28CE-4EAB-A1C6-4E7B774C165D}"/>
              </a:ext>
            </a:extLst>
          </p:cNvPr>
          <p:cNvSpPr>
            <a:spLocks noGrp="1"/>
          </p:cNvSpPr>
          <p:nvPr>
            <p:ph type="title"/>
          </p:nvPr>
        </p:nvSpPr>
        <p:spPr/>
        <p:txBody>
          <a:bodyPr/>
          <a:lstStyle/>
          <a:p>
            <a:r>
              <a:rPr lang="en-US" dirty="0">
                <a:cs typeface="Calibri Light"/>
              </a:rPr>
              <a:t>WhatsApp features</a:t>
            </a:r>
            <a:endParaRPr lang="en-US" dirty="0"/>
          </a:p>
        </p:txBody>
      </p:sp>
      <p:sp>
        <p:nvSpPr>
          <p:cNvPr id="3" name="Content Placeholder 2">
            <a:extLst>
              <a:ext uri="{FF2B5EF4-FFF2-40B4-BE49-F238E27FC236}">
                <a16:creationId xmlns:a16="http://schemas.microsoft.com/office/drawing/2014/main" id="{86713D20-625E-4503-8C84-749AC4EF6589}"/>
              </a:ext>
            </a:extLst>
          </p:cNvPr>
          <p:cNvSpPr>
            <a:spLocks noGrp="1"/>
          </p:cNvSpPr>
          <p:nvPr>
            <p:ph idx="1"/>
          </p:nvPr>
        </p:nvSpPr>
        <p:spPr>
          <a:xfrm>
            <a:off x="838200" y="1825625"/>
            <a:ext cx="6455569" cy="4137026"/>
          </a:xfrm>
        </p:spPr>
        <p:txBody>
          <a:bodyPr vert="horz" lIns="91440" tIns="45720" rIns="91440" bIns="45720" rtlCol="0" anchor="t">
            <a:normAutofit/>
          </a:bodyPr>
          <a:lstStyle/>
          <a:p>
            <a:r>
              <a:rPr lang="en-US" b="1" dirty="0">
                <a:ea typeface="+mn-lt"/>
                <a:cs typeface="+mn-lt"/>
              </a:rPr>
              <a:t>WhatsApp</a:t>
            </a:r>
            <a:r>
              <a:rPr lang="en-US" dirty="0">
                <a:ea typeface="+mn-lt"/>
                <a:cs typeface="+mn-lt"/>
              </a:rPr>
              <a:t> is a free, multiplatform messaging app</a:t>
            </a:r>
          </a:p>
          <a:p>
            <a:pPr lvl="1"/>
            <a:r>
              <a:rPr lang="en-US" dirty="0">
                <a:cs typeface="Calibri" panose="020F0502020204030204"/>
              </a:rPr>
              <a:t>Video and voice calls</a:t>
            </a:r>
          </a:p>
          <a:p>
            <a:pPr lvl="1"/>
            <a:r>
              <a:rPr lang="en-US" dirty="0">
                <a:cs typeface="Calibri" panose="020F0502020204030204"/>
              </a:rPr>
              <a:t>Send images and text messages</a:t>
            </a:r>
          </a:p>
          <a:p>
            <a:r>
              <a:rPr lang="en-US" dirty="0">
                <a:cs typeface="Calibri" panose="020F0502020204030204"/>
              </a:rPr>
              <a:t>Evidence types</a:t>
            </a:r>
          </a:p>
          <a:p>
            <a:pPr lvl="1"/>
            <a:r>
              <a:rPr lang="en-US" dirty="0">
                <a:cs typeface="Calibri" panose="020F0502020204030204"/>
              </a:rPr>
              <a:t>Messages</a:t>
            </a:r>
          </a:p>
          <a:p>
            <a:pPr lvl="1"/>
            <a:r>
              <a:rPr lang="en-US" dirty="0">
                <a:cs typeface="Calibri" panose="020F0502020204030204"/>
              </a:rPr>
              <a:t>Contacts </a:t>
            </a:r>
          </a:p>
          <a:p>
            <a:pPr lvl="1"/>
            <a:r>
              <a:rPr lang="en-US" dirty="0">
                <a:cs typeface="Calibri" panose="020F0502020204030204"/>
              </a:rPr>
              <a:t>Phone numbers</a:t>
            </a:r>
          </a:p>
          <a:p>
            <a:pPr lvl="1"/>
            <a:endParaRPr lang="en-US" dirty="0">
              <a:cs typeface="Calibri" panose="020F0502020204030204"/>
            </a:endParaRPr>
          </a:p>
          <a:p>
            <a:pPr marL="457200" lvl="1" indent="0">
              <a:buNone/>
            </a:pPr>
            <a:endParaRPr lang="en-US" dirty="0">
              <a:cs typeface="Calibri" panose="020F0502020204030204"/>
            </a:endParaRPr>
          </a:p>
        </p:txBody>
      </p:sp>
      <p:pic>
        <p:nvPicPr>
          <p:cNvPr id="4" name="Picture 4" descr="Graphical user interface, text, application, chat or text message&#10;&#10;Description automatically generated">
            <a:extLst>
              <a:ext uri="{FF2B5EF4-FFF2-40B4-BE49-F238E27FC236}">
                <a16:creationId xmlns:a16="http://schemas.microsoft.com/office/drawing/2014/main" id="{0CAAB16E-A67E-44E4-B0D0-5B2C013EC4D3}"/>
              </a:ext>
            </a:extLst>
          </p:cNvPr>
          <p:cNvPicPr>
            <a:picLocks noChangeAspect="1"/>
          </p:cNvPicPr>
          <p:nvPr/>
        </p:nvPicPr>
        <p:blipFill>
          <a:blip r:embed="rId2"/>
          <a:stretch>
            <a:fillRect/>
          </a:stretch>
        </p:blipFill>
        <p:spPr>
          <a:xfrm>
            <a:off x="9621029" y="1878409"/>
            <a:ext cx="2439876" cy="4031457"/>
          </a:xfrm>
          <a:prstGeom prst="rect">
            <a:avLst/>
          </a:prstGeom>
        </p:spPr>
      </p:pic>
      <p:pic>
        <p:nvPicPr>
          <p:cNvPr id="6" name="Picture 6">
            <a:extLst>
              <a:ext uri="{FF2B5EF4-FFF2-40B4-BE49-F238E27FC236}">
                <a16:creationId xmlns:a16="http://schemas.microsoft.com/office/drawing/2014/main" id="{B62D6A0A-593F-455B-85F8-72C5F345ECA4}"/>
              </a:ext>
            </a:extLst>
          </p:cNvPr>
          <p:cNvPicPr>
            <a:picLocks noChangeAspect="1"/>
          </p:cNvPicPr>
          <p:nvPr/>
        </p:nvPicPr>
        <p:blipFill>
          <a:blip r:embed="rId3"/>
          <a:stretch>
            <a:fillRect/>
          </a:stretch>
        </p:blipFill>
        <p:spPr>
          <a:xfrm>
            <a:off x="7042270" y="1878409"/>
            <a:ext cx="2445854" cy="4031457"/>
          </a:xfrm>
          <a:prstGeom prst="rect">
            <a:avLst/>
          </a:prstGeom>
        </p:spPr>
      </p:pic>
    </p:spTree>
    <p:extLst>
      <p:ext uri="{BB962C8B-B14F-4D97-AF65-F5344CB8AC3E}">
        <p14:creationId xmlns:p14="http://schemas.microsoft.com/office/powerpoint/2010/main" val="11515009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with low confidence">
            <a:extLst>
              <a:ext uri="{FF2B5EF4-FFF2-40B4-BE49-F238E27FC236}">
                <a16:creationId xmlns:a16="http://schemas.microsoft.com/office/drawing/2014/main" id="{C32E8064-F4FD-4390-B10B-7882AF086189}"/>
              </a:ext>
            </a:extLst>
          </p:cNvPr>
          <p:cNvPicPr>
            <a:picLocks noChangeAspect="1"/>
          </p:cNvPicPr>
          <p:nvPr/>
        </p:nvPicPr>
        <p:blipFill>
          <a:blip r:embed="rId3"/>
          <a:stretch>
            <a:fillRect/>
          </a:stretch>
        </p:blipFill>
        <p:spPr>
          <a:xfrm>
            <a:off x="629267" y="1274758"/>
            <a:ext cx="10933465" cy="5136914"/>
          </a:xfrm>
          <a:prstGeom prst="rect">
            <a:avLst/>
          </a:prstGeom>
        </p:spPr>
      </p:pic>
      <p:sp>
        <p:nvSpPr>
          <p:cNvPr id="2" name="TextBox 1">
            <a:extLst>
              <a:ext uri="{FF2B5EF4-FFF2-40B4-BE49-F238E27FC236}">
                <a16:creationId xmlns:a16="http://schemas.microsoft.com/office/drawing/2014/main" id="{4EA37786-7374-405F-922F-2EEBBA80C59F}"/>
              </a:ext>
            </a:extLst>
          </p:cNvPr>
          <p:cNvSpPr txBox="1"/>
          <p:nvPr/>
        </p:nvSpPr>
        <p:spPr>
          <a:xfrm>
            <a:off x="781537" y="0"/>
            <a:ext cx="1381147" cy="1169551"/>
          </a:xfrm>
          <a:prstGeom prst="rect">
            <a:avLst/>
          </a:prstGeom>
          <a:solidFill>
            <a:schemeClr val="accent4">
              <a:lumMod val="20000"/>
              <a:lumOff val="80000"/>
            </a:schemeClr>
          </a:solidFill>
        </p:spPr>
        <p:txBody>
          <a:bodyPr wrap="none" rtlCol="0">
            <a:spAutoFit/>
          </a:bodyPr>
          <a:lstStyle/>
          <a:p>
            <a:r>
              <a:rPr lang="en-US" sz="1400" dirty="0"/>
              <a:t>0: message</a:t>
            </a:r>
          </a:p>
          <a:p>
            <a:r>
              <a:rPr lang="en-US" sz="1400" dirty="0"/>
              <a:t>1: picture</a:t>
            </a:r>
          </a:p>
          <a:p>
            <a:r>
              <a:rPr lang="en-US" sz="1400" dirty="0"/>
              <a:t>5: static location</a:t>
            </a:r>
          </a:p>
          <a:p>
            <a:r>
              <a:rPr lang="en-US" sz="1400" dirty="0"/>
              <a:t>13: video</a:t>
            </a:r>
          </a:p>
          <a:p>
            <a:r>
              <a:rPr lang="en-US" sz="1400" dirty="0"/>
              <a:t>16: live location</a:t>
            </a:r>
          </a:p>
        </p:txBody>
      </p:sp>
      <p:sp>
        <p:nvSpPr>
          <p:cNvPr id="4" name="Rectangle 3">
            <a:extLst>
              <a:ext uri="{FF2B5EF4-FFF2-40B4-BE49-F238E27FC236}">
                <a16:creationId xmlns:a16="http://schemas.microsoft.com/office/drawing/2014/main" id="{1B1FFE06-9052-4EB9-ACDA-0C006ADA291E}"/>
              </a:ext>
            </a:extLst>
          </p:cNvPr>
          <p:cNvSpPr/>
          <p:nvPr/>
        </p:nvSpPr>
        <p:spPr>
          <a:xfrm>
            <a:off x="945662" y="1586523"/>
            <a:ext cx="961292" cy="2422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49E62D5-95A0-357B-7332-3DECCCC6AF11}"/>
              </a:ext>
            </a:extLst>
          </p:cNvPr>
          <p:cNvSpPr txBox="1"/>
          <p:nvPr/>
        </p:nvSpPr>
        <p:spPr>
          <a:xfrm>
            <a:off x="2865664" y="644979"/>
            <a:ext cx="5704254" cy="369332"/>
          </a:xfrm>
          <a:prstGeom prst="rect">
            <a:avLst/>
          </a:prstGeom>
          <a:noFill/>
        </p:spPr>
        <p:txBody>
          <a:bodyPr wrap="none" rtlCol="0">
            <a:spAutoFit/>
          </a:bodyPr>
          <a:lstStyle/>
          <a:p>
            <a:r>
              <a:rPr lang="en-US" dirty="0"/>
              <a:t>used to find users’ actions (e.g., send pictures, videos, etc.)</a:t>
            </a:r>
          </a:p>
        </p:txBody>
      </p:sp>
      <mc:AlternateContent xmlns:mc="http://schemas.openxmlformats.org/markup-compatibility/2006">
        <mc:Choice xmlns:p14="http://schemas.microsoft.com/office/powerpoint/2010/main" Requires="p14">
          <p:contentPart p14:bwMode="auto" r:id="rId4">
            <p14:nvContentPartPr>
              <p14:cNvPr id="6" name="Ink 5">
                <a:extLst>
                  <a:ext uri="{FF2B5EF4-FFF2-40B4-BE49-F238E27FC236}">
                    <a16:creationId xmlns:a16="http://schemas.microsoft.com/office/drawing/2014/main" id="{0C67834E-0E18-4DB5-EE03-99707F72128E}"/>
                  </a:ext>
                </a:extLst>
              </p14:cNvPr>
              <p14:cNvContentPartPr/>
              <p14:nvPr/>
            </p14:nvContentPartPr>
            <p14:xfrm>
              <a:off x="1889388" y="5384455"/>
              <a:ext cx="902160" cy="1064880"/>
            </p14:xfrm>
          </p:contentPart>
        </mc:Choice>
        <mc:Fallback>
          <p:pic>
            <p:nvPicPr>
              <p:cNvPr id="6" name="Ink 5">
                <a:extLst>
                  <a:ext uri="{FF2B5EF4-FFF2-40B4-BE49-F238E27FC236}">
                    <a16:creationId xmlns:a16="http://schemas.microsoft.com/office/drawing/2014/main" id="{0C67834E-0E18-4DB5-EE03-99707F72128E}"/>
                  </a:ext>
                </a:extLst>
              </p:cNvPr>
              <p:cNvPicPr/>
              <p:nvPr/>
            </p:nvPicPr>
            <p:blipFill>
              <a:blip r:embed="rId5"/>
              <a:stretch>
                <a:fillRect/>
              </a:stretch>
            </p:blipFill>
            <p:spPr>
              <a:xfrm>
                <a:off x="1883268" y="5378335"/>
                <a:ext cx="914400" cy="10771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8" name="Ink 7">
                <a:extLst>
                  <a:ext uri="{FF2B5EF4-FFF2-40B4-BE49-F238E27FC236}">
                    <a16:creationId xmlns:a16="http://schemas.microsoft.com/office/drawing/2014/main" id="{A83B35B6-750E-B46E-816D-F9DF516138D2}"/>
                  </a:ext>
                </a:extLst>
              </p14:cNvPr>
              <p14:cNvContentPartPr/>
              <p14:nvPr/>
            </p14:nvContentPartPr>
            <p14:xfrm>
              <a:off x="8041428" y="5399575"/>
              <a:ext cx="610560" cy="985680"/>
            </p14:xfrm>
          </p:contentPart>
        </mc:Choice>
        <mc:Fallback>
          <p:pic>
            <p:nvPicPr>
              <p:cNvPr id="8" name="Ink 7">
                <a:extLst>
                  <a:ext uri="{FF2B5EF4-FFF2-40B4-BE49-F238E27FC236}">
                    <a16:creationId xmlns:a16="http://schemas.microsoft.com/office/drawing/2014/main" id="{A83B35B6-750E-B46E-816D-F9DF516138D2}"/>
                  </a:ext>
                </a:extLst>
              </p:cNvPr>
              <p:cNvPicPr/>
              <p:nvPr/>
            </p:nvPicPr>
            <p:blipFill>
              <a:blip r:embed="rId7"/>
              <a:stretch>
                <a:fillRect/>
              </a:stretch>
            </p:blipFill>
            <p:spPr>
              <a:xfrm>
                <a:off x="8035308" y="5393455"/>
                <a:ext cx="622800" cy="9979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9" name="Ink 8">
                <a:extLst>
                  <a:ext uri="{FF2B5EF4-FFF2-40B4-BE49-F238E27FC236}">
                    <a16:creationId xmlns:a16="http://schemas.microsoft.com/office/drawing/2014/main" id="{056D06A8-F044-D33D-8A7A-3F66A091C25E}"/>
                  </a:ext>
                </a:extLst>
              </p14:cNvPr>
              <p14:cNvContentPartPr/>
              <p14:nvPr/>
            </p14:nvContentPartPr>
            <p14:xfrm>
              <a:off x="873468" y="5407135"/>
              <a:ext cx="330480" cy="900000"/>
            </p14:xfrm>
          </p:contentPart>
        </mc:Choice>
        <mc:Fallback>
          <p:pic>
            <p:nvPicPr>
              <p:cNvPr id="9" name="Ink 8">
                <a:extLst>
                  <a:ext uri="{FF2B5EF4-FFF2-40B4-BE49-F238E27FC236}">
                    <a16:creationId xmlns:a16="http://schemas.microsoft.com/office/drawing/2014/main" id="{056D06A8-F044-D33D-8A7A-3F66A091C25E}"/>
                  </a:ext>
                </a:extLst>
              </p:cNvPr>
              <p:cNvPicPr/>
              <p:nvPr/>
            </p:nvPicPr>
            <p:blipFill>
              <a:blip r:embed="rId9"/>
              <a:stretch>
                <a:fillRect/>
              </a:stretch>
            </p:blipFill>
            <p:spPr>
              <a:xfrm>
                <a:off x="867348" y="5401015"/>
                <a:ext cx="342720" cy="912240"/>
              </a:xfrm>
              <a:prstGeom prst="rect">
                <a:avLst/>
              </a:prstGeom>
            </p:spPr>
          </p:pic>
        </mc:Fallback>
      </mc:AlternateContent>
      <p:grpSp>
        <p:nvGrpSpPr>
          <p:cNvPr id="13" name="Group 12">
            <a:extLst>
              <a:ext uri="{FF2B5EF4-FFF2-40B4-BE49-F238E27FC236}">
                <a16:creationId xmlns:a16="http://schemas.microsoft.com/office/drawing/2014/main" id="{332F2601-AC92-3202-0E5C-F019FA39D109}"/>
              </a:ext>
            </a:extLst>
          </p:cNvPr>
          <p:cNvGrpSpPr/>
          <p:nvPr/>
        </p:nvGrpSpPr>
        <p:grpSpPr>
          <a:xfrm>
            <a:off x="443988" y="327895"/>
            <a:ext cx="728640" cy="5096160"/>
            <a:chOff x="443988" y="327895"/>
            <a:chExt cx="728640" cy="5096160"/>
          </a:xfrm>
        </p:grpSpPr>
        <mc:AlternateContent xmlns:mc="http://schemas.openxmlformats.org/markup-compatibility/2006">
          <mc:Choice xmlns:p14="http://schemas.microsoft.com/office/powerpoint/2010/main" Requires="p14">
            <p:contentPart p14:bwMode="auto" r:id="rId10">
              <p14:nvContentPartPr>
                <p14:cNvPr id="11" name="Ink 10">
                  <a:extLst>
                    <a:ext uri="{FF2B5EF4-FFF2-40B4-BE49-F238E27FC236}">
                      <a16:creationId xmlns:a16="http://schemas.microsoft.com/office/drawing/2014/main" id="{B3A64A92-F2EC-08D6-074E-29221B965F26}"/>
                    </a:ext>
                  </a:extLst>
                </p14:cNvPr>
                <p14:cNvContentPartPr/>
                <p14:nvPr/>
              </p14:nvContentPartPr>
              <p14:xfrm>
                <a:off x="443988" y="410695"/>
                <a:ext cx="728640" cy="5013360"/>
              </p14:xfrm>
            </p:contentPart>
          </mc:Choice>
          <mc:Fallback>
            <p:pic>
              <p:nvPicPr>
                <p:cNvPr id="11" name="Ink 10">
                  <a:extLst>
                    <a:ext uri="{FF2B5EF4-FFF2-40B4-BE49-F238E27FC236}">
                      <a16:creationId xmlns:a16="http://schemas.microsoft.com/office/drawing/2014/main" id="{B3A64A92-F2EC-08D6-074E-29221B965F26}"/>
                    </a:ext>
                  </a:extLst>
                </p:cNvPr>
                <p:cNvPicPr/>
                <p:nvPr/>
              </p:nvPicPr>
              <p:blipFill>
                <a:blip r:embed="rId11"/>
                <a:stretch>
                  <a:fillRect/>
                </a:stretch>
              </p:blipFill>
              <p:spPr>
                <a:xfrm>
                  <a:off x="437868" y="404575"/>
                  <a:ext cx="740880" cy="50256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 name="Ink 11">
                  <a:extLst>
                    <a:ext uri="{FF2B5EF4-FFF2-40B4-BE49-F238E27FC236}">
                      <a16:creationId xmlns:a16="http://schemas.microsoft.com/office/drawing/2014/main" id="{8E389F8B-3292-4252-4652-6A3511A8FFB4}"/>
                    </a:ext>
                  </a:extLst>
                </p14:cNvPr>
                <p14:cNvContentPartPr/>
                <p14:nvPr/>
              </p14:nvContentPartPr>
              <p14:xfrm>
                <a:off x="632628" y="327895"/>
                <a:ext cx="174600" cy="230400"/>
              </p14:xfrm>
            </p:contentPart>
          </mc:Choice>
          <mc:Fallback>
            <p:pic>
              <p:nvPicPr>
                <p:cNvPr id="12" name="Ink 11">
                  <a:extLst>
                    <a:ext uri="{FF2B5EF4-FFF2-40B4-BE49-F238E27FC236}">
                      <a16:creationId xmlns:a16="http://schemas.microsoft.com/office/drawing/2014/main" id="{8E389F8B-3292-4252-4652-6A3511A8FFB4}"/>
                    </a:ext>
                  </a:extLst>
                </p:cNvPr>
                <p:cNvPicPr/>
                <p:nvPr/>
              </p:nvPicPr>
              <p:blipFill>
                <a:blip r:embed="rId13"/>
                <a:stretch>
                  <a:fillRect/>
                </a:stretch>
              </p:blipFill>
              <p:spPr>
                <a:xfrm>
                  <a:off x="626508" y="321775"/>
                  <a:ext cx="186840" cy="242640"/>
                </a:xfrm>
                <a:prstGeom prst="rect">
                  <a:avLst/>
                </a:prstGeom>
              </p:spPr>
            </p:pic>
          </mc:Fallback>
        </mc:AlternateContent>
      </p:grpSp>
    </p:spTree>
    <p:extLst>
      <p:ext uri="{BB962C8B-B14F-4D97-AF65-F5344CB8AC3E}">
        <p14:creationId xmlns:p14="http://schemas.microsoft.com/office/powerpoint/2010/main" val="3649546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608C33-2F8A-4184-A9E7-94E6303B2334}"/>
              </a:ext>
            </a:extLst>
          </p:cNvPr>
          <p:cNvPicPr>
            <a:picLocks noChangeAspect="1"/>
          </p:cNvPicPr>
          <p:nvPr/>
        </p:nvPicPr>
        <p:blipFill>
          <a:blip r:embed="rId3"/>
          <a:stretch>
            <a:fillRect/>
          </a:stretch>
        </p:blipFill>
        <p:spPr>
          <a:xfrm>
            <a:off x="1756034" y="190219"/>
            <a:ext cx="8679932" cy="6477561"/>
          </a:xfrm>
          <a:prstGeom prst="rect">
            <a:avLst/>
          </a:prstGeom>
        </p:spPr>
      </p:pic>
    </p:spTree>
    <p:extLst>
      <p:ext uri="{BB962C8B-B14F-4D97-AF65-F5344CB8AC3E}">
        <p14:creationId xmlns:p14="http://schemas.microsoft.com/office/powerpoint/2010/main" val="5486596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4F46C-3FBA-CBB0-12EB-EAAF2453A7B6}"/>
              </a:ext>
            </a:extLst>
          </p:cNvPr>
          <p:cNvSpPr>
            <a:spLocks noGrp="1"/>
          </p:cNvSpPr>
          <p:nvPr>
            <p:ph type="title"/>
          </p:nvPr>
        </p:nvSpPr>
        <p:spPr/>
        <p:txBody>
          <a:bodyPr/>
          <a:lstStyle/>
          <a:p>
            <a:r>
              <a:rPr lang="en-US" dirty="0">
                <a:solidFill>
                  <a:schemeClr val="accent2"/>
                </a:solidFill>
              </a:rPr>
              <a:t>chat</a:t>
            </a:r>
            <a:r>
              <a:rPr lang="en-US" dirty="0"/>
              <a:t> table</a:t>
            </a:r>
          </a:p>
        </p:txBody>
      </p:sp>
      <p:sp>
        <p:nvSpPr>
          <p:cNvPr id="3" name="Content Placeholder 2">
            <a:extLst>
              <a:ext uri="{FF2B5EF4-FFF2-40B4-BE49-F238E27FC236}">
                <a16:creationId xmlns:a16="http://schemas.microsoft.com/office/drawing/2014/main" id="{48535F65-1FAA-CF1B-DD73-6BDEE323C546}"/>
              </a:ext>
            </a:extLst>
          </p:cNvPr>
          <p:cNvSpPr>
            <a:spLocks noGrp="1"/>
          </p:cNvSpPr>
          <p:nvPr>
            <p:ph idx="1"/>
          </p:nvPr>
        </p:nvSpPr>
        <p:spPr>
          <a:xfrm>
            <a:off x="3522428" y="699715"/>
            <a:ext cx="8127312" cy="5477248"/>
          </a:xfrm>
        </p:spPr>
        <p:txBody>
          <a:bodyPr>
            <a:normAutofit fontScale="92500" lnSpcReduction="10000"/>
          </a:bodyPr>
          <a:lstStyle/>
          <a:p>
            <a:pPr>
              <a:spcBef>
                <a:spcPts val="0"/>
              </a:spcBef>
            </a:pPr>
            <a:r>
              <a:rPr lang="en-GB" sz="2400" dirty="0">
                <a:solidFill>
                  <a:schemeClr val="accent2"/>
                </a:solidFill>
              </a:rPr>
              <a:t>_id</a:t>
            </a:r>
            <a:r>
              <a:rPr lang="en-GB" sz="2400" dirty="0"/>
              <a:t>: Uniquely identifies each chat and links to other tables (e.g., message).</a:t>
            </a:r>
          </a:p>
          <a:p>
            <a:pPr>
              <a:spcBef>
                <a:spcPts val="0"/>
              </a:spcBef>
            </a:pPr>
            <a:r>
              <a:rPr lang="en-GB" sz="2400" b="1" dirty="0" err="1">
                <a:solidFill>
                  <a:srgbClr val="FF0000"/>
                </a:solidFill>
              </a:rPr>
              <a:t>jid_row_id</a:t>
            </a:r>
            <a:r>
              <a:rPr lang="en-GB" sz="2400" b="1" dirty="0">
                <a:solidFill>
                  <a:srgbClr val="FF0000"/>
                </a:solidFill>
              </a:rPr>
              <a:t> (int)</a:t>
            </a:r>
            <a:r>
              <a:rPr lang="en-GB" sz="2400" dirty="0">
                <a:solidFill>
                  <a:schemeClr val="accent2"/>
                </a:solidFill>
              </a:rPr>
              <a:t>: </a:t>
            </a:r>
            <a:r>
              <a:rPr lang="en-GB" sz="2400" dirty="0"/>
              <a:t>Identifies the participants or group (link to </a:t>
            </a:r>
            <a:r>
              <a:rPr lang="en-GB" sz="2400" b="1" dirty="0" err="1">
                <a:solidFill>
                  <a:srgbClr val="FF0000"/>
                </a:solidFill>
              </a:rPr>
              <a:t>jid</a:t>
            </a:r>
            <a:r>
              <a:rPr lang="en-GB" sz="2400" b="1" dirty="0">
                <a:solidFill>
                  <a:srgbClr val="FF0000"/>
                </a:solidFill>
              </a:rPr>
              <a:t>._id</a:t>
            </a:r>
            <a:r>
              <a:rPr lang="en-GB" sz="2400" dirty="0"/>
              <a:t>), enabling social network analysis.</a:t>
            </a:r>
          </a:p>
          <a:p>
            <a:pPr>
              <a:spcBef>
                <a:spcPts val="0"/>
              </a:spcBef>
            </a:pPr>
            <a:r>
              <a:rPr lang="en-GB" sz="2400" dirty="0">
                <a:solidFill>
                  <a:schemeClr val="accent2"/>
                </a:solidFill>
              </a:rPr>
              <a:t>subject: </a:t>
            </a:r>
            <a:r>
              <a:rPr lang="en-GB" sz="2400" dirty="0"/>
              <a:t>Provides the group name (for group chats), giving context about the conversation.</a:t>
            </a:r>
          </a:p>
          <a:p>
            <a:pPr>
              <a:spcBef>
                <a:spcPts val="0"/>
              </a:spcBef>
            </a:pPr>
            <a:r>
              <a:rPr lang="en-GB" sz="2400" dirty="0" err="1">
                <a:solidFill>
                  <a:schemeClr val="accent2"/>
                </a:solidFill>
              </a:rPr>
              <a:t>created_timestamp</a:t>
            </a:r>
            <a:r>
              <a:rPr lang="en-GB" sz="2400" dirty="0"/>
              <a:t>: Shows when the chat was created, aiding timeline analysis.</a:t>
            </a:r>
          </a:p>
          <a:p>
            <a:pPr>
              <a:spcBef>
                <a:spcPts val="0"/>
              </a:spcBef>
            </a:pPr>
            <a:r>
              <a:rPr lang="en-GB" sz="2400" dirty="0" err="1">
                <a:solidFill>
                  <a:schemeClr val="accent2"/>
                </a:solidFill>
              </a:rPr>
              <a:t>last_message_row_id</a:t>
            </a:r>
            <a:r>
              <a:rPr lang="en-GB" sz="2400" dirty="0"/>
              <a:t>: Links to the most recent message, providing a snapshot of recent activity.</a:t>
            </a:r>
          </a:p>
          <a:p>
            <a:pPr>
              <a:spcBef>
                <a:spcPts val="0"/>
              </a:spcBef>
            </a:pPr>
            <a:r>
              <a:rPr lang="en-GB" sz="2400" dirty="0" err="1">
                <a:solidFill>
                  <a:schemeClr val="accent2"/>
                </a:solidFill>
              </a:rPr>
              <a:t>last_read_message_row_id</a:t>
            </a:r>
            <a:r>
              <a:rPr lang="en-GB" sz="2400" dirty="0"/>
              <a:t>: Indicates the last message the user read, showing their engagement.</a:t>
            </a:r>
          </a:p>
          <a:p>
            <a:pPr>
              <a:spcBef>
                <a:spcPts val="0"/>
              </a:spcBef>
            </a:pPr>
            <a:r>
              <a:rPr lang="en-GB" sz="2400" dirty="0" err="1">
                <a:solidFill>
                  <a:schemeClr val="accent2"/>
                </a:solidFill>
              </a:rPr>
              <a:t>last_read_receipt_sent_message_row_id</a:t>
            </a:r>
            <a:r>
              <a:rPr lang="en-GB" sz="2400" dirty="0"/>
              <a:t>: Shows the last message for which a read receipt was sent, useful for interaction analysis.</a:t>
            </a:r>
          </a:p>
          <a:p>
            <a:pPr>
              <a:spcBef>
                <a:spcPts val="0"/>
              </a:spcBef>
            </a:pPr>
            <a:r>
              <a:rPr lang="en-GB" sz="2400" dirty="0" err="1">
                <a:solidFill>
                  <a:schemeClr val="accent2"/>
                </a:solidFill>
              </a:rPr>
              <a:t>unseen_message_count</a:t>
            </a:r>
            <a:r>
              <a:rPr lang="en-GB" sz="2400" dirty="0"/>
              <a:t>: Reveals unread messages, indicating the user’s engagement with the chat.</a:t>
            </a:r>
          </a:p>
          <a:p>
            <a:pPr>
              <a:spcBef>
                <a:spcPts val="0"/>
              </a:spcBef>
            </a:pPr>
            <a:r>
              <a:rPr lang="en-GB" sz="2400" dirty="0" err="1">
                <a:solidFill>
                  <a:schemeClr val="accent2"/>
                </a:solidFill>
              </a:rPr>
              <a:t>unseen_missed_calls_count</a:t>
            </a:r>
            <a:r>
              <a:rPr lang="en-GB" sz="2400" dirty="0"/>
              <a:t>: Shows missed calls, highlighting missed communication attempts.</a:t>
            </a:r>
          </a:p>
          <a:p>
            <a:pPr>
              <a:spcBef>
                <a:spcPts val="0"/>
              </a:spcBef>
            </a:pPr>
            <a:r>
              <a:rPr lang="en-GB" sz="2400" dirty="0" err="1">
                <a:solidFill>
                  <a:schemeClr val="accent2"/>
                </a:solidFill>
              </a:rPr>
              <a:t>sort_timestamp</a:t>
            </a:r>
            <a:r>
              <a:rPr lang="en-GB" sz="2400" dirty="0"/>
              <a:t>: Indicates the most recent activity in the chat, critical for timeline analysis.</a:t>
            </a:r>
            <a:endParaRPr lang="en-US" sz="2400" dirty="0"/>
          </a:p>
        </p:txBody>
      </p:sp>
      <p:pic>
        <p:nvPicPr>
          <p:cNvPr id="5" name="Picture 4">
            <a:extLst>
              <a:ext uri="{FF2B5EF4-FFF2-40B4-BE49-F238E27FC236}">
                <a16:creationId xmlns:a16="http://schemas.microsoft.com/office/drawing/2014/main" id="{B7799566-FFC9-B389-F9D9-010EE969FC25}"/>
              </a:ext>
            </a:extLst>
          </p:cNvPr>
          <p:cNvPicPr>
            <a:picLocks noChangeAspect="1"/>
          </p:cNvPicPr>
          <p:nvPr/>
        </p:nvPicPr>
        <p:blipFill>
          <a:blip r:embed="rId3"/>
          <a:stretch>
            <a:fillRect/>
          </a:stretch>
        </p:blipFill>
        <p:spPr>
          <a:xfrm>
            <a:off x="725140" y="1690688"/>
            <a:ext cx="2221157" cy="4369620"/>
          </a:xfrm>
          <a:prstGeom prst="rect">
            <a:avLst/>
          </a:prstGeom>
        </p:spPr>
      </p:pic>
    </p:spTree>
    <p:extLst>
      <p:ext uri="{BB962C8B-B14F-4D97-AF65-F5344CB8AC3E}">
        <p14:creationId xmlns:p14="http://schemas.microsoft.com/office/powerpoint/2010/main" val="29547533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AD566-3F4F-3FD2-F829-7218DF1CF6E6}"/>
              </a:ext>
            </a:extLst>
          </p:cNvPr>
          <p:cNvSpPr>
            <a:spLocks noGrp="1"/>
          </p:cNvSpPr>
          <p:nvPr>
            <p:ph type="title"/>
          </p:nvPr>
        </p:nvSpPr>
        <p:spPr/>
        <p:txBody>
          <a:bodyPr/>
          <a:lstStyle/>
          <a:p>
            <a:r>
              <a:rPr lang="en-US" dirty="0"/>
              <a:t>Forensic implications of </a:t>
            </a:r>
            <a:r>
              <a:rPr lang="en-US" dirty="0">
                <a:solidFill>
                  <a:schemeClr val="accent2"/>
                </a:solidFill>
              </a:rPr>
              <a:t>chat</a:t>
            </a:r>
            <a:r>
              <a:rPr lang="en-US" dirty="0"/>
              <a:t> table</a:t>
            </a:r>
          </a:p>
        </p:txBody>
      </p:sp>
      <p:sp>
        <p:nvSpPr>
          <p:cNvPr id="3" name="Content Placeholder 2">
            <a:extLst>
              <a:ext uri="{FF2B5EF4-FFF2-40B4-BE49-F238E27FC236}">
                <a16:creationId xmlns:a16="http://schemas.microsoft.com/office/drawing/2014/main" id="{7511F134-1C7C-8FCE-B045-8B8848BBC54D}"/>
              </a:ext>
            </a:extLst>
          </p:cNvPr>
          <p:cNvSpPr>
            <a:spLocks noGrp="1"/>
          </p:cNvSpPr>
          <p:nvPr>
            <p:ph idx="1"/>
          </p:nvPr>
        </p:nvSpPr>
        <p:spPr/>
        <p:txBody>
          <a:bodyPr>
            <a:normAutofit fontScale="92500"/>
          </a:bodyPr>
          <a:lstStyle/>
          <a:p>
            <a:r>
              <a:rPr lang="en-GB" b="1" dirty="0"/>
              <a:t>Social Network Mapping: </a:t>
            </a:r>
            <a:r>
              <a:rPr lang="en-GB" dirty="0"/>
              <a:t>The </a:t>
            </a:r>
            <a:r>
              <a:rPr lang="en-GB" dirty="0" err="1">
                <a:solidFill>
                  <a:schemeClr val="accent2"/>
                </a:solidFill>
              </a:rPr>
              <a:t>jid_row_id</a:t>
            </a:r>
            <a:r>
              <a:rPr lang="en-GB" dirty="0">
                <a:solidFill>
                  <a:schemeClr val="accent2"/>
                </a:solidFill>
              </a:rPr>
              <a:t> (int) </a:t>
            </a:r>
            <a:r>
              <a:rPr lang="en-GB" dirty="0"/>
              <a:t>and subject attributes are key for identifying participants and understanding the context of the chat (e.g., a group named "Work Team" vs. "Family Group").</a:t>
            </a:r>
          </a:p>
          <a:p>
            <a:r>
              <a:rPr lang="en-GB" b="1" dirty="0"/>
              <a:t>Timeline Reconstruction: </a:t>
            </a:r>
            <a:r>
              <a:rPr lang="en-GB" dirty="0"/>
              <a:t>The </a:t>
            </a:r>
            <a:r>
              <a:rPr lang="en-GB" dirty="0" err="1">
                <a:solidFill>
                  <a:schemeClr val="accent2"/>
                </a:solidFill>
              </a:rPr>
              <a:t>created_timestamp</a:t>
            </a:r>
            <a:r>
              <a:rPr lang="en-GB" dirty="0"/>
              <a:t>, </a:t>
            </a:r>
            <a:r>
              <a:rPr lang="en-GB" dirty="0" err="1">
                <a:solidFill>
                  <a:schemeClr val="accent2"/>
                </a:solidFill>
              </a:rPr>
              <a:t>sort_timestamp</a:t>
            </a:r>
            <a:r>
              <a:rPr lang="en-GB" dirty="0"/>
              <a:t>, and </a:t>
            </a:r>
            <a:r>
              <a:rPr lang="en-GB" dirty="0" err="1">
                <a:solidFill>
                  <a:schemeClr val="accent2"/>
                </a:solidFill>
              </a:rPr>
              <a:t>last_message_row_id</a:t>
            </a:r>
            <a:r>
              <a:rPr lang="en-GB" dirty="0">
                <a:solidFill>
                  <a:schemeClr val="accent2"/>
                </a:solidFill>
              </a:rPr>
              <a:t> </a:t>
            </a:r>
            <a:r>
              <a:rPr lang="en-GB" dirty="0"/>
              <a:t>attributes help build a timeline of when the chat started and its most recent activity, which can be cross-referenced with the message table for detailed message timestamps.</a:t>
            </a:r>
          </a:p>
          <a:p>
            <a:r>
              <a:rPr lang="en-GB" b="1" dirty="0" err="1"/>
              <a:t>Behavioral</a:t>
            </a:r>
            <a:r>
              <a:rPr lang="en-GB" b="1" dirty="0"/>
              <a:t> Analysis: </a:t>
            </a:r>
            <a:r>
              <a:rPr lang="en-GB" dirty="0"/>
              <a:t>Attributes like </a:t>
            </a:r>
            <a:r>
              <a:rPr lang="en-GB" dirty="0" err="1">
                <a:solidFill>
                  <a:schemeClr val="accent2"/>
                </a:solidFill>
              </a:rPr>
              <a:t>unseen_message_count</a:t>
            </a:r>
            <a:r>
              <a:rPr lang="en-GB" dirty="0"/>
              <a:t>, </a:t>
            </a:r>
            <a:r>
              <a:rPr lang="en-GB" dirty="0" err="1">
                <a:solidFill>
                  <a:schemeClr val="accent2"/>
                </a:solidFill>
              </a:rPr>
              <a:t>unseen_missed_calls_count</a:t>
            </a:r>
            <a:r>
              <a:rPr lang="en-GB" dirty="0"/>
              <a:t>, </a:t>
            </a:r>
            <a:r>
              <a:rPr lang="en-GB" dirty="0">
                <a:solidFill>
                  <a:schemeClr val="accent2"/>
                </a:solidFill>
              </a:rPr>
              <a:t>archived</a:t>
            </a:r>
            <a:r>
              <a:rPr lang="en-GB" dirty="0"/>
              <a:t>, and </a:t>
            </a:r>
            <a:r>
              <a:rPr lang="en-GB" dirty="0" err="1">
                <a:solidFill>
                  <a:schemeClr val="accent2"/>
                </a:solidFill>
              </a:rPr>
              <a:t>last_read_message_row_id</a:t>
            </a:r>
            <a:r>
              <a:rPr lang="en-GB" dirty="0">
                <a:solidFill>
                  <a:schemeClr val="accent2"/>
                </a:solidFill>
              </a:rPr>
              <a:t> </a:t>
            </a:r>
            <a:r>
              <a:rPr lang="en-GB" dirty="0"/>
              <a:t>provide insights into the user’s engagement with the chat—e.g., which chats they prioritized, ignored, or archived</a:t>
            </a:r>
            <a:endParaRPr lang="en-US" dirty="0"/>
          </a:p>
        </p:txBody>
      </p:sp>
    </p:spTree>
    <p:extLst>
      <p:ext uri="{BB962C8B-B14F-4D97-AF65-F5344CB8AC3E}">
        <p14:creationId xmlns:p14="http://schemas.microsoft.com/office/powerpoint/2010/main" val="7015917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DD86C-75FA-7A15-7CCA-C613D2DE40A7}"/>
              </a:ext>
            </a:extLst>
          </p:cNvPr>
          <p:cNvSpPr>
            <a:spLocks noGrp="1"/>
          </p:cNvSpPr>
          <p:nvPr>
            <p:ph type="title"/>
          </p:nvPr>
        </p:nvSpPr>
        <p:spPr/>
        <p:txBody>
          <a:bodyPr/>
          <a:lstStyle/>
          <a:p>
            <a:r>
              <a:rPr lang="en-US" dirty="0" err="1">
                <a:solidFill>
                  <a:schemeClr val="accent2"/>
                </a:solidFill>
              </a:rPr>
              <a:t>jid</a:t>
            </a:r>
            <a:r>
              <a:rPr lang="en-US" dirty="0"/>
              <a:t>, </a:t>
            </a:r>
            <a:r>
              <a:rPr lang="en-US" dirty="0">
                <a:solidFill>
                  <a:schemeClr val="accent2"/>
                </a:solidFill>
              </a:rPr>
              <a:t>messages</a:t>
            </a:r>
            <a:r>
              <a:rPr lang="en-US" dirty="0"/>
              <a:t>, </a:t>
            </a:r>
            <a:r>
              <a:rPr lang="en-US" dirty="0">
                <a:solidFill>
                  <a:schemeClr val="accent2"/>
                </a:solidFill>
              </a:rPr>
              <a:t>chat</a:t>
            </a:r>
            <a:r>
              <a:rPr lang="en-US" dirty="0"/>
              <a:t> tables work together</a:t>
            </a:r>
          </a:p>
        </p:txBody>
      </p:sp>
      <p:sp>
        <p:nvSpPr>
          <p:cNvPr id="3" name="Content Placeholder 2">
            <a:extLst>
              <a:ext uri="{FF2B5EF4-FFF2-40B4-BE49-F238E27FC236}">
                <a16:creationId xmlns:a16="http://schemas.microsoft.com/office/drawing/2014/main" id="{37133288-282B-3194-63EC-2A33F85ABAC1}"/>
              </a:ext>
            </a:extLst>
          </p:cNvPr>
          <p:cNvSpPr>
            <a:spLocks noGrp="1"/>
          </p:cNvSpPr>
          <p:nvPr>
            <p:ph idx="1"/>
          </p:nvPr>
        </p:nvSpPr>
        <p:spPr>
          <a:xfrm>
            <a:off x="772885" y="3883296"/>
            <a:ext cx="10804214" cy="1246903"/>
          </a:xfrm>
        </p:spPr>
        <p:txBody>
          <a:bodyPr>
            <a:normAutofit fontScale="70000" lnSpcReduction="20000"/>
          </a:bodyPr>
          <a:lstStyle/>
          <a:p>
            <a:r>
              <a:rPr lang="en-GB" b="1" dirty="0"/>
              <a:t>Goal</a:t>
            </a:r>
            <a:r>
              <a:rPr lang="en-GB" dirty="0"/>
              <a:t>: retrieve all messages from the messages table that belong to the </a:t>
            </a:r>
            <a:r>
              <a:rPr lang="en-GB" dirty="0">
                <a:solidFill>
                  <a:schemeClr val="accent2"/>
                </a:solidFill>
              </a:rPr>
              <a:t>chat</a:t>
            </a:r>
            <a:r>
              <a:rPr lang="en-GB" dirty="0"/>
              <a:t> </a:t>
            </a:r>
            <a:r>
              <a:rPr lang="en-GB" dirty="0">
                <a:solidFill>
                  <a:schemeClr val="accent2"/>
                </a:solidFill>
              </a:rPr>
              <a:t>(_id = 3</a:t>
            </a:r>
            <a:r>
              <a:rPr lang="en-GB" dirty="0"/>
              <a:t>). It does this by:</a:t>
            </a:r>
          </a:p>
          <a:p>
            <a:pPr lvl="1"/>
            <a:r>
              <a:rPr lang="en-GB" dirty="0"/>
              <a:t>Joining the messages table with the </a:t>
            </a:r>
            <a:r>
              <a:rPr lang="en-GB" dirty="0" err="1">
                <a:solidFill>
                  <a:schemeClr val="accent2"/>
                </a:solidFill>
              </a:rPr>
              <a:t>jid</a:t>
            </a:r>
            <a:r>
              <a:rPr lang="en-GB" dirty="0"/>
              <a:t> (</a:t>
            </a:r>
            <a:r>
              <a:rPr lang="en-GB" dirty="0" err="1">
                <a:solidFill>
                  <a:schemeClr val="accent2"/>
                </a:solidFill>
              </a:rPr>
              <a:t>raw_string</a:t>
            </a:r>
            <a:r>
              <a:rPr lang="en-GB" dirty="0"/>
              <a:t>) table to map each message’s </a:t>
            </a:r>
            <a:r>
              <a:rPr lang="en-GB" dirty="0" err="1">
                <a:solidFill>
                  <a:srgbClr val="FF0000"/>
                </a:solidFill>
              </a:rPr>
              <a:t>key_remote_jid</a:t>
            </a:r>
            <a:r>
              <a:rPr lang="en-GB" dirty="0">
                <a:solidFill>
                  <a:srgbClr val="FF0000"/>
                </a:solidFill>
              </a:rPr>
              <a:t> </a:t>
            </a:r>
            <a:r>
              <a:rPr lang="en-GB" dirty="0"/>
              <a:t>to a </a:t>
            </a:r>
            <a:r>
              <a:rPr lang="en-GB" dirty="0">
                <a:solidFill>
                  <a:schemeClr val="accent2"/>
                </a:solidFill>
              </a:rPr>
              <a:t>JID</a:t>
            </a:r>
            <a:r>
              <a:rPr lang="en-GB" dirty="0"/>
              <a:t> entry.</a:t>
            </a:r>
          </a:p>
          <a:p>
            <a:pPr lvl="1"/>
            <a:r>
              <a:rPr lang="en-GB" dirty="0"/>
              <a:t>Joining the </a:t>
            </a:r>
            <a:r>
              <a:rPr lang="en-GB" dirty="0" err="1">
                <a:solidFill>
                  <a:schemeClr val="accent2"/>
                </a:solidFill>
              </a:rPr>
              <a:t>jid</a:t>
            </a:r>
            <a:r>
              <a:rPr lang="en-GB" dirty="0"/>
              <a:t> table with the </a:t>
            </a:r>
            <a:r>
              <a:rPr lang="en-GB" dirty="0">
                <a:solidFill>
                  <a:schemeClr val="accent2"/>
                </a:solidFill>
              </a:rPr>
              <a:t>chat</a:t>
            </a:r>
            <a:r>
              <a:rPr lang="en-GB" dirty="0"/>
              <a:t> table to link the </a:t>
            </a:r>
            <a:r>
              <a:rPr lang="en-GB" dirty="0">
                <a:solidFill>
                  <a:schemeClr val="accent2"/>
                </a:solidFill>
              </a:rPr>
              <a:t>JID</a:t>
            </a:r>
            <a:r>
              <a:rPr lang="en-GB" dirty="0"/>
              <a:t> to a specific </a:t>
            </a:r>
            <a:r>
              <a:rPr lang="en-GB" dirty="0">
                <a:solidFill>
                  <a:schemeClr val="accent2"/>
                </a:solidFill>
              </a:rPr>
              <a:t>chat</a:t>
            </a:r>
            <a:r>
              <a:rPr lang="en-GB" dirty="0"/>
              <a:t> via </a:t>
            </a:r>
            <a:r>
              <a:rPr lang="en-GB" dirty="0" err="1">
                <a:solidFill>
                  <a:srgbClr val="FF0000"/>
                </a:solidFill>
              </a:rPr>
              <a:t>jid_row_id</a:t>
            </a:r>
            <a:r>
              <a:rPr lang="en-GB" dirty="0"/>
              <a:t>.</a:t>
            </a:r>
          </a:p>
          <a:p>
            <a:pPr lvl="1"/>
            <a:r>
              <a:rPr lang="en-GB" dirty="0"/>
              <a:t>Filtering the results to only include messages from the chat with </a:t>
            </a:r>
            <a:r>
              <a:rPr lang="en-GB" dirty="0">
                <a:solidFill>
                  <a:schemeClr val="accent2"/>
                </a:solidFill>
              </a:rPr>
              <a:t>_id = 3</a:t>
            </a:r>
            <a:r>
              <a:rPr lang="en-GB" dirty="0"/>
              <a:t>.</a:t>
            </a:r>
            <a:endParaRPr lang="en-US" dirty="0"/>
          </a:p>
        </p:txBody>
      </p:sp>
      <p:graphicFrame>
        <p:nvGraphicFramePr>
          <p:cNvPr id="7" name="Table 6">
            <a:extLst>
              <a:ext uri="{FF2B5EF4-FFF2-40B4-BE49-F238E27FC236}">
                <a16:creationId xmlns:a16="http://schemas.microsoft.com/office/drawing/2014/main" id="{30BD3C49-289A-E30C-5985-959D13BED618}"/>
              </a:ext>
            </a:extLst>
          </p:cNvPr>
          <p:cNvGraphicFramePr>
            <a:graphicFrameLocks noGrp="1"/>
          </p:cNvGraphicFramePr>
          <p:nvPr>
            <p:extLst>
              <p:ext uri="{D42A27DB-BD31-4B8C-83A1-F6EECF244321}">
                <p14:modId xmlns:p14="http://schemas.microsoft.com/office/powerpoint/2010/main" val="842714200"/>
              </p:ext>
            </p:extLst>
          </p:nvPr>
        </p:nvGraphicFramePr>
        <p:xfrm>
          <a:off x="4293505" y="1616481"/>
          <a:ext cx="2352222" cy="736600"/>
        </p:xfrm>
        <a:graphic>
          <a:graphicData uri="http://schemas.openxmlformats.org/drawingml/2006/table">
            <a:tbl>
              <a:tblPr firstRow="1" bandRow="1">
                <a:tableStyleId>{5940675A-B579-460E-94D1-54222C63F5DA}</a:tableStyleId>
              </a:tblPr>
              <a:tblGrid>
                <a:gridCol w="1176111">
                  <a:extLst>
                    <a:ext uri="{9D8B030D-6E8A-4147-A177-3AD203B41FA5}">
                      <a16:colId xmlns:a16="http://schemas.microsoft.com/office/drawing/2014/main" val="2364268062"/>
                    </a:ext>
                  </a:extLst>
                </a:gridCol>
                <a:gridCol w="1176111">
                  <a:extLst>
                    <a:ext uri="{9D8B030D-6E8A-4147-A177-3AD203B41FA5}">
                      <a16:colId xmlns:a16="http://schemas.microsoft.com/office/drawing/2014/main" val="3967491377"/>
                    </a:ext>
                  </a:extLst>
                </a:gridCol>
              </a:tblGrid>
              <a:tr h="0">
                <a:tc gridSpan="2">
                  <a:txBody>
                    <a:bodyPr/>
                    <a:lstStyle/>
                    <a:p>
                      <a:pPr algn="ctr"/>
                      <a:r>
                        <a:rPr lang="en-US" dirty="0">
                          <a:solidFill>
                            <a:schemeClr val="accent2"/>
                          </a:solidFill>
                        </a:rPr>
                        <a:t>chat</a:t>
                      </a:r>
                      <a:endParaRPr lang="en-US" dirty="0"/>
                    </a:p>
                  </a:txBody>
                  <a:tcPr/>
                </a:tc>
                <a:tc hMerge="1">
                  <a:txBody>
                    <a:bodyPr/>
                    <a:lstStyle/>
                    <a:p>
                      <a:endParaRPr lang="en-US"/>
                    </a:p>
                  </a:txBody>
                  <a:tcPr/>
                </a:tc>
                <a:extLst>
                  <a:ext uri="{0D108BD9-81ED-4DB2-BD59-A6C34878D82A}">
                    <a16:rowId xmlns:a16="http://schemas.microsoft.com/office/drawing/2014/main" val="2286804333"/>
                  </a:ext>
                </a:extLst>
              </a:tr>
              <a:tr h="370840">
                <a:tc>
                  <a:txBody>
                    <a:bodyPr/>
                    <a:lstStyle/>
                    <a:p>
                      <a:r>
                        <a:rPr lang="en-US" dirty="0"/>
                        <a:t>_id</a:t>
                      </a:r>
                    </a:p>
                  </a:txBody>
                  <a:tcPr/>
                </a:tc>
                <a:tc>
                  <a:txBody>
                    <a:bodyPr/>
                    <a:lstStyle/>
                    <a:p>
                      <a:r>
                        <a:rPr lang="en-US" sz="1800" kern="1200" dirty="0" err="1">
                          <a:solidFill>
                            <a:schemeClr val="tx1"/>
                          </a:solidFill>
                          <a:latin typeface="+mn-lt"/>
                          <a:ea typeface="+mn-ea"/>
                          <a:cs typeface="+mn-cs"/>
                        </a:rPr>
                        <a:t>jid_row</a:t>
                      </a:r>
                      <a:r>
                        <a:rPr lang="en-US" dirty="0" err="1"/>
                        <a:t>_id</a:t>
                      </a:r>
                      <a:endParaRPr lang="en-US" dirty="0"/>
                    </a:p>
                  </a:txBody>
                  <a:tcPr/>
                </a:tc>
                <a:extLst>
                  <a:ext uri="{0D108BD9-81ED-4DB2-BD59-A6C34878D82A}">
                    <a16:rowId xmlns:a16="http://schemas.microsoft.com/office/drawing/2014/main" val="479170299"/>
                  </a:ext>
                </a:extLst>
              </a:tr>
            </a:tbl>
          </a:graphicData>
        </a:graphic>
      </p:graphicFrame>
      <p:graphicFrame>
        <p:nvGraphicFramePr>
          <p:cNvPr id="8" name="Table 7">
            <a:extLst>
              <a:ext uri="{FF2B5EF4-FFF2-40B4-BE49-F238E27FC236}">
                <a16:creationId xmlns:a16="http://schemas.microsoft.com/office/drawing/2014/main" id="{06C34D67-FFBF-6CD0-93A6-006A24F7BADB}"/>
              </a:ext>
            </a:extLst>
          </p:cNvPr>
          <p:cNvGraphicFramePr>
            <a:graphicFrameLocks noGrp="1"/>
          </p:cNvGraphicFramePr>
          <p:nvPr>
            <p:extLst>
              <p:ext uri="{D42A27DB-BD31-4B8C-83A1-F6EECF244321}">
                <p14:modId xmlns:p14="http://schemas.microsoft.com/office/powerpoint/2010/main" val="3152781641"/>
              </p:ext>
            </p:extLst>
          </p:nvPr>
        </p:nvGraphicFramePr>
        <p:xfrm>
          <a:off x="6030685" y="2666802"/>
          <a:ext cx="2352222" cy="736600"/>
        </p:xfrm>
        <a:graphic>
          <a:graphicData uri="http://schemas.openxmlformats.org/drawingml/2006/table">
            <a:tbl>
              <a:tblPr firstRow="1" bandRow="1">
                <a:tableStyleId>{5940675A-B579-460E-94D1-54222C63F5DA}</a:tableStyleId>
              </a:tblPr>
              <a:tblGrid>
                <a:gridCol w="1176111">
                  <a:extLst>
                    <a:ext uri="{9D8B030D-6E8A-4147-A177-3AD203B41FA5}">
                      <a16:colId xmlns:a16="http://schemas.microsoft.com/office/drawing/2014/main" val="2364268062"/>
                    </a:ext>
                  </a:extLst>
                </a:gridCol>
                <a:gridCol w="1176111">
                  <a:extLst>
                    <a:ext uri="{9D8B030D-6E8A-4147-A177-3AD203B41FA5}">
                      <a16:colId xmlns:a16="http://schemas.microsoft.com/office/drawing/2014/main" val="3967491377"/>
                    </a:ext>
                  </a:extLst>
                </a:gridCol>
              </a:tblGrid>
              <a:tr h="0">
                <a:tc gridSpan="2">
                  <a:txBody>
                    <a:bodyPr/>
                    <a:lstStyle/>
                    <a:p>
                      <a:pPr algn="ctr"/>
                      <a:r>
                        <a:rPr lang="en-US" dirty="0" err="1">
                          <a:solidFill>
                            <a:schemeClr val="accent2"/>
                          </a:solidFill>
                        </a:rPr>
                        <a:t>jid</a:t>
                      </a:r>
                      <a:endParaRPr lang="en-US" dirty="0"/>
                    </a:p>
                  </a:txBody>
                  <a:tcPr/>
                </a:tc>
                <a:tc hMerge="1">
                  <a:txBody>
                    <a:bodyPr/>
                    <a:lstStyle/>
                    <a:p>
                      <a:endParaRPr lang="en-US"/>
                    </a:p>
                  </a:txBody>
                  <a:tcPr/>
                </a:tc>
                <a:extLst>
                  <a:ext uri="{0D108BD9-81ED-4DB2-BD59-A6C34878D82A}">
                    <a16:rowId xmlns:a16="http://schemas.microsoft.com/office/drawing/2014/main" val="2286804333"/>
                  </a:ext>
                </a:extLst>
              </a:tr>
              <a:tr h="370840">
                <a:tc>
                  <a:txBody>
                    <a:bodyPr/>
                    <a:lstStyle/>
                    <a:p>
                      <a:r>
                        <a:rPr lang="en-US" dirty="0"/>
                        <a:t>_id</a:t>
                      </a:r>
                    </a:p>
                  </a:txBody>
                  <a:tcPr/>
                </a:tc>
                <a:tc>
                  <a:txBody>
                    <a:bodyPr/>
                    <a:lstStyle/>
                    <a:p>
                      <a:r>
                        <a:rPr lang="en-US" sz="1800" kern="1200" dirty="0" err="1">
                          <a:solidFill>
                            <a:schemeClr val="tx1"/>
                          </a:solidFill>
                          <a:latin typeface="+mn-lt"/>
                          <a:ea typeface="+mn-ea"/>
                          <a:cs typeface="+mn-cs"/>
                        </a:rPr>
                        <a:t>raw</a:t>
                      </a:r>
                      <a:r>
                        <a:rPr lang="en-US" dirty="0" err="1"/>
                        <a:t>_string</a:t>
                      </a:r>
                      <a:endParaRPr lang="en-US" dirty="0"/>
                    </a:p>
                  </a:txBody>
                  <a:tcPr/>
                </a:tc>
                <a:extLst>
                  <a:ext uri="{0D108BD9-81ED-4DB2-BD59-A6C34878D82A}">
                    <a16:rowId xmlns:a16="http://schemas.microsoft.com/office/drawing/2014/main" val="479170299"/>
                  </a:ext>
                </a:extLst>
              </a:tr>
            </a:tbl>
          </a:graphicData>
        </a:graphic>
      </p:graphicFrame>
      <p:graphicFrame>
        <p:nvGraphicFramePr>
          <p:cNvPr id="9" name="Table 8">
            <a:extLst>
              <a:ext uri="{FF2B5EF4-FFF2-40B4-BE49-F238E27FC236}">
                <a16:creationId xmlns:a16="http://schemas.microsoft.com/office/drawing/2014/main" id="{D30DD344-B73F-73E3-EDEB-9158EDB64EEE}"/>
              </a:ext>
            </a:extLst>
          </p:cNvPr>
          <p:cNvGraphicFramePr>
            <a:graphicFrameLocks noGrp="1"/>
          </p:cNvGraphicFramePr>
          <p:nvPr>
            <p:extLst>
              <p:ext uri="{D42A27DB-BD31-4B8C-83A1-F6EECF244321}">
                <p14:modId xmlns:p14="http://schemas.microsoft.com/office/powerpoint/2010/main" val="2404531302"/>
              </p:ext>
            </p:extLst>
          </p:nvPr>
        </p:nvGraphicFramePr>
        <p:xfrm>
          <a:off x="2838450" y="2648725"/>
          <a:ext cx="2352222" cy="736600"/>
        </p:xfrm>
        <a:graphic>
          <a:graphicData uri="http://schemas.openxmlformats.org/drawingml/2006/table">
            <a:tbl>
              <a:tblPr firstRow="1" bandRow="1">
                <a:tableStyleId>{5940675A-B579-460E-94D1-54222C63F5DA}</a:tableStyleId>
              </a:tblPr>
              <a:tblGrid>
                <a:gridCol w="2352222">
                  <a:extLst>
                    <a:ext uri="{9D8B030D-6E8A-4147-A177-3AD203B41FA5}">
                      <a16:colId xmlns:a16="http://schemas.microsoft.com/office/drawing/2014/main" val="2364268062"/>
                    </a:ext>
                  </a:extLst>
                </a:gridCol>
              </a:tblGrid>
              <a:tr h="0">
                <a:tc>
                  <a:txBody>
                    <a:bodyPr/>
                    <a:lstStyle/>
                    <a:p>
                      <a:pPr algn="ctr"/>
                      <a:r>
                        <a:rPr lang="en-US" dirty="0">
                          <a:solidFill>
                            <a:schemeClr val="accent2"/>
                          </a:solidFill>
                        </a:rPr>
                        <a:t>messages</a:t>
                      </a:r>
                      <a:endParaRPr lang="en-US" dirty="0"/>
                    </a:p>
                  </a:txBody>
                  <a:tcPr/>
                </a:tc>
                <a:extLst>
                  <a:ext uri="{0D108BD9-81ED-4DB2-BD59-A6C34878D82A}">
                    <a16:rowId xmlns:a16="http://schemas.microsoft.com/office/drawing/2014/main" val="2286804333"/>
                  </a:ext>
                </a:extLst>
              </a:tr>
              <a:tr h="370840">
                <a:tc>
                  <a:txBody>
                    <a:bodyPr/>
                    <a:lstStyle/>
                    <a:p>
                      <a:r>
                        <a:rPr lang="en-US" dirty="0" err="1"/>
                        <a:t>key_remote_jid</a:t>
                      </a:r>
                      <a:endParaRPr lang="en-US" dirty="0"/>
                    </a:p>
                  </a:txBody>
                  <a:tcPr/>
                </a:tc>
                <a:extLst>
                  <a:ext uri="{0D108BD9-81ED-4DB2-BD59-A6C34878D82A}">
                    <a16:rowId xmlns:a16="http://schemas.microsoft.com/office/drawing/2014/main" val="479170299"/>
                  </a:ext>
                </a:extLst>
              </a:tr>
            </a:tbl>
          </a:graphicData>
        </a:graphic>
      </p:graphicFrame>
      <mc:AlternateContent xmlns:mc="http://schemas.openxmlformats.org/markup-compatibility/2006" xmlns:p14="http://schemas.microsoft.com/office/powerpoint/2010/main">
        <mc:Choice Requires="p14">
          <p:contentPart p14:bwMode="auto" r:id="rId3">
            <p14:nvContentPartPr>
              <p14:cNvPr id="14" name="Ink 13">
                <a:extLst>
                  <a:ext uri="{FF2B5EF4-FFF2-40B4-BE49-F238E27FC236}">
                    <a16:creationId xmlns:a16="http://schemas.microsoft.com/office/drawing/2014/main" id="{447ED4DD-3CDA-2B13-1157-EDEA90C43D05}"/>
                  </a:ext>
                </a:extLst>
              </p14:cNvPr>
              <p14:cNvContentPartPr/>
              <p14:nvPr/>
            </p14:nvContentPartPr>
            <p14:xfrm>
              <a:off x="4098111" y="3257473"/>
              <a:ext cx="3532680" cy="515520"/>
            </p14:xfrm>
          </p:contentPart>
        </mc:Choice>
        <mc:Fallback xmlns="">
          <p:pic>
            <p:nvPicPr>
              <p:cNvPr id="14" name="Ink 13">
                <a:extLst>
                  <a:ext uri="{FF2B5EF4-FFF2-40B4-BE49-F238E27FC236}">
                    <a16:creationId xmlns:a16="http://schemas.microsoft.com/office/drawing/2014/main" id="{447ED4DD-3CDA-2B13-1157-EDEA90C43D05}"/>
                  </a:ext>
                </a:extLst>
              </p:cNvPr>
              <p:cNvPicPr/>
              <p:nvPr/>
            </p:nvPicPr>
            <p:blipFill>
              <a:blip r:embed="rId4"/>
              <a:stretch>
                <a:fillRect/>
              </a:stretch>
            </p:blipFill>
            <p:spPr>
              <a:xfrm>
                <a:off x="4089471" y="3248473"/>
                <a:ext cx="3550320" cy="5331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 name="Ink 14">
                <a:extLst>
                  <a:ext uri="{FF2B5EF4-FFF2-40B4-BE49-F238E27FC236}">
                    <a16:creationId xmlns:a16="http://schemas.microsoft.com/office/drawing/2014/main" id="{DA4C13E7-ADAC-8BB1-2C63-E266E8AA6EE0}"/>
                  </a:ext>
                </a:extLst>
              </p14:cNvPr>
              <p14:cNvContentPartPr/>
              <p14:nvPr/>
            </p14:nvContentPartPr>
            <p14:xfrm>
              <a:off x="5583831" y="2261109"/>
              <a:ext cx="535680" cy="886061"/>
            </p14:xfrm>
          </p:contentPart>
        </mc:Choice>
        <mc:Fallback xmlns="">
          <p:pic>
            <p:nvPicPr>
              <p:cNvPr id="15" name="Ink 14">
                <a:extLst>
                  <a:ext uri="{FF2B5EF4-FFF2-40B4-BE49-F238E27FC236}">
                    <a16:creationId xmlns:a16="http://schemas.microsoft.com/office/drawing/2014/main" id="{DA4C13E7-ADAC-8BB1-2C63-E266E8AA6EE0}"/>
                  </a:ext>
                </a:extLst>
              </p:cNvPr>
              <p:cNvPicPr/>
              <p:nvPr/>
            </p:nvPicPr>
            <p:blipFill>
              <a:blip r:embed="rId6"/>
              <a:stretch>
                <a:fillRect/>
              </a:stretch>
            </p:blipFill>
            <p:spPr>
              <a:xfrm>
                <a:off x="5574831" y="2252472"/>
                <a:ext cx="553320" cy="903696"/>
              </a:xfrm>
              <a:prstGeom prst="rect">
                <a:avLst/>
              </a:prstGeom>
            </p:spPr>
          </p:pic>
        </mc:Fallback>
      </mc:AlternateContent>
      <p:grpSp>
        <p:nvGrpSpPr>
          <p:cNvPr id="21" name="Group 20">
            <a:extLst>
              <a:ext uri="{FF2B5EF4-FFF2-40B4-BE49-F238E27FC236}">
                <a16:creationId xmlns:a16="http://schemas.microsoft.com/office/drawing/2014/main" id="{3647C4F7-726A-6CEA-7AAB-BDE89099A2B7}"/>
              </a:ext>
            </a:extLst>
          </p:cNvPr>
          <p:cNvGrpSpPr/>
          <p:nvPr/>
        </p:nvGrpSpPr>
        <p:grpSpPr>
          <a:xfrm>
            <a:off x="4767711" y="2040789"/>
            <a:ext cx="418320" cy="245520"/>
            <a:chOff x="4767711" y="2040789"/>
            <a:chExt cx="418320" cy="245520"/>
          </a:xfrm>
        </p:grpSpPr>
        <mc:AlternateContent xmlns:mc="http://schemas.openxmlformats.org/markup-compatibility/2006" xmlns:p14="http://schemas.microsoft.com/office/powerpoint/2010/main">
          <mc:Choice Requires="p14">
            <p:contentPart p14:bwMode="auto" r:id="rId7">
              <p14:nvContentPartPr>
                <p14:cNvPr id="16" name="Ink 15">
                  <a:extLst>
                    <a:ext uri="{FF2B5EF4-FFF2-40B4-BE49-F238E27FC236}">
                      <a16:creationId xmlns:a16="http://schemas.microsoft.com/office/drawing/2014/main" id="{6A4AF39A-2735-8DEF-191D-A0F170A13121}"/>
                    </a:ext>
                  </a:extLst>
                </p14:cNvPr>
                <p14:cNvContentPartPr/>
                <p14:nvPr/>
              </p14:nvContentPartPr>
              <p14:xfrm>
                <a:off x="4792191" y="2146989"/>
                <a:ext cx="30600" cy="360"/>
              </p14:xfrm>
            </p:contentPart>
          </mc:Choice>
          <mc:Fallback xmlns="">
            <p:pic>
              <p:nvPicPr>
                <p:cNvPr id="16" name="Ink 15">
                  <a:extLst>
                    <a:ext uri="{FF2B5EF4-FFF2-40B4-BE49-F238E27FC236}">
                      <a16:creationId xmlns:a16="http://schemas.microsoft.com/office/drawing/2014/main" id="{6A4AF39A-2735-8DEF-191D-A0F170A13121}"/>
                    </a:ext>
                  </a:extLst>
                </p:cNvPr>
                <p:cNvPicPr/>
                <p:nvPr/>
              </p:nvPicPr>
              <p:blipFill>
                <a:blip r:embed="rId8"/>
                <a:stretch>
                  <a:fillRect/>
                </a:stretch>
              </p:blipFill>
              <p:spPr>
                <a:xfrm>
                  <a:off x="4783191" y="2138349"/>
                  <a:ext cx="482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 name="Ink 16">
                  <a:extLst>
                    <a:ext uri="{FF2B5EF4-FFF2-40B4-BE49-F238E27FC236}">
                      <a16:creationId xmlns:a16="http://schemas.microsoft.com/office/drawing/2014/main" id="{D7BEE652-D711-00AB-C643-E138F003983B}"/>
                    </a:ext>
                  </a:extLst>
                </p14:cNvPr>
                <p14:cNvContentPartPr/>
                <p14:nvPr/>
              </p14:nvContentPartPr>
              <p14:xfrm>
                <a:off x="4792191" y="2211789"/>
                <a:ext cx="94320" cy="8640"/>
              </p14:xfrm>
            </p:contentPart>
          </mc:Choice>
          <mc:Fallback xmlns="">
            <p:pic>
              <p:nvPicPr>
                <p:cNvPr id="17" name="Ink 16">
                  <a:extLst>
                    <a:ext uri="{FF2B5EF4-FFF2-40B4-BE49-F238E27FC236}">
                      <a16:creationId xmlns:a16="http://schemas.microsoft.com/office/drawing/2014/main" id="{D7BEE652-D711-00AB-C643-E138F003983B}"/>
                    </a:ext>
                  </a:extLst>
                </p:cNvPr>
                <p:cNvPicPr/>
                <p:nvPr/>
              </p:nvPicPr>
              <p:blipFill>
                <a:blip r:embed="rId10"/>
                <a:stretch>
                  <a:fillRect/>
                </a:stretch>
              </p:blipFill>
              <p:spPr>
                <a:xfrm>
                  <a:off x="4783191" y="2203149"/>
                  <a:ext cx="11196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8" name="Ink 17">
                  <a:extLst>
                    <a:ext uri="{FF2B5EF4-FFF2-40B4-BE49-F238E27FC236}">
                      <a16:creationId xmlns:a16="http://schemas.microsoft.com/office/drawing/2014/main" id="{4D58B791-B301-9B2B-6DC7-3D73B9C182F9}"/>
                    </a:ext>
                  </a:extLst>
                </p14:cNvPr>
                <p14:cNvContentPartPr/>
                <p14:nvPr/>
              </p14:nvContentPartPr>
              <p14:xfrm>
                <a:off x="4947711" y="2040789"/>
                <a:ext cx="238320" cy="245520"/>
              </p14:xfrm>
            </p:contentPart>
          </mc:Choice>
          <mc:Fallback xmlns="">
            <p:pic>
              <p:nvPicPr>
                <p:cNvPr id="18" name="Ink 17">
                  <a:extLst>
                    <a:ext uri="{FF2B5EF4-FFF2-40B4-BE49-F238E27FC236}">
                      <a16:creationId xmlns:a16="http://schemas.microsoft.com/office/drawing/2014/main" id="{4D58B791-B301-9B2B-6DC7-3D73B9C182F9}"/>
                    </a:ext>
                  </a:extLst>
                </p:cNvPr>
                <p:cNvPicPr/>
                <p:nvPr/>
              </p:nvPicPr>
              <p:blipFill>
                <a:blip r:embed="rId12"/>
                <a:stretch>
                  <a:fillRect/>
                </a:stretch>
              </p:blipFill>
              <p:spPr>
                <a:xfrm>
                  <a:off x="4938711" y="2032149"/>
                  <a:ext cx="25596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0" name="Ink 19">
                  <a:extLst>
                    <a:ext uri="{FF2B5EF4-FFF2-40B4-BE49-F238E27FC236}">
                      <a16:creationId xmlns:a16="http://schemas.microsoft.com/office/drawing/2014/main" id="{16B42C03-1458-262A-DB16-6B70592B240C}"/>
                    </a:ext>
                  </a:extLst>
                </p14:cNvPr>
                <p14:cNvContentPartPr/>
                <p14:nvPr/>
              </p14:nvContentPartPr>
              <p14:xfrm>
                <a:off x="4767711" y="2138709"/>
                <a:ext cx="64080" cy="8640"/>
              </p14:xfrm>
            </p:contentPart>
          </mc:Choice>
          <mc:Fallback xmlns="">
            <p:pic>
              <p:nvPicPr>
                <p:cNvPr id="20" name="Ink 19">
                  <a:extLst>
                    <a:ext uri="{FF2B5EF4-FFF2-40B4-BE49-F238E27FC236}">
                      <a16:creationId xmlns:a16="http://schemas.microsoft.com/office/drawing/2014/main" id="{16B42C03-1458-262A-DB16-6B70592B240C}"/>
                    </a:ext>
                  </a:extLst>
                </p:cNvPr>
                <p:cNvPicPr/>
                <p:nvPr/>
              </p:nvPicPr>
              <p:blipFill>
                <a:blip r:embed="rId14"/>
                <a:stretch>
                  <a:fillRect/>
                </a:stretch>
              </p:blipFill>
              <p:spPr>
                <a:xfrm>
                  <a:off x="4759071" y="2129709"/>
                  <a:ext cx="81720" cy="26280"/>
                </a:xfrm>
                <a:prstGeom prst="rect">
                  <a:avLst/>
                </a:prstGeom>
              </p:spPr>
            </p:pic>
          </mc:Fallback>
        </mc:AlternateContent>
      </p:grpSp>
      <p:pic>
        <p:nvPicPr>
          <p:cNvPr id="23" name="Picture 22">
            <a:extLst>
              <a:ext uri="{FF2B5EF4-FFF2-40B4-BE49-F238E27FC236}">
                <a16:creationId xmlns:a16="http://schemas.microsoft.com/office/drawing/2014/main" id="{5E8B351C-B3F5-1476-9FFF-C731075876DB}"/>
              </a:ext>
            </a:extLst>
          </p:cNvPr>
          <p:cNvPicPr>
            <a:picLocks noChangeAspect="1"/>
          </p:cNvPicPr>
          <p:nvPr/>
        </p:nvPicPr>
        <p:blipFill>
          <a:blip r:embed="rId15"/>
          <a:stretch>
            <a:fillRect/>
          </a:stretch>
        </p:blipFill>
        <p:spPr>
          <a:xfrm>
            <a:off x="1002479" y="5185840"/>
            <a:ext cx="9495343" cy="1402202"/>
          </a:xfrm>
          <a:prstGeom prst="rect">
            <a:avLst/>
          </a:prstGeom>
        </p:spPr>
      </p:pic>
      <p:grpSp>
        <p:nvGrpSpPr>
          <p:cNvPr id="13" name="Group 12">
            <a:extLst>
              <a:ext uri="{FF2B5EF4-FFF2-40B4-BE49-F238E27FC236}">
                <a16:creationId xmlns:a16="http://schemas.microsoft.com/office/drawing/2014/main" id="{2E1222B5-DE66-E32D-98FA-DC9682E7F2DD}"/>
              </a:ext>
            </a:extLst>
          </p:cNvPr>
          <p:cNvGrpSpPr/>
          <p:nvPr/>
        </p:nvGrpSpPr>
        <p:grpSpPr>
          <a:xfrm>
            <a:off x="6761580" y="1973340"/>
            <a:ext cx="208800" cy="268920"/>
            <a:chOff x="6761580" y="1973340"/>
            <a:chExt cx="208800" cy="268920"/>
          </a:xfrm>
        </p:grpSpPr>
        <mc:AlternateContent xmlns:mc="http://schemas.openxmlformats.org/markup-compatibility/2006" xmlns:p14="http://schemas.microsoft.com/office/powerpoint/2010/main" xmlns:aink="http://schemas.microsoft.com/office/drawing/2016/ink">
          <mc:Choice Requires="p14 aink">
            <p:contentPart p14:bwMode="auto" r:id="rId16">
              <p14:nvContentPartPr>
                <p14:cNvPr id="11" name="Ink 10">
                  <a:extLst>
                    <a:ext uri="{FF2B5EF4-FFF2-40B4-BE49-F238E27FC236}">
                      <a16:creationId xmlns:a16="http://schemas.microsoft.com/office/drawing/2014/main" id="{4082DE8D-25B2-02A9-4B76-EAB26C799993}"/>
                    </a:ext>
                  </a:extLst>
                </p14:cNvPr>
                <p14:cNvContentPartPr/>
                <p14:nvPr/>
              </p14:nvContentPartPr>
              <p14:xfrm>
                <a:off x="6761580" y="1973340"/>
                <a:ext cx="208800" cy="207360"/>
              </p14:xfrm>
            </p:contentPart>
          </mc:Choice>
          <mc:Fallback xmlns="">
            <p:pic>
              <p:nvPicPr>
                <p:cNvPr id="11" name="Ink 10">
                  <a:extLst>
                    <a:ext uri="{FF2B5EF4-FFF2-40B4-BE49-F238E27FC236}">
                      <a16:creationId xmlns:a16="http://schemas.microsoft.com/office/drawing/2014/main" id="{4082DE8D-25B2-02A9-4B76-EAB26C799993}"/>
                    </a:ext>
                  </a:extLst>
                </p:cNvPr>
                <p:cNvPicPr/>
                <p:nvPr/>
              </p:nvPicPr>
              <p:blipFill>
                <a:blip r:embed="rId17"/>
                <a:stretch>
                  <a:fillRect/>
                </a:stretch>
              </p:blipFill>
              <p:spPr>
                <a:xfrm>
                  <a:off x="6743580" y="1955340"/>
                  <a:ext cx="244440" cy="243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8">
              <p14:nvContentPartPr>
                <p14:cNvPr id="12" name="Ink 11">
                  <a:extLst>
                    <a:ext uri="{FF2B5EF4-FFF2-40B4-BE49-F238E27FC236}">
                      <a16:creationId xmlns:a16="http://schemas.microsoft.com/office/drawing/2014/main" id="{DBC98138-E8FC-C2B6-C69F-6CABC879DFF9}"/>
                    </a:ext>
                  </a:extLst>
                </p14:cNvPr>
                <p14:cNvContentPartPr/>
                <p14:nvPr/>
              </p14:nvContentPartPr>
              <p14:xfrm>
                <a:off x="6857700" y="2057220"/>
                <a:ext cx="66240" cy="185040"/>
              </p14:xfrm>
            </p:contentPart>
          </mc:Choice>
          <mc:Fallback xmlns="">
            <p:pic>
              <p:nvPicPr>
                <p:cNvPr id="12" name="Ink 11">
                  <a:extLst>
                    <a:ext uri="{FF2B5EF4-FFF2-40B4-BE49-F238E27FC236}">
                      <a16:creationId xmlns:a16="http://schemas.microsoft.com/office/drawing/2014/main" id="{DBC98138-E8FC-C2B6-C69F-6CABC879DFF9}"/>
                    </a:ext>
                  </a:extLst>
                </p:cNvPr>
                <p:cNvPicPr/>
                <p:nvPr/>
              </p:nvPicPr>
              <p:blipFill>
                <a:blip r:embed="rId19"/>
                <a:stretch>
                  <a:fillRect/>
                </a:stretch>
              </p:blipFill>
              <p:spPr>
                <a:xfrm>
                  <a:off x="6840060" y="2039220"/>
                  <a:ext cx="101880" cy="220680"/>
                </a:xfrm>
                <a:prstGeom prst="rect">
                  <a:avLst/>
                </a:prstGeom>
              </p:spPr>
            </p:pic>
          </mc:Fallback>
        </mc:AlternateContent>
      </p:grpSp>
      <p:grpSp>
        <p:nvGrpSpPr>
          <p:cNvPr id="24" name="Group 23">
            <a:extLst>
              <a:ext uri="{FF2B5EF4-FFF2-40B4-BE49-F238E27FC236}">
                <a16:creationId xmlns:a16="http://schemas.microsoft.com/office/drawing/2014/main" id="{C42E84F0-3BDC-B57C-6B0C-870E9A9C48CD}"/>
              </a:ext>
            </a:extLst>
          </p:cNvPr>
          <p:cNvGrpSpPr/>
          <p:nvPr/>
        </p:nvGrpSpPr>
        <p:grpSpPr>
          <a:xfrm>
            <a:off x="6575820" y="3093660"/>
            <a:ext cx="264600" cy="322200"/>
            <a:chOff x="6575820" y="3093660"/>
            <a:chExt cx="264600" cy="322200"/>
          </a:xfrm>
        </p:grpSpPr>
        <mc:AlternateContent xmlns:mc="http://schemas.openxmlformats.org/markup-compatibility/2006" xmlns:p14="http://schemas.microsoft.com/office/powerpoint/2010/main" xmlns:aink="http://schemas.microsoft.com/office/drawing/2016/ink">
          <mc:Choice Requires="p14 aink">
            <p:contentPart p14:bwMode="auto" r:id="rId20">
              <p14:nvContentPartPr>
                <p14:cNvPr id="19" name="Ink 18">
                  <a:extLst>
                    <a:ext uri="{FF2B5EF4-FFF2-40B4-BE49-F238E27FC236}">
                      <a16:creationId xmlns:a16="http://schemas.microsoft.com/office/drawing/2014/main" id="{BEDA6DFC-BC0C-3E53-71B1-45199F4C12B8}"/>
                    </a:ext>
                  </a:extLst>
                </p14:cNvPr>
                <p14:cNvContentPartPr/>
                <p14:nvPr/>
              </p14:nvContentPartPr>
              <p14:xfrm>
                <a:off x="6575820" y="3108780"/>
                <a:ext cx="264600" cy="138600"/>
              </p14:xfrm>
            </p:contentPart>
          </mc:Choice>
          <mc:Fallback xmlns="">
            <p:pic>
              <p:nvPicPr>
                <p:cNvPr id="19" name="Ink 18">
                  <a:extLst>
                    <a:ext uri="{FF2B5EF4-FFF2-40B4-BE49-F238E27FC236}">
                      <a16:creationId xmlns:a16="http://schemas.microsoft.com/office/drawing/2014/main" id="{BEDA6DFC-BC0C-3E53-71B1-45199F4C12B8}"/>
                    </a:ext>
                  </a:extLst>
                </p:cNvPr>
                <p:cNvPicPr/>
                <p:nvPr/>
              </p:nvPicPr>
              <p:blipFill>
                <a:blip r:embed="rId21"/>
                <a:stretch>
                  <a:fillRect/>
                </a:stretch>
              </p:blipFill>
              <p:spPr>
                <a:xfrm>
                  <a:off x="6557820" y="3090780"/>
                  <a:ext cx="300240" cy="1742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2">
              <p14:nvContentPartPr>
                <p14:cNvPr id="22" name="Ink 21">
                  <a:extLst>
                    <a:ext uri="{FF2B5EF4-FFF2-40B4-BE49-F238E27FC236}">
                      <a16:creationId xmlns:a16="http://schemas.microsoft.com/office/drawing/2014/main" id="{98FDB676-BA2B-5B4D-88CF-455E75CD12CE}"/>
                    </a:ext>
                  </a:extLst>
                </p14:cNvPr>
                <p14:cNvContentPartPr/>
                <p14:nvPr/>
              </p14:nvContentPartPr>
              <p14:xfrm>
                <a:off x="6699660" y="3093660"/>
                <a:ext cx="6120" cy="322200"/>
              </p14:xfrm>
            </p:contentPart>
          </mc:Choice>
          <mc:Fallback xmlns="">
            <p:pic>
              <p:nvPicPr>
                <p:cNvPr id="22" name="Ink 21">
                  <a:extLst>
                    <a:ext uri="{FF2B5EF4-FFF2-40B4-BE49-F238E27FC236}">
                      <a16:creationId xmlns:a16="http://schemas.microsoft.com/office/drawing/2014/main" id="{98FDB676-BA2B-5B4D-88CF-455E75CD12CE}"/>
                    </a:ext>
                  </a:extLst>
                </p:cNvPr>
                <p:cNvPicPr/>
                <p:nvPr/>
              </p:nvPicPr>
              <p:blipFill>
                <a:blip r:embed="rId23"/>
                <a:stretch>
                  <a:fillRect/>
                </a:stretch>
              </p:blipFill>
              <p:spPr>
                <a:xfrm>
                  <a:off x="6681660" y="3075660"/>
                  <a:ext cx="41760" cy="357840"/>
                </a:xfrm>
                <a:prstGeom prst="rect">
                  <a:avLst/>
                </a:prstGeom>
              </p:spPr>
            </p:pic>
          </mc:Fallback>
        </mc:AlternateContent>
      </p:grpSp>
      <p:sp>
        <p:nvSpPr>
          <p:cNvPr id="26" name="TextBox 25">
            <a:extLst>
              <a:ext uri="{FF2B5EF4-FFF2-40B4-BE49-F238E27FC236}">
                <a16:creationId xmlns:a16="http://schemas.microsoft.com/office/drawing/2014/main" id="{78B25CD8-4CF4-166A-38AE-0A16B9890DD4}"/>
              </a:ext>
            </a:extLst>
          </p:cNvPr>
          <p:cNvSpPr txBox="1"/>
          <p:nvPr/>
        </p:nvSpPr>
        <p:spPr>
          <a:xfrm>
            <a:off x="8530514" y="3062714"/>
            <a:ext cx="3191873" cy="369332"/>
          </a:xfrm>
          <a:prstGeom prst="rect">
            <a:avLst/>
          </a:prstGeom>
          <a:noFill/>
        </p:spPr>
        <p:txBody>
          <a:bodyPr wrap="square">
            <a:spAutoFit/>
          </a:bodyPr>
          <a:lstStyle/>
          <a:p>
            <a:r>
              <a:rPr lang="en-US" dirty="0">
                <a:solidFill>
                  <a:srgbClr val="7030A0"/>
                </a:solidFill>
              </a:rPr>
              <a:t>19195790479@s.whatsapp.net</a:t>
            </a:r>
          </a:p>
        </p:txBody>
      </p:sp>
      <p:sp>
        <p:nvSpPr>
          <p:cNvPr id="27" name="TextBox 26">
            <a:extLst>
              <a:ext uri="{FF2B5EF4-FFF2-40B4-BE49-F238E27FC236}">
                <a16:creationId xmlns:a16="http://schemas.microsoft.com/office/drawing/2014/main" id="{D87F9C69-057F-FC26-E59D-B91EE55FD95B}"/>
              </a:ext>
            </a:extLst>
          </p:cNvPr>
          <p:cNvSpPr txBox="1"/>
          <p:nvPr/>
        </p:nvSpPr>
        <p:spPr>
          <a:xfrm>
            <a:off x="906238" y="3420885"/>
            <a:ext cx="3191873" cy="369332"/>
          </a:xfrm>
          <a:prstGeom prst="rect">
            <a:avLst/>
          </a:prstGeom>
          <a:noFill/>
        </p:spPr>
        <p:txBody>
          <a:bodyPr wrap="square">
            <a:spAutoFit/>
          </a:bodyPr>
          <a:lstStyle/>
          <a:p>
            <a:r>
              <a:rPr lang="en-US" dirty="0">
                <a:solidFill>
                  <a:srgbClr val="7030A0"/>
                </a:solidFill>
              </a:rPr>
              <a:t>19195790479@s.whatsapp.net</a:t>
            </a:r>
          </a:p>
        </p:txBody>
      </p:sp>
    </p:spTree>
    <p:extLst>
      <p:ext uri="{BB962C8B-B14F-4D97-AF65-F5344CB8AC3E}">
        <p14:creationId xmlns:p14="http://schemas.microsoft.com/office/powerpoint/2010/main" val="11615038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3693F0-A831-E622-3C54-4EFD7B91FB61}"/>
              </a:ext>
            </a:extLst>
          </p:cNvPr>
          <p:cNvSpPr>
            <a:spLocks noGrp="1"/>
          </p:cNvSpPr>
          <p:nvPr>
            <p:ph type="title"/>
          </p:nvPr>
        </p:nvSpPr>
        <p:spPr/>
        <p:txBody>
          <a:bodyPr/>
          <a:lstStyle/>
          <a:p>
            <a:r>
              <a:rPr lang="en-US" dirty="0" err="1">
                <a:solidFill>
                  <a:schemeClr val="accent2"/>
                </a:solidFill>
              </a:rPr>
              <a:t>wa.db</a:t>
            </a:r>
            <a:r>
              <a:rPr lang="en-US" dirty="0">
                <a:solidFill>
                  <a:schemeClr val="accent2"/>
                </a:solidFill>
              </a:rPr>
              <a:t> </a:t>
            </a:r>
            <a:r>
              <a:rPr lang="en-US" dirty="0">
                <a:cs typeface="Calibri Light"/>
              </a:rPr>
              <a:t>(</a:t>
            </a:r>
            <a:r>
              <a:rPr lang="en-US" dirty="0" err="1">
                <a:solidFill>
                  <a:srgbClr val="FF0000"/>
                </a:solidFill>
                <a:cs typeface="Calibri Light"/>
              </a:rPr>
              <a:t>w</a:t>
            </a:r>
            <a:r>
              <a:rPr lang="en-US" dirty="0" err="1">
                <a:cs typeface="Calibri Light"/>
              </a:rPr>
              <a:t>hat</a:t>
            </a:r>
            <a:r>
              <a:rPr lang="en-US" dirty="0" err="1">
                <a:solidFill>
                  <a:srgbClr val="FF0000"/>
                </a:solidFill>
                <a:cs typeface="Calibri Light"/>
              </a:rPr>
              <a:t>a</a:t>
            </a:r>
            <a:r>
              <a:rPr lang="en-US" dirty="0" err="1">
                <a:cs typeface="Calibri Light"/>
              </a:rPr>
              <a:t>pp</a:t>
            </a:r>
            <a:r>
              <a:rPr lang="en-US" dirty="0">
                <a:cs typeface="Calibri Light"/>
              </a:rPr>
              <a:t> database)</a:t>
            </a:r>
            <a:endParaRPr lang="en-US" dirty="0">
              <a:solidFill>
                <a:schemeClr val="accent2"/>
              </a:solidFill>
            </a:endParaRPr>
          </a:p>
        </p:txBody>
      </p:sp>
      <p:sp>
        <p:nvSpPr>
          <p:cNvPr id="4" name="Text Placeholder 3">
            <a:extLst>
              <a:ext uri="{FF2B5EF4-FFF2-40B4-BE49-F238E27FC236}">
                <a16:creationId xmlns:a16="http://schemas.microsoft.com/office/drawing/2014/main" id="{0C28329A-930F-8FEF-5FDF-ADA3ED3E3B6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8522898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E70B2-AE3D-49A9-BB06-E65171E074DA}"/>
              </a:ext>
            </a:extLst>
          </p:cNvPr>
          <p:cNvSpPr>
            <a:spLocks noGrp="1"/>
          </p:cNvSpPr>
          <p:nvPr>
            <p:ph type="title"/>
          </p:nvPr>
        </p:nvSpPr>
        <p:spPr/>
        <p:txBody>
          <a:bodyPr/>
          <a:lstStyle/>
          <a:p>
            <a:r>
              <a:rPr lang="en-US" dirty="0" err="1">
                <a:solidFill>
                  <a:schemeClr val="accent2"/>
                </a:solidFill>
                <a:cs typeface="Calibri Light"/>
              </a:rPr>
              <a:t>wa.db</a:t>
            </a:r>
            <a:r>
              <a:rPr lang="en-US" dirty="0">
                <a:solidFill>
                  <a:schemeClr val="accent2"/>
                </a:solidFill>
                <a:cs typeface="Calibri Light"/>
              </a:rPr>
              <a:t> </a:t>
            </a:r>
            <a:r>
              <a:rPr lang="en-US" dirty="0">
                <a:cs typeface="Calibri Light"/>
              </a:rPr>
              <a:t>database</a:t>
            </a:r>
          </a:p>
        </p:txBody>
      </p:sp>
      <p:sp>
        <p:nvSpPr>
          <p:cNvPr id="3" name="Content Placeholder 2">
            <a:extLst>
              <a:ext uri="{FF2B5EF4-FFF2-40B4-BE49-F238E27FC236}">
                <a16:creationId xmlns:a16="http://schemas.microsoft.com/office/drawing/2014/main" id="{1EF2136F-6DD6-4840-BE4F-D8B21EB76DA8}"/>
              </a:ext>
            </a:extLst>
          </p:cNvPr>
          <p:cNvSpPr>
            <a:spLocks noGrp="1"/>
          </p:cNvSpPr>
          <p:nvPr>
            <p:ph idx="1"/>
          </p:nvPr>
        </p:nvSpPr>
        <p:spPr>
          <a:xfrm>
            <a:off x="838200" y="1825625"/>
            <a:ext cx="10515600" cy="1903537"/>
          </a:xfrm>
        </p:spPr>
        <p:txBody>
          <a:bodyPr vert="horz" lIns="91440" tIns="45720" rIns="91440" bIns="45720" rtlCol="0" anchor="t">
            <a:normAutofit/>
          </a:bodyPr>
          <a:lstStyle/>
          <a:p>
            <a:r>
              <a:rPr lang="en-US" dirty="0">
                <a:ea typeface="+mn-lt"/>
                <a:cs typeface="+mn-lt"/>
              </a:rPr>
              <a:t>Contains a full list of the WhatsApp user's contacts</a:t>
            </a:r>
          </a:p>
          <a:p>
            <a:pPr lvl="1"/>
            <a:r>
              <a:rPr lang="en-US" dirty="0">
                <a:ea typeface="+mn-lt"/>
                <a:cs typeface="+mn-lt"/>
              </a:rPr>
              <a:t>phone numbers (blocked numbers, groups, etc.)</a:t>
            </a:r>
          </a:p>
          <a:p>
            <a:pPr lvl="1"/>
            <a:r>
              <a:rPr lang="en-US" dirty="0">
                <a:ea typeface="+mn-lt"/>
                <a:cs typeface="+mn-lt"/>
              </a:rPr>
              <a:t>display names, </a:t>
            </a:r>
          </a:p>
          <a:p>
            <a:pPr lvl="1"/>
            <a:r>
              <a:rPr lang="en-US" dirty="0">
                <a:ea typeface="+mn-lt"/>
                <a:cs typeface="+mn-lt"/>
              </a:rPr>
              <a:t>other information mentioned upon registering in WhatsApp</a:t>
            </a:r>
          </a:p>
          <a:p>
            <a:pPr marL="0" indent="0">
              <a:buNone/>
            </a:pPr>
            <a:endParaRPr lang="en-US" dirty="0">
              <a:cs typeface="Calibri"/>
            </a:endParaRPr>
          </a:p>
        </p:txBody>
      </p:sp>
      <p:pic>
        <p:nvPicPr>
          <p:cNvPr id="5" name="Picture 5" descr="A picture containing logo&#10;&#10;Description automatically generated">
            <a:extLst>
              <a:ext uri="{FF2B5EF4-FFF2-40B4-BE49-F238E27FC236}">
                <a16:creationId xmlns:a16="http://schemas.microsoft.com/office/drawing/2014/main" id="{C29A6C6A-CD5E-4359-986D-C14C2043740E}"/>
              </a:ext>
            </a:extLst>
          </p:cNvPr>
          <p:cNvPicPr>
            <a:picLocks noChangeAspect="1"/>
          </p:cNvPicPr>
          <p:nvPr/>
        </p:nvPicPr>
        <p:blipFill>
          <a:blip r:embed="rId3"/>
          <a:stretch>
            <a:fillRect/>
          </a:stretch>
        </p:blipFill>
        <p:spPr>
          <a:xfrm>
            <a:off x="779353" y="4487130"/>
            <a:ext cx="10265636" cy="1058350"/>
          </a:xfrm>
          <a:prstGeom prst="rect">
            <a:avLst/>
          </a:prstGeom>
        </p:spPr>
      </p:pic>
      <p:sp>
        <p:nvSpPr>
          <p:cNvPr id="4" name="Rectangle 3">
            <a:extLst>
              <a:ext uri="{FF2B5EF4-FFF2-40B4-BE49-F238E27FC236}">
                <a16:creationId xmlns:a16="http://schemas.microsoft.com/office/drawing/2014/main" id="{ACE4F556-124C-4728-97A7-FFD13C348A02}"/>
              </a:ext>
            </a:extLst>
          </p:cNvPr>
          <p:cNvSpPr/>
          <p:nvPr/>
        </p:nvSpPr>
        <p:spPr>
          <a:xfrm>
            <a:off x="1418826" y="5040224"/>
            <a:ext cx="9401574" cy="2857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521FABF-F05C-43AB-BD49-771B6941278E}"/>
              </a:ext>
            </a:extLst>
          </p:cNvPr>
          <p:cNvSpPr txBox="1"/>
          <p:nvPr/>
        </p:nvSpPr>
        <p:spPr>
          <a:xfrm>
            <a:off x="779353" y="4117797"/>
            <a:ext cx="3263700" cy="369332"/>
          </a:xfrm>
          <a:prstGeom prst="rect">
            <a:avLst/>
          </a:prstGeom>
          <a:solidFill>
            <a:schemeClr val="accent4"/>
          </a:solidFill>
        </p:spPr>
        <p:txBody>
          <a:bodyPr wrap="square">
            <a:spAutoFit/>
          </a:bodyPr>
          <a:lstStyle/>
          <a:p>
            <a:r>
              <a:rPr lang="en-GB" dirty="0"/>
              <a:t>Show all tables in </a:t>
            </a:r>
            <a:r>
              <a:rPr lang="en-GB" dirty="0" err="1"/>
              <a:t>wa.db</a:t>
            </a:r>
            <a:endParaRPr lang="en-GB" dirty="0"/>
          </a:p>
        </p:txBody>
      </p:sp>
    </p:spTree>
    <p:extLst>
      <p:ext uri="{BB962C8B-B14F-4D97-AF65-F5344CB8AC3E}">
        <p14:creationId xmlns:p14="http://schemas.microsoft.com/office/powerpoint/2010/main" val="17607688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DF02103-71BF-4AD3-9FEF-B8F53437FA70}"/>
              </a:ext>
            </a:extLst>
          </p:cNvPr>
          <p:cNvSpPr txBox="1"/>
          <p:nvPr/>
        </p:nvSpPr>
        <p:spPr>
          <a:xfrm>
            <a:off x="1944892" y="2701234"/>
            <a:ext cx="2927300" cy="370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cs typeface="Calibri"/>
            </a:endParaRPr>
          </a:p>
        </p:txBody>
      </p:sp>
      <p:sp>
        <p:nvSpPr>
          <p:cNvPr id="2" name="Title 1">
            <a:extLst>
              <a:ext uri="{FF2B5EF4-FFF2-40B4-BE49-F238E27FC236}">
                <a16:creationId xmlns:a16="http://schemas.microsoft.com/office/drawing/2014/main" id="{C33A90CE-F9D0-594B-69A8-CBBE79C2A329}"/>
              </a:ext>
            </a:extLst>
          </p:cNvPr>
          <p:cNvSpPr>
            <a:spLocks noGrp="1"/>
          </p:cNvSpPr>
          <p:nvPr>
            <p:ph type="title"/>
          </p:nvPr>
        </p:nvSpPr>
        <p:spPr/>
        <p:txBody>
          <a:bodyPr/>
          <a:lstStyle/>
          <a:p>
            <a:r>
              <a:rPr lang="en-US" dirty="0"/>
              <a:t>Valuable tables in </a:t>
            </a:r>
            <a:r>
              <a:rPr lang="en-US" dirty="0" err="1">
                <a:solidFill>
                  <a:schemeClr val="accent2"/>
                </a:solidFill>
              </a:rPr>
              <a:t>wa.db</a:t>
            </a:r>
            <a:endParaRPr lang="en-US" dirty="0">
              <a:solidFill>
                <a:schemeClr val="accent2"/>
              </a:solidFill>
            </a:endParaRPr>
          </a:p>
        </p:txBody>
      </p:sp>
      <p:sp>
        <p:nvSpPr>
          <p:cNvPr id="9" name="Content Placeholder 8">
            <a:extLst>
              <a:ext uri="{FF2B5EF4-FFF2-40B4-BE49-F238E27FC236}">
                <a16:creationId xmlns:a16="http://schemas.microsoft.com/office/drawing/2014/main" id="{0CA9965C-7C33-B563-78A6-ED3C42F7760F}"/>
              </a:ext>
            </a:extLst>
          </p:cNvPr>
          <p:cNvSpPr>
            <a:spLocks noGrp="1"/>
          </p:cNvSpPr>
          <p:nvPr>
            <p:ph idx="1"/>
          </p:nvPr>
        </p:nvSpPr>
        <p:spPr>
          <a:xfrm>
            <a:off x="3347357" y="1825625"/>
            <a:ext cx="7867650" cy="4351338"/>
          </a:xfrm>
        </p:spPr>
        <p:txBody>
          <a:bodyPr>
            <a:normAutofit fontScale="77500" lnSpcReduction="20000"/>
          </a:bodyPr>
          <a:lstStyle/>
          <a:p>
            <a:r>
              <a:rPr lang="en-US" dirty="0" err="1">
                <a:solidFill>
                  <a:srgbClr val="FF0000"/>
                </a:solidFill>
              </a:rPr>
              <a:t>wa_contacts</a:t>
            </a:r>
            <a:r>
              <a:rPr lang="en-US" dirty="0"/>
              <a:t>: Contains detailed contact information (JID, phone number, display name, status, blocked status), critical for mapping the user’s social network and cross-referencing with </a:t>
            </a:r>
            <a:r>
              <a:rPr lang="en-US" dirty="0" err="1"/>
              <a:t>msgstore.db</a:t>
            </a:r>
            <a:r>
              <a:rPr lang="en-US" dirty="0"/>
              <a:t>.</a:t>
            </a:r>
          </a:p>
          <a:p>
            <a:r>
              <a:rPr lang="en-US" dirty="0" err="1">
                <a:solidFill>
                  <a:schemeClr val="accent2"/>
                </a:solidFill>
              </a:rPr>
              <a:t>wa_group_admin_settings</a:t>
            </a:r>
            <a:r>
              <a:rPr lang="en-US" dirty="0"/>
              <a:t>: Stores group settings (e.g., admin-only messaging, ephemeral messages), revealing group dynamics and privacy preferences.</a:t>
            </a:r>
          </a:p>
          <a:p>
            <a:r>
              <a:rPr lang="en-US" dirty="0" err="1">
                <a:solidFill>
                  <a:schemeClr val="accent2"/>
                </a:solidFill>
              </a:rPr>
              <a:t>wa_group_descriptions</a:t>
            </a:r>
            <a:r>
              <a:rPr lang="en-US" dirty="0"/>
              <a:t>: Provides group descriptions and metadata (e.g., who set the description, when), offering context about group purpose and activity.</a:t>
            </a:r>
          </a:p>
          <a:p>
            <a:r>
              <a:rPr lang="en-US" dirty="0" err="1">
                <a:solidFill>
                  <a:schemeClr val="accent2"/>
                </a:solidFill>
              </a:rPr>
              <a:t>wa_block_list</a:t>
            </a:r>
            <a:r>
              <a:rPr lang="en-US" dirty="0"/>
              <a:t>: Lists blocked contacts, indicating potential conflicts or privacy concerns.</a:t>
            </a:r>
          </a:p>
          <a:p>
            <a:r>
              <a:rPr lang="en-US" dirty="0" err="1">
                <a:solidFill>
                  <a:schemeClr val="accent2"/>
                </a:solidFill>
              </a:rPr>
              <a:t>wa_biz_profiles</a:t>
            </a:r>
            <a:r>
              <a:rPr lang="en-US" dirty="0"/>
              <a:t>: Contains business profile details (e.g., location, description), useful for investigating business interactions and geolocation.</a:t>
            </a:r>
          </a:p>
        </p:txBody>
      </p:sp>
      <p:pic>
        <p:nvPicPr>
          <p:cNvPr id="6" name="Picture 5">
            <a:extLst>
              <a:ext uri="{FF2B5EF4-FFF2-40B4-BE49-F238E27FC236}">
                <a16:creationId xmlns:a16="http://schemas.microsoft.com/office/drawing/2014/main" id="{B9C643E5-A178-2289-A86E-1A9C033EC127}"/>
              </a:ext>
            </a:extLst>
          </p:cNvPr>
          <p:cNvPicPr>
            <a:picLocks noChangeAspect="1"/>
          </p:cNvPicPr>
          <p:nvPr/>
        </p:nvPicPr>
        <p:blipFill>
          <a:blip r:embed="rId2"/>
          <a:stretch>
            <a:fillRect/>
          </a:stretch>
        </p:blipFill>
        <p:spPr>
          <a:xfrm>
            <a:off x="838200" y="2006939"/>
            <a:ext cx="2432496" cy="3503953"/>
          </a:xfrm>
          <a:prstGeom prst="rect">
            <a:avLst/>
          </a:prstGeom>
        </p:spPr>
      </p:pic>
    </p:spTree>
    <p:extLst>
      <p:ext uri="{BB962C8B-B14F-4D97-AF65-F5344CB8AC3E}">
        <p14:creationId xmlns:p14="http://schemas.microsoft.com/office/powerpoint/2010/main" val="25213903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7E5D1-66F7-2108-4D43-E7BA2466EEB3}"/>
              </a:ext>
            </a:extLst>
          </p:cNvPr>
          <p:cNvSpPr>
            <a:spLocks noGrp="1"/>
          </p:cNvSpPr>
          <p:nvPr>
            <p:ph type="title"/>
          </p:nvPr>
        </p:nvSpPr>
        <p:spPr/>
        <p:txBody>
          <a:bodyPr/>
          <a:lstStyle/>
          <a:p>
            <a:r>
              <a:rPr lang="en-US" dirty="0"/>
              <a:t>Valuable attributes in </a:t>
            </a:r>
            <a:r>
              <a:rPr lang="en-US" dirty="0" err="1">
                <a:solidFill>
                  <a:schemeClr val="accent2"/>
                </a:solidFill>
              </a:rPr>
              <a:t>wa_contacts</a:t>
            </a:r>
            <a:r>
              <a:rPr lang="en-US" dirty="0">
                <a:solidFill>
                  <a:schemeClr val="accent2"/>
                </a:solidFill>
              </a:rPr>
              <a:t> </a:t>
            </a:r>
            <a:r>
              <a:rPr lang="en-US" dirty="0"/>
              <a:t>table</a:t>
            </a:r>
          </a:p>
        </p:txBody>
      </p:sp>
      <p:sp>
        <p:nvSpPr>
          <p:cNvPr id="5" name="Content Placeholder 4">
            <a:extLst>
              <a:ext uri="{FF2B5EF4-FFF2-40B4-BE49-F238E27FC236}">
                <a16:creationId xmlns:a16="http://schemas.microsoft.com/office/drawing/2014/main" id="{BBED7DF4-35CC-1A3E-B763-9D9B6C0C87E1}"/>
              </a:ext>
            </a:extLst>
          </p:cNvPr>
          <p:cNvSpPr>
            <a:spLocks noGrp="1"/>
          </p:cNvSpPr>
          <p:nvPr>
            <p:ph idx="1"/>
          </p:nvPr>
        </p:nvSpPr>
        <p:spPr>
          <a:xfrm>
            <a:off x="2865664" y="1825625"/>
            <a:ext cx="8989731" cy="4599668"/>
          </a:xfrm>
        </p:spPr>
        <p:txBody>
          <a:bodyPr>
            <a:normAutofit fontScale="85000" lnSpcReduction="20000"/>
          </a:bodyPr>
          <a:lstStyle/>
          <a:p>
            <a:pPr>
              <a:spcBef>
                <a:spcPts val="0"/>
              </a:spcBef>
            </a:pPr>
            <a:r>
              <a:rPr lang="en-GB" sz="2400" dirty="0">
                <a:solidFill>
                  <a:schemeClr val="accent2"/>
                </a:solidFill>
              </a:rPr>
              <a:t>_id</a:t>
            </a:r>
            <a:r>
              <a:rPr lang="en-GB" sz="2400" dirty="0"/>
              <a:t>: Uniquely identifies each contact and links to other tables.</a:t>
            </a:r>
          </a:p>
          <a:p>
            <a:pPr>
              <a:spcBef>
                <a:spcPts val="0"/>
              </a:spcBef>
            </a:pPr>
            <a:r>
              <a:rPr lang="en-GB" sz="2400" dirty="0" err="1">
                <a:solidFill>
                  <a:schemeClr val="accent2"/>
                </a:solidFill>
              </a:rPr>
              <a:t>jid</a:t>
            </a:r>
            <a:r>
              <a:rPr lang="en-GB" sz="2400" dirty="0"/>
              <a:t>: The WhatsApp JID, critical for linking to messages and mapping the social network.</a:t>
            </a:r>
          </a:p>
          <a:p>
            <a:pPr>
              <a:spcBef>
                <a:spcPts val="0"/>
              </a:spcBef>
            </a:pPr>
            <a:r>
              <a:rPr lang="en-GB" sz="2400" dirty="0" err="1">
                <a:solidFill>
                  <a:schemeClr val="accent2"/>
                </a:solidFill>
              </a:rPr>
              <a:t>is_whatsapp_user</a:t>
            </a:r>
            <a:r>
              <a:rPr lang="en-GB" sz="2400" dirty="0"/>
              <a:t>: Filters contacts to focus on WhatsApp users.</a:t>
            </a:r>
          </a:p>
          <a:p>
            <a:pPr>
              <a:spcBef>
                <a:spcPts val="0"/>
              </a:spcBef>
            </a:pPr>
            <a:r>
              <a:rPr lang="en-GB" sz="2400" dirty="0">
                <a:solidFill>
                  <a:schemeClr val="accent2"/>
                </a:solidFill>
              </a:rPr>
              <a:t>status</a:t>
            </a:r>
            <a:r>
              <a:rPr lang="en-GB" sz="2400" dirty="0"/>
              <a:t>: The contact’s “About” / profile status text, e.g. </a:t>
            </a:r>
            <a:r>
              <a:rPr lang="en-GB" sz="2400" i="1" dirty="0"/>
              <a:t>“Hey there! I am using WhatsApp.”</a:t>
            </a:r>
          </a:p>
          <a:p>
            <a:pPr>
              <a:spcBef>
                <a:spcPts val="0"/>
              </a:spcBef>
            </a:pPr>
            <a:r>
              <a:rPr lang="en-GB" sz="2400" dirty="0" err="1">
                <a:solidFill>
                  <a:schemeClr val="accent2"/>
                </a:solidFill>
              </a:rPr>
              <a:t>status_timestamp</a:t>
            </a:r>
            <a:r>
              <a:rPr lang="en-GB" sz="2400" dirty="0"/>
              <a:t>: Shows when the status was updated, aiding timeline analysis.</a:t>
            </a:r>
          </a:p>
          <a:p>
            <a:pPr>
              <a:spcBef>
                <a:spcPts val="0"/>
              </a:spcBef>
            </a:pPr>
            <a:r>
              <a:rPr lang="en-GB" sz="2400" dirty="0">
                <a:solidFill>
                  <a:schemeClr val="accent2"/>
                </a:solidFill>
              </a:rPr>
              <a:t>number</a:t>
            </a:r>
            <a:r>
              <a:rPr lang="en-GB" sz="2400" dirty="0"/>
              <a:t>: The contact’s phone number, essential for real-world identity attribution.</a:t>
            </a:r>
          </a:p>
          <a:p>
            <a:pPr>
              <a:spcBef>
                <a:spcPts val="0"/>
              </a:spcBef>
            </a:pPr>
            <a:r>
              <a:rPr lang="en-GB" sz="2400" dirty="0" err="1">
                <a:solidFill>
                  <a:schemeClr val="accent2"/>
                </a:solidFill>
              </a:rPr>
              <a:t>display_name</a:t>
            </a:r>
            <a:r>
              <a:rPr lang="en-GB" sz="2400" dirty="0"/>
              <a:t>: The user-assigned name, revealing how the user identifies the contact.</a:t>
            </a:r>
          </a:p>
          <a:p>
            <a:pPr>
              <a:spcBef>
                <a:spcPts val="0"/>
              </a:spcBef>
            </a:pPr>
            <a:r>
              <a:rPr lang="en-GB" sz="2400" dirty="0" err="1">
                <a:solidFill>
                  <a:schemeClr val="accent2"/>
                </a:solidFill>
              </a:rPr>
              <a:t>given_name</a:t>
            </a:r>
            <a:r>
              <a:rPr lang="en-GB" sz="2400" dirty="0">
                <a:solidFill>
                  <a:schemeClr val="accent2"/>
                </a:solidFill>
              </a:rPr>
              <a:t> </a:t>
            </a:r>
            <a:r>
              <a:rPr lang="en-GB" sz="2400" dirty="0"/>
              <a:t>and </a:t>
            </a:r>
            <a:r>
              <a:rPr lang="en-GB" sz="2400" dirty="0" err="1">
                <a:solidFill>
                  <a:schemeClr val="accent2"/>
                </a:solidFill>
              </a:rPr>
              <a:t>family_name</a:t>
            </a:r>
            <a:r>
              <a:rPr lang="en-GB" sz="2400" dirty="0"/>
              <a:t>: Structured names for confirming the contact’s identity.</a:t>
            </a:r>
          </a:p>
          <a:p>
            <a:pPr>
              <a:spcBef>
                <a:spcPts val="0"/>
              </a:spcBef>
            </a:pPr>
            <a:r>
              <a:rPr lang="en-GB" sz="2400" dirty="0" err="1">
                <a:solidFill>
                  <a:schemeClr val="accent2"/>
                </a:solidFill>
              </a:rPr>
              <a:t>wa_name</a:t>
            </a:r>
            <a:r>
              <a:rPr lang="en-GB" sz="2400" dirty="0"/>
              <a:t>: The contact’s self-assigned WhatsApp name, useful for identity verification.</a:t>
            </a:r>
          </a:p>
          <a:p>
            <a:pPr>
              <a:spcBef>
                <a:spcPts val="0"/>
              </a:spcBef>
            </a:pPr>
            <a:r>
              <a:rPr lang="en-GB" sz="2400" dirty="0" err="1">
                <a:solidFill>
                  <a:schemeClr val="accent2"/>
                </a:solidFill>
              </a:rPr>
              <a:t>unseen_msg_count</a:t>
            </a:r>
            <a:r>
              <a:rPr lang="en-GB" sz="2400" dirty="0"/>
              <a:t>: Indicates unread messages, showing user engagement.</a:t>
            </a:r>
          </a:p>
          <a:p>
            <a:pPr>
              <a:spcBef>
                <a:spcPts val="0"/>
              </a:spcBef>
            </a:pPr>
            <a:r>
              <a:rPr lang="en-GB" sz="2400" dirty="0" err="1">
                <a:solidFill>
                  <a:schemeClr val="accent2"/>
                </a:solidFill>
              </a:rPr>
              <a:t>photo_ts</a:t>
            </a:r>
            <a:r>
              <a:rPr lang="en-GB" sz="2400" dirty="0">
                <a:solidFill>
                  <a:schemeClr val="accent2"/>
                </a:solidFill>
              </a:rPr>
              <a:t> </a:t>
            </a:r>
            <a:r>
              <a:rPr lang="en-GB" sz="2400" dirty="0"/>
              <a:t>and </a:t>
            </a:r>
            <a:r>
              <a:rPr lang="en-GB" sz="2400" dirty="0" err="1">
                <a:solidFill>
                  <a:schemeClr val="accent2"/>
                </a:solidFill>
              </a:rPr>
              <a:t>thumb_ts</a:t>
            </a:r>
            <a:r>
              <a:rPr lang="en-GB" sz="2400" dirty="0"/>
              <a:t>: Timestamps for profile photo updates, useful for activity tracking.</a:t>
            </a:r>
          </a:p>
          <a:p>
            <a:pPr>
              <a:spcBef>
                <a:spcPts val="0"/>
              </a:spcBef>
            </a:pPr>
            <a:r>
              <a:rPr lang="en-GB" sz="2400" dirty="0" err="1">
                <a:solidFill>
                  <a:schemeClr val="accent2"/>
                </a:solidFill>
              </a:rPr>
              <a:t>is_spam_reported</a:t>
            </a:r>
            <a:r>
              <a:rPr lang="en-GB" sz="2400" dirty="0"/>
              <a:t>: Indicates if the contact was reported as spam, revealing potential issues.</a:t>
            </a:r>
          </a:p>
          <a:p>
            <a:pPr>
              <a:spcBef>
                <a:spcPts val="0"/>
              </a:spcBef>
            </a:pPr>
            <a:r>
              <a:rPr lang="en-GB" sz="2400" dirty="0" err="1">
                <a:solidFill>
                  <a:schemeClr val="accent2"/>
                </a:solidFill>
              </a:rPr>
              <a:t>is_business_synced</a:t>
            </a:r>
            <a:r>
              <a:rPr lang="en-GB" sz="2400" dirty="0"/>
              <a:t>: Identifies business contacts, linking to </a:t>
            </a:r>
            <a:r>
              <a:rPr lang="en-GB" sz="2400" dirty="0" err="1">
                <a:solidFill>
                  <a:schemeClr val="accent2"/>
                </a:solidFill>
              </a:rPr>
              <a:t>wa_biz_profiles</a:t>
            </a:r>
            <a:r>
              <a:rPr lang="en-GB" sz="2400" dirty="0">
                <a:solidFill>
                  <a:schemeClr val="accent2"/>
                </a:solidFill>
              </a:rPr>
              <a:t>.</a:t>
            </a:r>
            <a:endParaRPr lang="en-US" sz="2400" dirty="0">
              <a:solidFill>
                <a:schemeClr val="accent2"/>
              </a:solidFill>
            </a:endParaRPr>
          </a:p>
        </p:txBody>
      </p:sp>
      <p:pic>
        <p:nvPicPr>
          <p:cNvPr id="9" name="Picture 8">
            <a:extLst>
              <a:ext uri="{FF2B5EF4-FFF2-40B4-BE49-F238E27FC236}">
                <a16:creationId xmlns:a16="http://schemas.microsoft.com/office/drawing/2014/main" id="{EC5D1373-8CBC-6FFC-FED3-3559F0F69877}"/>
              </a:ext>
            </a:extLst>
          </p:cNvPr>
          <p:cNvPicPr>
            <a:picLocks noChangeAspect="1"/>
          </p:cNvPicPr>
          <p:nvPr/>
        </p:nvPicPr>
        <p:blipFill>
          <a:blip r:embed="rId3"/>
          <a:stretch>
            <a:fillRect/>
          </a:stretch>
        </p:blipFill>
        <p:spPr>
          <a:xfrm>
            <a:off x="708579" y="1825625"/>
            <a:ext cx="1859441" cy="4122777"/>
          </a:xfrm>
          <a:prstGeom prst="rect">
            <a:avLst/>
          </a:prstGeom>
        </p:spPr>
      </p:pic>
    </p:spTree>
    <p:extLst>
      <p:ext uri="{BB962C8B-B14F-4D97-AF65-F5344CB8AC3E}">
        <p14:creationId xmlns:p14="http://schemas.microsoft.com/office/powerpoint/2010/main" val="1104907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31BE98A-4951-4074-ADA5-45D24122AD81}"/>
              </a:ext>
            </a:extLst>
          </p:cNvPr>
          <p:cNvSpPr txBox="1"/>
          <p:nvPr/>
        </p:nvSpPr>
        <p:spPr>
          <a:xfrm>
            <a:off x="4693139" y="2582984"/>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cs typeface="Calibri"/>
            </a:endParaRPr>
          </a:p>
        </p:txBody>
      </p:sp>
      <p:pic>
        <p:nvPicPr>
          <p:cNvPr id="5" name="Picture 5">
            <a:extLst>
              <a:ext uri="{FF2B5EF4-FFF2-40B4-BE49-F238E27FC236}">
                <a16:creationId xmlns:a16="http://schemas.microsoft.com/office/drawing/2014/main" id="{9F05C4A2-F2F9-4064-8FD5-3C7931FA6111}"/>
              </a:ext>
            </a:extLst>
          </p:cNvPr>
          <p:cNvPicPr>
            <a:picLocks noChangeAspect="1"/>
          </p:cNvPicPr>
          <p:nvPr/>
        </p:nvPicPr>
        <p:blipFill>
          <a:blip r:embed="rId3"/>
          <a:stretch>
            <a:fillRect/>
          </a:stretch>
        </p:blipFill>
        <p:spPr>
          <a:xfrm>
            <a:off x="557259" y="3043935"/>
            <a:ext cx="10803730" cy="2158665"/>
          </a:xfrm>
          <a:prstGeom prst="rect">
            <a:avLst/>
          </a:prstGeom>
        </p:spPr>
      </p:pic>
      <p:sp>
        <p:nvSpPr>
          <p:cNvPr id="8" name="TextBox 7">
            <a:extLst>
              <a:ext uri="{FF2B5EF4-FFF2-40B4-BE49-F238E27FC236}">
                <a16:creationId xmlns:a16="http://schemas.microsoft.com/office/drawing/2014/main" id="{1D6B0689-8A74-4D98-BA66-B4B946FAE688}"/>
              </a:ext>
            </a:extLst>
          </p:cNvPr>
          <p:cNvSpPr txBox="1"/>
          <p:nvPr/>
        </p:nvSpPr>
        <p:spPr>
          <a:xfrm>
            <a:off x="598577" y="1061774"/>
            <a:ext cx="2836021" cy="1354217"/>
          </a:xfrm>
          <a:prstGeom prst="rect">
            <a:avLst/>
          </a:prstGeom>
          <a:solidFill>
            <a:schemeClr val="accent4">
              <a:lumMod val="20000"/>
              <a:lumOff val="80000"/>
            </a:schemeClr>
          </a:solidFill>
        </p:spPr>
        <p:txBody>
          <a:bodyPr wrap="square">
            <a:spAutoFit/>
          </a:bodyPr>
          <a:lstStyle/>
          <a:p>
            <a:r>
              <a:rPr lang="en-GB" sz="1600" dirty="0"/>
              <a:t>WhatsApp ID of the contact (a string structured as</a:t>
            </a:r>
          </a:p>
          <a:p>
            <a:r>
              <a:rPr lang="en-GB" sz="1600" dirty="0"/>
              <a:t>’x@s.whatsapp.net’, where ’x’ is the phone number of the</a:t>
            </a:r>
          </a:p>
          <a:p>
            <a:r>
              <a:rPr lang="en-GB" sz="1600" dirty="0"/>
              <a:t>contact)</a:t>
            </a:r>
          </a:p>
        </p:txBody>
      </p:sp>
      <p:cxnSp>
        <p:nvCxnSpPr>
          <p:cNvPr id="9" name="Straight Arrow Connector 8">
            <a:extLst>
              <a:ext uri="{FF2B5EF4-FFF2-40B4-BE49-F238E27FC236}">
                <a16:creationId xmlns:a16="http://schemas.microsoft.com/office/drawing/2014/main" id="{9F8281B0-3400-45C3-AB29-187A6D03ADC8}"/>
              </a:ext>
            </a:extLst>
          </p:cNvPr>
          <p:cNvCxnSpPr>
            <a:cxnSpLocks/>
          </p:cNvCxnSpPr>
          <p:nvPr/>
        </p:nvCxnSpPr>
        <p:spPr>
          <a:xfrm>
            <a:off x="1544659" y="2192090"/>
            <a:ext cx="270344" cy="1444264"/>
          </a:xfrm>
          <a:prstGeom prst="straightConnector1">
            <a:avLst/>
          </a:prstGeom>
          <a:ln w="28575">
            <a:solidFill>
              <a:srgbClr val="D81E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02B941B8-CB9C-4A21-AEB7-85EFE5900E83}"/>
              </a:ext>
            </a:extLst>
          </p:cNvPr>
          <p:cNvCxnSpPr>
            <a:cxnSpLocks/>
            <a:stCxn id="16" idx="2"/>
          </p:cNvCxnSpPr>
          <p:nvPr/>
        </p:nvCxnSpPr>
        <p:spPr>
          <a:xfrm flipH="1">
            <a:off x="4455980" y="2664213"/>
            <a:ext cx="790500" cy="1058831"/>
          </a:xfrm>
          <a:prstGeom prst="straightConnector1">
            <a:avLst/>
          </a:prstGeom>
          <a:ln w="28575">
            <a:solidFill>
              <a:srgbClr val="D81E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32F975A-CD35-42B9-829C-041351FF9C32}"/>
              </a:ext>
            </a:extLst>
          </p:cNvPr>
          <p:cNvSpPr txBox="1"/>
          <p:nvPr/>
        </p:nvSpPr>
        <p:spPr>
          <a:xfrm>
            <a:off x="7641180" y="2064048"/>
            <a:ext cx="1040135" cy="646331"/>
          </a:xfrm>
          <a:prstGeom prst="rect">
            <a:avLst/>
          </a:prstGeom>
          <a:solidFill>
            <a:schemeClr val="accent4">
              <a:lumMod val="20000"/>
              <a:lumOff val="80000"/>
            </a:schemeClr>
          </a:solidFill>
        </p:spPr>
        <p:txBody>
          <a:bodyPr wrap="square">
            <a:spAutoFit/>
          </a:bodyPr>
          <a:lstStyle/>
          <a:p>
            <a:r>
              <a:rPr lang="en-GB" dirty="0"/>
              <a:t>name of contact</a:t>
            </a:r>
            <a:endParaRPr lang="en-US" dirty="0"/>
          </a:p>
        </p:txBody>
      </p:sp>
      <p:cxnSp>
        <p:nvCxnSpPr>
          <p:cNvPr id="13" name="Straight Arrow Connector 12">
            <a:extLst>
              <a:ext uri="{FF2B5EF4-FFF2-40B4-BE49-F238E27FC236}">
                <a16:creationId xmlns:a16="http://schemas.microsoft.com/office/drawing/2014/main" id="{B1CCDE08-733C-4AF1-A193-1E116DB16E63}"/>
              </a:ext>
            </a:extLst>
          </p:cNvPr>
          <p:cNvCxnSpPr>
            <a:cxnSpLocks/>
            <a:stCxn id="12" idx="2"/>
          </p:cNvCxnSpPr>
          <p:nvPr/>
        </p:nvCxnSpPr>
        <p:spPr>
          <a:xfrm>
            <a:off x="8161248" y="2710379"/>
            <a:ext cx="267679" cy="1069277"/>
          </a:xfrm>
          <a:prstGeom prst="straightConnector1">
            <a:avLst/>
          </a:prstGeom>
          <a:ln w="28575">
            <a:solidFill>
              <a:srgbClr val="D81E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74A623D-6008-4D26-9ED1-5116E4F6D088}"/>
              </a:ext>
            </a:extLst>
          </p:cNvPr>
          <p:cNvSpPr txBox="1"/>
          <p:nvPr/>
        </p:nvSpPr>
        <p:spPr>
          <a:xfrm>
            <a:off x="5943060" y="932473"/>
            <a:ext cx="1846028" cy="1077218"/>
          </a:xfrm>
          <a:prstGeom prst="rect">
            <a:avLst/>
          </a:prstGeom>
          <a:solidFill>
            <a:schemeClr val="accent4">
              <a:lumMod val="20000"/>
              <a:lumOff val="80000"/>
            </a:schemeClr>
          </a:solidFill>
        </p:spPr>
        <p:txBody>
          <a:bodyPr wrap="square">
            <a:spAutoFit/>
          </a:bodyPr>
          <a:lstStyle/>
          <a:p>
            <a:r>
              <a:rPr lang="en-GB" sz="1600" dirty="0">
                <a:cs typeface="Calibri"/>
              </a:rPr>
              <a:t>Status set timestamp. Unix millisecond epoch time (13 digits) </a:t>
            </a:r>
            <a:endParaRPr lang="en-US" sz="1600" dirty="0"/>
          </a:p>
        </p:txBody>
      </p:sp>
      <p:sp>
        <p:nvSpPr>
          <p:cNvPr id="16" name="TextBox 15">
            <a:extLst>
              <a:ext uri="{FF2B5EF4-FFF2-40B4-BE49-F238E27FC236}">
                <a16:creationId xmlns:a16="http://schemas.microsoft.com/office/drawing/2014/main" id="{355D8DB5-F3D6-461F-9BDE-C0464F1694AE}"/>
              </a:ext>
            </a:extLst>
          </p:cNvPr>
          <p:cNvSpPr txBox="1"/>
          <p:nvPr/>
        </p:nvSpPr>
        <p:spPr>
          <a:xfrm>
            <a:off x="4631327" y="2017882"/>
            <a:ext cx="1230305" cy="646331"/>
          </a:xfrm>
          <a:prstGeom prst="rect">
            <a:avLst/>
          </a:prstGeom>
          <a:solidFill>
            <a:schemeClr val="accent4">
              <a:lumMod val="20000"/>
              <a:lumOff val="80000"/>
            </a:schemeClr>
          </a:solidFill>
        </p:spPr>
        <p:txBody>
          <a:bodyPr wrap="square">
            <a:spAutoFit/>
          </a:bodyPr>
          <a:lstStyle/>
          <a:p>
            <a:r>
              <a:rPr lang="en-US" dirty="0"/>
              <a:t>profile </a:t>
            </a:r>
            <a:r>
              <a:rPr lang="en-GB" dirty="0"/>
              <a:t>status</a:t>
            </a:r>
            <a:endParaRPr lang="en-US" dirty="0"/>
          </a:p>
        </p:txBody>
      </p:sp>
      <p:sp>
        <p:nvSpPr>
          <p:cNvPr id="19" name="TextBox 18">
            <a:extLst>
              <a:ext uri="{FF2B5EF4-FFF2-40B4-BE49-F238E27FC236}">
                <a16:creationId xmlns:a16="http://schemas.microsoft.com/office/drawing/2014/main" id="{2EEEA30C-3A3B-4B77-BB83-5FACEDA76F71}"/>
              </a:ext>
            </a:extLst>
          </p:cNvPr>
          <p:cNvSpPr txBox="1"/>
          <p:nvPr/>
        </p:nvSpPr>
        <p:spPr>
          <a:xfrm>
            <a:off x="3604954" y="514998"/>
            <a:ext cx="2052747" cy="1323439"/>
          </a:xfrm>
          <a:prstGeom prst="rect">
            <a:avLst/>
          </a:prstGeom>
          <a:solidFill>
            <a:schemeClr val="accent4">
              <a:lumMod val="20000"/>
              <a:lumOff val="80000"/>
            </a:schemeClr>
          </a:solidFill>
        </p:spPr>
        <p:txBody>
          <a:bodyPr wrap="square">
            <a:spAutoFit/>
          </a:bodyPr>
          <a:lstStyle/>
          <a:p>
            <a:r>
              <a:rPr lang="en-GB" sz="1600" dirty="0"/>
              <a:t>contains ’1’ if the contact corresponds to an actual WhatsApp user, ’0’ otherwise</a:t>
            </a:r>
          </a:p>
        </p:txBody>
      </p:sp>
      <p:cxnSp>
        <p:nvCxnSpPr>
          <p:cNvPr id="20" name="Straight Arrow Connector 19">
            <a:extLst>
              <a:ext uri="{FF2B5EF4-FFF2-40B4-BE49-F238E27FC236}">
                <a16:creationId xmlns:a16="http://schemas.microsoft.com/office/drawing/2014/main" id="{D7DD6C7E-9F40-43E6-ADE0-13BFDFABD2CA}"/>
              </a:ext>
            </a:extLst>
          </p:cNvPr>
          <p:cNvCxnSpPr>
            <a:cxnSpLocks/>
            <a:stCxn id="19" idx="2"/>
          </p:cNvCxnSpPr>
          <p:nvPr/>
        </p:nvCxnSpPr>
        <p:spPr>
          <a:xfrm flipH="1">
            <a:off x="3198236" y="1838437"/>
            <a:ext cx="1433092" cy="1867329"/>
          </a:xfrm>
          <a:prstGeom prst="straightConnector1">
            <a:avLst/>
          </a:prstGeom>
          <a:ln w="28575">
            <a:solidFill>
              <a:srgbClr val="D81E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860BDED8-5798-4F57-8FA8-2BEBE5C4E1C2}"/>
              </a:ext>
            </a:extLst>
          </p:cNvPr>
          <p:cNvCxnSpPr>
            <a:cxnSpLocks/>
            <a:stCxn id="14" idx="2"/>
          </p:cNvCxnSpPr>
          <p:nvPr/>
        </p:nvCxnSpPr>
        <p:spPr>
          <a:xfrm flipH="1">
            <a:off x="6064739" y="2009691"/>
            <a:ext cx="801335" cy="1713353"/>
          </a:xfrm>
          <a:prstGeom prst="straightConnector1">
            <a:avLst/>
          </a:prstGeom>
          <a:ln w="28575">
            <a:solidFill>
              <a:srgbClr val="D81E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651F8094-9591-4DFD-86EC-4F5F22581463}"/>
              </a:ext>
            </a:extLst>
          </p:cNvPr>
          <p:cNvCxnSpPr>
            <a:cxnSpLocks/>
          </p:cNvCxnSpPr>
          <p:nvPr/>
        </p:nvCxnSpPr>
        <p:spPr>
          <a:xfrm flipH="1" flipV="1">
            <a:off x="6671938" y="4512767"/>
            <a:ext cx="298610" cy="689833"/>
          </a:xfrm>
          <a:prstGeom prst="straightConnector1">
            <a:avLst/>
          </a:prstGeom>
          <a:ln w="28575">
            <a:solidFill>
              <a:srgbClr val="D81E00"/>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C1ED17E5-8BDE-4E98-AD17-F6CDCA34D7A1}"/>
              </a:ext>
            </a:extLst>
          </p:cNvPr>
          <p:cNvSpPr/>
          <p:nvPr/>
        </p:nvSpPr>
        <p:spPr>
          <a:xfrm>
            <a:off x="768489" y="4356864"/>
            <a:ext cx="1966896" cy="4652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409C7BEA-46FF-4B1F-82C6-75BDFE82050D}"/>
              </a:ext>
            </a:extLst>
          </p:cNvPr>
          <p:cNvSpPr txBox="1"/>
          <p:nvPr/>
        </p:nvSpPr>
        <p:spPr>
          <a:xfrm>
            <a:off x="9316951" y="1233051"/>
            <a:ext cx="1846027" cy="1477328"/>
          </a:xfrm>
          <a:prstGeom prst="rect">
            <a:avLst/>
          </a:prstGeom>
          <a:solidFill>
            <a:schemeClr val="accent4">
              <a:lumMod val="20000"/>
              <a:lumOff val="80000"/>
            </a:schemeClr>
          </a:solidFill>
        </p:spPr>
        <p:txBody>
          <a:bodyPr wrap="square">
            <a:spAutoFit/>
          </a:bodyPr>
          <a:lstStyle/>
          <a:p>
            <a:r>
              <a:rPr lang="en-US" dirty="0"/>
              <a:t>phone number type: </a:t>
            </a:r>
          </a:p>
          <a:p>
            <a:r>
              <a:rPr lang="en-US" dirty="0"/>
              <a:t> </a:t>
            </a:r>
            <a:r>
              <a:rPr lang="en-GB" dirty="0"/>
              <a:t>2 = mobile,1 = home, 3 = work, etc.</a:t>
            </a:r>
            <a:endParaRPr lang="en-US" dirty="0"/>
          </a:p>
        </p:txBody>
      </p:sp>
      <p:cxnSp>
        <p:nvCxnSpPr>
          <p:cNvPr id="6" name="Straight Arrow Connector 5">
            <a:extLst>
              <a:ext uri="{FF2B5EF4-FFF2-40B4-BE49-F238E27FC236}">
                <a16:creationId xmlns:a16="http://schemas.microsoft.com/office/drawing/2014/main" id="{D6BB33CA-32C9-FEF7-9F19-E18359C609B3}"/>
              </a:ext>
            </a:extLst>
          </p:cNvPr>
          <p:cNvCxnSpPr>
            <a:cxnSpLocks/>
          </p:cNvCxnSpPr>
          <p:nvPr/>
        </p:nvCxnSpPr>
        <p:spPr>
          <a:xfrm flipH="1">
            <a:off x="9177610" y="2684575"/>
            <a:ext cx="580470" cy="1114869"/>
          </a:xfrm>
          <a:prstGeom prst="straightConnector1">
            <a:avLst/>
          </a:prstGeom>
          <a:ln w="28575">
            <a:solidFill>
              <a:srgbClr val="D81E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1238CD3-37F4-D1B1-2AFB-90DAC27E4B9E}"/>
              </a:ext>
            </a:extLst>
          </p:cNvPr>
          <p:cNvSpPr txBox="1"/>
          <p:nvPr/>
        </p:nvSpPr>
        <p:spPr>
          <a:xfrm>
            <a:off x="4988824" y="5294219"/>
            <a:ext cx="6174154" cy="1477328"/>
          </a:xfrm>
          <a:prstGeom prst="rect">
            <a:avLst/>
          </a:prstGeom>
          <a:noFill/>
        </p:spPr>
        <p:txBody>
          <a:bodyPr wrap="square">
            <a:spAutoFit/>
          </a:bodyPr>
          <a:lstStyle/>
          <a:p>
            <a:r>
              <a:rPr lang="en-GB" dirty="0"/>
              <a:t>This means: WhatsApp knows this JID exists (you’ve had some interaction or it’s in a chat), but that number is not saved in the phone’s Contacts app. So WhatsApp only stores the JID; it does not copy the phone number into the number column because there is no linked Android contact (</a:t>
            </a:r>
            <a:r>
              <a:rPr lang="en-GB" dirty="0" err="1"/>
              <a:t>raw_contact_id</a:t>
            </a:r>
            <a:r>
              <a:rPr lang="en-GB" dirty="0"/>
              <a:t> is NULL).</a:t>
            </a:r>
            <a:endParaRPr lang="en-US" dirty="0"/>
          </a:p>
        </p:txBody>
      </p:sp>
      <p:sp>
        <p:nvSpPr>
          <p:cNvPr id="23" name="Rectangle 22">
            <a:extLst>
              <a:ext uri="{FF2B5EF4-FFF2-40B4-BE49-F238E27FC236}">
                <a16:creationId xmlns:a16="http://schemas.microsoft.com/office/drawing/2014/main" id="{F3AF3A12-62CC-062E-8A6A-B33DADE99AF2}"/>
              </a:ext>
            </a:extLst>
          </p:cNvPr>
          <p:cNvSpPr/>
          <p:nvPr/>
        </p:nvSpPr>
        <p:spPr>
          <a:xfrm>
            <a:off x="6330462" y="4356864"/>
            <a:ext cx="3548184" cy="21251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4450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F8C9A-C952-4543-A300-CA81CF5D3EBF}"/>
              </a:ext>
            </a:extLst>
          </p:cNvPr>
          <p:cNvSpPr>
            <a:spLocks noGrp="1"/>
          </p:cNvSpPr>
          <p:nvPr>
            <p:ph type="title"/>
          </p:nvPr>
        </p:nvSpPr>
        <p:spPr/>
        <p:txBody>
          <a:bodyPr/>
          <a:lstStyle/>
          <a:p>
            <a:r>
              <a:rPr lang="en-US">
                <a:cs typeface="Calibri Light"/>
              </a:rPr>
              <a:t>Sample q</a:t>
            </a:r>
            <a:r>
              <a:rPr lang="en-US">
                <a:cs typeface="Calibri"/>
              </a:rPr>
              <a:t>uestions</a:t>
            </a:r>
            <a:endParaRPr lang="en-US" dirty="0"/>
          </a:p>
        </p:txBody>
      </p:sp>
      <p:sp>
        <p:nvSpPr>
          <p:cNvPr id="3" name="Content Placeholder 2">
            <a:extLst>
              <a:ext uri="{FF2B5EF4-FFF2-40B4-BE49-F238E27FC236}">
                <a16:creationId xmlns:a16="http://schemas.microsoft.com/office/drawing/2014/main" id="{18D657A0-9034-4FCA-A510-61C52EF840AE}"/>
              </a:ext>
            </a:extLst>
          </p:cNvPr>
          <p:cNvSpPr>
            <a:spLocks noGrp="1"/>
          </p:cNvSpPr>
          <p:nvPr>
            <p:ph idx="1"/>
          </p:nvPr>
        </p:nvSpPr>
        <p:spPr/>
        <p:txBody>
          <a:bodyPr vert="horz" lIns="91440" tIns="45720" rIns="91440" bIns="45720" rtlCol="0" anchor="t">
            <a:normAutofit/>
          </a:bodyPr>
          <a:lstStyle/>
          <a:p>
            <a:r>
              <a:rPr lang="en-US">
                <a:cs typeface="Calibri"/>
              </a:rPr>
              <a:t>Which phone number is associated with WhatsApp?</a:t>
            </a:r>
          </a:p>
          <a:p>
            <a:r>
              <a:rPr lang="en-US">
                <a:cs typeface="Calibri"/>
              </a:rPr>
              <a:t>How many contacts are stored on WhatsApp?</a:t>
            </a:r>
          </a:p>
          <a:p>
            <a:r>
              <a:rPr lang="en-US">
                <a:cs typeface="Calibri"/>
              </a:rPr>
              <a:t>Are there any conversations stored in the device?</a:t>
            </a:r>
          </a:p>
          <a:p>
            <a:r>
              <a:rPr lang="en-US">
                <a:cs typeface="Calibri"/>
              </a:rPr>
              <a:t>Are we able to construct a timeline of the suspect’s behaviors?</a:t>
            </a:r>
          </a:p>
          <a:p>
            <a:pPr lvl="1"/>
            <a:endParaRPr lang="en-US" dirty="0">
              <a:cs typeface="Calibri"/>
            </a:endParaRPr>
          </a:p>
        </p:txBody>
      </p:sp>
      <p:pic>
        <p:nvPicPr>
          <p:cNvPr id="5" name="Picture 4" descr="Table&#10;&#10;Description automatically generated">
            <a:extLst>
              <a:ext uri="{FF2B5EF4-FFF2-40B4-BE49-F238E27FC236}">
                <a16:creationId xmlns:a16="http://schemas.microsoft.com/office/drawing/2014/main" id="{51D75257-52EB-BADB-29E2-3874A1BE983E}"/>
              </a:ext>
            </a:extLst>
          </p:cNvPr>
          <p:cNvPicPr>
            <a:picLocks noChangeAspect="1"/>
          </p:cNvPicPr>
          <p:nvPr/>
        </p:nvPicPr>
        <p:blipFill>
          <a:blip r:embed="rId2"/>
          <a:stretch>
            <a:fillRect/>
          </a:stretch>
        </p:blipFill>
        <p:spPr>
          <a:xfrm>
            <a:off x="942123" y="3826201"/>
            <a:ext cx="6199341" cy="2419785"/>
          </a:xfrm>
          <a:prstGeom prst="rect">
            <a:avLst/>
          </a:prstGeom>
        </p:spPr>
      </p:pic>
    </p:spTree>
    <p:extLst>
      <p:ext uri="{BB962C8B-B14F-4D97-AF65-F5344CB8AC3E}">
        <p14:creationId xmlns:p14="http://schemas.microsoft.com/office/powerpoint/2010/main" val="32847754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5685835-EF23-4A59-8788-5D17352C0C40}"/>
              </a:ext>
            </a:extLst>
          </p:cNvPr>
          <p:cNvPicPr>
            <a:picLocks noChangeAspect="1"/>
          </p:cNvPicPr>
          <p:nvPr/>
        </p:nvPicPr>
        <p:blipFill>
          <a:blip r:embed="rId3"/>
          <a:stretch>
            <a:fillRect/>
          </a:stretch>
        </p:blipFill>
        <p:spPr>
          <a:xfrm>
            <a:off x="1105116" y="0"/>
            <a:ext cx="9981767" cy="6858000"/>
          </a:xfrm>
          <a:prstGeom prst="rect">
            <a:avLst/>
          </a:prstGeom>
        </p:spPr>
      </p:pic>
    </p:spTree>
    <p:extLst>
      <p:ext uri="{BB962C8B-B14F-4D97-AF65-F5344CB8AC3E}">
        <p14:creationId xmlns:p14="http://schemas.microsoft.com/office/powerpoint/2010/main" val="2642546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68F72FF3-9C25-4C19-AF36-E26D6FE474C4}"/>
              </a:ext>
            </a:extLst>
          </p:cNvPr>
          <p:cNvPicPr>
            <a:picLocks noChangeAspect="1"/>
          </p:cNvPicPr>
          <p:nvPr/>
        </p:nvPicPr>
        <p:blipFill>
          <a:blip r:embed="rId2"/>
          <a:stretch>
            <a:fillRect/>
          </a:stretch>
        </p:blipFill>
        <p:spPr>
          <a:xfrm>
            <a:off x="658658" y="1306646"/>
            <a:ext cx="10890611" cy="4250926"/>
          </a:xfrm>
          <a:prstGeom prst="rect">
            <a:avLst/>
          </a:prstGeom>
        </p:spPr>
      </p:pic>
      <p:sp>
        <p:nvSpPr>
          <p:cNvPr id="2" name="TextBox 1">
            <a:extLst>
              <a:ext uri="{FF2B5EF4-FFF2-40B4-BE49-F238E27FC236}">
                <a16:creationId xmlns:a16="http://schemas.microsoft.com/office/drawing/2014/main" id="{7F9A2B99-FEF4-4CD7-AB28-AB21C9F32428}"/>
              </a:ext>
            </a:extLst>
          </p:cNvPr>
          <p:cNvSpPr txBox="1"/>
          <p:nvPr/>
        </p:nvSpPr>
        <p:spPr>
          <a:xfrm>
            <a:off x="838200" y="5813809"/>
            <a:ext cx="2990947" cy="369332"/>
          </a:xfrm>
          <a:prstGeom prst="rect">
            <a:avLst/>
          </a:prstGeom>
          <a:noFill/>
        </p:spPr>
        <p:txBody>
          <a:bodyPr wrap="none" rtlCol="0">
            <a:spAutoFit/>
          </a:bodyPr>
          <a:lstStyle/>
          <a:p>
            <a:r>
              <a:rPr lang="en-US" dirty="0"/>
              <a:t>Are timestamps </a:t>
            </a:r>
            <a:r>
              <a:rPr lang="en-US" dirty="0">
                <a:solidFill>
                  <a:srgbClr val="FF0000"/>
                </a:solidFill>
              </a:rPr>
              <a:t>one</a:t>
            </a:r>
            <a:r>
              <a:rPr lang="en-US" dirty="0"/>
              <a:t> hour off?</a:t>
            </a:r>
          </a:p>
        </p:txBody>
      </p:sp>
      <p:sp>
        <p:nvSpPr>
          <p:cNvPr id="6" name="Title 5">
            <a:extLst>
              <a:ext uri="{FF2B5EF4-FFF2-40B4-BE49-F238E27FC236}">
                <a16:creationId xmlns:a16="http://schemas.microsoft.com/office/drawing/2014/main" id="{61805A75-19A1-AE24-7CAC-719C8AD8F6B5}"/>
              </a:ext>
            </a:extLst>
          </p:cNvPr>
          <p:cNvSpPr>
            <a:spLocks noGrp="1"/>
          </p:cNvSpPr>
          <p:nvPr>
            <p:ph type="title"/>
          </p:nvPr>
        </p:nvSpPr>
        <p:spPr/>
        <p:txBody>
          <a:bodyPr/>
          <a:lstStyle/>
          <a:p>
            <a:r>
              <a:rPr lang="en-GB" dirty="0"/>
              <a:t>Can you reconstruct the timeline?</a:t>
            </a:r>
            <a:endParaRPr lang="en-US" dirty="0"/>
          </a:p>
        </p:txBody>
      </p:sp>
      <p:pic>
        <p:nvPicPr>
          <p:cNvPr id="8" name="Picture 7">
            <a:extLst>
              <a:ext uri="{FF2B5EF4-FFF2-40B4-BE49-F238E27FC236}">
                <a16:creationId xmlns:a16="http://schemas.microsoft.com/office/drawing/2014/main" id="{86CDC0FA-6B87-4A2D-A86F-10B55E81B60B}"/>
              </a:ext>
            </a:extLst>
          </p:cNvPr>
          <p:cNvPicPr>
            <a:picLocks noChangeAspect="1"/>
          </p:cNvPicPr>
          <p:nvPr/>
        </p:nvPicPr>
        <p:blipFill>
          <a:blip r:embed="rId3"/>
          <a:stretch>
            <a:fillRect/>
          </a:stretch>
        </p:blipFill>
        <p:spPr>
          <a:xfrm>
            <a:off x="6867179" y="4811697"/>
            <a:ext cx="1707028" cy="1889924"/>
          </a:xfrm>
          <a:prstGeom prst="rect">
            <a:avLst/>
          </a:prstGeom>
        </p:spPr>
      </p:pic>
      <p:grpSp>
        <p:nvGrpSpPr>
          <p:cNvPr id="11" name="Group 10">
            <a:extLst>
              <a:ext uri="{FF2B5EF4-FFF2-40B4-BE49-F238E27FC236}">
                <a16:creationId xmlns:a16="http://schemas.microsoft.com/office/drawing/2014/main" id="{64DA9447-4475-80CF-207C-7AC74D2377A5}"/>
              </a:ext>
            </a:extLst>
          </p:cNvPr>
          <p:cNvGrpSpPr/>
          <p:nvPr/>
        </p:nvGrpSpPr>
        <p:grpSpPr>
          <a:xfrm>
            <a:off x="6206991" y="5482749"/>
            <a:ext cx="667800" cy="665280"/>
            <a:chOff x="6206991" y="5482749"/>
            <a:chExt cx="667800" cy="665280"/>
          </a:xfrm>
        </p:grpSpPr>
        <mc:AlternateContent xmlns:mc="http://schemas.openxmlformats.org/markup-compatibility/2006" xmlns:p14="http://schemas.microsoft.com/office/powerpoint/2010/main">
          <mc:Choice Requires="p14">
            <p:contentPart p14:bwMode="auto" r:id="rId4">
              <p14:nvContentPartPr>
                <p14:cNvPr id="9" name="Ink 8">
                  <a:extLst>
                    <a:ext uri="{FF2B5EF4-FFF2-40B4-BE49-F238E27FC236}">
                      <a16:creationId xmlns:a16="http://schemas.microsoft.com/office/drawing/2014/main" id="{9403ECC2-47FC-E74A-4494-6AB6AECCFC6B}"/>
                    </a:ext>
                  </a:extLst>
                </p14:cNvPr>
                <p14:cNvContentPartPr/>
                <p14:nvPr/>
              </p14:nvContentPartPr>
              <p14:xfrm>
                <a:off x="6206991" y="5482749"/>
                <a:ext cx="667800" cy="665280"/>
              </p14:xfrm>
            </p:contentPart>
          </mc:Choice>
          <mc:Fallback xmlns="">
            <p:pic>
              <p:nvPicPr>
                <p:cNvPr id="9" name="Ink 8">
                  <a:extLst>
                    <a:ext uri="{FF2B5EF4-FFF2-40B4-BE49-F238E27FC236}">
                      <a16:creationId xmlns:a16="http://schemas.microsoft.com/office/drawing/2014/main" id="{9403ECC2-47FC-E74A-4494-6AB6AECCFC6B}"/>
                    </a:ext>
                  </a:extLst>
                </p:cNvPr>
                <p:cNvPicPr/>
                <p:nvPr/>
              </p:nvPicPr>
              <p:blipFill>
                <a:blip r:embed="rId5"/>
                <a:stretch>
                  <a:fillRect/>
                </a:stretch>
              </p:blipFill>
              <p:spPr>
                <a:xfrm>
                  <a:off x="6197991" y="5474109"/>
                  <a:ext cx="685440" cy="682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Ink 9">
                  <a:extLst>
                    <a:ext uri="{FF2B5EF4-FFF2-40B4-BE49-F238E27FC236}">
                      <a16:creationId xmlns:a16="http://schemas.microsoft.com/office/drawing/2014/main" id="{0114826D-38F8-B21B-9C3A-EE53F30B0B84}"/>
                    </a:ext>
                  </a:extLst>
                </p14:cNvPr>
                <p14:cNvContentPartPr/>
                <p14:nvPr/>
              </p14:nvContentPartPr>
              <p14:xfrm>
                <a:off x="6286551" y="5485269"/>
                <a:ext cx="212760" cy="18000"/>
              </p14:xfrm>
            </p:contentPart>
          </mc:Choice>
          <mc:Fallback xmlns="">
            <p:pic>
              <p:nvPicPr>
                <p:cNvPr id="10" name="Ink 9">
                  <a:extLst>
                    <a:ext uri="{FF2B5EF4-FFF2-40B4-BE49-F238E27FC236}">
                      <a16:creationId xmlns:a16="http://schemas.microsoft.com/office/drawing/2014/main" id="{0114826D-38F8-B21B-9C3A-EE53F30B0B84}"/>
                    </a:ext>
                  </a:extLst>
                </p:cNvPr>
                <p:cNvPicPr/>
                <p:nvPr/>
              </p:nvPicPr>
              <p:blipFill>
                <a:blip r:embed="rId7"/>
                <a:stretch>
                  <a:fillRect/>
                </a:stretch>
              </p:blipFill>
              <p:spPr>
                <a:xfrm>
                  <a:off x="6277551" y="5476629"/>
                  <a:ext cx="230400" cy="35640"/>
                </a:xfrm>
                <a:prstGeom prst="rect">
                  <a:avLst/>
                </a:prstGeom>
              </p:spPr>
            </p:pic>
          </mc:Fallback>
        </mc:AlternateContent>
      </p:grpSp>
    </p:spTree>
    <p:extLst>
      <p:ext uri="{BB962C8B-B14F-4D97-AF65-F5344CB8AC3E}">
        <p14:creationId xmlns:p14="http://schemas.microsoft.com/office/powerpoint/2010/main" val="7861975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1A9EA-8343-4484-840E-C705D9DD92F5}"/>
              </a:ext>
            </a:extLst>
          </p:cNvPr>
          <p:cNvSpPr>
            <a:spLocks noGrp="1"/>
          </p:cNvSpPr>
          <p:nvPr>
            <p:ph type="title"/>
          </p:nvPr>
        </p:nvSpPr>
        <p:spPr/>
        <p:txBody>
          <a:bodyPr/>
          <a:lstStyle/>
          <a:p>
            <a:r>
              <a:rPr lang="en-US">
                <a:cs typeface="Calibri Light"/>
              </a:rPr>
              <a:t>To summarize</a:t>
            </a:r>
            <a:endParaRPr lang="en-US"/>
          </a:p>
        </p:txBody>
      </p:sp>
      <p:sp>
        <p:nvSpPr>
          <p:cNvPr id="3" name="Content Placeholder 2">
            <a:extLst>
              <a:ext uri="{FF2B5EF4-FFF2-40B4-BE49-F238E27FC236}">
                <a16:creationId xmlns:a16="http://schemas.microsoft.com/office/drawing/2014/main" id="{F4930A26-1A14-4060-8BA5-BFBB79F20694}"/>
              </a:ext>
            </a:extLst>
          </p:cNvPr>
          <p:cNvSpPr>
            <a:spLocks noGrp="1"/>
          </p:cNvSpPr>
          <p:nvPr>
            <p:ph idx="1"/>
          </p:nvPr>
        </p:nvSpPr>
        <p:spPr/>
        <p:txBody>
          <a:bodyPr vert="horz" lIns="91440" tIns="45720" rIns="91440" bIns="45720" rtlCol="0" anchor="t">
            <a:normAutofit/>
          </a:bodyPr>
          <a:lstStyle/>
          <a:p>
            <a:r>
              <a:rPr lang="en-US" dirty="0">
                <a:cs typeface="Calibri"/>
              </a:rPr>
              <a:t>Dig into databases (</a:t>
            </a:r>
            <a:r>
              <a:rPr lang="en-US" dirty="0" err="1">
                <a:solidFill>
                  <a:schemeClr val="accent2"/>
                </a:solidFill>
                <a:cs typeface="Calibri"/>
              </a:rPr>
              <a:t>msgstore.db</a:t>
            </a:r>
            <a:r>
              <a:rPr lang="en-US" dirty="0">
                <a:solidFill>
                  <a:schemeClr val="accent2"/>
                </a:solidFill>
                <a:cs typeface="Calibri"/>
              </a:rPr>
              <a:t> </a:t>
            </a:r>
            <a:r>
              <a:rPr lang="en-US" dirty="0">
                <a:cs typeface="Calibri"/>
              </a:rPr>
              <a:t>&amp; </a:t>
            </a:r>
            <a:r>
              <a:rPr lang="en-US" dirty="0" err="1">
                <a:solidFill>
                  <a:schemeClr val="accent2"/>
                </a:solidFill>
                <a:cs typeface="Calibri"/>
              </a:rPr>
              <a:t>wa.db</a:t>
            </a:r>
            <a:r>
              <a:rPr lang="en-US" dirty="0">
                <a:cs typeface="Calibri"/>
              </a:rPr>
              <a:t>) to fetch information such as messages, contacts, etc.</a:t>
            </a:r>
          </a:p>
          <a:p>
            <a:r>
              <a:rPr lang="en-US" dirty="0">
                <a:cs typeface="Calibri"/>
              </a:rPr>
              <a:t>Find the phone number associated with </a:t>
            </a:r>
            <a:r>
              <a:rPr lang="en-US" dirty="0">
                <a:solidFill>
                  <a:schemeClr val="accent5"/>
                </a:solidFill>
                <a:cs typeface="Calibri"/>
              </a:rPr>
              <a:t>WhatsApp</a:t>
            </a:r>
          </a:p>
          <a:p>
            <a:r>
              <a:rPr lang="en-US" dirty="0">
                <a:cs typeface="Calibri"/>
              </a:rPr>
              <a:t>Questions: Use SQL to reconstruct the timeline</a:t>
            </a:r>
          </a:p>
          <a:p>
            <a:endParaRPr lang="en-US" dirty="0" err="1">
              <a:cs typeface="Calibri"/>
            </a:endParaRPr>
          </a:p>
        </p:txBody>
      </p:sp>
    </p:spTree>
    <p:extLst>
      <p:ext uri="{BB962C8B-B14F-4D97-AF65-F5344CB8AC3E}">
        <p14:creationId xmlns:p14="http://schemas.microsoft.com/office/powerpoint/2010/main" val="10358854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33BD67-6580-426E-A52B-F90176007EE9}"/>
              </a:ext>
            </a:extLst>
          </p:cNvPr>
          <p:cNvSpPr>
            <a:spLocks noGrp="1"/>
          </p:cNvSpPr>
          <p:nvPr>
            <p:ph type="title"/>
          </p:nvPr>
        </p:nvSpPr>
        <p:spPr/>
        <p:txBody>
          <a:bodyPr/>
          <a:lstStyle/>
          <a:p>
            <a:r>
              <a:rPr lang="en-US" dirty="0"/>
              <a:t>Homework (Snapshot)</a:t>
            </a:r>
          </a:p>
        </p:txBody>
      </p:sp>
      <p:sp>
        <p:nvSpPr>
          <p:cNvPr id="5" name="Text Placeholder 4">
            <a:extLst>
              <a:ext uri="{FF2B5EF4-FFF2-40B4-BE49-F238E27FC236}">
                <a16:creationId xmlns:a16="http://schemas.microsoft.com/office/drawing/2014/main" id="{052100DE-262D-4975-871C-67548A5C0E94}"/>
              </a:ext>
            </a:extLst>
          </p:cNvPr>
          <p:cNvSpPr>
            <a:spLocks noGrp="1"/>
          </p:cNvSpPr>
          <p:nvPr>
            <p:ph type="body" idx="1"/>
          </p:nvPr>
        </p:nvSpPr>
        <p:spPr/>
        <p:txBody>
          <a:bodyPr/>
          <a:lstStyle/>
          <a:p>
            <a:r>
              <a:rPr lang="en-US" dirty="0"/>
              <a:t>Similar approach</a:t>
            </a:r>
          </a:p>
        </p:txBody>
      </p:sp>
    </p:spTree>
    <p:extLst>
      <p:ext uri="{BB962C8B-B14F-4D97-AF65-F5344CB8AC3E}">
        <p14:creationId xmlns:p14="http://schemas.microsoft.com/office/powerpoint/2010/main" val="28383627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8A352-1073-4670-9FE7-9E4313BC14D0}"/>
              </a:ext>
            </a:extLst>
          </p:cNvPr>
          <p:cNvSpPr>
            <a:spLocks noGrp="1"/>
          </p:cNvSpPr>
          <p:nvPr>
            <p:ph type="title"/>
          </p:nvPr>
        </p:nvSpPr>
        <p:spPr/>
        <p:txBody>
          <a:bodyPr/>
          <a:lstStyle/>
          <a:p>
            <a:r>
              <a:rPr lang="en-US" dirty="0"/>
              <a:t>Snapchat</a:t>
            </a:r>
          </a:p>
        </p:txBody>
      </p:sp>
      <p:sp>
        <p:nvSpPr>
          <p:cNvPr id="7" name="Content Placeholder 6">
            <a:extLst>
              <a:ext uri="{FF2B5EF4-FFF2-40B4-BE49-F238E27FC236}">
                <a16:creationId xmlns:a16="http://schemas.microsoft.com/office/drawing/2014/main" id="{1C6A96F9-DE7C-449C-B767-00C7C5E4142F}"/>
              </a:ext>
            </a:extLst>
          </p:cNvPr>
          <p:cNvSpPr>
            <a:spLocks noGrp="1"/>
          </p:cNvSpPr>
          <p:nvPr>
            <p:ph idx="1"/>
          </p:nvPr>
        </p:nvSpPr>
        <p:spPr>
          <a:xfrm>
            <a:off x="838200" y="1825625"/>
            <a:ext cx="10515600" cy="4270375"/>
          </a:xfrm>
        </p:spPr>
        <p:txBody>
          <a:bodyPr>
            <a:normAutofit fontScale="92500" lnSpcReduction="10000"/>
          </a:bodyPr>
          <a:lstStyle/>
          <a:p>
            <a:r>
              <a:rPr lang="en-GB" dirty="0"/>
              <a:t>Snapchat opens right to the camera, so you can send a Snap in seconds! Just take a photo or video, add a caption, and send it to your best friends and family. Express yourself with Filters, Lenses, </a:t>
            </a:r>
            <a:r>
              <a:rPr lang="en-GB" dirty="0" err="1"/>
              <a:t>Bitmojis</a:t>
            </a:r>
            <a:r>
              <a:rPr lang="en-GB" dirty="0"/>
              <a:t>, and all kinds of fun effects.</a:t>
            </a:r>
          </a:p>
          <a:p>
            <a:r>
              <a:rPr lang="en-US" dirty="0"/>
              <a:t>Evidence types</a:t>
            </a:r>
          </a:p>
          <a:p>
            <a:pPr lvl="1"/>
            <a:r>
              <a:rPr lang="en-US" dirty="0"/>
              <a:t>SNAP: camera</a:t>
            </a:r>
          </a:p>
          <a:p>
            <a:pPr lvl="1"/>
            <a:r>
              <a:rPr lang="en-US" dirty="0"/>
              <a:t>CHAT : messages</a:t>
            </a:r>
          </a:p>
          <a:p>
            <a:pPr lvl="1"/>
            <a:r>
              <a:rPr lang="en-US" dirty="0"/>
              <a:t>STORIES: friends' Stories, news, shows</a:t>
            </a:r>
          </a:p>
          <a:p>
            <a:pPr lvl="1"/>
            <a:r>
              <a:rPr lang="en-US" dirty="0"/>
              <a:t>SPOTLIGHT: best of Snapchat!</a:t>
            </a:r>
          </a:p>
          <a:p>
            <a:pPr lvl="1"/>
            <a:r>
              <a:rPr lang="en-US" dirty="0"/>
              <a:t>SNAP MAP: map</a:t>
            </a:r>
          </a:p>
          <a:p>
            <a:pPr lvl="1"/>
            <a:r>
              <a:rPr lang="en-US" dirty="0"/>
              <a:t>MEMORIES: look back on Snaps</a:t>
            </a:r>
          </a:p>
          <a:p>
            <a:pPr lvl="1"/>
            <a:r>
              <a:rPr lang="en-US" dirty="0"/>
              <a:t>FRIENDSHIP PROFILE: friends’ info</a:t>
            </a:r>
          </a:p>
        </p:txBody>
      </p:sp>
      <p:pic>
        <p:nvPicPr>
          <p:cNvPr id="4" name="Picture 3">
            <a:extLst>
              <a:ext uri="{FF2B5EF4-FFF2-40B4-BE49-F238E27FC236}">
                <a16:creationId xmlns:a16="http://schemas.microsoft.com/office/drawing/2014/main" id="{92E8BE2D-CFDB-4D28-949E-6B0C4A8C5D77}"/>
              </a:ext>
            </a:extLst>
          </p:cNvPr>
          <p:cNvPicPr>
            <a:picLocks noChangeAspect="1"/>
          </p:cNvPicPr>
          <p:nvPr/>
        </p:nvPicPr>
        <p:blipFill>
          <a:blip r:embed="rId3"/>
          <a:stretch>
            <a:fillRect/>
          </a:stretch>
        </p:blipFill>
        <p:spPr>
          <a:xfrm>
            <a:off x="8299938" y="0"/>
            <a:ext cx="3813693" cy="1717196"/>
          </a:xfrm>
          <a:prstGeom prst="rect">
            <a:avLst/>
          </a:prstGeom>
        </p:spPr>
      </p:pic>
    </p:spTree>
    <p:extLst>
      <p:ext uri="{BB962C8B-B14F-4D97-AF65-F5344CB8AC3E}">
        <p14:creationId xmlns:p14="http://schemas.microsoft.com/office/powerpoint/2010/main" val="24241708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4E4000-758D-4116-AB77-CBB2F5F3E876}"/>
              </a:ext>
            </a:extLst>
          </p:cNvPr>
          <p:cNvSpPr>
            <a:spLocks noGrp="1"/>
          </p:cNvSpPr>
          <p:nvPr>
            <p:ph type="title"/>
          </p:nvPr>
        </p:nvSpPr>
        <p:spPr/>
        <p:txBody>
          <a:bodyPr/>
          <a:lstStyle/>
          <a:p>
            <a:r>
              <a:rPr lang="en-US" dirty="0"/>
              <a:t>Snapchat level 1 file structure</a:t>
            </a:r>
          </a:p>
        </p:txBody>
      </p:sp>
      <p:pic>
        <p:nvPicPr>
          <p:cNvPr id="5" name="Picture 4">
            <a:extLst>
              <a:ext uri="{FF2B5EF4-FFF2-40B4-BE49-F238E27FC236}">
                <a16:creationId xmlns:a16="http://schemas.microsoft.com/office/drawing/2014/main" id="{B3AD24E9-3BDA-4564-8E55-2BE4228B1741}"/>
              </a:ext>
            </a:extLst>
          </p:cNvPr>
          <p:cNvPicPr>
            <a:picLocks noChangeAspect="1"/>
          </p:cNvPicPr>
          <p:nvPr/>
        </p:nvPicPr>
        <p:blipFill>
          <a:blip r:embed="rId3"/>
          <a:stretch>
            <a:fillRect/>
          </a:stretch>
        </p:blipFill>
        <p:spPr>
          <a:xfrm>
            <a:off x="838200" y="2089215"/>
            <a:ext cx="5658852" cy="1524791"/>
          </a:xfrm>
          <a:prstGeom prst="rect">
            <a:avLst/>
          </a:prstGeom>
        </p:spPr>
      </p:pic>
    </p:spTree>
    <p:extLst>
      <p:ext uri="{BB962C8B-B14F-4D97-AF65-F5344CB8AC3E}">
        <p14:creationId xmlns:p14="http://schemas.microsoft.com/office/powerpoint/2010/main" val="14974621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4E4000-758D-4116-AB77-CBB2F5F3E876}"/>
              </a:ext>
            </a:extLst>
          </p:cNvPr>
          <p:cNvSpPr>
            <a:spLocks noGrp="1"/>
          </p:cNvSpPr>
          <p:nvPr>
            <p:ph type="title"/>
          </p:nvPr>
        </p:nvSpPr>
        <p:spPr>
          <a:xfrm>
            <a:off x="838200" y="365125"/>
            <a:ext cx="6486728" cy="1325563"/>
          </a:xfrm>
        </p:spPr>
        <p:txBody>
          <a:bodyPr>
            <a:normAutofit/>
          </a:bodyPr>
          <a:lstStyle/>
          <a:p>
            <a:r>
              <a:rPr lang="en-US" sz="4000" dirty="0"/>
              <a:t>Snapchat level 2 file structure</a:t>
            </a:r>
          </a:p>
        </p:txBody>
      </p:sp>
      <p:pic>
        <p:nvPicPr>
          <p:cNvPr id="3" name="Picture 2">
            <a:extLst>
              <a:ext uri="{FF2B5EF4-FFF2-40B4-BE49-F238E27FC236}">
                <a16:creationId xmlns:a16="http://schemas.microsoft.com/office/drawing/2014/main" id="{644FD403-6287-4E10-9583-0EB931C25731}"/>
              </a:ext>
            </a:extLst>
          </p:cNvPr>
          <p:cNvPicPr>
            <a:picLocks noChangeAspect="1"/>
          </p:cNvPicPr>
          <p:nvPr/>
        </p:nvPicPr>
        <p:blipFill rotWithShape="1">
          <a:blip r:embed="rId3"/>
          <a:srcRect b="17873"/>
          <a:stretch/>
        </p:blipFill>
        <p:spPr>
          <a:xfrm>
            <a:off x="838200" y="1381122"/>
            <a:ext cx="4599400" cy="5111753"/>
          </a:xfrm>
          <a:prstGeom prst="rect">
            <a:avLst/>
          </a:prstGeom>
        </p:spPr>
      </p:pic>
      <p:pic>
        <p:nvPicPr>
          <p:cNvPr id="7" name="Picture 6">
            <a:extLst>
              <a:ext uri="{FF2B5EF4-FFF2-40B4-BE49-F238E27FC236}">
                <a16:creationId xmlns:a16="http://schemas.microsoft.com/office/drawing/2014/main" id="{C8CF828C-D42A-49D5-A33B-D1C523801F9A}"/>
              </a:ext>
            </a:extLst>
          </p:cNvPr>
          <p:cNvPicPr>
            <a:picLocks noChangeAspect="1"/>
          </p:cNvPicPr>
          <p:nvPr/>
        </p:nvPicPr>
        <p:blipFill>
          <a:blip r:embed="rId4"/>
          <a:stretch>
            <a:fillRect/>
          </a:stretch>
        </p:blipFill>
        <p:spPr>
          <a:xfrm>
            <a:off x="7002005" y="0"/>
            <a:ext cx="5189995" cy="6858000"/>
          </a:xfrm>
          <a:prstGeom prst="rect">
            <a:avLst/>
          </a:prstGeom>
        </p:spPr>
      </p:pic>
    </p:spTree>
    <p:extLst>
      <p:ext uri="{BB962C8B-B14F-4D97-AF65-F5344CB8AC3E}">
        <p14:creationId xmlns:p14="http://schemas.microsoft.com/office/powerpoint/2010/main" val="29161500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88244-1240-4B78-80E3-A33024F02A26}"/>
              </a:ext>
            </a:extLst>
          </p:cNvPr>
          <p:cNvSpPr>
            <a:spLocks noGrp="1"/>
          </p:cNvSpPr>
          <p:nvPr>
            <p:ph type="title"/>
          </p:nvPr>
        </p:nvSpPr>
        <p:spPr/>
        <p:txBody>
          <a:bodyPr>
            <a:normAutofit fontScale="90000"/>
          </a:bodyPr>
          <a:lstStyle/>
          <a:p>
            <a:r>
              <a:rPr lang="en-US" dirty="0"/>
              <a:t>Who was the last logged in snapchat?</a:t>
            </a:r>
            <a:br>
              <a:rPr lang="en-US" dirty="0"/>
            </a:br>
            <a:r>
              <a:rPr lang="en-US" sz="2700" i="1" dirty="0">
                <a:solidFill>
                  <a:srgbClr val="7030A0"/>
                </a:solidFill>
              </a:rPr>
              <a:t>data/data</a:t>
            </a:r>
            <a:r>
              <a:rPr lang="en-US" sz="2700" i="1" dirty="0">
                <a:solidFill>
                  <a:srgbClr val="C00000"/>
                </a:solidFill>
              </a:rPr>
              <a:t>/</a:t>
            </a:r>
            <a:r>
              <a:rPr lang="en-US" sz="2700" i="1" dirty="0" err="1">
                <a:solidFill>
                  <a:schemeClr val="accent6"/>
                </a:solidFill>
              </a:rPr>
              <a:t>com.snapchat.android</a:t>
            </a:r>
            <a:r>
              <a:rPr lang="en-US" sz="2700" i="1" dirty="0">
                <a:solidFill>
                  <a:srgbClr val="C00000"/>
                </a:solidFill>
              </a:rPr>
              <a:t>/</a:t>
            </a:r>
            <a:r>
              <a:rPr lang="en-US" sz="2700" i="1" dirty="0" err="1">
                <a:solidFill>
                  <a:schemeClr val="accent1"/>
                </a:solidFill>
              </a:rPr>
              <a:t>shared_prefs</a:t>
            </a:r>
            <a:r>
              <a:rPr lang="en-US" sz="2700" i="1" dirty="0">
                <a:solidFill>
                  <a:srgbClr val="C00000"/>
                </a:solidFill>
              </a:rPr>
              <a:t>/identity_persistent_store.xml</a:t>
            </a:r>
            <a:endParaRPr lang="en-US" i="1" dirty="0">
              <a:solidFill>
                <a:srgbClr val="C00000"/>
              </a:solidFill>
            </a:endParaRPr>
          </a:p>
        </p:txBody>
      </p:sp>
      <p:pic>
        <p:nvPicPr>
          <p:cNvPr id="4" name="Picture 3">
            <a:extLst>
              <a:ext uri="{FF2B5EF4-FFF2-40B4-BE49-F238E27FC236}">
                <a16:creationId xmlns:a16="http://schemas.microsoft.com/office/drawing/2014/main" id="{C4966F9D-8C23-48A9-BBF1-A7146EEC7FAB}"/>
              </a:ext>
            </a:extLst>
          </p:cNvPr>
          <p:cNvPicPr>
            <a:picLocks noChangeAspect="1"/>
          </p:cNvPicPr>
          <p:nvPr/>
        </p:nvPicPr>
        <p:blipFill>
          <a:blip r:embed="rId2"/>
          <a:stretch>
            <a:fillRect/>
          </a:stretch>
        </p:blipFill>
        <p:spPr>
          <a:xfrm>
            <a:off x="838200" y="2032445"/>
            <a:ext cx="9876397" cy="3687419"/>
          </a:xfrm>
          <a:prstGeom prst="rect">
            <a:avLst/>
          </a:prstGeom>
        </p:spPr>
      </p:pic>
    </p:spTree>
    <p:extLst>
      <p:ext uri="{BB962C8B-B14F-4D97-AF65-F5344CB8AC3E}">
        <p14:creationId xmlns:p14="http://schemas.microsoft.com/office/powerpoint/2010/main" val="36123703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DF6A6-E0E7-443C-878B-51CBD86BA437}"/>
              </a:ext>
            </a:extLst>
          </p:cNvPr>
          <p:cNvSpPr>
            <a:spLocks noGrp="1"/>
          </p:cNvSpPr>
          <p:nvPr>
            <p:ph type="title"/>
          </p:nvPr>
        </p:nvSpPr>
        <p:spPr/>
        <p:txBody>
          <a:bodyPr>
            <a:normAutofit fontScale="90000"/>
          </a:bodyPr>
          <a:lstStyle/>
          <a:p>
            <a:r>
              <a:rPr lang="en-US" dirty="0"/>
              <a:t>What </a:t>
            </a:r>
            <a:r>
              <a:rPr lang="en-US"/>
              <a:t>is email/phone </a:t>
            </a:r>
            <a:r>
              <a:rPr lang="en-US" dirty="0"/>
              <a:t>number of snapchat?</a:t>
            </a:r>
            <a:br>
              <a:rPr lang="en-US" dirty="0"/>
            </a:br>
            <a:r>
              <a:rPr lang="en-GB" sz="2700" i="1" dirty="0">
                <a:solidFill>
                  <a:srgbClr val="7030A0"/>
                </a:solidFill>
              </a:rPr>
              <a:t>data/data</a:t>
            </a:r>
            <a:r>
              <a:rPr lang="en-GB" sz="2700" i="1" dirty="0">
                <a:solidFill>
                  <a:srgbClr val="C00000"/>
                </a:solidFill>
              </a:rPr>
              <a:t>/</a:t>
            </a:r>
            <a:r>
              <a:rPr lang="en-GB" sz="2700" i="1" dirty="0" err="1">
                <a:solidFill>
                  <a:schemeClr val="accent6"/>
                </a:solidFill>
              </a:rPr>
              <a:t>com.snapchat.android</a:t>
            </a:r>
            <a:r>
              <a:rPr lang="en-GB" sz="2700" i="1" dirty="0">
                <a:solidFill>
                  <a:srgbClr val="C00000"/>
                </a:solidFill>
              </a:rPr>
              <a:t>/</a:t>
            </a:r>
            <a:r>
              <a:rPr lang="en-GB" sz="2700" i="1" dirty="0" err="1">
                <a:solidFill>
                  <a:schemeClr val="accent1"/>
                </a:solidFill>
              </a:rPr>
              <a:t>shared_prefs</a:t>
            </a:r>
            <a:r>
              <a:rPr lang="en-GB" sz="2700" i="1" dirty="0">
                <a:solidFill>
                  <a:srgbClr val="C00000"/>
                </a:solidFill>
              </a:rPr>
              <a:t>/user_session_shared_pref.xml</a:t>
            </a:r>
            <a:endParaRPr lang="en-US" i="1" dirty="0">
              <a:solidFill>
                <a:srgbClr val="C00000"/>
              </a:solidFill>
            </a:endParaRPr>
          </a:p>
        </p:txBody>
      </p:sp>
      <p:pic>
        <p:nvPicPr>
          <p:cNvPr id="4" name="Picture 3">
            <a:extLst>
              <a:ext uri="{FF2B5EF4-FFF2-40B4-BE49-F238E27FC236}">
                <a16:creationId xmlns:a16="http://schemas.microsoft.com/office/drawing/2014/main" id="{5DB9EE55-8C8E-4A94-B3DB-38A90560A0EC}"/>
              </a:ext>
            </a:extLst>
          </p:cNvPr>
          <p:cNvPicPr>
            <a:picLocks noChangeAspect="1"/>
          </p:cNvPicPr>
          <p:nvPr/>
        </p:nvPicPr>
        <p:blipFill>
          <a:blip r:embed="rId3"/>
          <a:stretch>
            <a:fillRect/>
          </a:stretch>
        </p:blipFill>
        <p:spPr>
          <a:xfrm>
            <a:off x="838200" y="1841039"/>
            <a:ext cx="9820154" cy="4413846"/>
          </a:xfrm>
          <a:prstGeom prst="rect">
            <a:avLst/>
          </a:prstGeom>
        </p:spPr>
      </p:pic>
    </p:spTree>
    <p:extLst>
      <p:ext uri="{BB962C8B-B14F-4D97-AF65-F5344CB8AC3E}">
        <p14:creationId xmlns:p14="http://schemas.microsoft.com/office/powerpoint/2010/main" val="414764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0DDC0A-3BD4-9E79-BBD3-0495FF4B98F2}"/>
              </a:ext>
            </a:extLst>
          </p:cNvPr>
          <p:cNvSpPr>
            <a:spLocks noGrp="1"/>
          </p:cNvSpPr>
          <p:nvPr>
            <p:ph type="title"/>
          </p:nvPr>
        </p:nvSpPr>
        <p:spPr/>
        <p:txBody>
          <a:bodyPr/>
          <a:lstStyle/>
          <a:p>
            <a:r>
              <a:rPr lang="en-US" dirty="0"/>
              <a:t>Investigate </a:t>
            </a:r>
            <a:r>
              <a:rPr lang="en-US" dirty="0" err="1"/>
              <a:t>whatsApp</a:t>
            </a:r>
            <a:endParaRPr lang="en-US" dirty="0"/>
          </a:p>
        </p:txBody>
      </p:sp>
      <p:sp>
        <p:nvSpPr>
          <p:cNvPr id="5" name="Text Placeholder 4">
            <a:extLst>
              <a:ext uri="{FF2B5EF4-FFF2-40B4-BE49-F238E27FC236}">
                <a16:creationId xmlns:a16="http://schemas.microsoft.com/office/drawing/2014/main" id="{BE4B009E-31C2-E482-6F2B-1038D5AF193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835057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97F92-30B2-41F4-BB0D-E794E8DF3986}"/>
              </a:ext>
            </a:extLst>
          </p:cNvPr>
          <p:cNvSpPr>
            <a:spLocks noGrp="1"/>
          </p:cNvSpPr>
          <p:nvPr>
            <p:ph type="title"/>
          </p:nvPr>
        </p:nvSpPr>
        <p:spPr/>
        <p:txBody>
          <a:bodyPr/>
          <a:lstStyle/>
          <a:p>
            <a:r>
              <a:rPr lang="en-US" dirty="0" err="1"/>
              <a:t>whatsApp</a:t>
            </a:r>
            <a:r>
              <a:rPr lang="en-US" dirty="0"/>
              <a:t> folder structure</a:t>
            </a:r>
          </a:p>
        </p:txBody>
      </p:sp>
      <p:pic>
        <p:nvPicPr>
          <p:cNvPr id="4" name="Picture 3">
            <a:extLst>
              <a:ext uri="{FF2B5EF4-FFF2-40B4-BE49-F238E27FC236}">
                <a16:creationId xmlns:a16="http://schemas.microsoft.com/office/drawing/2014/main" id="{84B6388A-0A5A-F357-0D1B-3598E22B4D6A}"/>
              </a:ext>
            </a:extLst>
          </p:cNvPr>
          <p:cNvPicPr>
            <a:picLocks noChangeAspect="1"/>
          </p:cNvPicPr>
          <p:nvPr/>
        </p:nvPicPr>
        <p:blipFill>
          <a:blip r:embed="rId3"/>
          <a:stretch>
            <a:fillRect/>
          </a:stretch>
        </p:blipFill>
        <p:spPr>
          <a:xfrm>
            <a:off x="838200" y="2430702"/>
            <a:ext cx="6302969" cy="1935558"/>
          </a:xfrm>
          <a:prstGeom prst="rect">
            <a:avLst/>
          </a:prstGeom>
        </p:spPr>
      </p:pic>
    </p:spTree>
    <p:extLst>
      <p:ext uri="{BB962C8B-B14F-4D97-AF65-F5344CB8AC3E}">
        <p14:creationId xmlns:p14="http://schemas.microsoft.com/office/powerpoint/2010/main" val="610156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A34A05-6BD6-BF02-E1A2-AB7DBD889107}"/>
              </a:ext>
            </a:extLst>
          </p:cNvPr>
          <p:cNvSpPr>
            <a:spLocks noGrp="1"/>
          </p:cNvSpPr>
          <p:nvPr>
            <p:ph type="title"/>
          </p:nvPr>
        </p:nvSpPr>
        <p:spPr/>
        <p:txBody>
          <a:bodyPr/>
          <a:lstStyle/>
          <a:p>
            <a:r>
              <a:rPr lang="en-US" dirty="0"/>
              <a:t>Shared preference</a:t>
            </a:r>
          </a:p>
        </p:txBody>
      </p:sp>
      <p:sp>
        <p:nvSpPr>
          <p:cNvPr id="4" name="Text Placeholder 3">
            <a:extLst>
              <a:ext uri="{FF2B5EF4-FFF2-40B4-BE49-F238E27FC236}">
                <a16:creationId xmlns:a16="http://schemas.microsoft.com/office/drawing/2014/main" id="{E00C7BF9-4C09-D5C4-2AE8-8B39E102EA9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883876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1311C-F96F-4D23-96C3-7ADAF3DDCADE}"/>
              </a:ext>
            </a:extLst>
          </p:cNvPr>
          <p:cNvSpPr>
            <a:spLocks noGrp="1"/>
          </p:cNvSpPr>
          <p:nvPr>
            <p:ph type="title"/>
          </p:nvPr>
        </p:nvSpPr>
        <p:spPr/>
        <p:txBody>
          <a:bodyPr/>
          <a:lstStyle/>
          <a:p>
            <a:r>
              <a:rPr lang="en-US" dirty="0" err="1">
                <a:solidFill>
                  <a:schemeClr val="accent2"/>
                </a:solidFill>
                <a:cs typeface="Calibri Light"/>
              </a:rPr>
              <a:t>shared_prefs</a:t>
            </a:r>
            <a:r>
              <a:rPr lang="en-US" dirty="0">
                <a:solidFill>
                  <a:schemeClr val="accent2"/>
                </a:solidFill>
                <a:cs typeface="Calibri Light"/>
              </a:rPr>
              <a:t> </a:t>
            </a:r>
            <a:r>
              <a:rPr lang="en-US" dirty="0">
                <a:cs typeface="Calibri Light"/>
              </a:rPr>
              <a:t>folder</a:t>
            </a:r>
            <a:endParaRPr lang="en-US" dirty="0"/>
          </a:p>
        </p:txBody>
      </p:sp>
      <p:sp>
        <p:nvSpPr>
          <p:cNvPr id="6" name="Content Placeholder 5">
            <a:extLst>
              <a:ext uri="{FF2B5EF4-FFF2-40B4-BE49-F238E27FC236}">
                <a16:creationId xmlns:a16="http://schemas.microsoft.com/office/drawing/2014/main" id="{8D650B55-4A7F-8C43-F55B-03BE008B3943}"/>
              </a:ext>
            </a:extLst>
          </p:cNvPr>
          <p:cNvSpPr>
            <a:spLocks noGrp="1"/>
          </p:cNvSpPr>
          <p:nvPr>
            <p:ph idx="1"/>
          </p:nvPr>
        </p:nvSpPr>
        <p:spPr>
          <a:xfrm>
            <a:off x="6832121" y="1650281"/>
            <a:ext cx="4521679" cy="4586617"/>
          </a:xfrm>
        </p:spPr>
        <p:txBody>
          <a:bodyPr>
            <a:normAutofit fontScale="70000" lnSpcReduction="20000"/>
          </a:bodyPr>
          <a:lstStyle/>
          <a:p>
            <a:r>
              <a:rPr lang="en-US" dirty="0">
                <a:solidFill>
                  <a:schemeClr val="accent2"/>
                </a:solidFill>
              </a:rPr>
              <a:t>registration.registerPhone.xml </a:t>
            </a:r>
            <a:r>
              <a:rPr lang="en-US" dirty="0"/>
              <a:t>(phone number registration details)</a:t>
            </a:r>
          </a:p>
          <a:p>
            <a:r>
              <a:rPr lang="en-US" dirty="0">
                <a:solidFill>
                  <a:schemeClr val="accent2"/>
                </a:solidFill>
              </a:rPr>
              <a:t>com.whatsapp_preferences.xml </a:t>
            </a:r>
            <a:r>
              <a:rPr lang="en-US" dirty="0"/>
              <a:t>(core user settings and metadata)</a:t>
            </a:r>
          </a:p>
          <a:p>
            <a:r>
              <a:rPr lang="en-US" dirty="0">
                <a:solidFill>
                  <a:schemeClr val="accent2"/>
                </a:solidFill>
              </a:rPr>
              <a:t>com.whatsapp.preferences_light.xml</a:t>
            </a:r>
            <a:r>
              <a:rPr lang="en-US" dirty="0"/>
              <a:t> (additional user settings)</a:t>
            </a:r>
          </a:p>
          <a:p>
            <a:r>
              <a:rPr lang="en-US" dirty="0">
                <a:solidFill>
                  <a:schemeClr val="accent2"/>
                </a:solidFill>
              </a:rPr>
              <a:t>contact_sync_prefs.xml </a:t>
            </a:r>
            <a:r>
              <a:rPr lang="en-US" dirty="0"/>
              <a:t>(contact synchronization data)</a:t>
            </a:r>
          </a:p>
          <a:p>
            <a:r>
              <a:rPr lang="en-US" dirty="0">
                <a:solidFill>
                  <a:schemeClr val="accent2"/>
                </a:solidFill>
              </a:rPr>
              <a:t>register.VerifySms.xml </a:t>
            </a:r>
            <a:r>
              <a:rPr lang="en-US" dirty="0"/>
              <a:t>(SMS verification details)</a:t>
            </a:r>
          </a:p>
          <a:p>
            <a:r>
              <a:rPr lang="en-US" dirty="0">
                <a:solidFill>
                  <a:schemeClr val="accent2"/>
                </a:solidFill>
              </a:rPr>
              <a:t>com.whatsapp_payment_preferences.xml </a:t>
            </a:r>
            <a:r>
              <a:rPr lang="en-US" dirty="0"/>
              <a:t>(payment-related data, if applicable)</a:t>
            </a:r>
          </a:p>
          <a:p>
            <a:r>
              <a:rPr lang="en-US" dirty="0">
                <a:solidFill>
                  <a:schemeClr val="accent2"/>
                </a:solidFill>
              </a:rPr>
              <a:t>keystore.xml </a:t>
            </a:r>
            <a:r>
              <a:rPr lang="en-US" dirty="0"/>
              <a:t>(potential cryptographic keys, though difficult to exploit)</a:t>
            </a:r>
          </a:p>
          <a:p>
            <a:r>
              <a:rPr lang="en-US" dirty="0">
                <a:solidFill>
                  <a:schemeClr val="accent2"/>
                </a:solidFill>
              </a:rPr>
              <a:t>time_spent_prefs.xml </a:t>
            </a:r>
            <a:r>
              <a:rPr lang="en-US" dirty="0"/>
              <a:t>(usage patterns)</a:t>
            </a:r>
          </a:p>
          <a:p>
            <a:r>
              <a:rPr lang="en-US" dirty="0">
                <a:solidFill>
                  <a:schemeClr val="accent2"/>
                </a:solidFill>
              </a:rPr>
              <a:t>voip_prefs.xml </a:t>
            </a:r>
            <a:r>
              <a:rPr lang="en-US" dirty="0"/>
              <a:t>(call-related metadata)</a:t>
            </a:r>
          </a:p>
        </p:txBody>
      </p:sp>
      <p:pic>
        <p:nvPicPr>
          <p:cNvPr id="8" name="Picture 7">
            <a:extLst>
              <a:ext uri="{FF2B5EF4-FFF2-40B4-BE49-F238E27FC236}">
                <a16:creationId xmlns:a16="http://schemas.microsoft.com/office/drawing/2014/main" id="{640CDD9F-A945-1D8F-16C4-902730F97EC4}"/>
              </a:ext>
            </a:extLst>
          </p:cNvPr>
          <p:cNvPicPr>
            <a:picLocks noChangeAspect="1"/>
          </p:cNvPicPr>
          <p:nvPr/>
        </p:nvPicPr>
        <p:blipFill>
          <a:blip r:embed="rId3"/>
          <a:stretch>
            <a:fillRect/>
          </a:stretch>
        </p:blipFill>
        <p:spPr>
          <a:xfrm>
            <a:off x="649823" y="1650281"/>
            <a:ext cx="6096528" cy="4442845"/>
          </a:xfrm>
          <a:prstGeom prst="rect">
            <a:avLst/>
          </a:prstGeom>
        </p:spPr>
      </p:pic>
    </p:spTree>
    <p:extLst>
      <p:ext uri="{BB962C8B-B14F-4D97-AF65-F5344CB8AC3E}">
        <p14:creationId xmlns:p14="http://schemas.microsoft.com/office/powerpoint/2010/main" val="219194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47173E-6271-4301-46E5-270B52F29B04}"/>
              </a:ext>
            </a:extLst>
          </p:cNvPr>
          <p:cNvPicPr>
            <a:picLocks noChangeAspect="1"/>
          </p:cNvPicPr>
          <p:nvPr/>
        </p:nvPicPr>
        <p:blipFill>
          <a:blip r:embed="rId3"/>
          <a:stretch>
            <a:fillRect/>
          </a:stretch>
        </p:blipFill>
        <p:spPr>
          <a:xfrm>
            <a:off x="916214" y="2068712"/>
            <a:ext cx="9548687" cy="2720576"/>
          </a:xfrm>
          <a:prstGeom prst="rect">
            <a:avLst/>
          </a:prstGeom>
        </p:spPr>
      </p:pic>
      <p:sp>
        <p:nvSpPr>
          <p:cNvPr id="5" name="Title 4">
            <a:extLst>
              <a:ext uri="{FF2B5EF4-FFF2-40B4-BE49-F238E27FC236}">
                <a16:creationId xmlns:a16="http://schemas.microsoft.com/office/drawing/2014/main" id="{8B19AC4C-A560-F3D9-FFD7-AA66D1495B3F}"/>
              </a:ext>
            </a:extLst>
          </p:cNvPr>
          <p:cNvSpPr>
            <a:spLocks noGrp="1"/>
          </p:cNvSpPr>
          <p:nvPr>
            <p:ph type="title"/>
          </p:nvPr>
        </p:nvSpPr>
        <p:spPr/>
        <p:txBody>
          <a:bodyPr/>
          <a:lstStyle/>
          <a:p>
            <a:r>
              <a:rPr lang="en-US" dirty="0">
                <a:solidFill>
                  <a:schemeClr val="accent2"/>
                </a:solidFill>
              </a:rPr>
              <a:t>registration.registerPhone.xml</a:t>
            </a:r>
            <a:endParaRPr lang="en-US" dirty="0"/>
          </a:p>
        </p:txBody>
      </p:sp>
    </p:spTree>
    <p:extLst>
      <p:ext uri="{BB962C8B-B14F-4D97-AF65-F5344CB8AC3E}">
        <p14:creationId xmlns:p14="http://schemas.microsoft.com/office/powerpoint/2010/main" val="42822746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6429</TotalTime>
  <Words>24383</Words>
  <Application>Microsoft Office PowerPoint</Application>
  <PresentationFormat>Widescreen</PresentationFormat>
  <Paragraphs>1400</Paragraphs>
  <Slides>48</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Calibri Light</vt:lpstr>
      <vt:lpstr>Office Theme</vt:lpstr>
      <vt:lpstr>Investigating the 3rd Party Android Apps</vt:lpstr>
      <vt:lpstr>What is whatsapp?</vt:lpstr>
      <vt:lpstr>WhatsApp features</vt:lpstr>
      <vt:lpstr>Sample questions</vt:lpstr>
      <vt:lpstr>Investigate whatsApp</vt:lpstr>
      <vt:lpstr>whatsApp folder structure</vt:lpstr>
      <vt:lpstr>Shared preference</vt:lpstr>
      <vt:lpstr>shared_prefs folder</vt:lpstr>
      <vt:lpstr>registration.registerPhone.xml</vt:lpstr>
      <vt:lpstr>PowerPoint Presentation</vt:lpstr>
      <vt:lpstr>com.whatsapp_preferences.xml</vt:lpstr>
      <vt:lpstr>Most valuable information in com.whatsapp_preferences.xml</vt:lpstr>
      <vt:lpstr>databases</vt:lpstr>
      <vt:lpstr>PowerPoint Presentation</vt:lpstr>
      <vt:lpstr>Most valuable databases for digital forensics (1) </vt:lpstr>
      <vt:lpstr>Most valuable databases for digital forensics (2) </vt:lpstr>
      <vt:lpstr>msgstore.db</vt:lpstr>
      <vt:lpstr>PowerPoint Presentation</vt:lpstr>
      <vt:lpstr>Most valuable tables in msgstore.db for digital forensics (1)</vt:lpstr>
      <vt:lpstr>Most valuable attributes in msgstore.db for digital forensics (2)</vt:lpstr>
      <vt:lpstr>ER for retrieving conversations</vt:lpstr>
      <vt:lpstr>jid table in msgstore.db</vt:lpstr>
      <vt:lpstr>jid (Jabber ID) table</vt:lpstr>
      <vt:lpstr>Sample rows example jid  </vt:lpstr>
      <vt:lpstr>messages table in msgstore.db</vt:lpstr>
      <vt:lpstr>messages table </vt:lpstr>
      <vt:lpstr>PowerPoint Presentation</vt:lpstr>
      <vt:lpstr>Forensic implications of messages table</vt:lpstr>
      <vt:lpstr>PowerPoint Presentation</vt:lpstr>
      <vt:lpstr>PowerPoint Presentation</vt:lpstr>
      <vt:lpstr>PowerPoint Presentation</vt:lpstr>
      <vt:lpstr>chat table</vt:lpstr>
      <vt:lpstr>Forensic implications of chat table</vt:lpstr>
      <vt:lpstr>jid, messages, chat tables work together</vt:lpstr>
      <vt:lpstr>wa.db (whatapp database)</vt:lpstr>
      <vt:lpstr>wa.db database</vt:lpstr>
      <vt:lpstr>Valuable tables in wa.db</vt:lpstr>
      <vt:lpstr>Valuable attributes in wa_contacts table</vt:lpstr>
      <vt:lpstr>PowerPoint Presentation</vt:lpstr>
      <vt:lpstr>PowerPoint Presentation</vt:lpstr>
      <vt:lpstr>Can you reconstruct the timeline?</vt:lpstr>
      <vt:lpstr>To summarize</vt:lpstr>
      <vt:lpstr>Homework (Snapshot)</vt:lpstr>
      <vt:lpstr>Snapchat</vt:lpstr>
      <vt:lpstr>Snapchat level 1 file structure</vt:lpstr>
      <vt:lpstr>Snapchat level 2 file structure</vt:lpstr>
      <vt:lpstr>Who was the last logged in snapchat? data/data/com.snapchat.android/shared_prefs/identity_persistent_store.xml</vt:lpstr>
      <vt:lpstr>What is email/phone number of snapchat? data/data/com.snapchat.android/shared_prefs/user_session_shared_pref.xml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Installing Visual Studio Code</dc:title>
  <dc:creator>Weifeng Xu</dc:creator>
  <cp:lastModifiedBy>Weifeng Xu</cp:lastModifiedBy>
  <cp:revision>1372</cp:revision>
  <dcterms:created xsi:type="dcterms:W3CDTF">2021-01-18T02:02:41Z</dcterms:created>
  <dcterms:modified xsi:type="dcterms:W3CDTF">2025-12-01T16:09:02Z</dcterms:modified>
</cp:coreProperties>
</file>