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7" r:id="rId2"/>
    <p:sldId id="881" r:id="rId3"/>
    <p:sldId id="882" r:id="rId4"/>
    <p:sldId id="887" r:id="rId5"/>
    <p:sldId id="888" r:id="rId6"/>
    <p:sldId id="890" r:id="rId7"/>
    <p:sldId id="889" r:id="rId8"/>
    <p:sldId id="334" r:id="rId9"/>
    <p:sldId id="891" r:id="rId10"/>
    <p:sldId id="885" r:id="rId11"/>
    <p:sldId id="871" r:id="rId12"/>
    <p:sldId id="884" r:id="rId13"/>
    <p:sldId id="872" r:id="rId14"/>
    <p:sldId id="262" r:id="rId15"/>
    <p:sldId id="811" r:id="rId16"/>
    <p:sldId id="804" r:id="rId17"/>
    <p:sldId id="89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100"/>
    <a:srgbClr val="FF2600"/>
    <a:srgbClr val="FF7E79"/>
    <a:srgbClr val="D81E00"/>
    <a:srgbClr val="AEAEAE"/>
    <a:srgbClr val="AB51D6"/>
    <a:srgbClr val="FF9A00"/>
    <a:srgbClr val="00AAD6"/>
    <a:srgbClr val="318EFD"/>
    <a:srgbClr val="007D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24" autoAdjust="0"/>
    <p:restoredTop sz="95000" autoAdjust="0"/>
  </p:normalViewPr>
  <p:slideViewPr>
    <p:cSldViewPr snapToGrid="0">
      <p:cViewPr varScale="1">
        <p:scale>
          <a:sx n="89" d="100"/>
          <a:sy n="89" d="100"/>
        </p:scale>
        <p:origin x="115" y="442"/>
      </p:cViewPr>
      <p:guideLst/>
    </p:cSldViewPr>
  </p:slideViewPr>
  <p:outlineViewPr>
    <p:cViewPr>
      <p:scale>
        <a:sx n="33" d="100"/>
        <a:sy n="33" d="100"/>
      </p:scale>
      <p:origin x="0" y="-351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09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73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22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450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55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55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86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30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6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06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45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43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660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03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59AFC-504E-1C4E-B6EF-55A9A474ECB1}" type="datetime1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66646" cy="365125"/>
          </a:xfrm>
        </p:spPr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7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DBC4-577B-D840-8CA5-93F4B76C0210}" type="datetime1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6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5582-5046-3E42-BCC7-72ADA1A24621}" type="datetime1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0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79B34-1669-4741-B0AB-B90F9E524E4C}" type="datetime1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2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E8E5-437A-4043-8EB7-FC47F00F1EF6}" type="datetime1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6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7D966-F9DC-0540-930B-E1258AAFF056}" type="datetime1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1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B607-4871-FB40-9574-39B6CEB2812A}" type="datetime1">
              <a:rPr lang="en-US" smtClean="0"/>
              <a:t>3/1/2024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9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A27B2-8C00-F84D-ABBA-9E279CB9D7DB}" type="datetime1">
              <a:rPr lang="en-US" smtClean="0"/>
              <a:t>3/1/2024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2F593-57A6-2B42-9344-2115EAEE62EE}" type="datetime1">
              <a:rPr lang="en-US" smtClean="0"/>
              <a:t>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0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F6A29-CBA8-FC40-8655-A3A03586A58F}" type="datetime1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0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E55D-101C-1E42-8ADB-8C738A947EF3}" type="datetime1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266A5-900F-614B-ABA3-875DBE56748E}" type="datetime1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United States Department of Justice - Wikiped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663" y="6429241"/>
            <a:ext cx="379628" cy="3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JP PMP Logi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291" y="6519834"/>
            <a:ext cx="420444" cy="20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Baltimore Issues Marketing RFP - PR New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93" y="6286831"/>
            <a:ext cx="1571896" cy="6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Towson University logo horiz 2019.png - Wikimedia Common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85" y="6456351"/>
            <a:ext cx="1202235" cy="4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7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heverge.com/22535003/best-smart-displays-alexa-google-echo-nest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mazon.com/Echo-Show-8-2nd-Gen-2021-release/dp/B084DCJKSL/ref=sr_1_1?crid=3JRPXZ4WH2Y1G&amp;keywords=echo+show+8&amp;qid=1701795477&amp;s=amazon-devices&amp;sprefix=echo+s%2Camazon-devices%2C110&amp;sr=1-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iya.teracloud.jp/share/11d1e631cf6f845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frankwxu/digital-forensics-lab/tree/main/Echo_Device/lab_data" TargetMode="External"/><Relationship Id="rId5" Type="http://schemas.openxmlformats.org/officeDocument/2006/relationships/hyperlink" Target="https://github.com/frankwxu/digital-forensics-lab/tree/main/Echo_Device/ppts" TargetMode="External"/><Relationship Id="rId4" Type="http://schemas.openxmlformats.org/officeDocument/2006/relationships/hyperlink" Target="https://miya.teracloud.jp/share/11d15342aae11912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649C4F-48C8-4CC6-BAE6-40898A5F80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Forensic Investigation of Echo Show Device</a:t>
            </a:r>
            <a:br>
              <a:rPr lang="en-US" dirty="0"/>
            </a:br>
            <a:endParaRPr lang="en-US" b="1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2BF72B7-75CA-5E8F-878E-F96EF659F9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PK" dirty="0"/>
              <a:t>IoT Forensics</a:t>
            </a:r>
          </a:p>
        </p:txBody>
      </p:sp>
    </p:spTree>
    <p:extLst>
      <p:ext uri="{BB962C8B-B14F-4D97-AF65-F5344CB8AC3E}">
        <p14:creationId xmlns:p14="http://schemas.microsoft.com/office/powerpoint/2010/main" val="2783025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4C858-821C-4C86-EA75-B55554542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Levels of Investigation in IoT Forensics</a:t>
            </a:r>
            <a:endParaRPr lang="en-PK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99E0D2E-6F01-544B-7F3A-AD6B8AFFA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7718400" cy="431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4761DC-7885-3AF2-1A7E-7C92F800F7DF}"/>
              </a:ext>
            </a:extLst>
          </p:cNvPr>
          <p:cNvSpPr txBox="1"/>
          <p:nvPr/>
        </p:nvSpPr>
        <p:spPr>
          <a:xfrm>
            <a:off x="2393576" y="6581001"/>
            <a:ext cx="87943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i="0" dirty="0">
                <a:solidFill>
                  <a:srgbClr val="000000"/>
                </a:solidFill>
                <a:effectLst/>
              </a:rPr>
              <a:t>Source: A Review on the Internet of Things (IoT) Forensics: Challenges, Techniques, and Evaluation of Digital Forensic Tools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B6D7B0-F57C-7CFC-7176-47CD715889BA}"/>
              </a:ext>
            </a:extLst>
          </p:cNvPr>
          <p:cNvSpPr/>
          <p:nvPr/>
        </p:nvSpPr>
        <p:spPr>
          <a:xfrm>
            <a:off x="8673353" y="1690688"/>
            <a:ext cx="2532529" cy="113319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K" dirty="0"/>
              <a:t>Collect data from cloud; most dificult; all possible data resides on cloud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CE2FCF-D618-9FFA-8555-5D56B79E653D}"/>
              </a:ext>
            </a:extLst>
          </p:cNvPr>
          <p:cNvSpPr/>
          <p:nvPr/>
        </p:nvSpPr>
        <p:spPr>
          <a:xfrm>
            <a:off x="8673353" y="2933818"/>
            <a:ext cx="2514599" cy="14364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K" dirty="0"/>
              <a:t>Collect data from netwroks logs; helps inestigate netwrok traffic and identify attackers  (if any)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C6B8D8-1F69-48A5-F0D9-DE8A33B3F944}"/>
              </a:ext>
            </a:extLst>
          </p:cNvPr>
          <p:cNvSpPr/>
          <p:nvPr/>
        </p:nvSpPr>
        <p:spPr>
          <a:xfrm>
            <a:off x="8673353" y="4444433"/>
            <a:ext cx="2514599" cy="156583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K" dirty="0"/>
              <a:t>Collect data from local memory of device; limited data due to storage limitation</a:t>
            </a:r>
          </a:p>
        </p:txBody>
      </p:sp>
      <p:sp>
        <p:nvSpPr>
          <p:cNvPr id="10" name="Left Arrow 9">
            <a:extLst>
              <a:ext uri="{FF2B5EF4-FFF2-40B4-BE49-F238E27FC236}">
                <a16:creationId xmlns:a16="http://schemas.microsoft.com/office/drawing/2014/main" id="{BE51DD49-FCB4-9CDB-8F14-67F2CEB6887B}"/>
              </a:ext>
            </a:extLst>
          </p:cNvPr>
          <p:cNvSpPr/>
          <p:nvPr/>
        </p:nvSpPr>
        <p:spPr>
          <a:xfrm>
            <a:off x="11205882" y="4800600"/>
            <a:ext cx="856130" cy="726141"/>
          </a:xfrm>
          <a:prstGeom prst="lef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3961477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91684-2B01-CFF5-2F7A-F2534F9BA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/>
              <a:t>Echo Show Device: </a:t>
            </a:r>
            <a:r>
              <a:rPr lang="en-GB" dirty="0"/>
              <a:t>An IoT Device by Amazon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B3D17-3C1D-FDDB-6B62-16FCD223D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57482" cy="2974975"/>
          </a:xfrm>
        </p:spPr>
        <p:txBody>
          <a:bodyPr>
            <a:normAutofit/>
          </a:bodyPr>
          <a:lstStyle/>
          <a:p>
            <a:r>
              <a:rPr lang="en-GB" b="1" dirty="0"/>
              <a:t>Definition</a:t>
            </a:r>
            <a:r>
              <a:rPr lang="en-GB" dirty="0"/>
              <a:t>: A smart display device, part of their Echo product line.</a:t>
            </a:r>
            <a:endParaRPr lang="en-GB" b="1" dirty="0"/>
          </a:p>
          <a:p>
            <a:r>
              <a:rPr lang="en-GB" b="1" dirty="0"/>
              <a:t>Features</a:t>
            </a:r>
            <a:r>
              <a:rPr lang="en-GB" dirty="0"/>
              <a:t>: Voice-activated technology coupled with a user-friendly touchscreen interface.</a:t>
            </a:r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1B58AB-6DDF-EB9D-ECC5-3EB7FC12B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800" y="1825625"/>
            <a:ext cx="5400000" cy="25362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FA2352-2168-5BCD-859B-DB3DB38E5EFA}"/>
              </a:ext>
            </a:extLst>
          </p:cNvPr>
          <p:cNvSpPr txBox="1"/>
          <p:nvPr/>
        </p:nvSpPr>
        <p:spPr>
          <a:xfrm>
            <a:off x="838200" y="4800600"/>
            <a:ext cx="10515600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b="1" dirty="0"/>
              <a:t>Significance: </a:t>
            </a:r>
            <a:r>
              <a:rPr lang="en-GB" sz="2800" dirty="0"/>
              <a:t>IoT devices, like the Echo Show, are integral to our interconnected world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DD0DF3-3500-7842-02B6-133E1500C749}"/>
              </a:ext>
            </a:extLst>
          </p:cNvPr>
          <p:cNvSpPr txBox="1"/>
          <p:nvPr/>
        </p:nvSpPr>
        <p:spPr>
          <a:xfrm>
            <a:off x="2393576" y="6573557"/>
            <a:ext cx="89064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/>
              <a:t>Image Source: </a:t>
            </a:r>
            <a:r>
              <a:rPr lang="en-GB" sz="1200" dirty="0">
                <a:hlinkClick r:id="rId4"/>
              </a:rPr>
              <a:t>The best smart displays for 2021 - The Verge</a:t>
            </a:r>
            <a:endParaRPr lang="en-PK" sz="1200" dirty="0"/>
          </a:p>
        </p:txBody>
      </p:sp>
    </p:spTree>
    <p:extLst>
      <p:ext uri="{BB962C8B-B14F-4D97-AF65-F5344CB8AC3E}">
        <p14:creationId xmlns:p14="http://schemas.microsoft.com/office/powerpoint/2010/main" val="3005172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C0910-4FE2-01C7-0D37-DE612FD6B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/>
              <a:t>Echo Device Models &amp; Specifications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26CCA63-5E57-4B47-AD61-762F72DF7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595867"/>
              </p:ext>
            </p:extLst>
          </p:nvPr>
        </p:nvGraphicFramePr>
        <p:xfrm>
          <a:off x="939800" y="1825624"/>
          <a:ext cx="10414002" cy="468927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489200">
                  <a:extLst>
                    <a:ext uri="{9D8B030D-6E8A-4147-A177-3AD203B41FA5}">
                      <a16:colId xmlns:a16="http://schemas.microsoft.com/office/drawing/2014/main" val="399286627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88250952"/>
                    </a:ext>
                  </a:extLst>
                </a:gridCol>
                <a:gridCol w="1479176">
                  <a:extLst>
                    <a:ext uri="{9D8B030D-6E8A-4147-A177-3AD203B41FA5}">
                      <a16:colId xmlns:a16="http://schemas.microsoft.com/office/drawing/2014/main" val="3280735965"/>
                    </a:ext>
                  </a:extLst>
                </a:gridCol>
                <a:gridCol w="874059">
                  <a:extLst>
                    <a:ext uri="{9D8B030D-6E8A-4147-A177-3AD203B41FA5}">
                      <a16:colId xmlns:a16="http://schemas.microsoft.com/office/drawing/2014/main" val="3436858581"/>
                    </a:ext>
                  </a:extLst>
                </a:gridCol>
                <a:gridCol w="2366683">
                  <a:extLst>
                    <a:ext uri="{9D8B030D-6E8A-4147-A177-3AD203B41FA5}">
                      <a16:colId xmlns:a16="http://schemas.microsoft.com/office/drawing/2014/main" val="2296745409"/>
                    </a:ext>
                  </a:extLst>
                </a:gridCol>
                <a:gridCol w="1833284">
                  <a:extLst>
                    <a:ext uri="{9D8B030D-6E8A-4147-A177-3AD203B41FA5}">
                      <a16:colId xmlns:a16="http://schemas.microsoft.com/office/drawing/2014/main" val="1872759601"/>
                    </a:ext>
                  </a:extLst>
                </a:gridCol>
              </a:tblGrid>
              <a:tr h="606319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Model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32" marR="3232" marT="3232" marB="1551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Display Size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32" marR="3232" marT="3232" marB="1551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Internal Storage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32" marR="3232" marT="3232" marB="1551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RAM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32" marR="3232" marT="3232" marB="1551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Processor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32" marR="3232" marT="3232" marB="1551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Release Date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32" marR="3232" marT="3232" marB="15515" anchor="ctr"/>
                </a:tc>
                <a:extLst>
                  <a:ext uri="{0D108BD9-81ED-4DB2-BD59-A6C34878D82A}">
                    <a16:rowId xmlns:a16="http://schemas.microsoft.com/office/drawing/2014/main" val="3585524306"/>
                  </a:ext>
                </a:extLst>
              </a:tr>
              <a:tr h="676822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Echo Show (1st Gen)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32" marR="3232" marT="3232" marB="1551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7-inch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32" marR="3232" marT="3232" marB="1551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8GB eMMC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32" marR="3232" marT="3232" marB="1551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1GB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32" marR="3232" marT="3232" marB="1551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Intel Atom x5-Z8350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32" marR="3232" marT="3232" marB="1551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June 2017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8" marR="9398" marT="9398" marB="45111" anchor="ctr"/>
                </a:tc>
                <a:extLst>
                  <a:ext uri="{0D108BD9-81ED-4DB2-BD59-A6C34878D82A}">
                    <a16:rowId xmlns:a16="http://schemas.microsoft.com/office/drawing/2014/main" val="303372363"/>
                  </a:ext>
                </a:extLst>
              </a:tr>
              <a:tr h="676822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Echo Show (2nd Gen)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32" marR="3232" marT="3232" marB="1551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10-inch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32" marR="3232" marT="3232" marB="1551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8GB eMMC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32" marR="3232" marT="3232" marB="1551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2GB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32" marR="3232" marT="3232" marB="1551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MediaTek MT 8163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32" marR="3232" marT="3232" marB="1551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Oct 2018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8" marR="9398" marT="9398" marB="45111" anchor="ctr"/>
                </a:tc>
                <a:extLst>
                  <a:ext uri="{0D108BD9-81ED-4DB2-BD59-A6C34878D82A}">
                    <a16:rowId xmlns:a16="http://schemas.microsoft.com/office/drawing/2014/main" val="3054279640"/>
                  </a:ext>
                </a:extLst>
              </a:tr>
              <a:tr h="676822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Echo Show 5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32" marR="3232" marT="3232" marB="1551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5.5-inch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32" marR="3232" marT="3232" marB="1551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8GB eMMC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32" marR="3232" marT="3232" marB="1551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1GB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32" marR="3232" marT="3232" marB="1551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MediaTek MT 8163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32" marR="3232" marT="3232" marB="1551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June 2019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8" marR="9398" marT="9398" marB="45111" anchor="ctr"/>
                </a:tc>
                <a:extLst>
                  <a:ext uri="{0D108BD9-81ED-4DB2-BD59-A6C34878D82A}">
                    <a16:rowId xmlns:a16="http://schemas.microsoft.com/office/drawing/2014/main" val="64543355"/>
                  </a:ext>
                </a:extLst>
              </a:tr>
              <a:tr h="676822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Echo Show 8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32" marR="3232" marT="3232" marB="1551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8-inch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32" marR="3232" marT="3232" marB="1551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8GB eMMC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32" marR="3232" marT="3232" marB="1551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2GB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32" marR="3232" marT="3232" marB="1551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MediaTek MT 8163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32" marR="3232" marT="3232" marB="1551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Nov 2019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8" marR="9398" marT="9398" marB="45111" anchor="ctr"/>
                </a:tc>
                <a:extLst>
                  <a:ext uri="{0D108BD9-81ED-4DB2-BD59-A6C34878D82A}">
                    <a16:rowId xmlns:a16="http://schemas.microsoft.com/office/drawing/2014/main" val="1621006253"/>
                  </a:ext>
                </a:extLst>
              </a:tr>
              <a:tr h="676822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Echo Show 10 (3</a:t>
                      </a:r>
                      <a:r>
                        <a:rPr lang="en-GB" sz="2000" b="0" u="none" strike="noStrike" baseline="30000" dirty="0">
                          <a:solidFill>
                            <a:srgbClr val="000000"/>
                          </a:solidFill>
                          <a:effectLst/>
                        </a:rPr>
                        <a:t>rd</a:t>
                      </a:r>
                      <a:r>
                        <a:rPr lang="en-GB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Gen)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32" marR="3232" marT="3232" marB="1551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10.1-inch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32" marR="3232" marT="3232" marB="1551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16GB eMMC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32" marR="3232" marT="3232" marB="1551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3GB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32" marR="3232" marT="3232" marB="1551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MediaTek 8183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32" marR="3232" marT="3232" marB="1551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Feb 2021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8" marR="9398" marT="9398" marB="45111" anchor="ctr"/>
                </a:tc>
                <a:extLst>
                  <a:ext uri="{0D108BD9-81ED-4DB2-BD59-A6C34878D82A}">
                    <a16:rowId xmlns:a16="http://schemas.microsoft.com/office/drawing/2014/main" val="1749861201"/>
                  </a:ext>
                </a:extLst>
              </a:tr>
              <a:tr h="676822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Echo Show 15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32" marR="3232" marT="3232" marB="1551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15.6-inch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32" marR="3232" marT="3232" marB="1551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16GB eMMC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32" marR="3232" marT="3232" marB="1551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3GB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32" marR="3232" marT="3232" marB="1551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Amlogic Pop1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32" marR="3232" marT="3232" marB="1551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Late 2021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8" marR="9398" marT="9398" marB="45111" anchor="ctr"/>
                </a:tc>
                <a:extLst>
                  <a:ext uri="{0D108BD9-81ED-4DB2-BD59-A6C34878D82A}">
                    <a16:rowId xmlns:a16="http://schemas.microsoft.com/office/drawing/2014/main" val="1126108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5371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91684-2B01-CFF5-2F7A-F2534F9BA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Device Level Forensic Investigation of Echo Show 8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B3D17-3C1D-FDDB-6B62-16FCD223D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i="0" dirty="0">
                <a:effectLst/>
              </a:rPr>
              <a:t>Device Investigated</a:t>
            </a:r>
            <a:r>
              <a:rPr lang="en-GB" b="1" dirty="0"/>
              <a:t>: </a:t>
            </a:r>
            <a:r>
              <a:rPr lang="en-GB" b="0" i="0" dirty="0">
                <a:effectLst/>
              </a:rPr>
              <a:t>Echo Device 8 (2nd Gen.)</a:t>
            </a:r>
          </a:p>
          <a:p>
            <a:endParaRPr lang="en-GB" b="0" i="0" dirty="0">
              <a:effectLst/>
            </a:endParaRPr>
          </a:p>
          <a:p>
            <a:pPr algn="l"/>
            <a:endParaRPr lang="en-GB" b="1" i="0" dirty="0">
              <a:effectLst/>
            </a:endParaRPr>
          </a:p>
          <a:p>
            <a:pPr algn="l"/>
            <a:r>
              <a:rPr lang="en-GB" b="1" i="0" dirty="0">
                <a:effectLst/>
              </a:rPr>
              <a:t>Purpose:</a:t>
            </a:r>
            <a:r>
              <a:rPr lang="en-GB" b="0" i="0" dirty="0">
                <a:effectLst/>
              </a:rPr>
              <a:t> Explore device activity and conduct data recovery.</a:t>
            </a:r>
          </a:p>
          <a:p>
            <a:pPr algn="l"/>
            <a:endParaRPr lang="en-GB" b="0" i="0" dirty="0">
              <a:effectLst/>
            </a:endParaRPr>
          </a:p>
          <a:p>
            <a:pPr marL="0" indent="0" algn="l">
              <a:buNone/>
            </a:pPr>
            <a:endParaRPr lang="en-GB" b="1" i="0" dirty="0">
              <a:effectLst/>
            </a:endParaRPr>
          </a:p>
          <a:p>
            <a:r>
              <a:rPr lang="en-GB" b="1" i="0" dirty="0">
                <a:effectLst/>
              </a:rPr>
              <a:t>Objective:</a:t>
            </a:r>
            <a:r>
              <a:rPr lang="en-GB" dirty="0"/>
              <a:t> </a:t>
            </a:r>
            <a:r>
              <a:rPr lang="en-GB" b="0" i="0" dirty="0">
                <a:effectLst/>
              </a:rPr>
              <a:t>Extract the planted evidence from the device.</a:t>
            </a:r>
          </a:p>
          <a:p>
            <a:pPr marL="0" indent="0" algn="l">
              <a:buNone/>
            </a:pPr>
            <a:endParaRPr lang="en-GB" b="0" i="0" dirty="0">
              <a:effectLst/>
            </a:endParaRPr>
          </a:p>
          <a:p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2762038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C0910-4FE2-01C7-0D37-DE612FD6B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PK" dirty="0"/>
              <a:t>Echo Device 8 (2</a:t>
            </a:r>
            <a:r>
              <a:rPr lang="en-PK" baseline="30000" dirty="0"/>
              <a:t>nd</a:t>
            </a:r>
            <a:r>
              <a:rPr lang="en-PK" dirty="0"/>
              <a:t> Gen.) Specifications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26CCA63-5E57-4B47-AD61-762F72DF7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206465"/>
              </p:ext>
            </p:extLst>
          </p:nvPr>
        </p:nvGraphicFramePr>
        <p:xfrm>
          <a:off x="838200" y="1690688"/>
          <a:ext cx="6348506" cy="420847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579953">
                  <a:extLst>
                    <a:ext uri="{9D8B030D-6E8A-4147-A177-3AD203B41FA5}">
                      <a16:colId xmlns:a16="http://schemas.microsoft.com/office/drawing/2014/main" val="3992866270"/>
                    </a:ext>
                  </a:extLst>
                </a:gridCol>
                <a:gridCol w="3768553">
                  <a:extLst>
                    <a:ext uri="{9D8B030D-6E8A-4147-A177-3AD203B41FA5}">
                      <a16:colId xmlns:a16="http://schemas.microsoft.com/office/drawing/2014/main" val="188250952"/>
                    </a:ext>
                  </a:extLst>
                </a:gridCol>
              </a:tblGrid>
              <a:tr h="701412"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Display Size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32" marR="3232" marT="3232" marB="1551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8-inch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32" marR="3232" marT="3232" marB="15515" anchor="ctr"/>
                </a:tc>
                <a:extLst>
                  <a:ext uri="{0D108BD9-81ED-4DB2-BD59-A6C34878D82A}">
                    <a16:rowId xmlns:a16="http://schemas.microsoft.com/office/drawing/2014/main" val="1621006253"/>
                  </a:ext>
                </a:extLst>
              </a:tr>
              <a:tr h="701412"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Internal Storage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32" marR="3232" marT="3232" marB="1551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8GB eMMC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32" marR="3232" marT="3232" marB="15515" anchor="ctr"/>
                </a:tc>
                <a:extLst>
                  <a:ext uri="{0D108BD9-81ED-4DB2-BD59-A6C34878D82A}">
                    <a16:rowId xmlns:a16="http://schemas.microsoft.com/office/drawing/2014/main" val="1222737835"/>
                  </a:ext>
                </a:extLst>
              </a:tr>
              <a:tr h="701412"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RAM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32" marR="3232" marT="3232" marB="1551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2GB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32" marR="3232" marT="3232" marB="15515" anchor="ctr"/>
                </a:tc>
                <a:extLst>
                  <a:ext uri="{0D108BD9-81ED-4DB2-BD59-A6C34878D82A}">
                    <a16:rowId xmlns:a16="http://schemas.microsoft.com/office/drawing/2014/main" val="1154963191"/>
                  </a:ext>
                </a:extLst>
              </a:tr>
              <a:tr h="701412"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Processor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32" marR="3232" marT="3232" marB="1551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MediaTek MT 8163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32" marR="3232" marT="3232" marB="15515" anchor="ctr"/>
                </a:tc>
                <a:extLst>
                  <a:ext uri="{0D108BD9-81ED-4DB2-BD59-A6C34878D82A}">
                    <a16:rowId xmlns:a16="http://schemas.microsoft.com/office/drawing/2014/main" val="2892303169"/>
                  </a:ext>
                </a:extLst>
              </a:tr>
              <a:tr h="701412"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OS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32" marR="3232" marT="3232" marB="1551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Fire OS (Android-based)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32" marR="3232" marT="3232" marB="15515" anchor="ctr"/>
                </a:tc>
                <a:extLst>
                  <a:ext uri="{0D108BD9-81ED-4DB2-BD59-A6C34878D82A}">
                    <a16:rowId xmlns:a16="http://schemas.microsoft.com/office/drawing/2014/main" val="2814235992"/>
                  </a:ext>
                </a:extLst>
              </a:tr>
              <a:tr h="701412"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Release Date</a:t>
                      </a:r>
                    </a:p>
                  </a:txBody>
                  <a:tcPr marL="3232" marR="3232" marT="3232" marB="1551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November 2019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32" marR="3232" marT="3232" marB="15515" anchor="ctr"/>
                </a:tc>
                <a:extLst>
                  <a:ext uri="{0D108BD9-81ED-4DB2-BD59-A6C34878D82A}">
                    <a16:rowId xmlns:a16="http://schemas.microsoft.com/office/drawing/2014/main" val="2810451008"/>
                  </a:ext>
                </a:extLst>
              </a:tr>
            </a:tbl>
          </a:graphicData>
        </a:graphic>
      </p:graphicFrame>
      <p:pic>
        <p:nvPicPr>
          <p:cNvPr id="3" name="Content Placeholder 4" descr="A tablet with a screen showing the app&#10;&#10;Description automatically generated with medium confidence">
            <a:extLst>
              <a:ext uri="{FF2B5EF4-FFF2-40B4-BE49-F238E27FC236}">
                <a16:creationId xmlns:a16="http://schemas.microsoft.com/office/drawing/2014/main" id="{8027BD84-6C5D-5239-6147-496A9C24CD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635" y="1690688"/>
            <a:ext cx="4118400" cy="287923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45BEA8-372A-5890-E5B5-ADA46ED318A3}"/>
              </a:ext>
            </a:extLst>
          </p:cNvPr>
          <p:cNvSpPr txBox="1"/>
          <p:nvPr/>
        </p:nvSpPr>
        <p:spPr>
          <a:xfrm>
            <a:off x="7683635" y="5587709"/>
            <a:ext cx="4118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Image Source: </a:t>
            </a:r>
            <a:r>
              <a:rPr lang="en-GB" sz="1400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Echo Show 8 (2nd Gen) (amazon.com)</a:t>
            </a:r>
            <a:endParaRPr lang="en-PK" sz="1400" dirty="0"/>
          </a:p>
        </p:txBody>
      </p:sp>
    </p:spTree>
    <p:extLst>
      <p:ext uri="{BB962C8B-B14F-4D97-AF65-F5344CB8AC3E}">
        <p14:creationId xmlns:p14="http://schemas.microsoft.com/office/powerpoint/2010/main" val="1452153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7881D-BB2D-8F3E-E993-CBDD2907B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PK" sz="4400" dirty="0"/>
              <a:t>Finding Device Serial Number (DSN)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8BC2878-9291-7F2A-C427-E80537FFCBD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836612" y="2057400"/>
            <a:ext cx="3932238" cy="2178424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PK" sz="2400" b="1" dirty="0"/>
              <a:t>Location: </a:t>
            </a:r>
            <a:r>
              <a:rPr lang="en-PK" sz="2400" dirty="0"/>
              <a:t>On the bottom of device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PK" sz="2400" b="1" dirty="0"/>
              <a:t>Process: </a:t>
            </a:r>
            <a:r>
              <a:rPr lang="en-PK" sz="2400" dirty="0"/>
              <a:t>Remove the plate to reveal the Device Serial Number (DSN)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DSN: </a:t>
            </a:r>
            <a:r>
              <a:rPr lang="en-GB" sz="2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G6G1GG10141403SD</a:t>
            </a:r>
            <a:endParaRPr lang="en-PK" sz="2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PK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PK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PK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PK" sz="2400" dirty="0"/>
          </a:p>
          <a:p>
            <a:endParaRPr lang="en-PK" sz="2400" dirty="0"/>
          </a:p>
        </p:txBody>
      </p:sp>
      <p:pic>
        <p:nvPicPr>
          <p:cNvPr id="8" name="Picture Placeholder 7" descr="A black square object with silver screws&#10;&#10;Description automatically generated">
            <a:extLst>
              <a:ext uri="{FF2B5EF4-FFF2-40B4-BE49-F238E27FC236}">
                <a16:creationId xmlns:a16="http://schemas.microsoft.com/office/drawing/2014/main" id="{538CC1B9-E4A2-A0C5-EA49-3F264DD57E26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/>
        </p:blipFill>
        <p:spPr>
          <a:xfrm>
            <a:off x="5326063" y="1547813"/>
            <a:ext cx="5472112" cy="4321175"/>
          </a:xfrm>
        </p:spPr>
      </p:pic>
      <p:pic>
        <p:nvPicPr>
          <p:cNvPr id="11" name="Picture 10" descr="A bar code on a grey surface&#10;&#10;Description automatically generated">
            <a:extLst>
              <a:ext uri="{FF2B5EF4-FFF2-40B4-BE49-F238E27FC236}">
                <a16:creationId xmlns:a16="http://schemas.microsoft.com/office/drawing/2014/main" id="{9F1A96A7-5199-3D9C-CAC5-04FA87A4F0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36"/>
          <a:stretch/>
        </p:blipFill>
        <p:spPr>
          <a:xfrm>
            <a:off x="939800" y="4385786"/>
            <a:ext cx="3829050" cy="148320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13E7A84-E267-6932-7877-93510A27030B}"/>
              </a:ext>
            </a:extLst>
          </p:cNvPr>
          <p:cNvSpPr/>
          <p:nvPr/>
        </p:nvSpPr>
        <p:spPr>
          <a:xfrm>
            <a:off x="7274719" y="2770093"/>
            <a:ext cx="2259246" cy="5647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13E51F3-75FE-1281-387E-C253B291ADE3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4665662" y="3052482"/>
            <a:ext cx="2609057" cy="14480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993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E4508-4209-E673-02BE-FDF76E35B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/>
              <a:t>Verify </a:t>
            </a:r>
            <a:r>
              <a:rPr lang="en-PK" sz="4400" dirty="0"/>
              <a:t>Device Serial Number (DSN) Online</a:t>
            </a:r>
            <a:r>
              <a:rPr lang="en-PK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DFEBCF-DD37-1B60-6095-20C4970AC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477" y="1690687"/>
            <a:ext cx="10515599" cy="484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49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AD25E-C93C-B4CE-7456-2668E9A47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/>
              <a:t>Data Storage on Device Cloud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61C6D-AA11-193D-1EAA-A87816B9A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Data stored on</a:t>
            </a:r>
          </a:p>
          <a:p>
            <a:pPr lvl="1"/>
            <a:r>
              <a:rPr lang="en-GB" dirty="0"/>
              <a:t>Internal Storage (eMMC) or</a:t>
            </a:r>
          </a:p>
          <a:p>
            <a:pPr lvl="1"/>
            <a:r>
              <a:rPr lang="en-GB" dirty="0"/>
              <a:t>Cloud (Amazon)</a:t>
            </a:r>
          </a:p>
          <a:p>
            <a:r>
              <a:rPr lang="en-GB" dirty="0"/>
              <a:t>No official disclosure of what data stored on the cloud vs internal storage.</a:t>
            </a:r>
          </a:p>
          <a:p>
            <a:r>
              <a:rPr lang="en-GB" dirty="0"/>
              <a:t>Generally, Voice commands saved on the cloud.</a:t>
            </a:r>
          </a:p>
          <a:p>
            <a:r>
              <a:rPr lang="en-GB" dirty="0"/>
              <a:t>Internal storage holds operating system, user apps/skills, device settings, preferences, and other information.</a:t>
            </a:r>
          </a:p>
          <a:p>
            <a:r>
              <a:rPr lang="en-GB" dirty="0"/>
              <a:t>Log files, temporary files, and user data stored internally; some may be deleted by the OS.</a:t>
            </a:r>
            <a:br>
              <a:rPr lang="en-GB" dirty="0"/>
            </a:b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982320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C2FCA1-650A-42EA-95A7-7A2FFD015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Labs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A3CBC-D866-46E5-AA37-8D47564F10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24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C641704-FDC2-1AD6-520D-061C2FD671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9444146"/>
              </p:ext>
            </p:extLst>
          </p:nvPr>
        </p:nvGraphicFramePr>
        <p:xfrm>
          <a:off x="838200" y="346448"/>
          <a:ext cx="10515602" cy="594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9953">
                  <a:extLst>
                    <a:ext uri="{9D8B030D-6E8A-4147-A177-3AD203B41FA5}">
                      <a16:colId xmlns:a16="http://schemas.microsoft.com/office/drawing/2014/main" val="95075934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992105930"/>
                    </a:ext>
                  </a:extLst>
                </a:gridCol>
                <a:gridCol w="6858000">
                  <a:extLst>
                    <a:ext uri="{9D8B030D-6E8A-4147-A177-3AD203B41FA5}">
                      <a16:colId xmlns:a16="http://schemas.microsoft.com/office/drawing/2014/main" val="598666662"/>
                    </a:ext>
                  </a:extLst>
                </a:gridCol>
                <a:gridCol w="1766049">
                  <a:extLst>
                    <a:ext uri="{9D8B030D-6E8A-4147-A177-3AD203B41FA5}">
                      <a16:colId xmlns:a16="http://schemas.microsoft.com/office/drawing/2014/main" val="12091693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PK" sz="2400" b="1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K" sz="2400" b="1" dirty="0"/>
                        <a:t>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K" sz="2400" b="1" dirty="0"/>
                        <a:t>Topic Covered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K" sz="2400" b="1" dirty="0"/>
                        <a:t>No. of Slides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112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PK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K" sz="2400" dirty="0"/>
                        <a:t>Lab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PK" sz="2400" dirty="0"/>
                        <a:t>Introduction of Echo Show 8 (2nd Generation) Device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K" sz="2400" dirty="0"/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586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PK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K" sz="2400" dirty="0"/>
                        <a:t>Lab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PK" sz="2400" dirty="0"/>
                        <a:t>Evidence Planting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K" sz="2400" dirty="0"/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8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PK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K" sz="2400" dirty="0"/>
                        <a:t>Lab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PK" sz="2400" dirty="0"/>
                        <a:t>Device Teardown and eMMC Chip-off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K" sz="2400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83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PK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K" sz="2400" dirty="0"/>
                        <a:t>Lab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PK" sz="2400" dirty="0"/>
                        <a:t>Image Acquisition and Mounting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K" sz="24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7869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PK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K" sz="2400" dirty="0"/>
                        <a:t>Lab 4.1.1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Specifications: Device and OS Info</a:t>
                      </a:r>
                      <a:endParaRPr lang="en-PK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K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069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K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K" sz="2400" dirty="0"/>
                        <a:t>Lab 4.1.2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Specifications: User Info</a:t>
                      </a:r>
                      <a:endParaRPr lang="en-PK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K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989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K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K" sz="2400" dirty="0"/>
                        <a:t>Lab 4.1.3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Specifications: Network Connectivity Info</a:t>
                      </a:r>
                      <a:endParaRPr lang="en-PK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K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6964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K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K" sz="2400" dirty="0"/>
                        <a:t>Lab 4.2.1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Web Activity</a:t>
                      </a:r>
                      <a:endParaRPr lang="en-PK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PK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5946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K" sz="2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K" sz="2400" dirty="0"/>
                        <a:t>Lab 4.2.2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Phone Calls</a:t>
                      </a:r>
                      <a:endParaRPr lang="en-PK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K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053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PK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PK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Lab 4.3.1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K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Multimedia: Photos and related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K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10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PK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PK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Lab 4.3.2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K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Multimedia: Videos and related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K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953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PK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PK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Lab 4.3.3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K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Multimedia: Audio and related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K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5512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2733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EBB44E-E78A-B135-7BD1-35D150DEC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/>
              <a:t>Links to Disk Images, PPTs &amp; Lab Data Folders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B6C664B-7CA8-A757-BA60-923C62385F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5458240"/>
              </p:ext>
            </p:extLst>
          </p:nvPr>
        </p:nvGraphicFramePr>
        <p:xfrm>
          <a:off x="838200" y="1825625"/>
          <a:ext cx="10515600" cy="3505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8482">
                  <a:extLst>
                    <a:ext uri="{9D8B030D-6E8A-4147-A177-3AD203B41FA5}">
                      <a16:colId xmlns:a16="http://schemas.microsoft.com/office/drawing/2014/main" val="1496206533"/>
                    </a:ext>
                  </a:extLst>
                </a:gridCol>
                <a:gridCol w="8987118">
                  <a:extLst>
                    <a:ext uri="{9D8B030D-6E8A-4147-A177-3AD203B41FA5}">
                      <a16:colId xmlns:a16="http://schemas.microsoft.com/office/drawing/2014/main" val="14200624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PK" sz="2000" b="1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K" sz="2000" b="1" dirty="0"/>
                        <a:t>Link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520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PK" sz="2000" dirty="0"/>
                        <a:t>Echo Show eMMC Image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https://miya.teracloud.jp/share/11d1e631cf6f8456</a:t>
                      </a:r>
                      <a:endParaRPr lang="en-GB" sz="2000"/>
                    </a:p>
                    <a:p>
                      <a:pPr algn="ctr"/>
                      <a:r>
                        <a:rPr lang="en-GB" sz="2000" b="1"/>
                        <a:t>MD5: </a:t>
                      </a:r>
                      <a:r>
                        <a:rPr lang="en-GB" sz="2000"/>
                        <a:t>b58fa04967161c158723c7b00a636533</a:t>
                      </a: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6718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PK" sz="2000" dirty="0"/>
                        <a:t>Echo Show Userdata Partition Image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https://miya.teracloud.jp/share/11d15342aae11912</a:t>
                      </a:r>
                      <a:endParaRPr lang="en-GB" sz="2000"/>
                    </a:p>
                    <a:p>
                      <a:pPr algn="ctr"/>
                      <a:r>
                        <a:rPr lang="en-GB" sz="2000" b="1"/>
                        <a:t>MD5: </a:t>
                      </a:r>
                      <a:r>
                        <a:rPr lang="en-GB" sz="2000" b="0"/>
                        <a:t>d841a57eafcd18ccdf30e849f87bb3c7</a:t>
                      </a:r>
                      <a:endParaRPr lang="en-GB" sz="2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6950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PK" sz="2000" dirty="0"/>
                        <a:t>PPTs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hlinkClick r:id="rId5"/>
                        </a:rPr>
                        <a:t>https://github.com/frankwxu/digital-forensics-lab/tree/main/Echo_Device/ppts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8769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PK" sz="2000" dirty="0"/>
                        <a:t>Lab files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hlinkClick r:id="rId6"/>
                        </a:rPr>
                        <a:t>https://github.com/frankwxu/digital-forensics-lab/tree/main/Echo_Device/lab_data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561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8786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EBB44E-E78A-B135-7BD1-35D150DEC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/>
              <a:t>Links to PPTs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B6C664B-7CA8-A757-BA60-923C62385F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2143988"/>
              </p:ext>
            </p:extLst>
          </p:nvPr>
        </p:nvGraphicFramePr>
        <p:xfrm>
          <a:off x="838199" y="1690688"/>
          <a:ext cx="10515601" cy="4424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8518">
                  <a:extLst>
                    <a:ext uri="{9D8B030D-6E8A-4147-A177-3AD203B41FA5}">
                      <a16:colId xmlns:a16="http://schemas.microsoft.com/office/drawing/2014/main" val="1496206533"/>
                    </a:ext>
                  </a:extLst>
                </a:gridCol>
                <a:gridCol w="3213848">
                  <a:extLst>
                    <a:ext uri="{9D8B030D-6E8A-4147-A177-3AD203B41FA5}">
                      <a16:colId xmlns:a16="http://schemas.microsoft.com/office/drawing/2014/main" val="1420062433"/>
                    </a:ext>
                  </a:extLst>
                </a:gridCol>
                <a:gridCol w="6163235">
                  <a:extLst>
                    <a:ext uri="{9D8B030D-6E8A-4147-A177-3AD203B41FA5}">
                      <a16:colId xmlns:a16="http://schemas.microsoft.com/office/drawing/2014/main" val="17476968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PK" sz="1400" b="1" dirty="0">
                          <a:latin typeface="+mn-lt"/>
                        </a:rPr>
                        <a:t>Lab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K" sz="1400" b="1" dirty="0">
                          <a:latin typeface="+mn-lt"/>
                        </a:rPr>
                        <a:t>PPT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K" sz="1400" b="1" dirty="0">
                          <a:latin typeface="+mn-lt"/>
                        </a:rPr>
                        <a:t>Links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7520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K" sz="1400" dirty="0">
                          <a:latin typeface="+mn-lt"/>
                        </a:rPr>
                        <a:t>Lab_0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latin typeface="+mn-lt"/>
                        </a:rPr>
                        <a:t>Echo Show Introduction</a:t>
                      </a:r>
                      <a:endParaRPr lang="en-PK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https://</a:t>
                      </a:r>
                      <a:r>
                        <a:rPr lang="en-GB" sz="1400" dirty="0" err="1">
                          <a:latin typeface="+mn-lt"/>
                        </a:rPr>
                        <a:t>github.com</a:t>
                      </a:r>
                      <a:r>
                        <a:rPr lang="en-GB" sz="1400" dirty="0">
                          <a:latin typeface="+mn-lt"/>
                        </a:rPr>
                        <a:t>/</a:t>
                      </a:r>
                      <a:r>
                        <a:rPr lang="en-GB" sz="1400" dirty="0" err="1">
                          <a:latin typeface="+mn-lt"/>
                        </a:rPr>
                        <a:t>frankwxu</a:t>
                      </a:r>
                      <a:r>
                        <a:rPr lang="en-GB" sz="1400" dirty="0">
                          <a:latin typeface="+mn-lt"/>
                        </a:rPr>
                        <a:t>/digital-forensics-lab/blob/main/</a:t>
                      </a:r>
                      <a:r>
                        <a:rPr lang="en-GB" sz="1400" dirty="0" err="1">
                          <a:latin typeface="+mn-lt"/>
                        </a:rPr>
                        <a:t>Echo_Device</a:t>
                      </a:r>
                      <a:r>
                        <a:rPr lang="en-GB" sz="1400" dirty="0">
                          <a:latin typeface="+mn-lt"/>
                        </a:rPr>
                        <a:t>/ppts/0_Echo_Show_Introduction.pptx</a:t>
                      </a:r>
                      <a:endParaRPr lang="en-PK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0265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K" sz="1400" dirty="0">
                          <a:latin typeface="+mn-lt"/>
                        </a:rPr>
                        <a:t>Lab_1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latin typeface="+mn-lt"/>
                        </a:rPr>
                        <a:t>Echo Show Evidence Planting</a:t>
                      </a:r>
                      <a:endParaRPr lang="en-PK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https://</a:t>
                      </a:r>
                      <a:r>
                        <a:rPr lang="en-GB" sz="1400" dirty="0" err="1">
                          <a:latin typeface="+mn-lt"/>
                        </a:rPr>
                        <a:t>github.com</a:t>
                      </a:r>
                      <a:r>
                        <a:rPr lang="en-GB" sz="1400" dirty="0">
                          <a:latin typeface="+mn-lt"/>
                        </a:rPr>
                        <a:t>/</a:t>
                      </a:r>
                      <a:r>
                        <a:rPr lang="en-GB" sz="1400" dirty="0" err="1">
                          <a:latin typeface="+mn-lt"/>
                        </a:rPr>
                        <a:t>frankwxu</a:t>
                      </a:r>
                      <a:r>
                        <a:rPr lang="en-GB" sz="1400" dirty="0">
                          <a:latin typeface="+mn-lt"/>
                        </a:rPr>
                        <a:t>/digital-forensics-lab/blob/main/</a:t>
                      </a:r>
                      <a:r>
                        <a:rPr lang="en-GB" sz="1400" dirty="0" err="1">
                          <a:latin typeface="+mn-lt"/>
                        </a:rPr>
                        <a:t>Echo_Device</a:t>
                      </a:r>
                      <a:r>
                        <a:rPr lang="en-GB" sz="1400" dirty="0">
                          <a:latin typeface="+mn-lt"/>
                        </a:rPr>
                        <a:t>/ppts/1_Echo_Show_Evidence_Planting.pptx</a:t>
                      </a:r>
                      <a:endParaRPr lang="en-PK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2819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PK" sz="1400" dirty="0">
                          <a:latin typeface="+mn-lt"/>
                        </a:rPr>
                        <a:t>Lab_2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latin typeface="+mn-lt"/>
                        </a:rPr>
                        <a:t>Device Teardown and eMMC Chip-off</a:t>
                      </a:r>
                      <a:endParaRPr lang="en-PK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https://</a:t>
                      </a:r>
                      <a:r>
                        <a:rPr lang="en-GB" sz="1400" dirty="0" err="1">
                          <a:latin typeface="+mn-lt"/>
                        </a:rPr>
                        <a:t>github.com</a:t>
                      </a:r>
                      <a:r>
                        <a:rPr lang="en-GB" sz="1400" dirty="0">
                          <a:latin typeface="+mn-lt"/>
                        </a:rPr>
                        <a:t>/</a:t>
                      </a:r>
                      <a:r>
                        <a:rPr lang="en-GB" sz="1400" dirty="0" err="1">
                          <a:latin typeface="+mn-lt"/>
                        </a:rPr>
                        <a:t>frankwxu</a:t>
                      </a:r>
                      <a:r>
                        <a:rPr lang="en-GB" sz="1400" dirty="0">
                          <a:latin typeface="+mn-lt"/>
                        </a:rPr>
                        <a:t>/digital-forensics-lab/blob/main/</a:t>
                      </a:r>
                      <a:r>
                        <a:rPr lang="en-GB" sz="1400" dirty="0" err="1">
                          <a:latin typeface="+mn-lt"/>
                        </a:rPr>
                        <a:t>Echo_Device</a:t>
                      </a:r>
                      <a:r>
                        <a:rPr lang="en-GB" sz="1400" dirty="0">
                          <a:latin typeface="+mn-lt"/>
                        </a:rPr>
                        <a:t>/ppts/2_Device_Teardown_and_eMMC_Chip-off.pptx</a:t>
                      </a:r>
                      <a:endParaRPr lang="en-PK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7466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K" sz="1400" dirty="0">
                          <a:latin typeface="+mn-lt"/>
                        </a:rPr>
                        <a:t>Lab_3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latin typeface="+mn-lt"/>
                        </a:rPr>
                        <a:t>Image Acquisition and Mounting</a:t>
                      </a:r>
                      <a:endParaRPr lang="en-PK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https://</a:t>
                      </a:r>
                      <a:r>
                        <a:rPr lang="en-GB" sz="1400" dirty="0" err="1">
                          <a:latin typeface="+mn-lt"/>
                        </a:rPr>
                        <a:t>github.com</a:t>
                      </a:r>
                      <a:r>
                        <a:rPr lang="en-GB" sz="1400" dirty="0">
                          <a:latin typeface="+mn-lt"/>
                        </a:rPr>
                        <a:t>/</a:t>
                      </a:r>
                      <a:r>
                        <a:rPr lang="en-GB" sz="1400" dirty="0" err="1">
                          <a:latin typeface="+mn-lt"/>
                        </a:rPr>
                        <a:t>frankwxu</a:t>
                      </a:r>
                      <a:r>
                        <a:rPr lang="en-GB" sz="1400" dirty="0">
                          <a:latin typeface="+mn-lt"/>
                        </a:rPr>
                        <a:t>/digital-forensics-lab/blob/main/</a:t>
                      </a:r>
                      <a:r>
                        <a:rPr lang="en-GB" sz="1400" dirty="0" err="1">
                          <a:latin typeface="+mn-lt"/>
                        </a:rPr>
                        <a:t>Echo_Device</a:t>
                      </a:r>
                      <a:r>
                        <a:rPr lang="en-GB" sz="1400" dirty="0">
                          <a:latin typeface="+mn-lt"/>
                        </a:rPr>
                        <a:t>/ppts/3_Image_Acquisition_and_Mounting.pptx</a:t>
                      </a:r>
                      <a:endParaRPr lang="en-PK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5118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PK" sz="1400" dirty="0">
                          <a:latin typeface="+mn-lt"/>
                        </a:rPr>
                        <a:t>Lab_4_1_1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latin typeface="+mn-lt"/>
                        </a:rPr>
                        <a:t>Specifications: Device and OS Info</a:t>
                      </a:r>
                      <a:endParaRPr lang="en-PK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https://</a:t>
                      </a:r>
                      <a:r>
                        <a:rPr lang="en-GB" sz="1400" dirty="0" err="1">
                          <a:latin typeface="+mn-lt"/>
                        </a:rPr>
                        <a:t>github.com</a:t>
                      </a:r>
                      <a:r>
                        <a:rPr lang="en-GB" sz="1400" dirty="0">
                          <a:latin typeface="+mn-lt"/>
                        </a:rPr>
                        <a:t>/</a:t>
                      </a:r>
                      <a:r>
                        <a:rPr lang="en-GB" sz="1400" dirty="0" err="1">
                          <a:latin typeface="+mn-lt"/>
                        </a:rPr>
                        <a:t>frankwxu</a:t>
                      </a:r>
                      <a:r>
                        <a:rPr lang="en-GB" sz="1400" dirty="0">
                          <a:latin typeface="+mn-lt"/>
                        </a:rPr>
                        <a:t>/digital-forensics-lab/blob/main/</a:t>
                      </a:r>
                      <a:r>
                        <a:rPr lang="en-GB" sz="1400" dirty="0" err="1">
                          <a:latin typeface="+mn-lt"/>
                        </a:rPr>
                        <a:t>Echo_Device</a:t>
                      </a:r>
                      <a:r>
                        <a:rPr lang="en-GB" sz="1400" dirty="0">
                          <a:latin typeface="+mn-lt"/>
                        </a:rPr>
                        <a:t>/ppts/4_1_1_Specifications%20_Device_and_OS_Info.pptx</a:t>
                      </a:r>
                      <a:endParaRPr lang="en-PK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6718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PK" sz="1400" dirty="0">
                          <a:latin typeface="+mn-lt"/>
                        </a:rPr>
                        <a:t>Lab_4_1_2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latin typeface="+mn-lt"/>
                        </a:rPr>
                        <a:t>Specifications: User info</a:t>
                      </a:r>
                      <a:endParaRPr lang="en-PK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https://</a:t>
                      </a:r>
                      <a:r>
                        <a:rPr lang="en-GB" sz="1400" dirty="0" err="1">
                          <a:latin typeface="+mn-lt"/>
                        </a:rPr>
                        <a:t>github.com</a:t>
                      </a:r>
                      <a:r>
                        <a:rPr lang="en-GB" sz="1400" dirty="0">
                          <a:latin typeface="+mn-lt"/>
                        </a:rPr>
                        <a:t>/</a:t>
                      </a:r>
                      <a:r>
                        <a:rPr lang="en-GB" sz="1400" dirty="0" err="1">
                          <a:latin typeface="+mn-lt"/>
                        </a:rPr>
                        <a:t>frankwxu</a:t>
                      </a:r>
                      <a:r>
                        <a:rPr lang="en-GB" sz="1400" dirty="0">
                          <a:latin typeface="+mn-lt"/>
                        </a:rPr>
                        <a:t>/digital-forensics-lab/blob/main/</a:t>
                      </a:r>
                      <a:r>
                        <a:rPr lang="en-GB" sz="1400" dirty="0" err="1">
                          <a:latin typeface="+mn-lt"/>
                        </a:rPr>
                        <a:t>Echo_Device</a:t>
                      </a:r>
                      <a:r>
                        <a:rPr lang="en-GB" sz="1400" dirty="0">
                          <a:latin typeface="+mn-lt"/>
                        </a:rPr>
                        <a:t>/ppts/4_1_2_Specifications%20User_info.pptx</a:t>
                      </a:r>
                      <a:endParaRPr lang="en-PK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6950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PK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Lab_4_1_3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latin typeface="+mn-lt"/>
                        </a:rPr>
                        <a:t>Specifications: Network Connectivity Info</a:t>
                      </a:r>
                      <a:endParaRPr lang="en-PK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https://</a:t>
                      </a:r>
                      <a:r>
                        <a:rPr lang="en-GB" sz="1400" dirty="0" err="1">
                          <a:latin typeface="+mn-lt"/>
                        </a:rPr>
                        <a:t>github.com</a:t>
                      </a:r>
                      <a:r>
                        <a:rPr lang="en-GB" sz="1400" dirty="0">
                          <a:latin typeface="+mn-lt"/>
                        </a:rPr>
                        <a:t>/</a:t>
                      </a:r>
                      <a:r>
                        <a:rPr lang="en-GB" sz="1400" dirty="0" err="1">
                          <a:latin typeface="+mn-lt"/>
                        </a:rPr>
                        <a:t>frankwxu</a:t>
                      </a:r>
                      <a:r>
                        <a:rPr lang="en-GB" sz="1400" dirty="0">
                          <a:latin typeface="+mn-lt"/>
                        </a:rPr>
                        <a:t>/digital-forensics-lab/blob/main/</a:t>
                      </a:r>
                      <a:r>
                        <a:rPr lang="en-GB" sz="1400" dirty="0" err="1">
                          <a:latin typeface="+mn-lt"/>
                        </a:rPr>
                        <a:t>Echo_Device</a:t>
                      </a:r>
                      <a:r>
                        <a:rPr lang="en-GB" sz="1400" dirty="0">
                          <a:latin typeface="+mn-lt"/>
                        </a:rPr>
                        <a:t>/ppts/4_1_3_Specifications_Network_Connectivity_Info.pptx</a:t>
                      </a:r>
                      <a:endParaRPr lang="en-PK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8769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5245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EBB44E-E78A-B135-7BD1-35D150DEC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/>
              <a:t>Links to PPTs (Contd.)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B6C664B-7CA8-A757-BA60-923C62385F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3788509"/>
              </p:ext>
            </p:extLst>
          </p:nvPr>
        </p:nvGraphicFramePr>
        <p:xfrm>
          <a:off x="838199" y="1690688"/>
          <a:ext cx="10515601" cy="3601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8518">
                  <a:extLst>
                    <a:ext uri="{9D8B030D-6E8A-4147-A177-3AD203B41FA5}">
                      <a16:colId xmlns:a16="http://schemas.microsoft.com/office/drawing/2014/main" val="1496206533"/>
                    </a:ext>
                  </a:extLst>
                </a:gridCol>
                <a:gridCol w="3213848">
                  <a:extLst>
                    <a:ext uri="{9D8B030D-6E8A-4147-A177-3AD203B41FA5}">
                      <a16:colId xmlns:a16="http://schemas.microsoft.com/office/drawing/2014/main" val="1420062433"/>
                    </a:ext>
                  </a:extLst>
                </a:gridCol>
                <a:gridCol w="6163235">
                  <a:extLst>
                    <a:ext uri="{9D8B030D-6E8A-4147-A177-3AD203B41FA5}">
                      <a16:colId xmlns:a16="http://schemas.microsoft.com/office/drawing/2014/main" val="17476968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PK" sz="1400" b="1" dirty="0">
                          <a:latin typeface="+mn-lt"/>
                        </a:rPr>
                        <a:t>Lab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K" sz="1400" b="1" dirty="0">
                          <a:latin typeface="+mn-lt"/>
                        </a:rPr>
                        <a:t>PPT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K" sz="1400" b="1" dirty="0">
                          <a:latin typeface="+mn-lt"/>
                        </a:rPr>
                        <a:t>Links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7520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PK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Lab_4_2_1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latin typeface="+mn-lt"/>
                        </a:rPr>
                        <a:t>Web Activity</a:t>
                      </a:r>
                      <a:endParaRPr lang="en-PK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https://</a:t>
                      </a:r>
                      <a:r>
                        <a:rPr lang="en-GB" sz="1400" dirty="0" err="1">
                          <a:latin typeface="+mn-lt"/>
                        </a:rPr>
                        <a:t>github.com</a:t>
                      </a:r>
                      <a:r>
                        <a:rPr lang="en-GB" sz="1400" dirty="0">
                          <a:latin typeface="+mn-lt"/>
                        </a:rPr>
                        <a:t>/</a:t>
                      </a:r>
                      <a:r>
                        <a:rPr lang="en-GB" sz="1400" dirty="0" err="1">
                          <a:latin typeface="+mn-lt"/>
                        </a:rPr>
                        <a:t>frankwxu</a:t>
                      </a:r>
                      <a:r>
                        <a:rPr lang="en-GB" sz="1400" dirty="0">
                          <a:latin typeface="+mn-lt"/>
                        </a:rPr>
                        <a:t>/digital-forensics-lab/blob/main/</a:t>
                      </a:r>
                      <a:r>
                        <a:rPr lang="en-GB" sz="1400" dirty="0" err="1">
                          <a:latin typeface="+mn-lt"/>
                        </a:rPr>
                        <a:t>Echo_Device</a:t>
                      </a:r>
                      <a:r>
                        <a:rPr lang="en-GB" sz="1400" dirty="0">
                          <a:latin typeface="+mn-lt"/>
                        </a:rPr>
                        <a:t>/ppts/4_2_1_Web_Activity.pptx</a:t>
                      </a:r>
                      <a:endParaRPr lang="en-PK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7561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PK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Lab_4_2_2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latin typeface="+mn-lt"/>
                        </a:rPr>
                        <a:t>Phone Communication</a:t>
                      </a:r>
                      <a:endParaRPr lang="en-PK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https://</a:t>
                      </a:r>
                      <a:r>
                        <a:rPr lang="en-GB" sz="1400" dirty="0" err="1">
                          <a:latin typeface="+mn-lt"/>
                        </a:rPr>
                        <a:t>github.com</a:t>
                      </a:r>
                      <a:r>
                        <a:rPr lang="en-GB" sz="1400" dirty="0">
                          <a:latin typeface="+mn-lt"/>
                        </a:rPr>
                        <a:t>/</a:t>
                      </a:r>
                      <a:r>
                        <a:rPr lang="en-GB" sz="1400" dirty="0" err="1">
                          <a:latin typeface="+mn-lt"/>
                        </a:rPr>
                        <a:t>frankwxu</a:t>
                      </a:r>
                      <a:r>
                        <a:rPr lang="en-GB" sz="1400" dirty="0">
                          <a:latin typeface="+mn-lt"/>
                        </a:rPr>
                        <a:t>/digital-forensics-lab/blob/main/</a:t>
                      </a:r>
                      <a:r>
                        <a:rPr lang="en-GB" sz="1400" dirty="0" err="1">
                          <a:latin typeface="+mn-lt"/>
                        </a:rPr>
                        <a:t>Echo_Device</a:t>
                      </a:r>
                      <a:r>
                        <a:rPr lang="en-GB" sz="1400" dirty="0">
                          <a:latin typeface="+mn-lt"/>
                        </a:rPr>
                        <a:t>/ppts/4_2_2_Phone_Communication.pptx</a:t>
                      </a:r>
                      <a:endParaRPr lang="en-PK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505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PK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Lab_4_3_1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K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Multimedia: Photos and related Data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https://</a:t>
                      </a:r>
                      <a:r>
                        <a:rPr lang="en-GB" sz="1400" dirty="0" err="1">
                          <a:latin typeface="+mn-lt"/>
                        </a:rPr>
                        <a:t>github.com</a:t>
                      </a:r>
                      <a:r>
                        <a:rPr lang="en-GB" sz="1400" dirty="0">
                          <a:latin typeface="+mn-lt"/>
                        </a:rPr>
                        <a:t>/</a:t>
                      </a:r>
                      <a:r>
                        <a:rPr lang="en-GB" sz="1400" dirty="0" err="1">
                          <a:latin typeface="+mn-lt"/>
                        </a:rPr>
                        <a:t>frankwxu</a:t>
                      </a:r>
                      <a:r>
                        <a:rPr lang="en-GB" sz="1400" dirty="0">
                          <a:latin typeface="+mn-lt"/>
                        </a:rPr>
                        <a:t>/digital-forensics-lab/blob/main/</a:t>
                      </a:r>
                      <a:r>
                        <a:rPr lang="en-GB" sz="1400" dirty="0" err="1">
                          <a:latin typeface="+mn-lt"/>
                        </a:rPr>
                        <a:t>Echo_Device</a:t>
                      </a:r>
                      <a:r>
                        <a:rPr lang="en-GB" sz="1400" dirty="0">
                          <a:latin typeface="+mn-lt"/>
                        </a:rPr>
                        <a:t>/ppts/4_3_1_Multimedia_Photos_and_Related_Data.pptx</a:t>
                      </a:r>
                      <a:endParaRPr lang="en-PK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91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PK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Lab_4_3_2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K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Multimedia: Videos and related Data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https://</a:t>
                      </a:r>
                      <a:r>
                        <a:rPr lang="en-GB" sz="1400" dirty="0" err="1">
                          <a:latin typeface="+mn-lt"/>
                        </a:rPr>
                        <a:t>github.com</a:t>
                      </a:r>
                      <a:r>
                        <a:rPr lang="en-GB" sz="1400" dirty="0">
                          <a:latin typeface="+mn-lt"/>
                        </a:rPr>
                        <a:t>/</a:t>
                      </a:r>
                      <a:r>
                        <a:rPr lang="en-GB" sz="1400" dirty="0" err="1">
                          <a:latin typeface="+mn-lt"/>
                        </a:rPr>
                        <a:t>frankwxu</a:t>
                      </a:r>
                      <a:r>
                        <a:rPr lang="en-GB" sz="1400" dirty="0">
                          <a:latin typeface="+mn-lt"/>
                        </a:rPr>
                        <a:t>/digital-forensics-lab/blob/main/</a:t>
                      </a:r>
                      <a:r>
                        <a:rPr lang="en-GB" sz="1400" dirty="0" err="1">
                          <a:latin typeface="+mn-lt"/>
                        </a:rPr>
                        <a:t>Echo_Device</a:t>
                      </a:r>
                      <a:r>
                        <a:rPr lang="en-GB" sz="1400" dirty="0">
                          <a:latin typeface="+mn-lt"/>
                        </a:rPr>
                        <a:t>/ppts/4_3_2_Multimedia_Videos_and_Related_Data.pptx</a:t>
                      </a:r>
                      <a:endParaRPr lang="en-PK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8372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PK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Lab_4_3_3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K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Multimedia: Audio and related Data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https://</a:t>
                      </a:r>
                      <a:r>
                        <a:rPr lang="en-GB" sz="1400" dirty="0" err="1">
                          <a:latin typeface="+mn-lt"/>
                        </a:rPr>
                        <a:t>github.com</a:t>
                      </a:r>
                      <a:r>
                        <a:rPr lang="en-GB" sz="1400" dirty="0">
                          <a:latin typeface="+mn-lt"/>
                        </a:rPr>
                        <a:t>/</a:t>
                      </a:r>
                      <a:r>
                        <a:rPr lang="en-GB" sz="1400" dirty="0" err="1">
                          <a:latin typeface="+mn-lt"/>
                        </a:rPr>
                        <a:t>frankwxu</a:t>
                      </a:r>
                      <a:r>
                        <a:rPr lang="en-GB" sz="1400" dirty="0">
                          <a:latin typeface="+mn-lt"/>
                        </a:rPr>
                        <a:t>/digital-forensics-lab/blob/main/</a:t>
                      </a:r>
                      <a:r>
                        <a:rPr lang="en-GB" sz="1400" dirty="0" err="1">
                          <a:latin typeface="+mn-lt"/>
                        </a:rPr>
                        <a:t>Echo_Device</a:t>
                      </a:r>
                      <a:r>
                        <a:rPr lang="en-GB" sz="1400" dirty="0">
                          <a:latin typeface="+mn-lt"/>
                        </a:rPr>
                        <a:t>/ppts/4_3_3_Multimedia_Audio_and_Related_Data.pptx</a:t>
                      </a:r>
                      <a:endParaRPr lang="en-PK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1723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8223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EBB44E-E78A-B135-7BD1-35D150DEC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/>
              <a:t>Links to Lab Data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B6C664B-7CA8-A757-BA60-923C62385F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6479630"/>
              </p:ext>
            </p:extLst>
          </p:nvPr>
        </p:nvGraphicFramePr>
        <p:xfrm>
          <a:off x="838200" y="1825625"/>
          <a:ext cx="10515601" cy="4516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8518">
                  <a:extLst>
                    <a:ext uri="{9D8B030D-6E8A-4147-A177-3AD203B41FA5}">
                      <a16:colId xmlns:a16="http://schemas.microsoft.com/office/drawing/2014/main" val="1496206533"/>
                    </a:ext>
                  </a:extLst>
                </a:gridCol>
                <a:gridCol w="3590364">
                  <a:extLst>
                    <a:ext uri="{9D8B030D-6E8A-4147-A177-3AD203B41FA5}">
                      <a16:colId xmlns:a16="http://schemas.microsoft.com/office/drawing/2014/main" val="1420062433"/>
                    </a:ext>
                  </a:extLst>
                </a:gridCol>
                <a:gridCol w="5786719">
                  <a:extLst>
                    <a:ext uri="{9D8B030D-6E8A-4147-A177-3AD203B41FA5}">
                      <a16:colId xmlns:a16="http://schemas.microsoft.com/office/drawing/2014/main" val="17476968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PK" sz="1400" b="1" dirty="0">
                          <a:latin typeface="+mn-lt"/>
                        </a:rPr>
                        <a:t>Lab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K" sz="1400" b="1" dirty="0">
                          <a:latin typeface="+mn-lt"/>
                        </a:rPr>
                        <a:t>PPT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K" sz="1400" b="1" dirty="0">
                          <a:latin typeface="+mn-lt"/>
                        </a:rPr>
                        <a:t>Lab Files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7520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PK" sz="1400" dirty="0">
                          <a:latin typeface="+mn-lt"/>
                        </a:rPr>
                        <a:t>Lab_4_1_1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latin typeface="+mn-lt"/>
                        </a:rPr>
                        <a:t>Specifications: Device and OS Info</a:t>
                      </a:r>
                      <a:endParaRPr lang="en-PK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https://</a:t>
                      </a:r>
                      <a:r>
                        <a:rPr lang="en-GB" sz="1400" dirty="0" err="1">
                          <a:latin typeface="+mn-lt"/>
                        </a:rPr>
                        <a:t>github.com</a:t>
                      </a:r>
                      <a:r>
                        <a:rPr lang="en-GB" sz="1400" dirty="0">
                          <a:latin typeface="+mn-lt"/>
                        </a:rPr>
                        <a:t>/</a:t>
                      </a:r>
                      <a:r>
                        <a:rPr lang="en-GB" sz="1400" dirty="0" err="1">
                          <a:latin typeface="+mn-lt"/>
                        </a:rPr>
                        <a:t>frankwxu</a:t>
                      </a:r>
                      <a:r>
                        <a:rPr lang="en-GB" sz="1400" dirty="0">
                          <a:latin typeface="+mn-lt"/>
                        </a:rPr>
                        <a:t>/digital-forensics-lab/tree/main/</a:t>
                      </a:r>
                      <a:r>
                        <a:rPr lang="en-GB" sz="1400" dirty="0" err="1">
                          <a:latin typeface="+mn-lt"/>
                        </a:rPr>
                        <a:t>Echo_Device</a:t>
                      </a:r>
                      <a:r>
                        <a:rPr lang="en-GB" sz="1400" dirty="0">
                          <a:latin typeface="+mn-lt"/>
                        </a:rPr>
                        <a:t>/</a:t>
                      </a:r>
                      <a:r>
                        <a:rPr lang="en-GB" sz="1400" dirty="0" err="1">
                          <a:latin typeface="+mn-lt"/>
                        </a:rPr>
                        <a:t>lab_data</a:t>
                      </a:r>
                      <a:r>
                        <a:rPr lang="en-GB" sz="1400" dirty="0">
                          <a:latin typeface="+mn-lt"/>
                        </a:rPr>
                        <a:t>/Lab_4_1_1</a:t>
                      </a:r>
                      <a:endParaRPr lang="en-PK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6718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PK" sz="1400" dirty="0">
                          <a:latin typeface="+mn-lt"/>
                        </a:rPr>
                        <a:t>Lab_4_1_2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latin typeface="+mn-lt"/>
                        </a:rPr>
                        <a:t>Specifications: User info</a:t>
                      </a:r>
                      <a:endParaRPr lang="en-PK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https://</a:t>
                      </a:r>
                      <a:r>
                        <a:rPr lang="en-GB" sz="1400" dirty="0" err="1">
                          <a:latin typeface="+mn-lt"/>
                        </a:rPr>
                        <a:t>github.com</a:t>
                      </a:r>
                      <a:r>
                        <a:rPr lang="en-GB" sz="1400" dirty="0">
                          <a:latin typeface="+mn-lt"/>
                        </a:rPr>
                        <a:t>/</a:t>
                      </a:r>
                      <a:r>
                        <a:rPr lang="en-GB" sz="1400" dirty="0" err="1">
                          <a:latin typeface="+mn-lt"/>
                        </a:rPr>
                        <a:t>frankwxu</a:t>
                      </a:r>
                      <a:r>
                        <a:rPr lang="en-GB" sz="1400" dirty="0">
                          <a:latin typeface="+mn-lt"/>
                        </a:rPr>
                        <a:t>/digital-forensics-lab/tree/main/</a:t>
                      </a:r>
                      <a:r>
                        <a:rPr lang="en-GB" sz="1400" dirty="0" err="1">
                          <a:latin typeface="+mn-lt"/>
                        </a:rPr>
                        <a:t>Echo_Device</a:t>
                      </a:r>
                      <a:r>
                        <a:rPr lang="en-GB" sz="1400" dirty="0">
                          <a:latin typeface="+mn-lt"/>
                        </a:rPr>
                        <a:t>/</a:t>
                      </a:r>
                      <a:r>
                        <a:rPr lang="en-GB" sz="1400" dirty="0" err="1">
                          <a:latin typeface="+mn-lt"/>
                        </a:rPr>
                        <a:t>lab_data</a:t>
                      </a:r>
                      <a:r>
                        <a:rPr lang="en-GB" sz="1400" dirty="0">
                          <a:latin typeface="+mn-lt"/>
                        </a:rPr>
                        <a:t>/Lab_4_1_2</a:t>
                      </a:r>
                      <a:endParaRPr lang="en-PK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6950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PK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Lab_4_1_2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latin typeface="+mn-lt"/>
                        </a:rPr>
                        <a:t>Specifications: Network Connectivity Info</a:t>
                      </a:r>
                      <a:endParaRPr lang="en-PK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https://</a:t>
                      </a:r>
                      <a:r>
                        <a:rPr lang="en-GB" sz="1400" dirty="0" err="1">
                          <a:latin typeface="+mn-lt"/>
                        </a:rPr>
                        <a:t>github.com</a:t>
                      </a:r>
                      <a:r>
                        <a:rPr lang="en-GB" sz="1400" dirty="0">
                          <a:latin typeface="+mn-lt"/>
                        </a:rPr>
                        <a:t>/</a:t>
                      </a:r>
                      <a:r>
                        <a:rPr lang="en-GB" sz="1400" dirty="0" err="1">
                          <a:latin typeface="+mn-lt"/>
                        </a:rPr>
                        <a:t>frankwxu</a:t>
                      </a:r>
                      <a:r>
                        <a:rPr lang="en-GB" sz="1400" dirty="0">
                          <a:latin typeface="+mn-lt"/>
                        </a:rPr>
                        <a:t>/digital-forensics-lab/tree/main/</a:t>
                      </a:r>
                      <a:r>
                        <a:rPr lang="en-GB" sz="1400" dirty="0" err="1">
                          <a:latin typeface="+mn-lt"/>
                        </a:rPr>
                        <a:t>Echo_Device</a:t>
                      </a:r>
                      <a:r>
                        <a:rPr lang="en-GB" sz="1400" dirty="0">
                          <a:latin typeface="+mn-lt"/>
                        </a:rPr>
                        <a:t>/</a:t>
                      </a:r>
                      <a:r>
                        <a:rPr lang="en-GB" sz="1400" dirty="0" err="1">
                          <a:latin typeface="+mn-lt"/>
                        </a:rPr>
                        <a:t>lab_data</a:t>
                      </a:r>
                      <a:r>
                        <a:rPr lang="en-GB" sz="1400" dirty="0">
                          <a:latin typeface="+mn-lt"/>
                        </a:rPr>
                        <a:t>/Lab_4_1_3</a:t>
                      </a:r>
                      <a:endParaRPr lang="en-PK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8769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PK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Lab_4_2_1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latin typeface="+mn-lt"/>
                        </a:rPr>
                        <a:t>Web Activity</a:t>
                      </a:r>
                      <a:endParaRPr lang="en-PK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https://</a:t>
                      </a:r>
                      <a:r>
                        <a:rPr lang="en-GB" sz="1400" dirty="0" err="1">
                          <a:latin typeface="+mn-lt"/>
                        </a:rPr>
                        <a:t>github.com</a:t>
                      </a:r>
                      <a:r>
                        <a:rPr lang="en-GB" sz="1400" dirty="0">
                          <a:latin typeface="+mn-lt"/>
                        </a:rPr>
                        <a:t>/</a:t>
                      </a:r>
                      <a:r>
                        <a:rPr lang="en-GB" sz="1400" dirty="0" err="1">
                          <a:latin typeface="+mn-lt"/>
                        </a:rPr>
                        <a:t>frankwxu</a:t>
                      </a:r>
                      <a:r>
                        <a:rPr lang="en-GB" sz="1400" dirty="0">
                          <a:latin typeface="+mn-lt"/>
                        </a:rPr>
                        <a:t>/digital-forensics-lab/tree/main/</a:t>
                      </a:r>
                      <a:r>
                        <a:rPr lang="en-GB" sz="1400" dirty="0" err="1">
                          <a:latin typeface="+mn-lt"/>
                        </a:rPr>
                        <a:t>Echo_Device</a:t>
                      </a:r>
                      <a:r>
                        <a:rPr lang="en-GB" sz="1400" dirty="0">
                          <a:latin typeface="+mn-lt"/>
                        </a:rPr>
                        <a:t>/</a:t>
                      </a:r>
                      <a:r>
                        <a:rPr lang="en-GB" sz="1400" dirty="0" err="1">
                          <a:latin typeface="+mn-lt"/>
                        </a:rPr>
                        <a:t>lab_data</a:t>
                      </a:r>
                      <a:r>
                        <a:rPr lang="en-GB" sz="1400" dirty="0">
                          <a:latin typeface="+mn-lt"/>
                        </a:rPr>
                        <a:t>/Lab_4_2_1</a:t>
                      </a:r>
                      <a:endParaRPr lang="en-PK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7561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PK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Lab_4_2_2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latin typeface="+mn-lt"/>
                        </a:rPr>
                        <a:t>Phone Communication</a:t>
                      </a:r>
                      <a:endParaRPr lang="en-PK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https://</a:t>
                      </a:r>
                      <a:r>
                        <a:rPr lang="en-GB" sz="1400" dirty="0" err="1">
                          <a:latin typeface="+mn-lt"/>
                        </a:rPr>
                        <a:t>github.com</a:t>
                      </a:r>
                      <a:r>
                        <a:rPr lang="en-GB" sz="1400" dirty="0">
                          <a:latin typeface="+mn-lt"/>
                        </a:rPr>
                        <a:t>/</a:t>
                      </a:r>
                      <a:r>
                        <a:rPr lang="en-GB" sz="1400" dirty="0" err="1">
                          <a:latin typeface="+mn-lt"/>
                        </a:rPr>
                        <a:t>frankwxu</a:t>
                      </a:r>
                      <a:r>
                        <a:rPr lang="en-GB" sz="1400" dirty="0">
                          <a:latin typeface="+mn-lt"/>
                        </a:rPr>
                        <a:t>/digital-forensics-lab/tree/main/</a:t>
                      </a:r>
                      <a:r>
                        <a:rPr lang="en-GB" sz="1400" dirty="0" err="1">
                          <a:latin typeface="+mn-lt"/>
                        </a:rPr>
                        <a:t>Echo_Device</a:t>
                      </a:r>
                      <a:r>
                        <a:rPr lang="en-GB" sz="1400" dirty="0">
                          <a:latin typeface="+mn-lt"/>
                        </a:rPr>
                        <a:t>/</a:t>
                      </a:r>
                      <a:r>
                        <a:rPr lang="en-GB" sz="1400" dirty="0" err="1">
                          <a:latin typeface="+mn-lt"/>
                        </a:rPr>
                        <a:t>lab_data</a:t>
                      </a:r>
                      <a:r>
                        <a:rPr lang="en-GB" sz="1400" dirty="0">
                          <a:latin typeface="+mn-lt"/>
                        </a:rPr>
                        <a:t>/Lab_4_2_2</a:t>
                      </a:r>
                      <a:endParaRPr lang="en-PK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505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PK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Lab_4_3_1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K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Multimedia: Photos and related Data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https://</a:t>
                      </a:r>
                      <a:r>
                        <a:rPr lang="en-GB" sz="1400" dirty="0" err="1">
                          <a:latin typeface="+mn-lt"/>
                        </a:rPr>
                        <a:t>github.com</a:t>
                      </a:r>
                      <a:r>
                        <a:rPr lang="en-GB" sz="1400" dirty="0">
                          <a:latin typeface="+mn-lt"/>
                        </a:rPr>
                        <a:t>/</a:t>
                      </a:r>
                      <a:r>
                        <a:rPr lang="en-GB" sz="1400" dirty="0" err="1">
                          <a:latin typeface="+mn-lt"/>
                        </a:rPr>
                        <a:t>frankwxu</a:t>
                      </a:r>
                      <a:r>
                        <a:rPr lang="en-GB" sz="1400" dirty="0">
                          <a:latin typeface="+mn-lt"/>
                        </a:rPr>
                        <a:t>/digital-forensics-lab/tree/main/</a:t>
                      </a:r>
                      <a:r>
                        <a:rPr lang="en-GB" sz="1400" dirty="0" err="1">
                          <a:latin typeface="+mn-lt"/>
                        </a:rPr>
                        <a:t>Echo_Device</a:t>
                      </a:r>
                      <a:r>
                        <a:rPr lang="en-GB" sz="1400" dirty="0">
                          <a:latin typeface="+mn-lt"/>
                        </a:rPr>
                        <a:t>/</a:t>
                      </a:r>
                      <a:r>
                        <a:rPr lang="en-GB" sz="1400" dirty="0" err="1">
                          <a:latin typeface="+mn-lt"/>
                        </a:rPr>
                        <a:t>lab_data</a:t>
                      </a:r>
                      <a:r>
                        <a:rPr lang="en-GB" sz="1400" dirty="0">
                          <a:latin typeface="+mn-lt"/>
                        </a:rPr>
                        <a:t>/Lab_4_3_1/</a:t>
                      </a:r>
                      <a:r>
                        <a:rPr lang="en-GB" sz="1400" dirty="0" err="1">
                          <a:latin typeface="+mn-lt"/>
                        </a:rPr>
                        <a:t>rec_jpg_foremost</a:t>
                      </a:r>
                      <a:endParaRPr lang="en-PK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91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PK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Lab_4_3_2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K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Multimedia: Videos and related Data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https://</a:t>
                      </a:r>
                      <a:r>
                        <a:rPr lang="en-GB" sz="1400" dirty="0" err="1">
                          <a:latin typeface="+mn-lt"/>
                        </a:rPr>
                        <a:t>github.com</a:t>
                      </a:r>
                      <a:r>
                        <a:rPr lang="en-GB" sz="1400" dirty="0">
                          <a:latin typeface="+mn-lt"/>
                        </a:rPr>
                        <a:t>/</a:t>
                      </a:r>
                      <a:r>
                        <a:rPr lang="en-GB" sz="1400" dirty="0" err="1">
                          <a:latin typeface="+mn-lt"/>
                        </a:rPr>
                        <a:t>frankwxu</a:t>
                      </a:r>
                      <a:r>
                        <a:rPr lang="en-GB" sz="1400" dirty="0">
                          <a:latin typeface="+mn-lt"/>
                        </a:rPr>
                        <a:t>/digital-forensics-lab/tree/main/</a:t>
                      </a:r>
                      <a:r>
                        <a:rPr lang="en-GB" sz="1400" dirty="0" err="1">
                          <a:latin typeface="+mn-lt"/>
                        </a:rPr>
                        <a:t>Echo_Device</a:t>
                      </a:r>
                      <a:r>
                        <a:rPr lang="en-GB" sz="1400" dirty="0">
                          <a:latin typeface="+mn-lt"/>
                        </a:rPr>
                        <a:t>/</a:t>
                      </a:r>
                      <a:r>
                        <a:rPr lang="en-GB" sz="1400" dirty="0" err="1">
                          <a:latin typeface="+mn-lt"/>
                        </a:rPr>
                        <a:t>lab_data</a:t>
                      </a:r>
                      <a:r>
                        <a:rPr lang="en-GB" sz="1400" dirty="0">
                          <a:latin typeface="+mn-lt"/>
                        </a:rPr>
                        <a:t>/Lab_4_3_2</a:t>
                      </a:r>
                      <a:endParaRPr lang="en-PK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8372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PK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Lab_4_3_3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K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Multimedia: Audio and related Data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https://</a:t>
                      </a:r>
                      <a:r>
                        <a:rPr lang="en-GB" sz="1400" dirty="0" err="1">
                          <a:latin typeface="+mn-lt"/>
                        </a:rPr>
                        <a:t>github.com</a:t>
                      </a:r>
                      <a:r>
                        <a:rPr lang="en-GB" sz="1400" dirty="0">
                          <a:latin typeface="+mn-lt"/>
                        </a:rPr>
                        <a:t>/</a:t>
                      </a:r>
                      <a:r>
                        <a:rPr lang="en-GB" sz="1400" dirty="0" err="1">
                          <a:latin typeface="+mn-lt"/>
                        </a:rPr>
                        <a:t>frankwxu</a:t>
                      </a:r>
                      <a:r>
                        <a:rPr lang="en-GB" sz="1400" dirty="0">
                          <a:latin typeface="+mn-lt"/>
                        </a:rPr>
                        <a:t>/digital-forensics-lab/tree/main/</a:t>
                      </a:r>
                      <a:r>
                        <a:rPr lang="en-GB" sz="1400" dirty="0" err="1">
                          <a:latin typeface="+mn-lt"/>
                        </a:rPr>
                        <a:t>Echo_Device</a:t>
                      </a:r>
                      <a:r>
                        <a:rPr lang="en-GB" sz="1400" dirty="0">
                          <a:latin typeface="+mn-lt"/>
                        </a:rPr>
                        <a:t>/</a:t>
                      </a:r>
                      <a:r>
                        <a:rPr lang="en-GB" sz="1400" dirty="0" err="1">
                          <a:latin typeface="+mn-lt"/>
                        </a:rPr>
                        <a:t>lab_data</a:t>
                      </a:r>
                      <a:r>
                        <a:rPr lang="en-GB" sz="1400" dirty="0">
                          <a:latin typeface="+mn-lt"/>
                        </a:rPr>
                        <a:t>/Lab_4_3_3</a:t>
                      </a:r>
                      <a:endParaRPr lang="en-PK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1723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8474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C2FCA1-650A-42EA-95A7-7A2FFD015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A3CBC-D866-46E5-AA37-8D47564F10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231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A2E52-B1CB-6D3C-7573-A4B99B1A0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IoT Forensics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8A73B-EB25-8AAA-35BB-1153DA58E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Definition:</a:t>
            </a:r>
            <a:r>
              <a:rPr lang="en-GB" dirty="0"/>
              <a:t> The process of collecting, </a:t>
            </a:r>
            <a:r>
              <a:rPr lang="en-GB" dirty="0" err="1"/>
              <a:t>analyzing</a:t>
            </a:r>
            <a:r>
              <a:rPr lang="en-GB" dirty="0"/>
              <a:t>, and preserving digital evidence from Internet of Things (IoT) devices for investigative purposes.</a:t>
            </a:r>
          </a:p>
          <a:p>
            <a:endParaRPr lang="en-GB" dirty="0"/>
          </a:p>
          <a:p>
            <a:r>
              <a:rPr lang="en-GB" b="1" dirty="0"/>
              <a:t>Importance:</a:t>
            </a:r>
            <a:r>
              <a:rPr lang="en-GB" dirty="0"/>
              <a:t> Crucial for investigating cybercrimes, security incidents, accidents, or any events involving IoT devices.</a:t>
            </a:r>
          </a:p>
          <a:p>
            <a:endParaRPr lang="en-GB" dirty="0"/>
          </a:p>
          <a:p>
            <a:r>
              <a:rPr lang="en-GB" b="1" dirty="0"/>
              <a:t>Purpose:</a:t>
            </a:r>
            <a:r>
              <a:rPr lang="en-GB" dirty="0"/>
              <a:t> Unveils user traces, interactions, and data for digital forensics investigations.</a:t>
            </a:r>
          </a:p>
          <a:p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1849818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12782</TotalTime>
  <Words>1481</Words>
  <Application>Microsoft Office PowerPoint</Application>
  <PresentationFormat>Widescreen</PresentationFormat>
  <Paragraphs>252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Forensic Investigation of Echo Show Device </vt:lpstr>
      <vt:lpstr>Overview of Labs</vt:lpstr>
      <vt:lpstr>PowerPoint Presentation</vt:lpstr>
      <vt:lpstr>Links to Disk Images, PPTs &amp; Lab Data Folders</vt:lpstr>
      <vt:lpstr>Links to PPTs</vt:lpstr>
      <vt:lpstr>Links to PPTs (Contd.)</vt:lpstr>
      <vt:lpstr>Links to Lab Data</vt:lpstr>
      <vt:lpstr>Introduction </vt:lpstr>
      <vt:lpstr>IoT Forensics</vt:lpstr>
      <vt:lpstr>Levels of Investigation in IoT Forensics</vt:lpstr>
      <vt:lpstr>Echo Show Device: An IoT Device by Amazon</vt:lpstr>
      <vt:lpstr>Echo Device Models &amp; Specifications</vt:lpstr>
      <vt:lpstr>Device Level Forensic Investigation of Echo Show 8 </vt:lpstr>
      <vt:lpstr>Echo Device 8 (2nd Gen.) Specifications</vt:lpstr>
      <vt:lpstr>Finding Device Serial Number (DSN)</vt:lpstr>
      <vt:lpstr>Verify Device Serial Number (DSN) Online </vt:lpstr>
      <vt:lpstr>Data Storage on Device Cloud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Installing Visual Studio Code</dc:title>
  <dc:creator>Weifeng Xu</dc:creator>
  <cp:lastModifiedBy>Weifeng Xu</cp:lastModifiedBy>
  <cp:revision>234</cp:revision>
  <dcterms:created xsi:type="dcterms:W3CDTF">2021-01-18T02:02:41Z</dcterms:created>
  <dcterms:modified xsi:type="dcterms:W3CDTF">2024-03-01T15:34:35Z</dcterms:modified>
</cp:coreProperties>
</file>