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887" r:id="rId2"/>
    <p:sldId id="885" r:id="rId3"/>
    <p:sldId id="881" r:id="rId4"/>
    <p:sldId id="850" r:id="rId5"/>
    <p:sldId id="862" r:id="rId6"/>
    <p:sldId id="860" r:id="rId7"/>
    <p:sldId id="863" r:id="rId8"/>
    <p:sldId id="839" r:id="rId9"/>
    <p:sldId id="882" r:id="rId10"/>
    <p:sldId id="841" r:id="rId11"/>
    <p:sldId id="842" r:id="rId12"/>
    <p:sldId id="843" r:id="rId13"/>
    <p:sldId id="844" r:id="rId14"/>
    <p:sldId id="845" r:id="rId15"/>
    <p:sldId id="846" r:id="rId16"/>
    <p:sldId id="847" r:id="rId17"/>
    <p:sldId id="848" r:id="rId18"/>
    <p:sldId id="849" r:id="rId19"/>
    <p:sldId id="851" r:id="rId20"/>
    <p:sldId id="852" r:id="rId21"/>
    <p:sldId id="883" r:id="rId22"/>
    <p:sldId id="886" r:id="rId23"/>
    <p:sldId id="854" r:id="rId24"/>
    <p:sldId id="855" r:id="rId25"/>
    <p:sldId id="8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F2600"/>
    <a:srgbClr val="FF7E79"/>
    <a:srgbClr val="D81E00"/>
    <a:srgbClr val="AEAEAE"/>
    <a:srgbClr val="AB51D6"/>
    <a:srgbClr val="FF9A00"/>
    <a:srgbClr val="00AAD6"/>
    <a:srgbClr val="318EFD"/>
    <a:srgbClr val="007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24" autoAdjust="0"/>
    <p:restoredTop sz="95000" autoAdjust="0"/>
  </p:normalViewPr>
  <p:slideViewPr>
    <p:cSldViewPr snapToGrid="0">
      <p:cViewPr varScale="1">
        <p:scale>
          <a:sx n="95" d="100"/>
          <a:sy n="95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9AFC-504E-1C4E-B6EF-55A9A474ECB1}" type="datetime1">
              <a:rPr lang="en-US" smtClean="0"/>
              <a:t>12/26/23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DBC4-577B-D840-8CA5-93F4B76C0210}" type="datetime1">
              <a:rPr lang="en-US" smtClean="0"/>
              <a:t>12/26/23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5582-5046-3E42-BCC7-72ADA1A24621}" type="datetime1">
              <a:rPr lang="en-US" smtClean="0"/>
              <a:t>12/26/23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9B34-1669-4741-B0AB-B90F9E524E4C}" type="datetime1">
              <a:rPr lang="en-US" smtClean="0"/>
              <a:t>12/26/23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E8E5-437A-4043-8EB7-FC47F00F1EF6}" type="datetime1">
              <a:rPr lang="en-US" smtClean="0"/>
              <a:t>12/26/23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7D966-F9DC-0540-930B-E1258AAFF056}" type="datetime1">
              <a:rPr lang="en-US" smtClean="0"/>
              <a:t>12/26/23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2B607-4871-FB40-9574-39B6CEB2812A}" type="datetime1">
              <a:rPr lang="en-US" smtClean="0"/>
              <a:t>12/26/23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27B2-8C00-F84D-ABBA-9E279CB9D7DB}" type="datetime1">
              <a:rPr lang="en-US" smtClean="0"/>
              <a:t>12/26/23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F593-57A6-2B42-9344-2115EAEE62EE}" type="datetime1">
              <a:rPr lang="en-US" smtClean="0"/>
              <a:t>12/26/23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F6A29-CBA8-FC40-8655-A3A03586A58F}" type="datetime1">
              <a:rPr lang="en-US" smtClean="0"/>
              <a:t>12/26/23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E55D-101C-1E42-8ADB-8C738A947EF3}" type="datetime1">
              <a:rPr lang="en-US" smtClean="0"/>
              <a:t>12/26/23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266A5-900F-614B-ABA3-875DBE56748E}" type="datetime1">
              <a:rPr lang="en-US" smtClean="0"/>
              <a:t>12/26/23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efunshop.com/emmc-isp-chip-off-forensic-data-extraction-kit-2023-version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onics360.globalspec.com/article/18358/techinsights-teardown-amazon-echo-show-1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C2FCA1-650A-42EA-95A7-7A2FFD01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Teardown &amp; eMMC Chip-off</a:t>
            </a:r>
          </a:p>
        </p:txBody>
      </p:sp>
    </p:spTree>
    <p:extLst>
      <p:ext uri="{BB962C8B-B14F-4D97-AF65-F5344CB8AC3E}">
        <p14:creationId xmlns:p14="http://schemas.microsoft.com/office/powerpoint/2010/main" val="206119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Six ‘T5’ Screws to Separate Body from Screen </a:t>
            </a:r>
          </a:p>
        </p:txBody>
      </p:sp>
      <p:pic>
        <p:nvPicPr>
          <p:cNvPr id="11" name="Content Placeholder 10" descr="A black device with a green circuit board&#10;&#10;Description automatically generated">
            <a:extLst>
              <a:ext uri="{FF2B5EF4-FFF2-40B4-BE49-F238E27FC236}">
                <a16:creationId xmlns:a16="http://schemas.microsoft.com/office/drawing/2014/main" id="{B3FFC230-3DF9-B9A1-4BC4-EDE53D7052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81200" cy="3960899"/>
          </a:xfrm>
        </p:spPr>
      </p:pic>
      <p:pic>
        <p:nvPicPr>
          <p:cNvPr id="24" name="Content Placeholder 23" descr="A black rectangular object with a black plastic cover and a black plastic cover with a black handle and a black plastic cover with a black plastic cover with a black plastic cover with a black plastic cover with&#10;&#10;Description automatically generated">
            <a:extLst>
              <a:ext uri="{FF2B5EF4-FFF2-40B4-BE49-F238E27FC236}">
                <a16:creationId xmlns:a16="http://schemas.microsoft.com/office/drawing/2014/main" id="{6382486D-1162-84D0-76D8-275BF5DCB4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4" y="1690687"/>
            <a:ext cx="5281200" cy="3960899"/>
          </a:xfrm>
        </p:spPr>
      </p:pic>
    </p:spTree>
    <p:extLst>
      <p:ext uri="{BB962C8B-B14F-4D97-AF65-F5344CB8AC3E}">
        <p14:creationId xmlns:p14="http://schemas.microsoft.com/office/powerpoint/2010/main" val="324078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the 4 Adhesive Tapes to Expose Contact</a:t>
            </a:r>
          </a:p>
        </p:txBody>
      </p:sp>
      <p:pic>
        <p:nvPicPr>
          <p:cNvPr id="11" name="Content Placeholder 10" descr="A black speaker on a white surface&#10;&#10;Description automatically generated">
            <a:extLst>
              <a:ext uri="{FF2B5EF4-FFF2-40B4-BE49-F238E27FC236}">
                <a16:creationId xmlns:a16="http://schemas.microsoft.com/office/drawing/2014/main" id="{F1166A13-B04E-4B2E-7AB1-C9B817BD4E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81200" cy="3960899"/>
          </a:xfrm>
        </p:spPr>
      </p:pic>
      <p:pic>
        <p:nvPicPr>
          <p:cNvPr id="20" name="Content Placeholder 19" descr="A black speaker with a black speaker and pieces of tape&#10;&#10;Description automatically generated with medium confidence">
            <a:extLst>
              <a:ext uri="{FF2B5EF4-FFF2-40B4-BE49-F238E27FC236}">
                <a16:creationId xmlns:a16="http://schemas.microsoft.com/office/drawing/2014/main" id="{2D942841-14A2-7654-31A4-D545AE2198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690688"/>
            <a:ext cx="5281200" cy="3960899"/>
          </a:xfrm>
        </p:spPr>
      </p:pic>
    </p:spTree>
    <p:extLst>
      <p:ext uri="{BB962C8B-B14F-4D97-AF65-F5344CB8AC3E}">
        <p14:creationId xmlns:p14="http://schemas.microsoft.com/office/powerpoint/2010/main" val="1668108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the Connection</a:t>
            </a:r>
          </a:p>
        </p:txBody>
      </p:sp>
      <p:pic>
        <p:nvPicPr>
          <p:cNvPr id="48" name="Content Placeholder 47" descr="A black electronic device with a green circuit board&#10;&#10;Description automatically generated">
            <a:extLst>
              <a:ext uri="{FF2B5EF4-FFF2-40B4-BE49-F238E27FC236}">
                <a16:creationId xmlns:a16="http://schemas.microsoft.com/office/drawing/2014/main" id="{C0DB9988-7F8A-EFC8-7570-3D070BD514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21152"/>
          <a:stretch/>
        </p:blipFill>
        <p:spPr>
          <a:xfrm rot="5400000">
            <a:off x="6509481" y="1115280"/>
            <a:ext cx="4212000" cy="5038962"/>
          </a:xfrm>
        </p:spPr>
      </p:pic>
      <p:pic>
        <p:nvPicPr>
          <p:cNvPr id="46" name="Content Placeholder 45" descr="A black device with a circuit board&#10;&#10;Description automatically generated">
            <a:extLst>
              <a:ext uri="{FF2B5EF4-FFF2-40B4-BE49-F238E27FC236}">
                <a16:creationId xmlns:a16="http://schemas.microsoft.com/office/drawing/2014/main" id="{BB686226-93EE-C240-D9C7-2C4FF2EE79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r="21152"/>
          <a:stretch/>
        </p:blipFill>
        <p:spPr>
          <a:xfrm rot="5400000">
            <a:off x="1150240" y="1115280"/>
            <a:ext cx="4212000" cy="5038963"/>
          </a:xfr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05CB2E95-EC52-56B5-CEBC-CEE161FE0408}"/>
              </a:ext>
            </a:extLst>
          </p:cNvPr>
          <p:cNvSpPr/>
          <p:nvPr/>
        </p:nvSpPr>
        <p:spPr>
          <a:xfrm>
            <a:off x="2641878" y="2571751"/>
            <a:ext cx="614362" cy="2500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0109CBF-0D52-06C5-B406-53B576B8189F}"/>
              </a:ext>
            </a:extLst>
          </p:cNvPr>
          <p:cNvSpPr/>
          <p:nvPr/>
        </p:nvSpPr>
        <p:spPr>
          <a:xfrm>
            <a:off x="8137803" y="2571751"/>
            <a:ext cx="614362" cy="2500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88837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T5 screws to Expose Logic Board</a:t>
            </a:r>
          </a:p>
        </p:txBody>
      </p:sp>
      <p:pic>
        <p:nvPicPr>
          <p:cNvPr id="6" name="Content Placeholder 5" descr="A black and silver electronic device&#10;&#10;Description automatically generated">
            <a:extLst>
              <a:ext uri="{FF2B5EF4-FFF2-40B4-BE49-F238E27FC236}">
                <a16:creationId xmlns:a16="http://schemas.microsoft.com/office/drawing/2014/main" id="{6EA3B426-0017-40E5-1153-2CF82D61B9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81200" cy="3960899"/>
          </a:xfrm>
        </p:spPr>
      </p:pic>
      <p:pic>
        <p:nvPicPr>
          <p:cNvPr id="42" name="Content Placeholder 41" descr="A black and silver device with black wires&#10;&#10;Description automatically generated with medium confidence">
            <a:extLst>
              <a:ext uri="{FF2B5EF4-FFF2-40B4-BE49-F238E27FC236}">
                <a16:creationId xmlns:a16="http://schemas.microsoft.com/office/drawing/2014/main" id="{E8B4271C-42E5-A1EB-CA75-E66DBFEB49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7" y="1690687"/>
            <a:ext cx="5281200" cy="3960899"/>
          </a:xfrm>
        </p:spPr>
      </p:pic>
    </p:spTree>
    <p:extLst>
      <p:ext uri="{BB962C8B-B14F-4D97-AF65-F5344CB8AC3E}">
        <p14:creationId xmlns:p14="http://schemas.microsoft.com/office/powerpoint/2010/main" val="2759266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the T5 Screws to Remove the Protective Plate of Logic Board</a:t>
            </a:r>
          </a:p>
        </p:txBody>
      </p:sp>
      <p:pic>
        <p:nvPicPr>
          <p:cNvPr id="15" name="Content Placeholder 14" descr="A close up of a device&#10;&#10;Description automatically generated">
            <a:extLst>
              <a:ext uri="{FF2B5EF4-FFF2-40B4-BE49-F238E27FC236}">
                <a16:creationId xmlns:a16="http://schemas.microsoft.com/office/drawing/2014/main" id="{6EE887AA-A2E1-199B-CB80-1020F81CDF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81200" cy="3960899"/>
          </a:xfrm>
        </p:spPr>
      </p:pic>
      <p:pic>
        <p:nvPicPr>
          <p:cNvPr id="20" name="Content Placeholder 19" descr="A black and gold electronic device&#10;&#10;Description automatically generated with medium confidence">
            <a:extLst>
              <a:ext uri="{FF2B5EF4-FFF2-40B4-BE49-F238E27FC236}">
                <a16:creationId xmlns:a16="http://schemas.microsoft.com/office/drawing/2014/main" id="{632A4287-D782-FAB7-0DAE-724DE5333E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15074" y="1690687"/>
            <a:ext cx="5281200" cy="3960899"/>
          </a:xfrm>
        </p:spPr>
      </p:pic>
    </p:spTree>
    <p:extLst>
      <p:ext uri="{BB962C8B-B14F-4D97-AF65-F5344CB8AC3E}">
        <p14:creationId xmlns:p14="http://schemas.microsoft.com/office/powerpoint/2010/main" val="2451590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the 5 Adhesive Tapes &amp; Connections to Screen</a:t>
            </a:r>
          </a:p>
        </p:txBody>
      </p:sp>
      <p:pic>
        <p:nvPicPr>
          <p:cNvPr id="24" name="Content Placeholder 23" descr="A black electronic device with a green circuit board&#10;&#10;Description automatically generated">
            <a:extLst>
              <a:ext uri="{FF2B5EF4-FFF2-40B4-BE49-F238E27FC236}">
                <a16:creationId xmlns:a16="http://schemas.microsoft.com/office/drawing/2014/main" id="{14FDE128-1904-E6F3-1463-7F377135A3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1450" y="1690688"/>
            <a:ext cx="5281200" cy="3960899"/>
          </a:xfr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82556EF-6347-A22A-BA22-0C4105C370B6}"/>
              </a:ext>
            </a:extLst>
          </p:cNvPr>
          <p:cNvSpPr/>
          <p:nvPr/>
        </p:nvSpPr>
        <p:spPr>
          <a:xfrm>
            <a:off x="4286249" y="3113924"/>
            <a:ext cx="485775" cy="542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1D98FA-5452-FF18-D854-38233D88F4DF}"/>
              </a:ext>
            </a:extLst>
          </p:cNvPr>
          <p:cNvSpPr/>
          <p:nvPr/>
        </p:nvSpPr>
        <p:spPr>
          <a:xfrm>
            <a:off x="3457575" y="1718512"/>
            <a:ext cx="485775" cy="542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75A15C-370F-EC73-3F56-3B06B02F802F}"/>
              </a:ext>
            </a:extLst>
          </p:cNvPr>
          <p:cNvSpPr/>
          <p:nvPr/>
        </p:nvSpPr>
        <p:spPr>
          <a:xfrm>
            <a:off x="2788649" y="2659060"/>
            <a:ext cx="485775" cy="542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13FC5FF-A4BF-7CEF-FB11-A3AEA0B99EE0}"/>
              </a:ext>
            </a:extLst>
          </p:cNvPr>
          <p:cNvSpPr/>
          <p:nvPr/>
        </p:nvSpPr>
        <p:spPr>
          <a:xfrm>
            <a:off x="2831514" y="3287714"/>
            <a:ext cx="382762" cy="369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6504B1-2B95-8798-39E3-DE38D883014B}"/>
              </a:ext>
            </a:extLst>
          </p:cNvPr>
          <p:cNvSpPr/>
          <p:nvPr/>
        </p:nvSpPr>
        <p:spPr>
          <a:xfrm>
            <a:off x="2728500" y="1989974"/>
            <a:ext cx="485775" cy="542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pic>
        <p:nvPicPr>
          <p:cNvPr id="49" name="Content Placeholder 48" descr="A close-up of a circuit board&#10;&#10;Description automatically generated">
            <a:extLst>
              <a:ext uri="{FF2B5EF4-FFF2-40B4-BE49-F238E27FC236}">
                <a16:creationId xmlns:a16="http://schemas.microsoft.com/office/drawing/2014/main" id="{67959550-3D74-106F-5690-21F25377C3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1690689"/>
            <a:ext cx="5281200" cy="3960899"/>
          </a:xfrm>
        </p:spPr>
      </p:pic>
    </p:spTree>
    <p:extLst>
      <p:ext uri="{BB962C8B-B14F-4D97-AF65-F5344CB8AC3E}">
        <p14:creationId xmlns:p14="http://schemas.microsoft.com/office/powerpoint/2010/main" val="964956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Logic Board Separates from Screen</a:t>
            </a:r>
          </a:p>
        </p:txBody>
      </p:sp>
      <p:pic>
        <p:nvPicPr>
          <p:cNvPr id="6" name="Content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3BDAA81A-A7FB-CE12-09AF-9041478249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2600" y="1451977"/>
            <a:ext cx="6721200" cy="504089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276B4F-889A-D715-8F86-AE9191ED7D19}"/>
              </a:ext>
            </a:extLst>
          </p:cNvPr>
          <p:cNvSpPr txBox="1"/>
          <p:nvPr/>
        </p:nvSpPr>
        <p:spPr>
          <a:xfrm>
            <a:off x="538163" y="1451977"/>
            <a:ext cx="3862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K" sz="2400" dirty="0"/>
              <a:t>Yet one audio connection to the speaker is to be removed to separate it from Speaker, also</a:t>
            </a:r>
          </a:p>
        </p:txBody>
      </p:sp>
    </p:spTree>
    <p:extLst>
      <p:ext uri="{BB962C8B-B14F-4D97-AF65-F5344CB8AC3E}">
        <p14:creationId xmlns:p14="http://schemas.microsoft.com/office/powerpoint/2010/main" val="2694346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Connection of Logic Board to Speaker</a:t>
            </a:r>
          </a:p>
        </p:txBody>
      </p:sp>
      <p:pic>
        <p:nvPicPr>
          <p:cNvPr id="6" name="Content Placeholder 5" descr="A close up of a circuit board&#10;&#10;Description automatically generated">
            <a:extLst>
              <a:ext uri="{FF2B5EF4-FFF2-40B4-BE49-F238E27FC236}">
                <a16:creationId xmlns:a16="http://schemas.microsoft.com/office/drawing/2014/main" id="{F8D0C6BF-9FC3-E160-CF5A-BE50AA7A34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012" y="1690688"/>
            <a:ext cx="5281200" cy="3960899"/>
          </a:xfrm>
        </p:spPr>
      </p:pic>
      <p:pic>
        <p:nvPicPr>
          <p:cNvPr id="11" name="Content Placeholder 10" descr="A green circuit board with many small components&#10;&#10;Description automatically generated">
            <a:extLst>
              <a:ext uri="{FF2B5EF4-FFF2-40B4-BE49-F238E27FC236}">
                <a16:creationId xmlns:a16="http://schemas.microsoft.com/office/drawing/2014/main" id="{380689CB-0ECC-6666-6389-DA679AD409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72600" y="1690688"/>
            <a:ext cx="5281200" cy="3960899"/>
          </a:xfr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2EC98F-761F-7F2F-572E-231D14E43C68}"/>
              </a:ext>
            </a:extLst>
          </p:cNvPr>
          <p:cNvSpPr>
            <a:spLocks noChangeAspect="1"/>
          </p:cNvSpPr>
          <p:nvPr/>
        </p:nvSpPr>
        <p:spPr>
          <a:xfrm>
            <a:off x="2606212" y="1801804"/>
            <a:ext cx="644400" cy="7202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83A2C3-CE91-12D3-4599-62889EB84D9E}"/>
              </a:ext>
            </a:extLst>
          </p:cNvPr>
          <p:cNvSpPr>
            <a:spLocks noChangeAspect="1"/>
          </p:cNvSpPr>
          <p:nvPr/>
        </p:nvSpPr>
        <p:spPr>
          <a:xfrm>
            <a:off x="8087846" y="2028240"/>
            <a:ext cx="1008000" cy="1126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366137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Logic Board Separated from All Parts</a:t>
            </a:r>
          </a:p>
        </p:txBody>
      </p:sp>
      <p:pic>
        <p:nvPicPr>
          <p:cNvPr id="6" name="Content Placeholder 5" descr="A device with a screen and parts&#10;&#10;Description automatically generated with medium confidence">
            <a:extLst>
              <a:ext uri="{FF2B5EF4-FFF2-40B4-BE49-F238E27FC236}">
                <a16:creationId xmlns:a16="http://schemas.microsoft.com/office/drawing/2014/main" id="{FC27D4C7-2870-BCCF-94B9-63C5289C0C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1" y="1690688"/>
            <a:ext cx="5281200" cy="3960899"/>
          </a:xfrm>
        </p:spPr>
      </p:pic>
      <p:pic>
        <p:nvPicPr>
          <p:cNvPr id="11" name="Content Placeholder 10" descr="A green circuit board with black wires&#10;&#10;Description automatically generated">
            <a:extLst>
              <a:ext uri="{FF2B5EF4-FFF2-40B4-BE49-F238E27FC236}">
                <a16:creationId xmlns:a16="http://schemas.microsoft.com/office/drawing/2014/main" id="{D0B319FF-A1B1-01D5-2738-71F219B56D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90687"/>
            <a:ext cx="5281200" cy="3960899"/>
          </a:xfrm>
        </p:spPr>
      </p:pic>
    </p:spTree>
    <p:extLst>
      <p:ext uri="{BB962C8B-B14F-4D97-AF65-F5344CB8AC3E}">
        <p14:creationId xmlns:p14="http://schemas.microsoft.com/office/powerpoint/2010/main" val="1065328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968A-790C-D156-5BD2-B052D1F2E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eMMC Exposed </a:t>
            </a:r>
          </a:p>
        </p:txBody>
      </p:sp>
      <p:pic>
        <p:nvPicPr>
          <p:cNvPr id="12" name="Content Placeholder 11" descr="A close up of a circuit board&#10;&#10;Description automatically generated">
            <a:extLst>
              <a:ext uri="{FF2B5EF4-FFF2-40B4-BE49-F238E27FC236}">
                <a16:creationId xmlns:a16="http://schemas.microsoft.com/office/drawing/2014/main" id="{AF2D6133-E3FC-0D50-AB7E-0135BB19F5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49" y="1690688"/>
            <a:ext cx="5281200" cy="3960899"/>
          </a:xfrm>
        </p:spPr>
      </p:pic>
      <p:pic>
        <p:nvPicPr>
          <p:cNvPr id="10" name="Content Placeholder 9" descr="A green circuit board with black wires&#10;&#10;Description automatically generated">
            <a:extLst>
              <a:ext uri="{FF2B5EF4-FFF2-40B4-BE49-F238E27FC236}">
                <a16:creationId xmlns:a16="http://schemas.microsoft.com/office/drawing/2014/main" id="{95AA22A2-E126-739A-45E7-CEC31B8142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81200" cy="3960899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6AAFED-F3F7-BABF-7801-446F9C663261}"/>
              </a:ext>
            </a:extLst>
          </p:cNvPr>
          <p:cNvSpPr>
            <a:spLocks/>
          </p:cNvSpPr>
          <p:nvPr/>
        </p:nvSpPr>
        <p:spPr>
          <a:xfrm>
            <a:off x="1957384" y="3086099"/>
            <a:ext cx="720000" cy="72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8929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9444AB-C3F3-4324-0907-65C103AF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Why to Teardown Device &amp; Chip-off eMMC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9242D4-1E86-4433-AD65-08A2B68C8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Data is stored in internal storage within an Echo Show Device.</a:t>
            </a:r>
          </a:p>
          <a:p>
            <a:r>
              <a:rPr lang="en-GB" dirty="0"/>
              <a:t>The internal storage is a non-volatile storage.</a:t>
            </a:r>
          </a:p>
          <a:p>
            <a:r>
              <a:rPr lang="en-GB" dirty="0"/>
              <a:t>The chip responsible for storage is known as eMMC (embedded </a:t>
            </a:r>
            <a:r>
              <a:rPr lang="en-GB" dirty="0" err="1"/>
              <a:t>MultiMedia</a:t>
            </a:r>
            <a:r>
              <a:rPr lang="en-GB" dirty="0"/>
              <a:t> Card).</a:t>
            </a:r>
          </a:p>
          <a:p>
            <a:r>
              <a:rPr lang="en-GB" dirty="0"/>
              <a:t>The eMMC is located on the motherboard/logic board of the device.</a:t>
            </a:r>
          </a:p>
          <a:p>
            <a:r>
              <a:rPr lang="en-GB" dirty="0"/>
              <a:t>External access to the eMMC is not possible through conventional means.</a:t>
            </a:r>
          </a:p>
          <a:p>
            <a:r>
              <a:rPr lang="en-GB" dirty="0"/>
              <a:t>Rooting the device via debugging mode, a typical method for external access, has been disabled in Echo Show Device (2nd Gen.) and newer models.</a:t>
            </a:r>
          </a:p>
          <a:p>
            <a:r>
              <a:rPr lang="en-GB" dirty="0"/>
              <a:t>The only available method is a destructive chip-off approach to remove the eMMC.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830230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B67D-2735-2F30-AC7C-8C191B13F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Google Search for ‘</a:t>
            </a:r>
            <a:r>
              <a:rPr lang="en-GB" dirty="0"/>
              <a:t>klm8g1getf-b041’ Reveals</a:t>
            </a:r>
            <a:endParaRPr lang="en-PK" dirty="0"/>
          </a:p>
        </p:txBody>
      </p:sp>
      <p:pic>
        <p:nvPicPr>
          <p:cNvPr id="6" name="Content Placeholder 5" descr="A close up of a circuit board&#10;&#10;Description automatically generated">
            <a:extLst>
              <a:ext uri="{FF2B5EF4-FFF2-40B4-BE49-F238E27FC236}">
                <a16:creationId xmlns:a16="http://schemas.microsoft.com/office/drawing/2014/main" id="{E6C33346-52F3-B70B-12B3-96FEE49CE1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1" y="1825625"/>
            <a:ext cx="5281200" cy="39608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437FC-2E91-1904-7867-8CCAD9D84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761" y="2502742"/>
            <a:ext cx="5219700" cy="292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0086D0-D589-68A3-BA08-9195ED67F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61" y="1744663"/>
            <a:ext cx="5219700" cy="48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139694-09B5-347F-9A78-A519BA14E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761" y="5627774"/>
            <a:ext cx="5281200" cy="3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9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C2FCA1-650A-42EA-95A7-7A2FFD01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eMMC Chip-off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A3CBC-D866-46E5-AA37-8D47564F1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A close-up of a device&#10;&#10;Description automatically generated">
            <a:extLst>
              <a:ext uri="{FF2B5EF4-FFF2-40B4-BE49-F238E27FC236}">
                <a16:creationId xmlns:a16="http://schemas.microsoft.com/office/drawing/2014/main" id="{B99FF7C2-0DA1-BEA9-099D-51E2A9490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00" y="615504"/>
            <a:ext cx="4874400" cy="2520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20C9E-EF42-56E9-984C-C725E452F640}"/>
              </a:ext>
            </a:extLst>
          </p:cNvPr>
          <p:cNvSpPr txBox="1"/>
          <p:nvPr/>
        </p:nvSpPr>
        <p:spPr>
          <a:xfrm>
            <a:off x="2351368" y="6488668"/>
            <a:ext cx="8834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Image Source: eMMC ISP / Chip-Off Forensic Data Extraction Kit (fonefunshop.com)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197512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25D43F-28A2-B49D-A450-806F3245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Chip-off Process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5DBBAE-61D5-7E50-7126-17EA55E5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Apply flux around the eMMC on the logic board.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Set the airflow at 60% on the Rework Station Hot Air Gun.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Configure the temperature as follows:</a:t>
            </a:r>
          </a:p>
          <a:p>
            <a:pPr lvl="1"/>
            <a:r>
              <a:rPr lang="en-GB" dirty="0">
                <a:effectLst/>
              </a:rPr>
              <a:t>170°C for the first minute</a:t>
            </a:r>
          </a:p>
          <a:p>
            <a:pPr lvl="1"/>
            <a:r>
              <a:rPr lang="en-GB" dirty="0">
                <a:effectLst/>
              </a:rPr>
              <a:t>270°C for the second minute</a:t>
            </a:r>
          </a:p>
          <a:p>
            <a:pPr lvl="1"/>
            <a:r>
              <a:rPr lang="en-GB" dirty="0">
                <a:effectLst/>
              </a:rPr>
              <a:t>350°C for the third minute</a:t>
            </a:r>
          </a:p>
          <a:p>
            <a:pPr lvl="1"/>
            <a:r>
              <a:rPr lang="en-GB" dirty="0">
                <a:effectLst/>
              </a:rPr>
              <a:t>400°C for the fourth minute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Continuously move the hot air gun nozzle over the eMMC while gently prying it off.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eMMC should detach smoothly by the end of the fourth minute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551142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EE111-EF0C-CC53-8954-86108539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47"/>
            <a:ext cx="10515600" cy="1325563"/>
          </a:xfrm>
        </p:spPr>
        <p:txBody>
          <a:bodyPr/>
          <a:lstStyle/>
          <a:p>
            <a:r>
              <a:rPr lang="en-PK" dirty="0"/>
              <a:t>Place Logic Board in Circuit Holder &amp; Locate eMMC</a:t>
            </a:r>
          </a:p>
        </p:txBody>
      </p:sp>
      <p:pic>
        <p:nvPicPr>
          <p:cNvPr id="8" name="Content Placeholder 7" descr="A green circuit board on a wood surface&#10;&#10;Description automatically generated">
            <a:extLst>
              <a:ext uri="{FF2B5EF4-FFF2-40B4-BE49-F238E27FC236}">
                <a16:creationId xmlns:a16="http://schemas.microsoft.com/office/drawing/2014/main" id="{BFA450DD-6CB7-5DCF-6314-B6206A49D9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"/>
          <a:stretch/>
        </p:blipFill>
        <p:spPr>
          <a:xfrm rot="10800000">
            <a:off x="838200" y="1516510"/>
            <a:ext cx="6721200" cy="458425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9485F7-4D7A-3D0F-83FD-011EF4A9DFF3}"/>
              </a:ext>
            </a:extLst>
          </p:cNvPr>
          <p:cNvSpPr/>
          <p:nvPr/>
        </p:nvSpPr>
        <p:spPr>
          <a:xfrm>
            <a:off x="5558118" y="2951610"/>
            <a:ext cx="537882" cy="5244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C99324-7378-1E72-E19D-901F7D183415}"/>
              </a:ext>
            </a:extLst>
          </p:cNvPr>
          <p:cNvCxnSpPr>
            <a:endCxn id="2" idx="1"/>
          </p:cNvCxnSpPr>
          <p:nvPr/>
        </p:nvCxnSpPr>
        <p:spPr>
          <a:xfrm>
            <a:off x="2398059" y="2023763"/>
            <a:ext cx="3160059" cy="119006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0286C0A-479F-0BF7-C534-4CCE4C0CCB48}"/>
              </a:ext>
            </a:extLst>
          </p:cNvPr>
          <p:cNvSpPr txBox="1"/>
          <p:nvPr/>
        </p:nvSpPr>
        <p:spPr>
          <a:xfrm>
            <a:off x="1370214" y="1761546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400" b="1" dirty="0">
                <a:solidFill>
                  <a:srgbClr val="FF0000"/>
                </a:solidFill>
              </a:rPr>
              <a:t>eMMC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9A9D8D-05E8-4F9D-898F-3B01C292D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67300" y="1440310"/>
            <a:ext cx="1282700" cy="14351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AA4035-1530-B024-3FFC-0CC0F5E5F471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6114380" y="2157860"/>
            <a:ext cx="2176720" cy="1097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F44B0C-F89D-8ED9-22DA-50DEFADAC8BA}"/>
              </a:ext>
            </a:extLst>
          </p:cNvPr>
          <p:cNvCxnSpPr>
            <a:cxnSpLocks/>
          </p:cNvCxnSpPr>
          <p:nvPr/>
        </p:nvCxnSpPr>
        <p:spPr>
          <a:xfrm>
            <a:off x="9008650" y="2799210"/>
            <a:ext cx="0" cy="801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C42D63FF-EF6E-963E-87C0-EEB9247515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9"/>
          <a:stretch/>
        </p:blipFill>
        <p:spPr>
          <a:xfrm>
            <a:off x="7673700" y="3598351"/>
            <a:ext cx="4413525" cy="21593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EF4EC6-34D7-49E5-955F-9074ED2840C0}"/>
              </a:ext>
            </a:extLst>
          </p:cNvPr>
          <p:cNvSpPr txBox="1"/>
          <p:nvPr/>
        </p:nvSpPr>
        <p:spPr>
          <a:xfrm>
            <a:off x="8964309" y="2937322"/>
            <a:ext cx="26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dirty="0"/>
              <a:t>Google KLM8G1GTF-B041</a:t>
            </a:r>
          </a:p>
        </p:txBody>
      </p:sp>
    </p:spTree>
    <p:extLst>
      <p:ext uri="{BB962C8B-B14F-4D97-AF65-F5344CB8AC3E}">
        <p14:creationId xmlns:p14="http://schemas.microsoft.com/office/powerpoint/2010/main" val="3313412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EE111-EF0C-CC53-8954-86108539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Apply Flux around eMMC on Logic Board</a:t>
            </a:r>
          </a:p>
        </p:txBody>
      </p:sp>
      <p:pic>
        <p:nvPicPr>
          <p:cNvPr id="6" name="Content Placeholder 5" descr="A close up of a circuit board&#10;&#10;Description automatically generated">
            <a:extLst>
              <a:ext uri="{FF2B5EF4-FFF2-40B4-BE49-F238E27FC236}">
                <a16:creationId xmlns:a16="http://schemas.microsoft.com/office/drawing/2014/main" id="{DAEB19F3-6453-C244-906A-135D0073AA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00" y="1690689"/>
            <a:ext cx="6238800" cy="4679099"/>
          </a:xfrm>
        </p:spPr>
      </p:pic>
    </p:spTree>
    <p:extLst>
      <p:ext uri="{BB962C8B-B14F-4D97-AF65-F5344CB8AC3E}">
        <p14:creationId xmlns:p14="http://schemas.microsoft.com/office/powerpoint/2010/main" val="705592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0F23-806B-350F-5CC9-BDEEB3065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Start Blowing Hot Air - eMMC Removed</a:t>
            </a:r>
          </a:p>
        </p:txBody>
      </p:sp>
      <p:pic>
        <p:nvPicPr>
          <p:cNvPr id="6" name="Content Placeholder 5" descr="A computer chip on a table&#10;&#10;Description automatically generated">
            <a:extLst>
              <a:ext uri="{FF2B5EF4-FFF2-40B4-BE49-F238E27FC236}">
                <a16:creationId xmlns:a16="http://schemas.microsoft.com/office/drawing/2014/main" id="{459E1EF1-300C-D928-59EC-341B3ABDAB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9"/>
          <a:stretch/>
        </p:blipFill>
        <p:spPr>
          <a:xfrm rot="5400000">
            <a:off x="674036" y="1857121"/>
            <a:ext cx="4647600" cy="431927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29961B-62E8-3088-018A-EE5A3800FA20}"/>
              </a:ext>
            </a:extLst>
          </p:cNvPr>
          <p:cNvSpPr txBox="1"/>
          <p:nvPr/>
        </p:nvSpPr>
        <p:spPr>
          <a:xfrm>
            <a:off x="5570184" y="5403470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400" b="1" dirty="0">
                <a:solidFill>
                  <a:srgbClr val="FF0000"/>
                </a:solidFill>
              </a:rPr>
              <a:t>BGA 153 eMMC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2C47D1-5944-0F7C-FE62-6B98C60341BE}"/>
              </a:ext>
            </a:extLst>
          </p:cNvPr>
          <p:cNvSpPr>
            <a:spLocks noChangeAspect="1"/>
          </p:cNvSpPr>
          <p:nvPr/>
        </p:nvSpPr>
        <p:spPr>
          <a:xfrm>
            <a:off x="2569270" y="2518730"/>
            <a:ext cx="921600" cy="898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FFD498-6D37-15A6-980D-1AF5812F00BD}"/>
              </a:ext>
            </a:extLst>
          </p:cNvPr>
          <p:cNvSpPr>
            <a:spLocks noChangeAspect="1"/>
          </p:cNvSpPr>
          <p:nvPr/>
        </p:nvSpPr>
        <p:spPr>
          <a:xfrm rot="18678471">
            <a:off x="2419603" y="5221670"/>
            <a:ext cx="921600" cy="898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202129-EEBB-879C-CD2D-F13AB0B39540}"/>
              </a:ext>
            </a:extLst>
          </p:cNvPr>
          <p:cNvCxnSpPr>
            <a:cxnSpLocks/>
          </p:cNvCxnSpPr>
          <p:nvPr/>
        </p:nvCxnSpPr>
        <p:spPr>
          <a:xfrm flipH="1">
            <a:off x="2837329" y="3417290"/>
            <a:ext cx="94129" cy="16109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87D47F-C068-BD99-36E2-6C7BC4386F6D}"/>
              </a:ext>
            </a:extLst>
          </p:cNvPr>
          <p:cNvCxnSpPr>
            <a:cxnSpLocks/>
          </p:cNvCxnSpPr>
          <p:nvPr/>
        </p:nvCxnSpPr>
        <p:spPr>
          <a:xfrm flipH="1">
            <a:off x="3490870" y="5634303"/>
            <a:ext cx="20303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3362B9A-CA6A-F038-9AD0-C857B2972A43}"/>
              </a:ext>
            </a:extLst>
          </p:cNvPr>
          <p:cNvSpPr txBox="1"/>
          <p:nvPr/>
        </p:nvSpPr>
        <p:spPr>
          <a:xfrm>
            <a:off x="8550284" y="1690688"/>
            <a:ext cx="2805953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/>
              <a:t>Airflow &amp; Temp. Settings</a:t>
            </a:r>
          </a:p>
          <a:p>
            <a:pPr algn="ctr"/>
            <a:endParaRPr lang="en-GB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Airflow at 60%</a:t>
            </a:r>
            <a:endParaRPr lang="en-GB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Temperature: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1</a:t>
            </a:r>
            <a:r>
              <a:rPr lang="en-GB" sz="2400" baseline="30000" dirty="0">
                <a:effectLst/>
              </a:rPr>
              <a:t>st</a:t>
            </a:r>
            <a:r>
              <a:rPr lang="en-GB" sz="2400" dirty="0">
                <a:effectLst/>
              </a:rPr>
              <a:t> min: 170°C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2</a:t>
            </a:r>
            <a:r>
              <a:rPr lang="en-GB" sz="2400" baseline="30000" dirty="0">
                <a:effectLst/>
              </a:rPr>
              <a:t>nd</a:t>
            </a:r>
            <a:r>
              <a:rPr lang="en-GB" sz="2400" dirty="0">
                <a:effectLst/>
              </a:rPr>
              <a:t> min: 270°C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3</a:t>
            </a:r>
            <a:r>
              <a:rPr lang="en-GB" sz="2400" baseline="30000" dirty="0">
                <a:effectLst/>
              </a:rPr>
              <a:t>rd</a:t>
            </a:r>
            <a:r>
              <a:rPr lang="en-GB" sz="2400" dirty="0">
                <a:effectLst/>
              </a:rPr>
              <a:t> Min: 350°C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4</a:t>
            </a:r>
            <a:r>
              <a:rPr lang="en-GB" sz="2400" baseline="30000" dirty="0">
                <a:effectLst/>
              </a:rPr>
              <a:t>th</a:t>
            </a:r>
            <a:r>
              <a:rPr lang="en-GB" sz="2400" dirty="0">
                <a:effectLst/>
              </a:rPr>
              <a:t> min: 400°C</a:t>
            </a:r>
          </a:p>
        </p:txBody>
      </p:sp>
    </p:spTree>
    <p:extLst>
      <p:ext uri="{BB962C8B-B14F-4D97-AF65-F5344CB8AC3E}">
        <p14:creationId xmlns:p14="http://schemas.microsoft.com/office/powerpoint/2010/main" val="144492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C2FCA1-650A-42EA-95A7-7A2FFD01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Teardown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A3CBC-D866-46E5-AA37-8D47564F1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A group of electronic components&#10;&#10;Description automatically generated">
            <a:extLst>
              <a:ext uri="{FF2B5EF4-FFF2-40B4-BE49-F238E27FC236}">
                <a16:creationId xmlns:a16="http://schemas.microsoft.com/office/drawing/2014/main" id="{9630A4D3-11D0-E8CA-0B07-9E16ADEDA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312328"/>
            <a:ext cx="4762500" cy="316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59E3FE-D14C-9D60-7294-44542016965D}"/>
              </a:ext>
            </a:extLst>
          </p:cNvPr>
          <p:cNvSpPr txBox="1"/>
          <p:nvPr/>
        </p:nvSpPr>
        <p:spPr>
          <a:xfrm>
            <a:off x="2312894" y="651556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>
                <a:hlinkClick r:id="rId3"/>
              </a:rPr>
              <a:t>Image Source: </a:t>
            </a:r>
            <a:r>
              <a:rPr lang="en-GB" dirty="0">
                <a:hlinkClick r:id="rId3"/>
              </a:rPr>
              <a:t>TechInsights Teardown: Amazon Echo Show 15 | Electronics360 (globalspec.com)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8472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25D43F-28A2-B49D-A450-806F3245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Teardown 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5DBBAE-61D5-7E50-7126-17EA55E5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PK" dirty="0"/>
              <a:t>Remove back cover</a:t>
            </a:r>
          </a:p>
          <a:p>
            <a:pPr lvl="1"/>
            <a:r>
              <a:rPr lang="en-PK" dirty="0"/>
              <a:t>Five T6 screws </a:t>
            </a:r>
          </a:p>
          <a:p>
            <a:pPr lvl="1"/>
            <a:r>
              <a:rPr lang="en-PK" dirty="0"/>
              <a:t>Two adhesive tapes &amp; connections</a:t>
            </a:r>
          </a:p>
          <a:p>
            <a:r>
              <a:rPr lang="en-PK" dirty="0"/>
              <a:t>Separate speaker from screen</a:t>
            </a:r>
          </a:p>
          <a:p>
            <a:pPr lvl="1"/>
            <a:r>
              <a:rPr lang="en-PK" dirty="0"/>
              <a:t>Six T5 screws </a:t>
            </a:r>
          </a:p>
          <a:p>
            <a:pPr lvl="1"/>
            <a:r>
              <a:rPr lang="en-PK" dirty="0"/>
              <a:t>Five adhesive tapes &amp; connections</a:t>
            </a:r>
          </a:p>
          <a:p>
            <a:pPr lvl="1"/>
            <a:r>
              <a:rPr lang="en-PK" dirty="0"/>
              <a:t>One audio connection to the speaker (to be removed after separating the logic board from the screen</a:t>
            </a:r>
          </a:p>
          <a:p>
            <a:r>
              <a:rPr lang="en-PK" dirty="0"/>
              <a:t>Separate logic board from screen</a:t>
            </a:r>
          </a:p>
          <a:p>
            <a:pPr lvl="1"/>
            <a:r>
              <a:rPr lang="en-PK" dirty="0"/>
              <a:t>Nine T5 screws </a:t>
            </a:r>
          </a:p>
          <a:p>
            <a:pPr lvl="1"/>
            <a:r>
              <a:rPr lang="en-PK" dirty="0"/>
              <a:t>Five adhesive tapes &amp; connections</a:t>
            </a:r>
          </a:p>
          <a:p>
            <a:endParaRPr lang="en-PK" dirty="0"/>
          </a:p>
          <a:p>
            <a:pPr lvl="1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965398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CE58-ED63-5C59-DE03-F512B2BE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Remove the Bottom Plate</a:t>
            </a:r>
          </a:p>
        </p:txBody>
      </p:sp>
      <p:pic>
        <p:nvPicPr>
          <p:cNvPr id="4" name="Content Placeholder 4" descr="A black rectangular object with a button&#10;&#10;Description automatically generated">
            <a:extLst>
              <a:ext uri="{FF2B5EF4-FFF2-40B4-BE49-F238E27FC236}">
                <a16:creationId xmlns:a16="http://schemas.microsoft.com/office/drawing/2014/main" id="{048E4DD5-8BBC-9900-5850-14C36FE1F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>
            <a:off x="3255179" y="1690688"/>
            <a:ext cx="5681641" cy="4486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D31BC7-076F-9833-4056-96B33D65B21F}"/>
              </a:ext>
            </a:extLst>
          </p:cNvPr>
          <p:cNvSpPr/>
          <p:nvPr/>
        </p:nvSpPr>
        <p:spPr>
          <a:xfrm>
            <a:off x="4657725" y="2714625"/>
            <a:ext cx="3200400" cy="1900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1153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the 5 T6 Screws from Bottom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A1CDA-4731-82F9-C73F-5B4ACA4764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Placeholder 7" descr="A black square object with silver screws&#10;&#10;Description automatically generated">
            <a:extLst>
              <a:ext uri="{FF2B5EF4-FFF2-40B4-BE49-F238E27FC236}">
                <a16:creationId xmlns:a16="http://schemas.microsoft.com/office/drawing/2014/main" id="{C283DE40-C924-265B-1CF5-495FBEF4F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838200" y="1825625"/>
            <a:ext cx="5014800" cy="395973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2502F7-AE45-2B33-9754-01D36BDEED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9" name="Picture Placeholder 17" descr="A black rectangular object with screws on it&#10;&#10;Description automatically generated">
            <a:extLst>
              <a:ext uri="{FF2B5EF4-FFF2-40B4-BE49-F238E27FC236}">
                <a16:creationId xmlns:a16="http://schemas.microsoft.com/office/drawing/2014/main" id="{58F2903D-8A89-9272-D647-236DE1A3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6339000" y="1825625"/>
            <a:ext cx="5014800" cy="395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1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CE58-ED63-5C59-DE03-F512B2BE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Open the Back Cover &amp; Remove 2 Connections</a:t>
            </a:r>
          </a:p>
        </p:txBody>
      </p:sp>
      <p:pic>
        <p:nvPicPr>
          <p:cNvPr id="3" name="Picture Placeholder 25" descr="A black device with a lid open&#10;&#10;Description automatically generated with medium confidence">
            <a:extLst>
              <a:ext uri="{FF2B5EF4-FFF2-40B4-BE49-F238E27FC236}">
                <a16:creationId xmlns:a16="http://schemas.microsoft.com/office/drawing/2014/main" id="{4674DC91-E666-3431-8213-22E5FE036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4460"/>
          <a:stretch/>
        </p:blipFill>
        <p:spPr>
          <a:xfrm rot="5400000">
            <a:off x="3826667" y="802484"/>
            <a:ext cx="453866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2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the Adhesive Tape to Expose Contact</a:t>
            </a:r>
          </a:p>
        </p:txBody>
      </p:sp>
      <p:pic>
        <p:nvPicPr>
          <p:cNvPr id="7" name="Content Placeholder 6" descr="A green circuit board with black wires attached to it&#10;&#10;Description automatically generated">
            <a:extLst>
              <a:ext uri="{FF2B5EF4-FFF2-40B4-BE49-F238E27FC236}">
                <a16:creationId xmlns:a16="http://schemas.microsoft.com/office/drawing/2014/main" id="{867AB2F4-D9DE-5245-5C11-2909B62A7F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40946"/>
            <a:ext cx="5281200" cy="3959064"/>
          </a:xfrm>
        </p:spPr>
      </p:pic>
      <p:pic>
        <p:nvPicPr>
          <p:cNvPr id="17" name="Content Placeholder 16" descr="A green circuit board with black wires&#10;&#10;Description automatically generated">
            <a:extLst>
              <a:ext uri="{FF2B5EF4-FFF2-40B4-BE49-F238E27FC236}">
                <a16:creationId xmlns:a16="http://schemas.microsoft.com/office/drawing/2014/main" id="{3A6E3988-5FA4-C67F-271B-B3CB921A1A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1840946"/>
            <a:ext cx="5281200" cy="3960899"/>
          </a:xfrm>
        </p:spPr>
      </p:pic>
    </p:spTree>
    <p:extLst>
      <p:ext uri="{BB962C8B-B14F-4D97-AF65-F5344CB8AC3E}">
        <p14:creationId xmlns:p14="http://schemas.microsoft.com/office/powerpoint/2010/main" val="1090134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06D00-99AD-C5AF-AC66-A1CB504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K" dirty="0"/>
              <a:t>Remove the Connection to Separate Cover &amp; Body</a:t>
            </a:r>
          </a:p>
        </p:txBody>
      </p:sp>
      <p:pic>
        <p:nvPicPr>
          <p:cNvPr id="6" name="Content Placeholder 5" descr="A green circuit board with small wires&#10;&#10;Description automatically generated">
            <a:extLst>
              <a:ext uri="{FF2B5EF4-FFF2-40B4-BE49-F238E27FC236}">
                <a16:creationId xmlns:a16="http://schemas.microsoft.com/office/drawing/2014/main" id="{B30E604A-173E-F63B-730B-B42CF7EBB0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0946"/>
            <a:ext cx="5281200" cy="3960899"/>
          </a:xfrm>
        </p:spPr>
      </p:pic>
      <p:pic>
        <p:nvPicPr>
          <p:cNvPr id="11" name="Content Placeholder 10" descr="A black rectangular object with a circuit board&#10;&#10;Description automatically generated">
            <a:extLst>
              <a:ext uri="{FF2B5EF4-FFF2-40B4-BE49-F238E27FC236}">
                <a16:creationId xmlns:a16="http://schemas.microsoft.com/office/drawing/2014/main" id="{57011514-5B30-AC23-3D64-17BBDA638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7" y="1840945"/>
            <a:ext cx="5281200" cy="3960899"/>
          </a:xfrm>
        </p:spPr>
      </p:pic>
    </p:spTree>
    <p:extLst>
      <p:ext uri="{BB962C8B-B14F-4D97-AF65-F5344CB8AC3E}">
        <p14:creationId xmlns:p14="http://schemas.microsoft.com/office/powerpoint/2010/main" val="2754347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10600</TotalTime>
  <Words>490</Words>
  <Application>Microsoft Macintosh PowerPoint</Application>
  <PresentationFormat>Widescreen</PresentationFormat>
  <Paragraphs>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Device Teardown &amp; eMMC Chip-off</vt:lpstr>
      <vt:lpstr>Why to Teardown Device &amp; Chip-off eMMC</vt:lpstr>
      <vt:lpstr>Device Teardown</vt:lpstr>
      <vt:lpstr>Teardown Summary</vt:lpstr>
      <vt:lpstr>Remove the Bottom Plate</vt:lpstr>
      <vt:lpstr>Remove the 5 T6 Screws from Bottom</vt:lpstr>
      <vt:lpstr>Open the Back Cover &amp; Remove 2 Connections</vt:lpstr>
      <vt:lpstr>Remove the Adhesive Tape to Expose Contact</vt:lpstr>
      <vt:lpstr>Remove the Connection to Separate Cover &amp; Body</vt:lpstr>
      <vt:lpstr>Remove Six ‘T5’ Screws to Separate Body from Screen </vt:lpstr>
      <vt:lpstr>Remove the 4 Adhesive Tapes to Expose Contact</vt:lpstr>
      <vt:lpstr>Remove the Connection</vt:lpstr>
      <vt:lpstr>Remove T5 screws to Expose Logic Board</vt:lpstr>
      <vt:lpstr>Remove the T5 Screws to Remove the Protective Plate of Logic Board</vt:lpstr>
      <vt:lpstr>Remove the 5 Adhesive Tapes &amp; Connections to Screen</vt:lpstr>
      <vt:lpstr>Logic Board Separates from Screen</vt:lpstr>
      <vt:lpstr>Remove Connection of Logic Board to Speaker</vt:lpstr>
      <vt:lpstr>Logic Board Separated from All Parts</vt:lpstr>
      <vt:lpstr>eMMC Exposed </vt:lpstr>
      <vt:lpstr>Google Search for ‘klm8g1getf-b041’ Reveals</vt:lpstr>
      <vt:lpstr>eMMC Chip-off</vt:lpstr>
      <vt:lpstr>Chip-off Process Steps</vt:lpstr>
      <vt:lpstr>Place Logic Board in Circuit Holder &amp; Locate eMMC</vt:lpstr>
      <vt:lpstr>Apply Flux around eMMC on Logic Board</vt:lpstr>
      <vt:lpstr>Start Blowing Hot Air - eMMC Removed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Weifeng Xu</dc:creator>
  <cp:lastModifiedBy>sarfraz nawaz</cp:lastModifiedBy>
  <cp:revision>175</cp:revision>
  <dcterms:created xsi:type="dcterms:W3CDTF">2021-01-18T02:02:41Z</dcterms:created>
  <dcterms:modified xsi:type="dcterms:W3CDTF">2023-12-27T02:26:31Z</dcterms:modified>
</cp:coreProperties>
</file>