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883" r:id="rId2"/>
    <p:sldId id="978" r:id="rId3"/>
    <p:sldId id="914" r:id="rId4"/>
    <p:sldId id="361" r:id="rId5"/>
    <p:sldId id="915" r:id="rId6"/>
    <p:sldId id="842" r:id="rId7"/>
    <p:sldId id="843" r:id="rId8"/>
    <p:sldId id="844" r:id="rId9"/>
    <p:sldId id="845" r:id="rId10"/>
    <p:sldId id="846" r:id="rId11"/>
    <p:sldId id="916" r:id="rId12"/>
    <p:sldId id="847" r:id="rId13"/>
    <p:sldId id="848" r:id="rId14"/>
    <p:sldId id="849" r:id="rId15"/>
    <p:sldId id="850" r:id="rId16"/>
    <p:sldId id="917" r:id="rId17"/>
    <p:sldId id="856" r:id="rId18"/>
    <p:sldId id="857" r:id="rId19"/>
    <p:sldId id="859" r:id="rId20"/>
    <p:sldId id="860" r:id="rId21"/>
    <p:sldId id="858" r:id="rId22"/>
    <p:sldId id="918" r:id="rId23"/>
    <p:sldId id="907" r:id="rId24"/>
    <p:sldId id="908" r:id="rId25"/>
    <p:sldId id="909" r:id="rId26"/>
    <p:sldId id="910" r:id="rId27"/>
    <p:sldId id="911" r:id="rId28"/>
    <p:sldId id="912" r:id="rId29"/>
    <p:sldId id="913" r:id="rId30"/>
    <p:sldId id="919" r:id="rId31"/>
    <p:sldId id="9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F38"/>
    <a:srgbClr val="424242"/>
    <a:srgbClr val="FF2600"/>
    <a:srgbClr val="212121"/>
    <a:srgbClr val="941100"/>
    <a:srgbClr val="FF7E79"/>
    <a:srgbClr val="D81E00"/>
    <a:srgbClr val="AEAEAE"/>
    <a:srgbClr val="AB51D6"/>
    <a:srgbClr val="FF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4" autoAdjust="0"/>
    <p:restoredTop sz="95000" autoAdjust="0"/>
  </p:normalViewPr>
  <p:slideViewPr>
    <p:cSldViewPr snapToGrid="0">
      <p:cViewPr varScale="1">
        <p:scale>
          <a:sx n="95" d="100"/>
          <a:sy n="95" d="100"/>
        </p:scale>
        <p:origin x="824" y="176"/>
      </p:cViewPr>
      <p:guideLst/>
    </p:cSldViewPr>
  </p:slideViewPr>
  <p:outlineViewPr>
    <p:cViewPr>
      <p:scale>
        <a:sx n="33" d="100"/>
        <a:sy n="33" d="100"/>
      </p:scale>
      <p:origin x="0" y="-60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12/26/23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3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5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4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54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47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56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02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94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5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41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71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36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73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4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1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2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0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9AFC-504E-1C4E-B6EF-55A9A474ECB1}" type="datetime1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DBC4-577B-D840-8CA5-93F4B76C0210}" type="datetime1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5582-5046-3E42-BCC7-72ADA1A24621}" type="datetime1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9B34-1669-4741-B0AB-B90F9E524E4C}" type="datetime1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8E5-437A-4043-8EB7-FC47F00F1EF6}" type="datetime1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D966-F9DC-0540-930B-E1258AAFF056}" type="datetime1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607-4871-FB40-9574-39B6CEB2812A}" type="datetime1">
              <a:rPr lang="en-US" smtClean="0"/>
              <a:t>12/26/23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7B2-8C00-F84D-ABBA-9E279CB9D7DB}" type="datetime1">
              <a:rPr lang="en-US" smtClean="0"/>
              <a:t>12/26/23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F593-57A6-2B42-9344-2115EAEE62EE}" type="datetime1">
              <a:rPr lang="en-US" smtClean="0"/>
              <a:t>12/26/23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6A29-CBA8-FC40-8655-A3A03586A58F}" type="datetime1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E55D-101C-1E42-8ADB-8C738A947EF3}" type="datetime1">
              <a:rPr lang="en-US" smtClean="0"/>
              <a:t>12/26/23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66A5-900F-614B-ABA3-875DBE56748E}" type="datetime1">
              <a:rPr lang="en-US" smtClean="0"/>
              <a:t>12/26/23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Info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4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PK" dirty="0"/>
              <a:t>User Activity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40767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contents of file in ‘daily’ directory</a:t>
            </a:r>
            <a:endParaRPr lang="en-US" dirty="0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21BD51F4-E3D9-CFCD-3870-4CB5A80DE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9352800" cy="39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7C6E-1BCB-C18E-C0EB-CE54B43A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Account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5F92-D6CE-89A2-C3F7-D5EEE48F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0" i="0" dirty="0">
                <a:effectLst/>
              </a:rPr>
              <a:t>In Android and Fire OS, there are two types of storage/directories regarding user account information: </a:t>
            </a:r>
            <a:r>
              <a:rPr lang="en-GB" sz="2400" b="0" i="0" dirty="0" err="1">
                <a:effectLst/>
              </a:rPr>
              <a:t>system_ce</a:t>
            </a:r>
            <a:r>
              <a:rPr lang="en-GB" sz="2400" b="0" i="0" dirty="0">
                <a:effectLst/>
              </a:rPr>
              <a:t> and </a:t>
            </a:r>
            <a:r>
              <a:rPr lang="en-GB" sz="2400" b="0" i="0" dirty="0" err="1">
                <a:effectLst/>
              </a:rPr>
              <a:t>system_de</a:t>
            </a:r>
            <a:r>
              <a:rPr lang="en-GB" sz="2400" b="0" i="0" dirty="0">
                <a:effectLst/>
              </a:rPr>
              <a:t> </a:t>
            </a:r>
          </a:p>
          <a:p>
            <a:pPr algn="l"/>
            <a:r>
              <a:rPr lang="en-GB" sz="2400" dirty="0"/>
              <a:t>‘</a:t>
            </a:r>
            <a:r>
              <a:rPr lang="en-GB" sz="2400" dirty="0" err="1"/>
              <a:t>c</a:t>
            </a:r>
            <a:r>
              <a:rPr lang="en-GB" sz="2400" b="0" i="0" dirty="0" err="1">
                <a:effectLst/>
              </a:rPr>
              <a:t>e</a:t>
            </a:r>
            <a:r>
              <a:rPr lang="en-GB" sz="2400" dirty="0"/>
              <a:t>’</a:t>
            </a:r>
            <a:r>
              <a:rPr lang="en-GB" sz="2400" b="0" i="0" dirty="0">
                <a:effectLst/>
              </a:rPr>
              <a:t> stand for credential encrypted and ‘de’ stands </a:t>
            </a:r>
            <a:r>
              <a:rPr lang="en-GB" sz="2400" dirty="0"/>
              <a:t>for </a:t>
            </a:r>
            <a:r>
              <a:rPr lang="en-GB" sz="2400" b="0" i="0" dirty="0">
                <a:effectLst/>
              </a:rPr>
              <a:t>device encrypted</a:t>
            </a:r>
          </a:p>
          <a:p>
            <a:pPr algn="l"/>
            <a:r>
              <a:rPr lang="en-GB" sz="2400" b="0" i="0" dirty="0" err="1">
                <a:effectLst/>
              </a:rPr>
              <a:t>system_ce</a:t>
            </a:r>
            <a:endParaRPr lang="en-GB" sz="2400" b="0" i="0" dirty="0">
              <a:effectLst/>
            </a:endParaRPr>
          </a:p>
          <a:p>
            <a:pPr lvl="1"/>
            <a:r>
              <a:rPr lang="en-GB" sz="2000" b="0" i="0" dirty="0">
                <a:effectLst/>
              </a:rPr>
              <a:t>Encrypted with the user’s lock screen password </a:t>
            </a:r>
          </a:p>
          <a:p>
            <a:pPr lvl="1"/>
            <a:r>
              <a:rPr lang="en-GB" sz="2000" b="0" i="0" dirty="0">
                <a:effectLst/>
              </a:rPr>
              <a:t>Accessible only after the user unlocks the device</a:t>
            </a:r>
          </a:p>
          <a:p>
            <a:pPr lvl="1"/>
            <a:r>
              <a:rPr lang="en-GB" sz="2000" dirty="0"/>
              <a:t>C</a:t>
            </a:r>
            <a:r>
              <a:rPr lang="en-GB" sz="2000" b="0" i="0" dirty="0">
                <a:effectLst/>
              </a:rPr>
              <a:t>ontains sensitive data, such as account passwords, tokens, and extras</a:t>
            </a:r>
          </a:p>
          <a:p>
            <a:pPr algn="l"/>
            <a:r>
              <a:rPr lang="en-GB" sz="2400" b="0" i="0" dirty="0" err="1">
                <a:effectLst/>
              </a:rPr>
              <a:t>system_de</a:t>
            </a:r>
            <a:r>
              <a:rPr lang="en-GB" sz="2400" b="0" i="0" dirty="0">
                <a:effectLst/>
              </a:rPr>
              <a:t> </a:t>
            </a:r>
          </a:p>
          <a:p>
            <a:pPr lvl="1"/>
            <a:r>
              <a:rPr lang="en-GB" sz="2000" b="0" i="0" dirty="0">
                <a:effectLst/>
              </a:rPr>
              <a:t>Encrypted with a default password</a:t>
            </a:r>
          </a:p>
          <a:p>
            <a:pPr lvl="1"/>
            <a:r>
              <a:rPr lang="en-GB" sz="2000" b="0" i="0" dirty="0">
                <a:effectLst/>
              </a:rPr>
              <a:t>Accessible as soon as the device is booted. </a:t>
            </a:r>
          </a:p>
          <a:p>
            <a:pPr lvl="1"/>
            <a:r>
              <a:rPr lang="en-GB" sz="2000" b="0" i="0" dirty="0">
                <a:effectLst/>
              </a:rPr>
              <a:t>Contains basic data, such as account names, types, and flags</a:t>
            </a:r>
          </a:p>
          <a:p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val="305852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Account Information – system_</a:t>
            </a:r>
            <a:r>
              <a:rPr lang="en-US" dirty="0" err="1"/>
              <a:t>ce</a:t>
            </a:r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34671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files in /</a:t>
            </a:r>
            <a:r>
              <a:rPr lang="en-GB" dirty="0" err="1"/>
              <a:t>system_ce</a:t>
            </a:r>
            <a:r>
              <a:rPr lang="en-GB" dirty="0"/>
              <a:t>/0 directory</a:t>
            </a:r>
            <a:endParaRPr lang="en-US"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7FF16E03-F130-FF62-9AC2-AC98287B2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9972000" cy="36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Account Information – system_</a:t>
            </a:r>
            <a:r>
              <a:rPr lang="en-US" dirty="0" err="1"/>
              <a:t>ce</a:t>
            </a:r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61595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</a:t>
            </a:r>
            <a:r>
              <a:rPr lang="en-GB" dirty="0" err="1"/>
              <a:t>accounts_ce.db</a:t>
            </a:r>
            <a:r>
              <a:rPr lang="en-GB" dirty="0"/>
              <a:t> database file and view ‘accounts’ table</a:t>
            </a: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CE9CCDC-CE8F-635D-1181-218DB797BD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4"/>
          <a:stretch/>
        </p:blipFill>
        <p:spPr>
          <a:xfrm>
            <a:off x="838200" y="2060019"/>
            <a:ext cx="10045700" cy="32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7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Account Information – </a:t>
            </a:r>
            <a:r>
              <a:rPr lang="en-US" sz="4400" b="0" i="0" dirty="0" err="1">
                <a:effectLst/>
              </a:rPr>
              <a:t>system_de</a:t>
            </a:r>
            <a:endParaRPr lang="en-P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C81D4-D13E-8503-AB00-8984EBF430F5}"/>
              </a:ext>
            </a:extLst>
          </p:cNvPr>
          <p:cNvSpPr txBox="1"/>
          <p:nvPr/>
        </p:nvSpPr>
        <p:spPr>
          <a:xfrm>
            <a:off x="838200" y="1690688"/>
            <a:ext cx="35687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files in /</a:t>
            </a:r>
            <a:r>
              <a:rPr lang="en-GB" dirty="0" err="1"/>
              <a:t>system_de</a:t>
            </a:r>
            <a:r>
              <a:rPr lang="en-GB" dirty="0"/>
              <a:t>/0 directory</a:t>
            </a:r>
            <a:endParaRPr lang="en-US" dirty="0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2DA3DA7F-FB39-BAF3-1E39-9745DE0A9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60020"/>
            <a:ext cx="10036800" cy="36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Account Information - </a:t>
            </a:r>
            <a:r>
              <a:rPr lang="en-US" sz="4400" b="0" i="0" dirty="0" err="1">
                <a:effectLst/>
              </a:rPr>
              <a:t>system_de</a:t>
            </a:r>
            <a:endParaRPr lang="en-P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61595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Browse </a:t>
            </a:r>
            <a:r>
              <a:rPr lang="en-GB" dirty="0" err="1"/>
              <a:t>accounts_de.db</a:t>
            </a:r>
            <a:r>
              <a:rPr lang="en-GB" dirty="0"/>
              <a:t> database file and view ‘accounts’ table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2A294CB-D518-1F9B-2067-5ED27F7E1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9730800" cy="43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6790-9C88-80AA-B46A-49BE7FF0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K" dirty="0"/>
              <a:t>Data about Recently Used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725F4-96FD-0F65-0EE8-36D21B86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0" dirty="0">
                <a:effectLst/>
              </a:rPr>
              <a:t>The /</a:t>
            </a:r>
            <a:r>
              <a:rPr lang="en-GB" i="0" dirty="0" err="1">
                <a:effectLst/>
              </a:rPr>
              <a:t>system_ce</a:t>
            </a:r>
            <a:r>
              <a:rPr lang="en-GB" i="0" dirty="0">
                <a:effectLst/>
              </a:rPr>
              <a:t>/0/</a:t>
            </a:r>
            <a:r>
              <a:rPr lang="en-GB" i="0" dirty="0" err="1">
                <a:effectLst/>
              </a:rPr>
              <a:t>recent_tasks</a:t>
            </a:r>
            <a:r>
              <a:rPr lang="en-GB" i="0" dirty="0">
                <a:effectLst/>
              </a:rPr>
              <a:t> contains the details of recently used apps </a:t>
            </a:r>
          </a:p>
          <a:p>
            <a:r>
              <a:rPr lang="en-GB" i="0" dirty="0">
                <a:effectLst/>
              </a:rPr>
              <a:t>The /</a:t>
            </a:r>
            <a:r>
              <a:rPr lang="en-GB" i="0" dirty="0" err="1">
                <a:effectLst/>
              </a:rPr>
              <a:t>system_ce</a:t>
            </a:r>
            <a:r>
              <a:rPr lang="en-GB" i="0" dirty="0">
                <a:effectLst/>
              </a:rPr>
              <a:t>/0/snapshots contains the screenshots of the recently used apps</a:t>
            </a:r>
          </a:p>
          <a:p>
            <a:r>
              <a:rPr lang="en-GB" i="0" dirty="0">
                <a:effectLst/>
              </a:rPr>
              <a:t>Recent tasks are stored in XML format</a:t>
            </a:r>
          </a:p>
          <a:p>
            <a:r>
              <a:rPr lang="en-GB" i="0" dirty="0">
                <a:effectLst/>
              </a:rPr>
              <a:t>The snapshots are stored in JPEG format.</a:t>
            </a:r>
          </a:p>
          <a:p>
            <a:r>
              <a:rPr lang="en-GB" i="0" dirty="0">
                <a:effectLst/>
              </a:rPr>
              <a:t>These have a file name that consists of a task ID followed by extension.</a:t>
            </a:r>
          </a:p>
          <a:p>
            <a:r>
              <a:rPr lang="en-GB" i="0" dirty="0">
                <a:effectLst/>
              </a:rPr>
              <a:t>For example, a snapshot file named 123.jpg means that it is the 123</a:t>
            </a:r>
            <a:r>
              <a:rPr lang="en-GB" i="0" baseline="30000" dirty="0">
                <a:effectLst/>
              </a:rPr>
              <a:t>rd</a:t>
            </a:r>
            <a:r>
              <a:rPr lang="en-GB" i="0" dirty="0">
                <a:effectLst/>
              </a:rPr>
              <a:t> snapshot of the app. </a:t>
            </a:r>
          </a:p>
          <a:p>
            <a:r>
              <a:rPr lang="en-GB" i="0" dirty="0">
                <a:effectLst/>
              </a:rPr>
              <a:t>The snapshots are updated whenever an app is launched or resumed on the device.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46126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Activity – Recently Used Apps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4191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files in /system/</a:t>
            </a:r>
            <a:r>
              <a:rPr lang="en-GB" dirty="0" err="1"/>
              <a:t>system_ce</a:t>
            </a:r>
            <a:r>
              <a:rPr lang="en-GB" dirty="0"/>
              <a:t>/0 directory </a:t>
            </a:r>
            <a:endParaRPr lang="en-US" dirty="0"/>
          </a:p>
        </p:txBody>
      </p:sp>
      <p:pic>
        <p:nvPicPr>
          <p:cNvPr id="6" name="Picture 5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0493F8B3-E304-253A-7A64-3013F55CE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9626400" cy="35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3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Activity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2427288"/>
            <a:ext cx="39878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images (</a:t>
            </a:r>
            <a:r>
              <a:rPr lang="en-GB" b="1" i="1" dirty="0"/>
              <a:t>snapshots of reminder</a:t>
            </a:r>
            <a:r>
              <a:rPr lang="en-GB" dirty="0"/>
              <a:t>)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F3DD178-AADF-C2FB-F034-9B407596D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6620"/>
            <a:ext cx="7772400" cy="3204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9758C-0B32-AB69-84A8-A6120E663F2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5578"/>
            <a:ext cx="7772400" cy="163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5E54BB-A35A-AB6E-D2A6-71BD2BF03415}"/>
              </a:ext>
            </a:extLst>
          </p:cNvPr>
          <p:cNvCxnSpPr>
            <a:cxnSpLocks/>
          </p:cNvCxnSpPr>
          <p:nvPr/>
        </p:nvCxnSpPr>
        <p:spPr>
          <a:xfrm flipH="1">
            <a:off x="6196106" y="1371600"/>
            <a:ext cx="3378200" cy="232358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0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Activity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199" y="2147888"/>
            <a:ext cx="38100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images (</a:t>
            </a:r>
            <a:r>
              <a:rPr lang="en-GB" b="1" i="1" dirty="0"/>
              <a:t>snapshots of YouTube</a:t>
            </a:r>
            <a:r>
              <a:rPr lang="en-GB" dirty="0"/>
              <a:t>)</a:t>
            </a:r>
            <a:endParaRPr lang="en-US" dirty="0"/>
          </a:p>
        </p:txBody>
      </p:sp>
      <p:pic>
        <p:nvPicPr>
          <p:cNvPr id="7" name="Picture 6" descr="A screenshot of a video&#10;&#10;Description automatically generated">
            <a:extLst>
              <a:ext uri="{FF2B5EF4-FFF2-40B4-BE49-F238E27FC236}">
                <a16:creationId xmlns:a16="http://schemas.microsoft.com/office/drawing/2014/main" id="{4C4E016C-1D64-CC49-AF17-49F95E66C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17220"/>
            <a:ext cx="8529232" cy="36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D3C7DC-CB3C-3F3C-CCD7-531B2FC56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-15071"/>
            <a:ext cx="7772400" cy="131202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0607A7-75FD-15D0-AFC9-EED8ADC1089C}"/>
              </a:ext>
            </a:extLst>
          </p:cNvPr>
          <p:cNvCxnSpPr>
            <a:cxnSpLocks/>
          </p:cNvCxnSpPr>
          <p:nvPr/>
        </p:nvCxnSpPr>
        <p:spPr>
          <a:xfrm flipH="1">
            <a:off x="7150102" y="1204620"/>
            <a:ext cx="2217329" cy="170633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24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76BB7C-EF9A-3E53-AD1B-69DA025D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Linux Commands Used in This Lab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50EB57-F604-35FB-C742-759565F7B8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4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412">
                  <a:extLst>
                    <a:ext uri="{9D8B030D-6E8A-4147-A177-3AD203B41FA5}">
                      <a16:colId xmlns:a16="http://schemas.microsoft.com/office/drawing/2014/main" val="1858325656"/>
                    </a:ext>
                  </a:extLst>
                </a:gridCol>
                <a:gridCol w="3496235">
                  <a:extLst>
                    <a:ext uri="{9D8B030D-6E8A-4147-A177-3AD203B41FA5}">
                      <a16:colId xmlns:a16="http://schemas.microsoft.com/office/drawing/2014/main" val="3614421327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1841703443"/>
                    </a:ext>
                  </a:extLst>
                </a:gridCol>
                <a:gridCol w="3487271">
                  <a:extLst>
                    <a:ext uri="{9D8B030D-6E8A-4147-A177-3AD203B41FA5}">
                      <a16:colId xmlns:a16="http://schemas.microsoft.com/office/drawing/2014/main" val="3072370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Command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Command Syntax 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K" b="1" dirty="0"/>
                        <a:t>Explanation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61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  <a:endParaRPr lang="en-P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display or set the system date and time</a:t>
                      </a:r>
                      <a:endParaRPr lang="en-P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 -u -d @1698016596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Display convert epoch time to UTC</a:t>
                      </a:r>
                    </a:p>
                    <a:p>
                      <a:r>
                        <a:rPr lang="en-GB" dirty="0"/>
                        <a:t>-u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=&gt; the output should be in Coordinated Universal Time (UTC)</a:t>
                      </a:r>
                    </a:p>
                    <a:p>
                      <a:r>
                        <a:rPr lang="en-GB" dirty="0"/>
                        <a:t>-d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=&gt; to specify a date string or timestamp</a:t>
                      </a:r>
                    </a:p>
                    <a:p>
                      <a:r>
                        <a:rPr lang="en-GB" dirty="0"/>
                        <a:t>@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=&gt; to indicate that the following value is a timestamp</a:t>
                      </a:r>
                      <a:endParaRPr lang="en-P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85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r>
                        <a:rPr lang="en-PK" dirty="0"/>
                        <a:t>ulk_extractor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GB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disk images, files, or directories to identify and extract information such as email addresses, credit card numbers, URLs etc.</a:t>
                      </a:r>
                      <a:endParaRPr lang="en-P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bulk_extractor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disk_image.img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PK" dirty="0"/>
                        <a:t>Extract 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such as email addresses, credit card numbers, URLs etc. from disk image </a:t>
                      </a:r>
                      <a:r>
                        <a:rPr lang="en-GB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disk_image.img</a:t>
                      </a:r>
                      <a:endParaRPr lang="en-P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162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02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Activity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199" y="2147888"/>
            <a:ext cx="50673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images (</a:t>
            </a:r>
            <a:r>
              <a:rPr lang="en-GB" b="1" i="1" dirty="0"/>
              <a:t>snapshots of Bluetooth Connection</a:t>
            </a:r>
            <a:r>
              <a:rPr lang="en-GB" dirty="0"/>
              <a:t>)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84230AF-2E6B-13F2-DCEF-B6DAD5342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17220"/>
            <a:ext cx="7772400" cy="3411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35AA2-6314-2884-84FD-4609AE55A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7772400" cy="82782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CE199F-6ABE-5A29-A960-97CC9DC04C12}"/>
              </a:ext>
            </a:extLst>
          </p:cNvPr>
          <p:cNvCxnSpPr>
            <a:cxnSpLocks/>
          </p:cNvCxnSpPr>
          <p:nvPr/>
        </p:nvCxnSpPr>
        <p:spPr>
          <a:xfrm flipH="1">
            <a:off x="8166100" y="499215"/>
            <a:ext cx="2273300" cy="282818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344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Activity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12800" y="1619466"/>
            <a:ext cx="44704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images (</a:t>
            </a:r>
            <a:r>
              <a:rPr lang="en-GB" b="1" i="1" dirty="0"/>
              <a:t>recent activity with YouTube</a:t>
            </a:r>
            <a:r>
              <a:rPr lang="en-GB" dirty="0"/>
              <a:t>)</a:t>
            </a:r>
            <a:endParaRPr lang="en-US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00190C68-14C3-6A72-87BA-0AE909A37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5"/>
          <a:stretch/>
        </p:blipFill>
        <p:spPr>
          <a:xfrm>
            <a:off x="838199" y="1987847"/>
            <a:ext cx="9010800" cy="3435690"/>
          </a:xfrm>
          <a:prstGeom prst="rect">
            <a:avLst/>
          </a:prstGeom>
        </p:spPr>
      </p:pic>
      <p:pic>
        <p:nvPicPr>
          <p:cNvPr id="20" name="Picture 19" descr="A red arrow pointing to a line&#10;&#10;Description automatically generated">
            <a:extLst>
              <a:ext uri="{FF2B5EF4-FFF2-40B4-BE49-F238E27FC236}">
                <a16:creationId xmlns:a16="http://schemas.microsoft.com/office/drawing/2014/main" id="{A5DC60CB-AC75-CC1B-832E-8D9637A429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8" b="13716"/>
          <a:stretch/>
        </p:blipFill>
        <p:spPr>
          <a:xfrm>
            <a:off x="838199" y="5423728"/>
            <a:ext cx="6597501" cy="1019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CFEEDF-E544-83FA-7417-1D4FF71C3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-15071"/>
            <a:ext cx="7772400" cy="131202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0607A7-75FD-15D0-AFC9-EED8ADC1089C}"/>
              </a:ext>
            </a:extLst>
          </p:cNvPr>
          <p:cNvCxnSpPr>
            <a:cxnSpLocks/>
          </p:cNvCxnSpPr>
          <p:nvPr/>
        </p:nvCxnSpPr>
        <p:spPr>
          <a:xfrm flipH="1">
            <a:off x="7226300" y="1183341"/>
            <a:ext cx="2226982" cy="385855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B04F1A2-28CC-7B6B-F29C-E2C22FD8D9BB}"/>
              </a:ext>
            </a:extLst>
          </p:cNvPr>
          <p:cNvSpPr/>
          <p:nvPr/>
        </p:nvSpPr>
        <p:spPr>
          <a:xfrm>
            <a:off x="4419600" y="5933275"/>
            <a:ext cx="3016101" cy="5095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K" dirty="0">
                <a:solidFill>
                  <a:srgbClr val="FF2600"/>
                </a:solidFill>
              </a:rPr>
              <a:t>Oct 22 8:56 pm EDT </a:t>
            </a:r>
          </a:p>
          <a:p>
            <a:pPr algn="ctr"/>
            <a:r>
              <a:rPr lang="en-PK" dirty="0">
                <a:solidFill>
                  <a:srgbClr val="FF2600"/>
                </a:solidFill>
              </a:rPr>
              <a:t> EDT = UTC – 4 hour</a:t>
            </a:r>
          </a:p>
        </p:txBody>
      </p:sp>
    </p:spTree>
    <p:extLst>
      <p:ext uri="{BB962C8B-B14F-4D97-AF65-F5344CB8AC3E}">
        <p14:creationId xmlns:p14="http://schemas.microsoft.com/office/powerpoint/2010/main" val="2675764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D987-446B-5920-48AC-56F089BEC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Bulk Extractor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1F8B6-1B1B-CBCD-BF2D-E3C960D12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dirty="0">
                <a:effectLst/>
              </a:rPr>
              <a:t>A computer forensics tool to extract useful information without parsing the file system or file system structures</a:t>
            </a:r>
          </a:p>
          <a:p>
            <a:r>
              <a:rPr lang="en-GB" b="0" i="0" dirty="0">
                <a:effectLst/>
              </a:rPr>
              <a:t>Some of the features that bulk extractor can extract are: credit card numbers, Internet domains, Email addresses, Ethernet MAC addresses, IP addresses, telephone numbers, etc</a:t>
            </a:r>
            <a:endParaRPr lang="en-GB" baseline="30000" dirty="0"/>
          </a:p>
          <a:p>
            <a:pPr algn="l"/>
            <a:r>
              <a:rPr lang="en-GB" b="0" i="0" dirty="0">
                <a:effectLst/>
              </a:rPr>
              <a:t>The results are stored in the text files </a:t>
            </a:r>
          </a:p>
          <a:p>
            <a:pPr algn="l"/>
            <a:r>
              <a:rPr lang="en-GB" b="0" i="0" dirty="0">
                <a:effectLst/>
              </a:rPr>
              <a:t>It also creates histograms of features</a:t>
            </a:r>
          </a:p>
          <a:p>
            <a:pPr algn="l"/>
            <a:r>
              <a:rPr lang="en-GB" dirty="0"/>
              <a:t>Very fast</a:t>
            </a:r>
          </a:p>
        </p:txBody>
      </p:sp>
    </p:spTree>
    <p:extLst>
      <p:ext uri="{BB962C8B-B14F-4D97-AF65-F5344CB8AC3E}">
        <p14:creationId xmlns:p14="http://schemas.microsoft.com/office/powerpoint/2010/main" val="4102266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Extraction Process with Bulk Extractor</a:t>
            </a:r>
            <a:endParaRPr lang="en-PK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8" y="1690688"/>
            <a:ext cx="484990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Create directory and run </a:t>
            </a:r>
            <a:r>
              <a:rPr lang="en-GB" dirty="0" err="1"/>
              <a:t>bulk_extractor</a:t>
            </a:r>
            <a:r>
              <a:rPr lang="en-GB" dirty="0"/>
              <a:t> command</a:t>
            </a:r>
            <a:endParaRPr lang="en-US" dirty="0"/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E56FA2B-732A-1ADF-5457-6BA2B417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20"/>
            <a:ext cx="101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38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Extraction Process with Bulk Extractor</a:t>
            </a:r>
            <a:endParaRPr lang="en-PK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7" y="1690688"/>
            <a:ext cx="257735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 err="1"/>
              <a:t>Bulk_extractor</a:t>
            </a:r>
            <a:r>
              <a:rPr lang="en-GB" dirty="0"/>
              <a:t> progress</a:t>
            </a:r>
            <a:endParaRPr lang="en-US" dirty="0"/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3DA83EEE-F968-AE7A-1993-79092501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20"/>
            <a:ext cx="10641600" cy="32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8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Extraction Process with Bulk Extractor</a:t>
            </a:r>
            <a:endParaRPr lang="en-PK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7" y="1690688"/>
            <a:ext cx="272527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 err="1"/>
              <a:t>Bulk_extractor</a:t>
            </a:r>
            <a:r>
              <a:rPr lang="en-GB" dirty="0"/>
              <a:t> completed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D6CC2F5-CDAF-A2C6-EEA2-DC557616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6" y="2060020"/>
            <a:ext cx="1017487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2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Output of Bulk Extractor</a:t>
            </a:r>
            <a:endParaRPr lang="en-PK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7" y="1690688"/>
            <a:ext cx="275216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View </a:t>
            </a:r>
            <a:r>
              <a:rPr lang="en-GB" dirty="0" err="1"/>
              <a:t>bulk_extractor</a:t>
            </a:r>
            <a:r>
              <a:rPr lang="en-GB" dirty="0"/>
              <a:t> output</a:t>
            </a:r>
            <a:endParaRPr lang="en-US" dirty="0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FA70454-121D-5459-C0B8-68E70B00C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20"/>
            <a:ext cx="1025177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2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Viewing Extracted Email Addresses</a:t>
            </a:r>
            <a:endParaRPr lang="en-PK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7" y="1690688"/>
            <a:ext cx="16629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Email and URLs</a:t>
            </a:r>
            <a:endParaRPr lang="en-US" dirty="0"/>
          </a:p>
        </p:txBody>
      </p:sp>
      <p:pic>
        <p:nvPicPr>
          <p:cNvPr id="6" name="Picture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181AD85E-CE61-239B-3932-EAA8808A1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19"/>
            <a:ext cx="1118728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31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Viewing Histogram of Extracted Email Addresses</a:t>
            </a:r>
            <a:endParaRPr lang="en-PK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7" y="1690688"/>
            <a:ext cx="249667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email histogram</a:t>
            </a: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0C8C5B9-23C0-7BCF-8740-FC618CE0B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20"/>
            <a:ext cx="7772400" cy="43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75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Email Associated with Amazon Account Found!</a:t>
            </a:r>
            <a:r>
              <a:rPr lang="en-US" sz="4000" i="1" dirty="0">
                <a:solidFill>
                  <a:srgbClr val="FF0000"/>
                </a:solidFill>
              </a:rPr>
              <a:t> </a:t>
            </a:r>
            <a:endParaRPr lang="en-PK" sz="4000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7" y="1690688"/>
            <a:ext cx="249667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email histogram</a:t>
            </a:r>
            <a:endParaRPr lang="en-US" dirty="0"/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C9962D0A-1B7F-A119-37D9-EBC39571F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20"/>
            <a:ext cx="7772400" cy="3379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E24C43-5577-F7BD-F5B2-7712B25D5122}"/>
              </a:ext>
            </a:extLst>
          </p:cNvPr>
          <p:cNvSpPr txBox="1"/>
          <p:nvPr/>
        </p:nvSpPr>
        <p:spPr>
          <a:xfrm>
            <a:off x="8901953" y="2060020"/>
            <a:ext cx="313430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email address associated with the Amazon account is a very important piece of evidence.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cannot be found in the device file system as Amazon uses the ID to authenticate the device and to ensure the privacy and security of the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the </a:t>
            </a:r>
            <a:r>
              <a:rPr lang="en-GB" dirty="0" err="1"/>
              <a:t>bulk_extractor</a:t>
            </a:r>
            <a:r>
              <a:rPr lang="en-GB" dirty="0"/>
              <a:t> command can find it</a:t>
            </a:r>
          </a:p>
        </p:txBody>
      </p:sp>
    </p:spTree>
    <p:extLst>
      <p:ext uri="{BB962C8B-B14F-4D97-AF65-F5344CB8AC3E}">
        <p14:creationId xmlns:p14="http://schemas.microsoft.com/office/powerpoint/2010/main" val="318796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82B6-EF28-D981-3928-FBFBA54A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</a:t>
            </a:r>
            <a:r>
              <a:rPr lang="en-PK" dirty="0"/>
              <a:t> of Users in Android / Fire 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9EAE7-69FA-A583-700B-946376FB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user on an Android/Fire OS device is assigned a unique numerical identifier known as a User 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primary user, often the device owner, is assigned the User ID 0 (zero), also known as the "system" user.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Additional users are assigned User IDs starting from 10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165475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com.amazon.kindle.otter.oobe</a:t>
            </a:r>
            <a:endParaRPr lang="en-P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5D830-FB89-3506-F870-32E5B88F3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dirty="0">
                <a:effectLst/>
              </a:rPr>
              <a:t>The purpose of the app com.amazon.kindle.otter.oobe is to provide a great out-of-box experience (OOBE) for Amazon Fire device</a:t>
            </a:r>
          </a:p>
          <a:p>
            <a:pPr algn="l"/>
            <a:r>
              <a:rPr lang="en-GB" b="0" i="0" dirty="0">
                <a:effectLst/>
              </a:rPr>
              <a:t>OOBE is the process of setting up your device for the first time, such as choosing your language, region, Wi-Fi network, and other preferences</a:t>
            </a:r>
            <a:endParaRPr lang="en-GB" baseline="30000" dirty="0"/>
          </a:p>
          <a:p>
            <a:pPr algn="l"/>
            <a:r>
              <a:rPr lang="en-GB" b="0" i="0" dirty="0">
                <a:effectLst/>
              </a:rPr>
              <a:t>It is used to set up your device settings and preferences during the initial setup process</a:t>
            </a:r>
            <a:endParaRPr lang="en-GB" baseline="30000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820768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Physical Address Associated with Amazon Account</a:t>
            </a:r>
            <a:endParaRPr lang="en-PK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E3CD5-A989-E8B8-25C7-B734ECBFA3F8}"/>
              </a:ext>
            </a:extLst>
          </p:cNvPr>
          <p:cNvSpPr txBox="1"/>
          <p:nvPr/>
        </p:nvSpPr>
        <p:spPr>
          <a:xfrm>
            <a:off x="838198" y="1690688"/>
            <a:ext cx="440615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Go to package </a:t>
            </a:r>
            <a:r>
              <a:rPr lang="en-GB" dirty="0" err="1"/>
              <a:t>com.amazon.kindle.otter.oobe</a:t>
            </a:r>
            <a:endParaRPr lang="en-US" dirty="0"/>
          </a:p>
        </p:txBody>
      </p:sp>
      <p:pic>
        <p:nvPicPr>
          <p:cNvPr id="10" name="Picture 9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C106AD9-8220-9507-D210-F41A075D0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2060020"/>
            <a:ext cx="10504800" cy="43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List of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741412"/>
            <a:ext cx="34671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files in /system/users directory</a:t>
            </a:r>
            <a:endParaRPr lang="en-US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BAF032B-E899-0A63-7141-23CBC9C8C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0744"/>
            <a:ext cx="10832400" cy="3599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CA488-8281-806F-91E8-EDA7546A2E3C}"/>
              </a:ext>
            </a:extLst>
          </p:cNvPr>
          <p:cNvSpPr txBox="1"/>
          <p:nvPr/>
        </p:nvSpPr>
        <p:spPr>
          <a:xfrm>
            <a:off x="8626611" y="767358"/>
            <a:ext cx="304398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User-related information can be found in directory /system/users. </a:t>
            </a:r>
          </a:p>
        </p:txBody>
      </p:sp>
    </p:spTree>
    <p:extLst>
      <p:ext uri="{BB962C8B-B14F-4D97-AF65-F5344CB8AC3E}">
        <p14:creationId xmlns:p14="http://schemas.microsoft.com/office/powerpoint/2010/main" val="294527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CB4E-2911-6A07-0A67-594F7F4C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Information Files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BFCFB7-29E2-346A-6C6A-AB996F7298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4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78663937"/>
                    </a:ext>
                  </a:extLst>
                </a:gridCol>
                <a:gridCol w="7975600">
                  <a:extLst>
                    <a:ext uri="{9D8B030D-6E8A-4147-A177-3AD203B41FA5}">
                      <a16:colId xmlns:a16="http://schemas.microsoft.com/office/drawing/2014/main" val="2444206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PK" sz="2400" b="1" dirty="0"/>
                        <a:t>File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PK" sz="2400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01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PK" sz="2400" dirty="0"/>
                        <a:t>0.xml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i="0" dirty="0">
                          <a:effectLst/>
                        </a:rPr>
                        <a:t>Information about the primary user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i="0" dirty="0">
                          <a:effectLst/>
                        </a:rPr>
                        <a:t>It contains elements such as name, icon, flags, serial number, etc. that identify the primary user and its settings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72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2400" dirty="0"/>
                        <a:t>u</a:t>
                      </a:r>
                      <a:r>
                        <a:rPr lang="en-PK" sz="2400" dirty="0"/>
                        <a:t>serlist.xml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PK" sz="2400" dirty="0"/>
                        <a:t>Information about users created on </a:t>
                      </a:r>
                      <a:r>
                        <a:rPr lang="en-GB" sz="2400" dirty="0"/>
                        <a:t>the </a:t>
                      </a:r>
                      <a:r>
                        <a:rPr lang="en-PK" sz="2400" dirty="0"/>
                        <a:t>device like U</a:t>
                      </a:r>
                      <a:r>
                        <a:rPr lang="en-GB" sz="2400" dirty="0"/>
                        <a:t>s</a:t>
                      </a:r>
                      <a:r>
                        <a:rPr lang="en-PK" sz="2400" dirty="0"/>
                        <a:t>er 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2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GB" sz="2400" dirty="0"/>
                        <a:t>s</a:t>
                      </a:r>
                      <a:r>
                        <a:rPr lang="en-PK" sz="2400" dirty="0"/>
                        <a:t>orteduserlist.xml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PK" sz="2400" dirty="0"/>
                        <a:t>List of user IDs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309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20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List of Users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836552"/>
            <a:ext cx="3556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contents of </a:t>
            </a:r>
            <a:r>
              <a:rPr lang="en-GB" dirty="0" err="1"/>
              <a:t>userlist.xml</a:t>
            </a:r>
            <a:r>
              <a:rPr lang="en-GB" dirty="0"/>
              <a:t> file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9015217-C5FE-9F55-F8A0-3D45E4014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05884"/>
            <a:ext cx="10735200" cy="2519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0AC86D-50F9-A851-3D2E-889C576654AA}"/>
              </a:ext>
            </a:extLst>
          </p:cNvPr>
          <p:cNvSpPr txBox="1"/>
          <p:nvPr/>
        </p:nvSpPr>
        <p:spPr>
          <a:xfrm>
            <a:off x="838200" y="4803790"/>
            <a:ext cx="42164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contents of </a:t>
            </a:r>
            <a:r>
              <a:rPr lang="en-GB" dirty="0" err="1"/>
              <a:t>sorteduserlist.xml</a:t>
            </a:r>
            <a:r>
              <a:rPr lang="en-GB" dirty="0"/>
              <a:t> file</a:t>
            </a:r>
            <a:endParaRPr lang="en-US" dirty="0"/>
          </a:p>
        </p:txBody>
      </p:sp>
      <p:pic>
        <p:nvPicPr>
          <p:cNvPr id="11" name="Picture 10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C8ADAFEB-567E-9D09-510E-827A40047E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3"/>
          <a:stretch/>
        </p:blipFill>
        <p:spPr>
          <a:xfrm>
            <a:off x="838200" y="5173122"/>
            <a:ext cx="7772400" cy="12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4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Name of User (Primary User with ID ‘0’)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2159718"/>
            <a:ext cx="30099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contents of 0.xml file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A61B4-2ED4-02F5-0374-B826CB2966AF}"/>
              </a:ext>
            </a:extLst>
          </p:cNvPr>
          <p:cNvSpPr txBox="1"/>
          <p:nvPr/>
        </p:nvSpPr>
        <p:spPr>
          <a:xfrm>
            <a:off x="8027512" y="1513387"/>
            <a:ext cx="32434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Name = Sarfraz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Last login time = 7:16 pm on Oct 22, 2023 EDT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DA9768A-18AE-03B0-75B4-90739FC73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9050"/>
            <a:ext cx="10432800" cy="32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3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Activity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44196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contents /system/</a:t>
            </a:r>
            <a:r>
              <a:rPr lang="en-GB" dirty="0" err="1"/>
              <a:t>usagestats</a:t>
            </a:r>
            <a:r>
              <a:rPr lang="en-GB" dirty="0"/>
              <a:t>/0 directory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19EBF-5B1F-D6AB-D602-C9DB53287EE2}"/>
              </a:ext>
            </a:extLst>
          </p:cNvPr>
          <p:cNvSpPr txBox="1"/>
          <p:nvPr/>
        </p:nvSpPr>
        <p:spPr>
          <a:xfrm>
            <a:off x="8931411" y="2060020"/>
            <a:ext cx="3043989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/system/</a:t>
            </a:r>
            <a:r>
              <a:rPr lang="en-GB" sz="2000" dirty="0" err="1"/>
              <a:t>usagestats</a:t>
            </a:r>
            <a:r>
              <a:rPr lang="en-GB" sz="2000" dirty="0"/>
              <a:t> directory contains </a:t>
            </a:r>
            <a:r>
              <a:rPr lang="en-GB" sz="2000" i="0" dirty="0">
                <a:effectLst/>
              </a:rPr>
              <a:t>usage statistics of apps and users in directories represented by user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i="0" dirty="0">
                <a:effectLst/>
              </a:rPr>
              <a:t>These files are generated by the </a:t>
            </a:r>
            <a:r>
              <a:rPr lang="en-GB" sz="2000" i="0" dirty="0" err="1">
                <a:effectLst/>
              </a:rPr>
              <a:t>UsageStatsManager</a:t>
            </a:r>
            <a:r>
              <a:rPr lang="en-GB" sz="2000" i="0" dirty="0">
                <a:effectLst/>
              </a:rPr>
              <a:t> API, which allows developers to access historical and aggregated usage data</a:t>
            </a:r>
            <a:endParaRPr lang="en-PK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FF5E4-B336-0B48-7FA4-3404C7213D12}"/>
              </a:ext>
            </a:extLst>
          </p:cNvPr>
          <p:cNvGrpSpPr/>
          <p:nvPr/>
        </p:nvGrpSpPr>
        <p:grpSpPr>
          <a:xfrm>
            <a:off x="838200" y="2060020"/>
            <a:ext cx="7776000" cy="4277346"/>
            <a:chOff x="838200" y="2060020"/>
            <a:chExt cx="7776000" cy="4277346"/>
          </a:xfrm>
        </p:grpSpPr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3685600-F1A1-6F9B-64BB-B672B6563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44"/>
            <a:stretch/>
          </p:blipFill>
          <p:spPr>
            <a:xfrm>
              <a:off x="838200" y="2060020"/>
              <a:ext cx="7776000" cy="2880346"/>
            </a:xfrm>
            <a:prstGeom prst="rect">
              <a:avLst/>
            </a:prstGeom>
          </p:spPr>
        </p:pic>
        <p:pic>
          <p:nvPicPr>
            <p:cNvPr id="15" name="Picture 14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2539B46-4AD8-3393-27A1-881D6A777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888465"/>
              <a:ext cx="7772400" cy="1448901"/>
            </a:xfrm>
            <a:prstGeom prst="rect">
              <a:avLst/>
            </a:prstGeom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E8FE07F-15E3-EF70-52B1-CC0732563B92}"/>
                </a:ext>
              </a:extLst>
            </p:cNvPr>
            <p:cNvCxnSpPr/>
            <p:nvPr/>
          </p:nvCxnSpPr>
          <p:spPr>
            <a:xfrm flipH="1">
              <a:off x="3119718" y="4329953"/>
              <a:ext cx="1411941" cy="8740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24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User Activity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40513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Display contents of file in ‘daily’ directory</a:t>
            </a:r>
            <a:endParaRPr lang="en-US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45CA923-AE44-482E-6854-3ABAFCF70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9453600" cy="39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8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11032</TotalTime>
  <Words>1069</Words>
  <Application>Microsoft Macintosh PowerPoint</Application>
  <PresentationFormat>Widescreen</PresentationFormat>
  <Paragraphs>144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User Info</vt:lpstr>
      <vt:lpstr>Linux Commands Used in This Lab</vt:lpstr>
      <vt:lpstr>Types of Users in Android / Fire OS </vt:lpstr>
      <vt:lpstr>List of Users</vt:lpstr>
      <vt:lpstr>User Information Files</vt:lpstr>
      <vt:lpstr>List of Users</vt:lpstr>
      <vt:lpstr>Name of User (Primary User with ID ‘0’)</vt:lpstr>
      <vt:lpstr>User Activity Statistics</vt:lpstr>
      <vt:lpstr>User Activity Statistics</vt:lpstr>
      <vt:lpstr>User Activity Statistics</vt:lpstr>
      <vt:lpstr>User Account Information</vt:lpstr>
      <vt:lpstr>User Account Information – system_ce</vt:lpstr>
      <vt:lpstr>User Account Information – system_ce</vt:lpstr>
      <vt:lpstr>User Account Information – system_de</vt:lpstr>
      <vt:lpstr>User Account Information - system_de</vt:lpstr>
      <vt:lpstr>Data about Recently Used Apps</vt:lpstr>
      <vt:lpstr>User Activity – Recently Used Apps </vt:lpstr>
      <vt:lpstr>User Activity </vt:lpstr>
      <vt:lpstr>User Activity </vt:lpstr>
      <vt:lpstr>User Activity </vt:lpstr>
      <vt:lpstr>User Activity </vt:lpstr>
      <vt:lpstr>Bulk Extractor</vt:lpstr>
      <vt:lpstr>Extraction Process with Bulk Extractor</vt:lpstr>
      <vt:lpstr>Extraction Process with Bulk Extractor</vt:lpstr>
      <vt:lpstr>Extraction Process with Bulk Extractor</vt:lpstr>
      <vt:lpstr>Output of Bulk Extractor</vt:lpstr>
      <vt:lpstr>Viewing Extracted Email Addresses</vt:lpstr>
      <vt:lpstr>Viewing Histogram of Extracted Email Addresses</vt:lpstr>
      <vt:lpstr>Email Associated with Amazon Account Found! </vt:lpstr>
      <vt:lpstr>com.amazon.kindle.otter.oobe</vt:lpstr>
      <vt:lpstr>Physical Address Associated with Amazon Account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sarfraz nawaz</cp:lastModifiedBy>
  <cp:revision>209</cp:revision>
  <dcterms:created xsi:type="dcterms:W3CDTF">2021-01-18T02:02:41Z</dcterms:created>
  <dcterms:modified xsi:type="dcterms:W3CDTF">2023-12-27T04:57:57Z</dcterms:modified>
</cp:coreProperties>
</file>