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7" r:id="rId2"/>
    <p:sldId id="881" r:id="rId3"/>
    <p:sldId id="882" r:id="rId4"/>
    <p:sldId id="1034" r:id="rId5"/>
    <p:sldId id="334" r:id="rId6"/>
    <p:sldId id="1035" r:id="rId7"/>
    <p:sldId id="872" r:id="rId8"/>
    <p:sldId id="103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51D6"/>
    <a:srgbClr val="941100"/>
    <a:srgbClr val="D81E00"/>
    <a:srgbClr val="FF2600"/>
    <a:srgbClr val="FF7E79"/>
    <a:srgbClr val="AEAEAE"/>
    <a:srgbClr val="FF9A00"/>
    <a:srgbClr val="00AAD6"/>
    <a:srgbClr val="318EFD"/>
    <a:srgbClr val="007D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24" autoAdjust="0"/>
    <p:restoredTop sz="95000" autoAdjust="0"/>
  </p:normalViewPr>
  <p:slideViewPr>
    <p:cSldViewPr snapToGrid="0">
      <p:cViewPr varScale="1">
        <p:scale>
          <a:sx n="95" d="100"/>
          <a:sy n="95" d="100"/>
        </p:scale>
        <p:origin x="8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41F6E3-57F9-402E-BDBA-5B2DE11C8530}" type="datetimeFigureOut">
              <a:rPr lang="en-US" smtClean="0"/>
              <a:t>5/22/24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F98C7-164A-4723-84F0-B1E4B080D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527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F98C7-164A-4723-84F0-B1E4B080DD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886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F98C7-164A-4723-84F0-B1E4B080DDE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130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F98C7-164A-4723-84F0-B1E4B080DDE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943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F98C7-164A-4723-84F0-B1E4B080DDE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522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9AFC-504E-1C4E-B6EF-55A9A474ECB1}" type="datetime1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66646" cy="365125"/>
          </a:xfrm>
        </p:spPr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171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9DBC4-577B-D840-8CA5-93F4B76C0210}" type="datetime1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65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5582-5046-3E42-BCC7-72ADA1A24621}" type="datetime1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900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9B34-1669-4741-B0AB-B90F9E524E4C}" type="datetime1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622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E8E5-437A-4043-8EB7-FC47F00F1EF6}" type="datetime1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6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7D966-F9DC-0540-930B-E1258AAFF056}" type="datetime1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11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2B607-4871-FB40-9574-39B6CEB2812A}" type="datetime1">
              <a:rPr lang="en-US" smtClean="0"/>
              <a:t>5/22/24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692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27B2-8C00-F84D-ABBA-9E279CB9D7DB}" type="datetime1">
              <a:rPr lang="en-US" smtClean="0"/>
              <a:t>5/22/24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89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F593-57A6-2B42-9344-2115EAEE62EE}" type="datetime1">
              <a:rPr lang="en-US" smtClean="0"/>
              <a:t>5/22/24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40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6A29-CBA8-FC40-8655-A3A03586A58F}" type="datetime1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900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E55D-101C-1E42-8ADB-8C738A947EF3}" type="datetime1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037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266A5-900F-614B-ABA3-875DBE56748E}" type="datetime1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 descr="United States Department of Justice - Wikipedia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4663" y="6429241"/>
            <a:ext cx="379628" cy="379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OJP PMP Login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4291" y="6519834"/>
            <a:ext cx="420444" cy="201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University of Baltimore Issues Marketing RFP - PR New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4993" y="6286831"/>
            <a:ext cx="1571896" cy="664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ile:Towson University logo horiz 2019.png - Wikimedia Commons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985" y="6456351"/>
            <a:ext cx="1202235" cy="414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574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iya.teracloud.jp/share/11d1e631cf6f845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649C4F-48C8-4CC6-BAE6-40898A5F8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6291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Forensic Investigation </a:t>
            </a:r>
            <a:br>
              <a:rPr lang="en-US" dirty="0"/>
            </a:br>
            <a:r>
              <a:rPr lang="en-US" dirty="0"/>
              <a:t>of </a:t>
            </a:r>
            <a:br>
              <a:rPr lang="en-US" dirty="0"/>
            </a:br>
            <a:r>
              <a:rPr lang="en-US" b="1" dirty="0" err="1"/>
              <a:t>Eufy</a:t>
            </a:r>
            <a:r>
              <a:rPr lang="en-US" b="1" dirty="0"/>
              <a:t> Video Doorbell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2BF72B7-75CA-5E8F-878E-F96EF659F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1285"/>
            <a:ext cx="9144000" cy="1655762"/>
          </a:xfrm>
        </p:spPr>
        <p:txBody>
          <a:bodyPr>
            <a:normAutofit/>
          </a:bodyPr>
          <a:lstStyle/>
          <a:p>
            <a:r>
              <a:rPr lang="en-PK" sz="3200" i="1" dirty="0"/>
              <a:t>Introductio</a:t>
            </a:r>
            <a:r>
              <a:rPr lang="en-GB" sz="3200" i="1" dirty="0"/>
              <a:t>n</a:t>
            </a:r>
            <a:endParaRPr lang="en-PK" sz="3200" i="1" dirty="0"/>
          </a:p>
        </p:txBody>
      </p:sp>
    </p:spTree>
    <p:extLst>
      <p:ext uri="{BB962C8B-B14F-4D97-AF65-F5344CB8AC3E}">
        <p14:creationId xmlns:p14="http://schemas.microsoft.com/office/powerpoint/2010/main" val="2783025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C2FCA1-650A-42EA-95A7-7A2FFD015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Labs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9A3CBC-D866-46E5-AA37-8D47564F10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724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C641704-FDC2-1AD6-520D-061C2FD671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3861370"/>
              </p:ext>
            </p:extLst>
          </p:nvPr>
        </p:nvGraphicFramePr>
        <p:xfrm>
          <a:off x="838200" y="346448"/>
          <a:ext cx="10515602" cy="4937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9953">
                  <a:extLst>
                    <a:ext uri="{9D8B030D-6E8A-4147-A177-3AD203B41FA5}">
                      <a16:colId xmlns:a16="http://schemas.microsoft.com/office/drawing/2014/main" val="95075934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99210593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598666662"/>
                    </a:ext>
                  </a:extLst>
                </a:gridCol>
                <a:gridCol w="1766049">
                  <a:extLst>
                    <a:ext uri="{9D8B030D-6E8A-4147-A177-3AD203B41FA5}">
                      <a16:colId xmlns:a16="http://schemas.microsoft.com/office/drawing/2014/main" val="12091693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PK" sz="2400" b="1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K" sz="2400" b="1" dirty="0"/>
                        <a:t>Lab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K" sz="2400" b="1" dirty="0"/>
                        <a:t>Topic Covered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K" sz="2400" b="1" dirty="0"/>
                        <a:t>No. of Slides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9112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PK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K" sz="2400" dirty="0"/>
                        <a:t>Lab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PK" sz="2400" dirty="0"/>
                        <a:t>Introduction of Eufy Doorbell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K" sz="2400" dirty="0"/>
                        <a:t>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586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PK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K" sz="2400" dirty="0"/>
                        <a:t>Lab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PK" sz="2400" dirty="0"/>
                        <a:t>Scenarion Simulation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K" sz="24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8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PK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K" sz="2400" dirty="0"/>
                        <a:t>Lab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PK" sz="2400" dirty="0"/>
                        <a:t>Device Teardown, eMMC Chip-off and Image Acquisition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K" sz="24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83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PK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K" sz="2400" dirty="0"/>
                        <a:t>Lab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PK" sz="2400" dirty="0"/>
                        <a:t>Image Analysis and Mounting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K" sz="2400" dirty="0"/>
                        <a:t>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7869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PK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K" sz="2400" dirty="0"/>
                        <a:t>Lab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Evidence Extraction</a:t>
                      </a:r>
                      <a:endParaRPr lang="en-PK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PK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069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PK" sz="2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PK" sz="2400" dirty="0"/>
                        <a:t>Lab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i="1" dirty="0"/>
                        <a:t>Analysing p</a:t>
                      </a:r>
                      <a:r>
                        <a:rPr lang="en-PK" sz="2400" i="1" dirty="0"/>
                        <a:t>2p 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PK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989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PK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PK" sz="2400" dirty="0"/>
                        <a:t>Lab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i="1" dirty="0"/>
                        <a:t>Analysing Daily (Section) Log</a:t>
                      </a:r>
                      <a:endParaRPr lang="en-PK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PK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964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PK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PK" sz="2400" dirty="0"/>
                        <a:t>Lab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i="1" dirty="0"/>
                        <a:t>Analysing Camera00 Directory</a:t>
                      </a:r>
                      <a:endParaRPr lang="en-PK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PK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946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PK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PK" sz="2400"/>
                        <a:t>Lab 4.2.2</a:t>
                      </a:r>
                      <a:endParaRPr lang="en-P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i="1" dirty="0"/>
                        <a:t>Analysing </a:t>
                      </a:r>
                      <a:r>
                        <a:rPr lang="en-GB" sz="2400" i="1" dirty="0" err="1"/>
                        <a:t>sqlite</a:t>
                      </a:r>
                      <a:r>
                        <a:rPr lang="en-GB" sz="2400" i="1" dirty="0"/>
                        <a:t> Directory</a:t>
                      </a:r>
                      <a:endParaRPr lang="en-PK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PK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053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2733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EBB44E-E78A-B135-7BD1-35D150DEC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Links to Disk Images, PPTs &amp; Lab Data Folders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B6C664B-7CA8-A757-BA60-923C62385F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8585104"/>
              </p:ext>
            </p:extLst>
          </p:nvPr>
        </p:nvGraphicFramePr>
        <p:xfrm>
          <a:off x="838200" y="1825625"/>
          <a:ext cx="10515600" cy="2499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52165">
                  <a:extLst>
                    <a:ext uri="{9D8B030D-6E8A-4147-A177-3AD203B41FA5}">
                      <a16:colId xmlns:a16="http://schemas.microsoft.com/office/drawing/2014/main" val="1496206533"/>
                    </a:ext>
                  </a:extLst>
                </a:gridCol>
                <a:gridCol w="7763435">
                  <a:extLst>
                    <a:ext uri="{9D8B030D-6E8A-4147-A177-3AD203B41FA5}">
                      <a16:colId xmlns:a16="http://schemas.microsoft.com/office/drawing/2014/main" val="14200624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PK" sz="2000" b="1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K" sz="2000" b="1" dirty="0"/>
                        <a:t>Link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520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PK" sz="2000" dirty="0"/>
                        <a:t>Eufy Hub (Homebase2) eMMC Image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https://miya.teracloud.jp/share/11d1e631cf6f8456</a:t>
                      </a:r>
                      <a:endParaRPr lang="en-GB" sz="2000" dirty="0"/>
                    </a:p>
                    <a:p>
                      <a:pPr algn="ctr"/>
                      <a:r>
                        <a:rPr lang="en-GB" sz="2000" b="1" dirty="0"/>
                        <a:t>MD5: </a:t>
                      </a:r>
                      <a:r>
                        <a:rPr lang="en-GB" sz="2000" dirty="0"/>
                        <a:t>b58fa04967161c158723c7b00a636533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6718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PK" sz="2000" dirty="0"/>
                        <a:t>PPTs</a:t>
                      </a:r>
                    </a:p>
                    <a:p>
                      <a:pPr algn="ctr"/>
                      <a:endParaRPr lang="en-PK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769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PK" sz="2000" dirty="0"/>
                        <a:t>Lab files</a:t>
                      </a:r>
                    </a:p>
                    <a:p>
                      <a:pPr algn="ctr"/>
                      <a:endParaRPr lang="en-PK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7561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878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C2FCA1-650A-42EA-95A7-7A2FFD015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9A3CBC-D866-46E5-AA37-8D47564F10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231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EC6C6-5067-0DF2-3519-262286AF2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PK" dirty="0"/>
              <a:t>Eufy Video Doorbell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386C1-9073-1079-66AA-B85E6155F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98024" cy="4351338"/>
          </a:xfrm>
        </p:spPr>
        <p:txBody>
          <a:bodyPr>
            <a:normAutofit/>
          </a:bodyPr>
          <a:lstStyle/>
          <a:p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What is </a:t>
            </a:r>
            <a:r>
              <a:rPr lang="en-GB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Eufy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 Doorbell?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GB" sz="240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smart home device that monitors and records activity at the entrance doors.</a:t>
            </a: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Features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sz="2400" dirty="0">
                <a:solidFill>
                  <a:srgbClr val="0D0D0D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High-resolution video, two-way audio communication, remote access through the app, local storage </a:t>
            </a:r>
          </a:p>
          <a:p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Forensic Significance: </a:t>
            </a:r>
            <a:r>
              <a:rPr lang="en-GB" sz="2400" dirty="0">
                <a:solidFill>
                  <a:srgbClr val="0D0D0D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Timeline (user </a:t>
            </a:r>
            <a:r>
              <a:rPr lang="en-GB" sz="2400" dirty="0" err="1">
                <a:solidFill>
                  <a:srgbClr val="0D0D0D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behavior</a:t>
            </a:r>
            <a:r>
              <a:rPr lang="en-GB" sz="2400" dirty="0">
                <a:solidFill>
                  <a:srgbClr val="0D0D0D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) reconstruction and related evidence</a:t>
            </a:r>
          </a:p>
          <a:p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PK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627810-2C22-4170-DFE0-1A32CF6FC523}"/>
              </a:ext>
            </a:extLst>
          </p:cNvPr>
          <p:cNvSpPr txBox="1"/>
          <p:nvPr/>
        </p:nvSpPr>
        <p:spPr>
          <a:xfrm>
            <a:off x="2366682" y="6454886"/>
            <a:ext cx="89871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PK" sz="1200" dirty="0"/>
              <a:t>Image source: https://www.netonnet.se/GetFile/ProductImagePrimary/hem-fritid/smarta-hem/smarta-dorrklockor/eufy-video-doorbell-2k-black-kit-with-homebase(1018348)_440721_1_Normal_Extra.jpg</a:t>
            </a:r>
          </a:p>
        </p:txBody>
      </p:sp>
      <p:pic>
        <p:nvPicPr>
          <p:cNvPr id="7" name="Picture 6" descr="A black and white electronic device&#10;&#10;Description automatically generated">
            <a:extLst>
              <a:ext uri="{FF2B5EF4-FFF2-40B4-BE49-F238E27FC236}">
                <a16:creationId xmlns:a16="http://schemas.microsoft.com/office/drawing/2014/main" id="{A2D42294-BC1F-13A0-1FA6-5100C4561A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6224" y="2201826"/>
            <a:ext cx="4489200" cy="3598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0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91684-2B01-CFF5-2F7A-F2534F9BA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Two Units – </a:t>
            </a:r>
            <a:r>
              <a:rPr lang="en-PK" dirty="0"/>
              <a:t>Doorbell and Hub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B3D17-3C1D-FDDB-6B62-16FCD223D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78691" cy="4351338"/>
          </a:xfrm>
        </p:spPr>
        <p:txBody>
          <a:bodyPr>
            <a:normAutofit lnSpcReduction="10000"/>
          </a:bodyPr>
          <a:lstStyle/>
          <a:p>
            <a:r>
              <a:rPr lang="en-GB" b="1" i="0" dirty="0">
                <a:effectLst/>
              </a:rPr>
              <a:t>Doorbell</a:t>
            </a:r>
            <a:endParaRPr lang="en-GB" b="1" dirty="0"/>
          </a:p>
          <a:p>
            <a:pPr lvl="1"/>
            <a:r>
              <a:rPr lang="en-GB" i="0" dirty="0">
                <a:solidFill>
                  <a:srgbClr val="191919"/>
                </a:solidFill>
                <a:effectLst/>
                <a:highlight>
                  <a:srgbClr val="FFFFFF"/>
                </a:highlight>
              </a:rPr>
              <a:t>Primary doorbell device mounted at entrances</a:t>
            </a:r>
          </a:p>
          <a:p>
            <a:pPr lvl="1"/>
            <a:r>
              <a:rPr lang="en-GB" dirty="0"/>
              <a:t>Provides functionalities of video recording, audio communication, &amp; motion detection. </a:t>
            </a:r>
            <a:endParaRPr lang="en-GB" i="0" dirty="0">
              <a:solidFill>
                <a:srgbClr val="191919"/>
              </a:solidFill>
              <a:effectLst/>
              <a:highlight>
                <a:srgbClr val="FFFFFF"/>
              </a:highlight>
            </a:endParaRPr>
          </a:p>
          <a:p>
            <a:pPr lvl="1"/>
            <a:endParaRPr lang="en-GB" b="1" dirty="0">
              <a:solidFill>
                <a:srgbClr val="0D0D0D"/>
              </a:solidFill>
              <a:highlight>
                <a:srgbClr val="FFFFFF"/>
              </a:highlight>
            </a:endParaRPr>
          </a:p>
          <a:p>
            <a:r>
              <a:rPr lang="en-GB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</a:rPr>
              <a:t>Hub</a:t>
            </a:r>
          </a:p>
          <a:p>
            <a:pPr lvl="1"/>
            <a:r>
              <a:rPr lang="en-GB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</a:rPr>
              <a:t>A distinct unit from the doorbell is placed inside the home.</a:t>
            </a:r>
          </a:p>
          <a:p>
            <a:pPr lvl="1"/>
            <a:r>
              <a:rPr lang="en-GB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</a:rPr>
              <a:t>Acts as a central hub for other </a:t>
            </a:r>
            <a:r>
              <a:rPr lang="en-GB" b="0" i="0" dirty="0" err="1">
                <a:solidFill>
                  <a:srgbClr val="0D0D0D"/>
                </a:solidFill>
                <a:effectLst/>
                <a:highlight>
                  <a:srgbClr val="FFFFFF"/>
                </a:highlight>
              </a:rPr>
              <a:t>Eufy</a:t>
            </a:r>
            <a:r>
              <a:rPr lang="en-GB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</a:rPr>
              <a:t> security devices</a:t>
            </a:r>
            <a:r>
              <a:rPr lang="en-GB" b="1" dirty="0">
                <a:solidFill>
                  <a:srgbClr val="191919"/>
                </a:solidFill>
                <a:highlight>
                  <a:srgbClr val="FFFFFF"/>
                </a:highlight>
              </a:rPr>
              <a:t> </a:t>
            </a:r>
          </a:p>
          <a:p>
            <a:pPr lvl="1"/>
            <a:r>
              <a:rPr lang="en-GB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</a:rPr>
              <a:t>Equipped with built-in local storage to s tore video recordings securely</a:t>
            </a:r>
            <a:endParaRPr lang="en-GB" b="1" i="0" dirty="0">
              <a:solidFill>
                <a:srgbClr val="191919"/>
              </a:solidFill>
              <a:effectLst/>
              <a:highlight>
                <a:srgbClr val="FFFFFF"/>
              </a:highlight>
            </a:endParaRPr>
          </a:p>
          <a:p>
            <a:pPr lvl="1"/>
            <a:r>
              <a:rPr lang="en-GB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</a:rPr>
              <a:t>Local storage means no monthly fees and reduced risk of cloud breaches.</a:t>
            </a:r>
            <a:endParaRPr lang="en-GB" b="0" i="0" dirty="0">
              <a:effectLst/>
            </a:endParaRPr>
          </a:p>
          <a:p>
            <a:pPr algn="l"/>
            <a:endParaRPr lang="en-GB" b="1" i="0" dirty="0">
              <a:effectLst/>
            </a:endParaRPr>
          </a:p>
          <a:p>
            <a:endParaRPr lang="en-PK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867A44-F91B-BFD7-2C93-C2221595BC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6891" y="4001294"/>
            <a:ext cx="1404000" cy="1799065"/>
          </a:xfrm>
          <a:prstGeom prst="rect">
            <a:avLst/>
          </a:prstGeom>
        </p:spPr>
      </p:pic>
      <p:pic>
        <p:nvPicPr>
          <p:cNvPr id="5" name="Picture 4" descr="A black security camera with a round lens&#10;&#10;Description automatically generated">
            <a:extLst>
              <a:ext uri="{FF2B5EF4-FFF2-40B4-BE49-F238E27FC236}">
                <a16:creationId xmlns:a16="http://schemas.microsoft.com/office/drawing/2014/main" id="{D0066E63-E62D-B943-C3AE-F572EAFCB6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69" r="27565"/>
          <a:stretch/>
        </p:blipFill>
        <p:spPr>
          <a:xfrm>
            <a:off x="10722891" y="1631687"/>
            <a:ext cx="792000" cy="179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038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32E6A-9033-8793-F565-F235289B1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PK" dirty="0"/>
              <a:t>Specifications of Device Investigated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AFEBF-E493-FA90-8BC7-FABB1060A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PK" b="1" dirty="0">
                <a:latin typeface="Calibri" panose="020F0502020204030204" pitchFamily="34" charset="0"/>
                <a:cs typeface="Calibri" panose="020F0502020204030204" pitchFamily="34" charset="0"/>
              </a:rPr>
              <a:t>Doorbell</a:t>
            </a:r>
          </a:p>
          <a:p>
            <a:pPr lvl="1"/>
            <a:r>
              <a:rPr lang="en-PK" b="1" dirty="0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PK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i="0" dirty="0" err="1">
                <a:solidFill>
                  <a:srgbClr val="191919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Eufy</a:t>
            </a:r>
            <a:r>
              <a:rPr lang="en-GB" i="0" dirty="0">
                <a:solidFill>
                  <a:srgbClr val="191919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Wireless Video Doorbell 2K</a:t>
            </a:r>
          </a:p>
          <a:p>
            <a:pPr lvl="1"/>
            <a:r>
              <a:rPr lang="en-GB" b="1" i="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Video Resolution</a:t>
            </a:r>
            <a:r>
              <a:rPr lang="en-GB" b="0" i="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: Up to 2560 x 1920 pixels (defaults to 1600 x 1200 pixels).</a:t>
            </a:r>
          </a:p>
          <a:p>
            <a:pPr lvl="1"/>
            <a:r>
              <a:rPr lang="en-GB" b="1" i="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Connectivity</a:t>
            </a:r>
            <a:r>
              <a:rPr lang="en-GB" b="0" i="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: 2.4GHz Wi-Fi.</a:t>
            </a:r>
            <a:endParaRPr lang="en-P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P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PK" b="1" dirty="0">
                <a:latin typeface="Calibri" panose="020F0502020204030204" pitchFamily="34" charset="0"/>
                <a:cs typeface="Calibri" panose="020F0502020204030204" pitchFamily="34" charset="0"/>
              </a:rPr>
              <a:t>Hub</a:t>
            </a:r>
          </a:p>
          <a:p>
            <a:pPr lvl="1"/>
            <a:r>
              <a:rPr lang="en-PK" b="1" dirty="0">
                <a:latin typeface="Calibri" panose="020F0502020204030204" pitchFamily="34" charset="0"/>
                <a:cs typeface="Calibri" panose="020F0502020204030204" pitchFamily="34" charset="0"/>
              </a:rPr>
              <a:t>Name:</a:t>
            </a:r>
            <a:r>
              <a:rPr lang="en-PK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0" i="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Eufy</a:t>
            </a:r>
            <a:r>
              <a:rPr lang="en-GB" b="0" i="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0" i="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HomeBase</a:t>
            </a:r>
            <a:r>
              <a:rPr lang="en-GB" b="0" i="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</a:p>
          <a:p>
            <a:pPr lvl="1"/>
            <a:r>
              <a:rPr lang="en-GB" b="1" i="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Wireless Range</a:t>
            </a:r>
            <a:r>
              <a:rPr lang="en-GB" b="0" i="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: Supports up to 16 </a:t>
            </a:r>
            <a:r>
              <a:rPr lang="en-GB" b="0" i="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Eufy</a:t>
            </a:r>
            <a:r>
              <a:rPr lang="en-GB" b="0" i="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Cam</a:t>
            </a:r>
          </a:p>
          <a:p>
            <a:pPr lvl="1"/>
            <a:r>
              <a:rPr lang="en-GB" b="1" i="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Storage</a:t>
            </a:r>
            <a:r>
              <a:rPr lang="en-GB" b="0" i="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: 16GB of local encrypted eMMC storage.</a:t>
            </a:r>
          </a:p>
        </p:txBody>
      </p:sp>
    </p:spTree>
    <p:extLst>
      <p:ext uri="{BB962C8B-B14F-4D97-AF65-F5344CB8AC3E}">
        <p14:creationId xmlns:p14="http://schemas.microsoft.com/office/powerpoint/2010/main" val="2289695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15921</TotalTime>
  <Words>348</Words>
  <Application>Microsoft Macintosh PowerPoint</Application>
  <PresentationFormat>Widescreen</PresentationFormat>
  <Paragraphs>83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Forensic Investigation  of  Eufy Video Doorbell</vt:lpstr>
      <vt:lpstr>Overview of Labs</vt:lpstr>
      <vt:lpstr>PowerPoint Presentation</vt:lpstr>
      <vt:lpstr>Links to Disk Images, PPTs &amp; Lab Data Folders</vt:lpstr>
      <vt:lpstr>Introduction </vt:lpstr>
      <vt:lpstr>Eufy Video Doorbell</vt:lpstr>
      <vt:lpstr>Two Units – Doorbell and Hub</vt:lpstr>
      <vt:lpstr>Specifications of Device Investigated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Installing Visual Studio Code</dc:title>
  <dc:creator>Weifeng Xu</dc:creator>
  <cp:lastModifiedBy>sarfraz nawaz</cp:lastModifiedBy>
  <cp:revision>456</cp:revision>
  <dcterms:created xsi:type="dcterms:W3CDTF">2021-01-18T02:02:41Z</dcterms:created>
  <dcterms:modified xsi:type="dcterms:W3CDTF">2024-05-23T03:09:42Z</dcterms:modified>
</cp:coreProperties>
</file>