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5" r:id="rId3"/>
    <p:sldId id="407" r:id="rId4"/>
    <p:sldId id="304" r:id="rId5"/>
    <p:sldId id="405" r:id="rId6"/>
    <p:sldId id="406" r:id="rId7"/>
    <p:sldId id="408" r:id="rId8"/>
    <p:sldId id="409" r:id="rId9"/>
    <p:sldId id="410" r:id="rId10"/>
    <p:sldId id="411" r:id="rId11"/>
    <p:sldId id="412" r:id="rId12"/>
    <p:sldId id="257" r:id="rId13"/>
    <p:sldId id="285" r:id="rId14"/>
    <p:sldId id="286" r:id="rId15"/>
    <p:sldId id="291" r:id="rId16"/>
    <p:sldId id="292" r:id="rId17"/>
    <p:sldId id="290" r:id="rId18"/>
    <p:sldId id="293" r:id="rId19"/>
    <p:sldId id="306" r:id="rId20"/>
    <p:sldId id="337" r:id="rId21"/>
    <p:sldId id="294" r:id="rId22"/>
    <p:sldId id="287" r:id="rId23"/>
    <p:sldId id="295" r:id="rId24"/>
    <p:sldId id="296" r:id="rId25"/>
    <p:sldId id="298" r:id="rId26"/>
    <p:sldId id="299" r:id="rId27"/>
    <p:sldId id="297" r:id="rId28"/>
    <p:sldId id="302" r:id="rId29"/>
    <p:sldId id="301" r:id="rId30"/>
    <p:sldId id="303" r:id="rId31"/>
    <p:sldId id="413" r:id="rId32"/>
    <p:sldId id="300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3AABB-12C9-440C-BE17-4BF8D685A9C4}" v="1" dt="2021-10-06T14:51:22.2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 varScale="1">
        <p:scale>
          <a:sx n="100" d="100"/>
          <a:sy n="100" d="100"/>
        </p:scale>
        <p:origin x="125" y="47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B0DB3708-9AFC-41DA-A59D-20F5273D1420}"/>
    <pc:docChg chg="custSel addSld modSld">
      <pc:chgData name="Weifeng Xu" userId="e7aed605-a3dd-4d5a-a692-a87037af107b" providerId="ADAL" clId="{B0DB3708-9AFC-41DA-A59D-20F5273D1420}" dt="2021-04-22T18:59:14.851" v="207" actId="20577"/>
      <pc:docMkLst>
        <pc:docMk/>
      </pc:docMkLst>
      <pc:sldChg chg="addSp modSp new mod modClrScheme chgLayout">
        <pc:chgData name="Weifeng Xu" userId="e7aed605-a3dd-4d5a-a692-a87037af107b" providerId="ADAL" clId="{B0DB3708-9AFC-41DA-A59D-20F5273D1420}" dt="2021-04-22T18:59:14.851" v="207" actId="20577"/>
        <pc:sldMkLst>
          <pc:docMk/>
          <pc:sldMk cId="3852293970" sldId="413"/>
        </pc:sldMkLst>
        <pc:spChg chg="add mod">
          <ac:chgData name="Weifeng Xu" userId="e7aed605-a3dd-4d5a-a692-a87037af107b" providerId="ADAL" clId="{B0DB3708-9AFC-41DA-A59D-20F5273D1420}" dt="2021-04-22T18:57:27.959" v="2"/>
          <ac:spMkLst>
            <pc:docMk/>
            <pc:sldMk cId="3852293970" sldId="413"/>
            <ac:spMk id="2" creationId="{ED39030D-A589-4DF4-9312-2A5A2E6C669B}"/>
          </ac:spMkLst>
        </pc:spChg>
        <pc:spChg chg="add mod">
          <ac:chgData name="Weifeng Xu" userId="e7aed605-a3dd-4d5a-a692-a87037af107b" providerId="ADAL" clId="{B0DB3708-9AFC-41DA-A59D-20F5273D1420}" dt="2021-04-22T18:59:14.851" v="207" actId="20577"/>
          <ac:spMkLst>
            <pc:docMk/>
            <pc:sldMk cId="3852293970" sldId="413"/>
            <ac:spMk id="3" creationId="{188BA519-8F56-409C-9148-78FBA3F4E2B4}"/>
          </ac:spMkLst>
        </pc:spChg>
      </pc:sldChg>
    </pc:docChg>
  </pc:docChgLst>
  <pc:docChgLst>
    <pc:chgData name="Weifeng Xu" userId="e7aed605-a3dd-4d5a-a692-a87037af107b" providerId="ADAL" clId="{9713AABB-12C9-440C-BE17-4BF8D685A9C4}"/>
    <pc:docChg chg="custSel modSld">
      <pc:chgData name="Weifeng Xu" userId="e7aed605-a3dd-4d5a-a692-a87037af107b" providerId="ADAL" clId="{9713AABB-12C9-440C-BE17-4BF8D685A9C4}" dt="2021-10-11T18:01:42.835" v="80" actId="20577"/>
      <pc:docMkLst>
        <pc:docMk/>
      </pc:docMkLst>
      <pc:sldChg chg="addSp modSp mod modNotesTx">
        <pc:chgData name="Weifeng Xu" userId="e7aed605-a3dd-4d5a-a692-a87037af107b" providerId="ADAL" clId="{9713AABB-12C9-440C-BE17-4BF8D685A9C4}" dt="2021-10-11T18:01:42.835" v="80" actId="20577"/>
        <pc:sldMkLst>
          <pc:docMk/>
          <pc:sldMk cId="1246350658" sldId="285"/>
        </pc:sldMkLst>
        <pc:spChg chg="add mod">
          <ac:chgData name="Weifeng Xu" userId="e7aed605-a3dd-4d5a-a692-a87037af107b" providerId="ADAL" clId="{9713AABB-12C9-440C-BE17-4BF8D685A9C4}" dt="2021-09-27T14:25:32.976" v="29" actId="1076"/>
          <ac:spMkLst>
            <pc:docMk/>
            <pc:sldMk cId="1246350658" sldId="285"/>
            <ac:spMk id="7" creationId="{C9B690C1-EEA4-44C1-91B0-D18549FBEC75}"/>
          </ac:spMkLst>
        </pc:spChg>
      </pc:sldChg>
      <pc:sldChg chg="addSp modSp mod">
        <pc:chgData name="Weifeng Xu" userId="e7aed605-a3dd-4d5a-a692-a87037af107b" providerId="ADAL" clId="{9713AABB-12C9-440C-BE17-4BF8D685A9C4}" dt="2021-10-06T14:51:54.156" v="62" actId="1076"/>
        <pc:sldMkLst>
          <pc:docMk/>
          <pc:sldMk cId="3702366307" sldId="408"/>
        </pc:sldMkLst>
        <pc:spChg chg="add mod">
          <ac:chgData name="Weifeng Xu" userId="e7aed605-a3dd-4d5a-a692-a87037af107b" providerId="ADAL" clId="{9713AABB-12C9-440C-BE17-4BF8D685A9C4}" dt="2021-10-06T14:51:54.156" v="62" actId="1076"/>
          <ac:spMkLst>
            <pc:docMk/>
            <pc:sldMk cId="3702366307" sldId="408"/>
            <ac:spMk id="3" creationId="{3BE45EA2-BB4B-43E7-9E32-068EE4C13DF1}"/>
          </ac:spMkLst>
        </pc:spChg>
      </pc:sldChg>
      <pc:sldChg chg="modSp mod">
        <pc:chgData name="Weifeng Xu" userId="e7aed605-a3dd-4d5a-a692-a87037af107b" providerId="ADAL" clId="{9713AABB-12C9-440C-BE17-4BF8D685A9C4}" dt="2021-10-06T14:54:12.807" v="66" actId="1076"/>
        <pc:sldMkLst>
          <pc:docMk/>
          <pc:sldMk cId="3967768232" sldId="411"/>
        </pc:sldMkLst>
        <pc:spChg chg="mod">
          <ac:chgData name="Weifeng Xu" userId="e7aed605-a3dd-4d5a-a692-a87037af107b" providerId="ADAL" clId="{9713AABB-12C9-440C-BE17-4BF8D685A9C4}" dt="2021-10-06T14:53:50.985" v="63" actId="33524"/>
          <ac:spMkLst>
            <pc:docMk/>
            <pc:sldMk cId="3967768232" sldId="411"/>
            <ac:spMk id="3" creationId="{00000000-0000-0000-0000-000000000000}"/>
          </ac:spMkLst>
        </pc:spChg>
        <pc:spChg chg="mod">
          <ac:chgData name="Weifeng Xu" userId="e7aed605-a3dd-4d5a-a692-a87037af107b" providerId="ADAL" clId="{9713AABB-12C9-440C-BE17-4BF8D685A9C4}" dt="2021-10-06T14:53:57.677" v="64" actId="33524"/>
          <ac:spMkLst>
            <pc:docMk/>
            <pc:sldMk cId="3967768232" sldId="411"/>
            <ac:spMk id="4" creationId="{00000000-0000-0000-0000-000000000000}"/>
          </ac:spMkLst>
        </pc:spChg>
        <pc:spChg chg="mod">
          <ac:chgData name="Weifeng Xu" userId="e7aed605-a3dd-4d5a-a692-a87037af107b" providerId="ADAL" clId="{9713AABB-12C9-440C-BE17-4BF8D685A9C4}" dt="2021-10-06T14:54:12.807" v="66" actId="1076"/>
          <ac:spMkLst>
            <pc:docMk/>
            <pc:sldMk cId="3967768232" sldId="411"/>
            <ac:spMk id="7" creationId="{00000000-0000-0000-0000-000000000000}"/>
          </ac:spMkLst>
        </pc:spChg>
        <pc:spChg chg="mod">
          <ac:chgData name="Weifeng Xu" userId="e7aed605-a3dd-4d5a-a692-a87037af107b" providerId="ADAL" clId="{9713AABB-12C9-440C-BE17-4BF8D685A9C4}" dt="2021-10-06T14:54:03.889" v="65" actId="1076"/>
          <ac:spMkLst>
            <pc:docMk/>
            <pc:sldMk cId="3967768232" sldId="411"/>
            <ac:spMk id="8" creationId="{00000000-0000-0000-0000-000000000000}"/>
          </ac:spMkLst>
        </pc:spChg>
      </pc:sldChg>
    </pc:docChg>
  </pc:docChgLst>
  <pc:docChgLst>
    <pc:chgData name="Weifeng Xu" userId="e7aed605-a3dd-4d5a-a692-a87037af107b" providerId="ADAL" clId="{F9E13B1A-5993-472B-AF46-2AFCED69EEE5}"/>
    <pc:docChg chg="modSld">
      <pc:chgData name="Weifeng Xu" userId="e7aed605-a3dd-4d5a-a692-a87037af107b" providerId="ADAL" clId="{F9E13B1A-5993-472B-AF46-2AFCED69EEE5}" dt="2021-02-17T20:02:30.851" v="23"/>
      <pc:docMkLst>
        <pc:docMk/>
      </pc:docMkLst>
      <pc:sldChg chg="modNotesTx">
        <pc:chgData name="Weifeng Xu" userId="e7aed605-a3dd-4d5a-a692-a87037af107b" providerId="ADAL" clId="{F9E13B1A-5993-472B-AF46-2AFCED69EEE5}" dt="2021-02-17T20:01:06.204" v="6" actId="20577"/>
        <pc:sldMkLst>
          <pc:docMk/>
          <pc:sldMk cId="1246350658" sldId="285"/>
        </pc:sldMkLst>
      </pc:sldChg>
      <pc:sldChg chg="modNotesTx">
        <pc:chgData name="Weifeng Xu" userId="e7aed605-a3dd-4d5a-a692-a87037af107b" providerId="ADAL" clId="{F9E13B1A-5993-472B-AF46-2AFCED69EEE5}" dt="2021-02-17T20:02:30.851" v="23"/>
        <pc:sldMkLst>
          <pc:docMk/>
          <pc:sldMk cId="1739446135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- q https://www.dropbox.com/s/p575df3fui42d88/660x450-city-shot.jpg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/>
              <a:t>wget</a:t>
            </a:r>
            <a:r>
              <a:rPr lang="fr-FR" sz="1800" dirty="0"/>
              <a:t> -q https://raw.githubusercontent.com/frankwxu/digital-forensics-lab/main/Illegal_Possession_Images/USB_image/DFRWS2005-RODEO.zip</a:t>
            </a:r>
            <a:endParaRPr lang="en-US" sz="1800" dirty="0"/>
          </a:p>
          <a:p>
            <a:r>
              <a:rPr lang="en-US" sz="1800" dirty="0" err="1"/>
              <a:t>wget</a:t>
            </a:r>
            <a:r>
              <a:rPr lang="en-US" sz="1800" dirty="0"/>
              <a:t> https://www.cfreds.nist.gov/dfrws/DFRWS2005-RODEO.zip (</a:t>
            </a:r>
            <a:r>
              <a:rPr lang="en-US" sz="1800"/>
              <a:t>not working)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http://www.sleuthkit.org/sleuthkit/man/</a:t>
            </a:r>
          </a:p>
          <a:p>
            <a:r>
              <a:rPr lang="en-US" dirty="0"/>
              <a:t>https://people.cs.umass.edu/~liberato/courses/2017-spring-compsci365/assignments/09-istat-fat16/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https://en.wikipedia.org/wiki/PhotoRec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https://www.ubuntupit.com/top-15-linux-data-recovery-tools-the-professionals-choice/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photorec</a:t>
            </a:r>
            <a:r>
              <a:rPr lang="en-US"/>
              <a:t> RHINOUSB.dd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leuthkit.org/index.php?title=Fssta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File Recovering</a:t>
            </a:r>
          </a:p>
          <a:p>
            <a:r>
              <a:rPr lang="en-US" dirty="0"/>
              <a:t>https://www.cfreds.nist.gov/dfrws/Rhino_Hunt.html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33" y="2004704"/>
            <a:ext cx="9453735" cy="3877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shred an image file?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63" y="2161401"/>
            <a:ext cx="255676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an image online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4729" y="1821872"/>
            <a:ext cx="14622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-q: quit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6243" y="2986326"/>
            <a:ext cx="40144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head : output the first 10 lines by default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62" y="2833747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size (432216)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63" y="3487392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photo in Hex</a:t>
            </a:r>
          </a:p>
        </p:txBody>
      </p:sp>
    </p:spTree>
    <p:extLst>
      <p:ext uri="{BB962C8B-B14F-4D97-AF65-F5344CB8AC3E}">
        <p14:creationId xmlns:p14="http://schemas.microsoft.com/office/powerpoint/2010/main" val="396776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5" y="766902"/>
            <a:ext cx="8063388" cy="5573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63" y="2734322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 the size</a:t>
            </a:r>
          </a:p>
        </p:txBody>
      </p:sp>
    </p:spTree>
    <p:extLst>
      <p:ext uri="{BB962C8B-B14F-4D97-AF65-F5344CB8AC3E}">
        <p14:creationId xmlns:p14="http://schemas.microsoft.com/office/powerpoint/2010/main" val="27626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Case Study DD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70" y="1058799"/>
            <a:ext cx="3249838" cy="114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70" y="2970097"/>
            <a:ext cx="10528838" cy="2331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4370" y="689467"/>
            <a:ext cx="23789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folder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4369" y="2593831"/>
            <a:ext cx="33093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DD image and unzip 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690C1-EEA4-44C1-91B0-D18549FBEC75}"/>
              </a:ext>
            </a:extLst>
          </p:cNvPr>
          <p:cNvSpPr txBox="1"/>
          <p:nvPr/>
        </p:nvSpPr>
        <p:spPr>
          <a:xfrm>
            <a:off x="4529754" y="3080795"/>
            <a:ext cx="6755466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/>
              <a:t>https://raw.githubusercontent.com/frankwxu/digital-forensics-lab/main/Illegal_Possession_Images/USB_image/DFRWS2005-RODEO.zip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635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09" y="2034842"/>
            <a:ext cx="9117904" cy="3585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209" y="1665510"/>
            <a:ext cx="19408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MD5 hashes</a:t>
            </a:r>
          </a:p>
        </p:txBody>
      </p:sp>
    </p:spTree>
    <p:extLst>
      <p:ext uri="{BB962C8B-B14F-4D97-AF65-F5344CB8AC3E}">
        <p14:creationId xmlns:p14="http://schemas.microsoft.com/office/powerpoint/2010/main" val="102680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77" y="810515"/>
            <a:ext cx="6412124" cy="1605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77" y="2915163"/>
            <a:ext cx="6910632" cy="3408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5309" y="2973862"/>
            <a:ext cx="199240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media management ls (</a:t>
            </a:r>
            <a:r>
              <a:rPr lang="en-US" dirty="0" err="1"/>
              <a:t>mmls</a:t>
            </a:r>
            <a:r>
              <a:rPr lang="en-US" dirty="0"/>
              <a:t>): Can show unallocated sectors so it can be used to search for hidden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801" y="830107"/>
            <a:ext cx="233654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Roboto"/>
              </a:rPr>
              <a:t>fdisk</a:t>
            </a:r>
            <a:r>
              <a:rPr lang="en-US" dirty="0">
                <a:latin typeface="Roboto"/>
              </a:rPr>
              <a:t> command can view, create, delete, change, resize, copy and move partitions on a hard drive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4677" y="450466"/>
            <a:ext cx="351631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View partitions using </a:t>
            </a:r>
            <a:r>
              <a:rPr lang="en-US" dirty="0" err="1">
                <a:latin typeface="Roboto"/>
              </a:rPr>
              <a:t>fdisk</a:t>
            </a:r>
            <a:r>
              <a:rPr lang="en-US" dirty="0">
                <a:latin typeface="Roboto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4677" y="2539999"/>
            <a:ext cx="6910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Displays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the layout of a disk, including the unallocated spaces.</a:t>
            </a:r>
          </a:p>
        </p:txBody>
      </p:sp>
    </p:spTree>
    <p:extLst>
      <p:ext uri="{BB962C8B-B14F-4D97-AF65-F5344CB8AC3E}">
        <p14:creationId xmlns:p14="http://schemas.microsoft.com/office/powerpoint/2010/main" val="101894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98" y="0"/>
            <a:ext cx="4524552" cy="6824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9150" y="276998"/>
            <a:ext cx="28451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-b: block size (default is 512)</a:t>
            </a:r>
          </a:p>
          <a:p>
            <a:r>
              <a:rPr lang="en-US" dirty="0"/>
              <a:t>-o: image offset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667" y="0"/>
            <a:ext cx="3013931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rgbClr val="5A3696"/>
                </a:solidFill>
                <a:latin typeface="Arial" panose="020B0604020202020204" pitchFamily="34" charset="0"/>
                <a:hlinkClick r:id="rId3" tooltip="Fsstat"/>
              </a:rPr>
              <a:t>fsstat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Shows file system details and statistics including layout, sizes, and labels.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3" y="2650836"/>
            <a:ext cx="3358991" cy="37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0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05" y="1001635"/>
            <a:ext cx="5427541" cy="2181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7705" y="3259861"/>
            <a:ext cx="7703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r/r</a:t>
            </a:r>
            <a:r>
              <a:rPr lang="en-US" sz="3200" dirty="0"/>
              <a:t>     		 	</a:t>
            </a:r>
            <a:r>
              <a:rPr lang="en-US" sz="3200" dirty="0">
                <a:solidFill>
                  <a:srgbClr val="80D8FC"/>
                </a:solidFill>
              </a:rPr>
              <a:t>4</a:t>
            </a:r>
            <a:r>
              <a:rPr lang="en-US" sz="3200" dirty="0"/>
              <a:t>:			</a:t>
            </a:r>
            <a:r>
              <a:rPr lang="en-US" sz="3200" dirty="0">
                <a:solidFill>
                  <a:srgbClr val="7030A0"/>
                </a:solidFill>
              </a:rPr>
              <a:t>gumbo1.txt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706" y="4225361"/>
            <a:ext cx="252638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File Type</a:t>
            </a:r>
          </a:p>
          <a:p>
            <a:endParaRPr lang="en-US" b="1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r>
              <a:rPr lang="pt-BR" dirty="0"/>
              <a:t>r: Regular file</a:t>
            </a:r>
          </a:p>
          <a:p>
            <a:r>
              <a:rPr lang="pt-BR" dirty="0"/>
              <a:t>d: Directory</a:t>
            </a:r>
          </a:p>
          <a:p>
            <a:r>
              <a:rPr lang="pt-BR" dirty="0"/>
              <a:t>v: Virtual file/directory (</a:t>
            </a:r>
            <a:r>
              <a:rPr lang="en-US" dirty="0"/>
              <a:t>created for convenience</a:t>
            </a:r>
            <a:r>
              <a:rPr lang="pt-BR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4925" y="4225361"/>
            <a:ext cx="22660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4CCF2"/>
                </a:solidFill>
                <a:latin typeface="Arial" panose="020B0604020202020204" pitchFamily="34" charset="0"/>
              </a:rPr>
              <a:t>Metadata Address</a:t>
            </a:r>
          </a:p>
          <a:p>
            <a:endParaRPr lang="en-US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Address (</a:t>
            </a:r>
            <a:r>
              <a:rPr lang="en-US" dirty="0" err="1"/>
              <a:t>inode</a:t>
            </a:r>
            <a:r>
              <a:rPr lang="en-US" dirty="0"/>
              <a:t> number) that store file metadata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3395" y="4225361"/>
            <a:ext cx="1274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File Name</a:t>
            </a:r>
            <a:endParaRPr lang="en-US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2064472" y="3855821"/>
            <a:ext cx="9426" cy="36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4807670" y="3802128"/>
            <a:ext cx="520303" cy="42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H="1" flipV="1">
            <a:off x="8256347" y="3802128"/>
            <a:ext cx="14402" cy="4232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55621" y="1751273"/>
            <a:ext cx="285157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Orphan files are deleted files that still have file metadata in the file system, but that cannot be accessed from the root directory.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593318" y="2412993"/>
            <a:ext cx="1962303" cy="403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07705" y="624812"/>
            <a:ext cx="531427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Sleuthkit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 List file and directory names in a disk image.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103" y="0"/>
            <a:ext cx="3122935" cy="126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7235246" y="1099127"/>
            <a:ext cx="1539299" cy="169924"/>
          </a:xfrm>
          <a:prstGeom prst="straightConnector1">
            <a:avLst/>
          </a:prstGeom>
          <a:ln>
            <a:solidFill>
              <a:srgbClr val="FFA5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5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19" y="962630"/>
            <a:ext cx="9699990" cy="51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67" y="747130"/>
            <a:ext cx="7866326" cy="855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67" y="2074962"/>
            <a:ext cx="6848231" cy="89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12" y="3446687"/>
            <a:ext cx="6169501" cy="280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7006" y="4006392"/>
            <a:ext cx="38252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Could not find anything in two .txt files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9968" y="121765"/>
            <a:ext cx="558570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Extract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data units of a file, which is specified by its meta data address (instead of the file name).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9968" y="1699661"/>
            <a:ext cx="55857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the extracted file names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312" y="3101266"/>
            <a:ext cx="55857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the content of the files</a:t>
            </a:r>
          </a:p>
        </p:txBody>
      </p:sp>
    </p:spTree>
    <p:extLst>
      <p:ext uri="{BB962C8B-B14F-4D97-AF65-F5344CB8AC3E}">
        <p14:creationId xmlns:p14="http://schemas.microsoft.com/office/powerpoint/2010/main" val="342604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398551" cy="4443200"/>
          </a:xfrm>
        </p:spPr>
        <p:txBody>
          <a:bodyPr>
            <a:normAutofit/>
          </a:bodyPr>
          <a:lstStyle/>
          <a:p>
            <a:r>
              <a:rPr lang="en-US" sz="3200" dirty="0"/>
              <a:t>The city of New Orleans passed a law in 2004 making possession of </a:t>
            </a:r>
            <a:r>
              <a:rPr lang="en-US" sz="3200" dirty="0">
                <a:solidFill>
                  <a:srgbClr val="FF0000"/>
                </a:solidFill>
              </a:rPr>
              <a:t>nine or more unique rhinoceros images</a:t>
            </a:r>
            <a:r>
              <a:rPr lang="en-US" sz="3200" dirty="0"/>
              <a:t> a serious crime.</a:t>
            </a:r>
          </a:p>
          <a:p>
            <a:r>
              <a:rPr lang="en-US" sz="3200" dirty="0"/>
              <a:t>The network administrator at the University of New Orleans recently alerted police when his instance of RHINOVORE flagged illegal rhino traffic.</a:t>
            </a:r>
          </a:p>
          <a:p>
            <a:r>
              <a:rPr lang="en-US" sz="3200" dirty="0"/>
              <a:t>Evidence in the case includes </a:t>
            </a:r>
          </a:p>
          <a:p>
            <a:pPr lvl="1"/>
            <a:r>
              <a:rPr lang="en-US" sz="2800" dirty="0"/>
              <a:t>Three network traces (log files)</a:t>
            </a:r>
          </a:p>
          <a:p>
            <a:pPr lvl="1"/>
            <a:r>
              <a:rPr lang="en-US" sz="2800" dirty="0"/>
              <a:t>USB key seized from one of the University’s labs (DD image). </a:t>
            </a:r>
          </a:p>
        </p:txBody>
      </p:sp>
    </p:spTree>
    <p:extLst>
      <p:ext uri="{BB962C8B-B14F-4D97-AF65-F5344CB8AC3E}">
        <p14:creationId xmlns:p14="http://schemas.microsoft.com/office/powerpoint/2010/main" val="234059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Rhino Images from 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PhotoRec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free and open-source utility software for data recovery</a:t>
            </a:r>
          </a:p>
          <a:p>
            <a:pPr lvl="1"/>
            <a:r>
              <a:rPr lang="en-US" dirty="0"/>
              <a:t>Shipped with </a:t>
            </a:r>
            <a:r>
              <a:rPr lang="en-US" dirty="0" err="1"/>
              <a:t>TestDisk</a:t>
            </a:r>
            <a:endParaRPr lang="en-US" dirty="0"/>
          </a:p>
          <a:p>
            <a:r>
              <a:rPr lang="en-US" dirty="0"/>
              <a:t>Designed to recover lost files from various digital camera memory</a:t>
            </a:r>
          </a:p>
          <a:p>
            <a:pPr lvl="1"/>
            <a:r>
              <a:rPr lang="en-US" dirty="0"/>
              <a:t>hard disk and CD-ROM. </a:t>
            </a:r>
          </a:p>
          <a:p>
            <a:r>
              <a:rPr lang="en-US" dirty="0"/>
              <a:t>Can recover the files with more than 480 file extensions</a:t>
            </a:r>
          </a:p>
          <a:p>
            <a:pPr lvl="1"/>
            <a:r>
              <a:rPr lang="en-US" dirty="0"/>
              <a:t>possible to add custom file signature to detect less known files</a:t>
            </a:r>
          </a:p>
          <a:p>
            <a:r>
              <a:rPr lang="en-US" dirty="0"/>
              <a:t>Use data carving techniques</a:t>
            </a:r>
          </a:p>
          <a:p>
            <a:pPr lvl="1"/>
            <a:r>
              <a:rPr lang="en-US" dirty="0"/>
              <a:t>reassembling computer files from fragments in the absence of filesystem metadata</a:t>
            </a:r>
          </a:p>
          <a:p>
            <a:r>
              <a:rPr lang="en-US" dirty="0"/>
              <a:t>Compatible with </a:t>
            </a:r>
          </a:p>
          <a:p>
            <a:pPr lvl="1"/>
            <a:r>
              <a:rPr lang="en-US" dirty="0"/>
              <a:t>DOS (either real or in a Windows 9x DOS box) , Microsoft Windows: NT4, 2000, XP, 2003, 2008, 2016, Vista, Windows 7, Windows 8, Windows 8.1, Windows 10, Linux, FreeBSD, </a:t>
            </a:r>
            <a:r>
              <a:rPr lang="en-US" dirty="0" err="1"/>
              <a:t>NetBSD</a:t>
            </a:r>
            <a:r>
              <a:rPr lang="en-US" dirty="0"/>
              <a:t>, </a:t>
            </a:r>
            <a:r>
              <a:rPr lang="en-US" dirty="0" err="1"/>
              <a:t>OpenBSD</a:t>
            </a:r>
            <a:r>
              <a:rPr lang="en-US" dirty="0"/>
              <a:t>, SunOS, </a:t>
            </a:r>
            <a:r>
              <a:rPr lang="en-US" dirty="0" err="1"/>
              <a:t>macOS</a:t>
            </a:r>
            <a:r>
              <a:rPr lang="en-US" dirty="0"/>
              <a:t>, ARM</a:t>
            </a:r>
          </a:p>
        </p:txBody>
      </p:sp>
    </p:spTree>
    <p:extLst>
      <p:ext uri="{BB962C8B-B14F-4D97-AF65-F5344CB8AC3E}">
        <p14:creationId xmlns:p14="http://schemas.microsoft.com/office/powerpoint/2010/main" val="204051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755847"/>
            <a:ext cx="7595151" cy="2814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142" y="1755847"/>
            <a:ext cx="2246058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Make a copy of the DD avoid corrupt the original DD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142" y="3646656"/>
            <a:ext cx="224605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both DD images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90013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6" y="870945"/>
            <a:ext cx="5274603" cy="401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86" y="1772496"/>
            <a:ext cx="8758861" cy="46942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9686" y="501613"/>
            <a:ext cx="52746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 recover photos from our DD 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9685" y="1403164"/>
            <a:ext cx="52746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Choose a media</a:t>
            </a:r>
          </a:p>
        </p:txBody>
      </p:sp>
    </p:spTree>
    <p:extLst>
      <p:ext uri="{BB962C8B-B14F-4D97-AF65-F5344CB8AC3E}">
        <p14:creationId xmlns:p14="http://schemas.microsoft.com/office/powerpoint/2010/main" val="173944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21" y="338014"/>
            <a:ext cx="6954924" cy="364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79" y="4402876"/>
            <a:ext cx="7002601" cy="1950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9686" y="338014"/>
            <a:ext cx="175523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file system is FAT16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9685" y="3597377"/>
            <a:ext cx="17552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 searching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4844" y="5984334"/>
            <a:ext cx="17552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 is FAT16</a:t>
            </a:r>
          </a:p>
        </p:txBody>
      </p:sp>
    </p:spTree>
    <p:extLst>
      <p:ext uri="{BB962C8B-B14F-4D97-AF65-F5344CB8AC3E}">
        <p14:creationId xmlns:p14="http://schemas.microsoft.com/office/powerpoint/2010/main" val="377339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63" y="3169393"/>
            <a:ext cx="7939740" cy="32596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67063" y="2800061"/>
            <a:ext cx="43012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Save recovered files to the current directory</a:t>
            </a:r>
          </a:p>
        </p:txBody>
      </p:sp>
      <p:sp>
        <p:nvSpPr>
          <p:cNvPr id="7" name="Right Arrow 6"/>
          <p:cNvSpPr/>
          <p:nvPr/>
        </p:nvSpPr>
        <p:spPr>
          <a:xfrm rot="10800000" flipV="1">
            <a:off x="5769204" y="4204355"/>
            <a:ext cx="405353" cy="1508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63" y="726165"/>
            <a:ext cx="6065578" cy="1868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9532" y="726165"/>
            <a:ext cx="355403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Free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: from the unallocated space only (available for ext2/ext3/ext4, FAT12/FAT16/FAT32 and NTFS). With this option only deleted files are recovered.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Whole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from the whole partition (useful if the filesystem is corrupted)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7063" y="356833"/>
            <a:ext cx="48595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Pick free we know the USB it is not corrupted</a:t>
            </a:r>
          </a:p>
        </p:txBody>
      </p:sp>
    </p:spTree>
    <p:extLst>
      <p:ext uri="{BB962C8B-B14F-4D97-AF65-F5344CB8AC3E}">
        <p14:creationId xmlns:p14="http://schemas.microsoft.com/office/powerpoint/2010/main" val="7789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3" y="563081"/>
            <a:ext cx="7257847" cy="2782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73" y="3951602"/>
            <a:ext cx="8964098" cy="2326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9973" y="193749"/>
            <a:ext cx="43272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# of files are recovered and saved in a folder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9972" y="3582270"/>
            <a:ext cx="24553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if the folder </a:t>
            </a:r>
            <a:r>
              <a:rPr lang="en-US" dirty="0" err="1"/>
              <a:t>exsits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7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85" y="1798702"/>
            <a:ext cx="10050286" cy="2895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785" y="1429370"/>
            <a:ext cx="21970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recovered files</a:t>
            </a:r>
          </a:p>
        </p:txBody>
      </p:sp>
    </p:spTree>
    <p:extLst>
      <p:ext uri="{BB962C8B-B14F-4D97-AF65-F5344CB8AC3E}">
        <p14:creationId xmlns:p14="http://schemas.microsoft.com/office/powerpoint/2010/main" val="118909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1" y="2510224"/>
            <a:ext cx="8358220" cy="247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1" y="1082960"/>
            <a:ext cx="4974013" cy="839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1" y="5511439"/>
            <a:ext cx="6440245" cy="41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1" y="713628"/>
            <a:ext cx="57835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Navigate to the folder where the recovered files were saved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251" y="2163756"/>
            <a:ext cx="11647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154" y="5142107"/>
            <a:ext cx="31186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one retrieved .jpg photo</a:t>
            </a:r>
          </a:p>
        </p:txBody>
      </p:sp>
    </p:spTree>
    <p:extLst>
      <p:ext uri="{BB962C8B-B14F-4D97-AF65-F5344CB8AC3E}">
        <p14:creationId xmlns:p14="http://schemas.microsoft.com/office/powerpoint/2010/main" val="393097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38" y="410018"/>
            <a:ext cx="3792922" cy="2642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56" y="461913"/>
            <a:ext cx="4109026" cy="212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" y="3525623"/>
            <a:ext cx="3181669" cy="245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026" y="3525622"/>
            <a:ext cx="1576532" cy="2439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533" y="3525621"/>
            <a:ext cx="3512040" cy="2439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035" y="3525621"/>
            <a:ext cx="3183847" cy="2485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05" y="223400"/>
            <a:ext cx="1945141" cy="3015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4943" y="8111"/>
            <a:ext cx="24318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retrieved .jpg photos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19" y="3608657"/>
            <a:ext cx="567689" cy="567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70" y="3608656"/>
            <a:ext cx="567689" cy="567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0410" y="223400"/>
            <a:ext cx="518736" cy="518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524" y="299959"/>
            <a:ext cx="518736" cy="518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146" y="482768"/>
            <a:ext cx="518736" cy="518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8675" y="3525621"/>
            <a:ext cx="518736" cy="518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146" y="3608656"/>
            <a:ext cx="518736" cy="518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84796" y="417634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7308" y="412076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3839" y="5439184"/>
            <a:ext cx="15899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ca03f2eed3db06a82a8a31b3a3defa24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69420" y="5653587"/>
            <a:ext cx="30269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ed870202082ea4fd8f5488533a561b35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40548" y="5700794"/>
            <a:ext cx="294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f1bbcd31cd33badc65ca3d1d781f57fa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557" y="5709213"/>
            <a:ext cx="294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f1bbcd31cd33badc65ca3d1d781f57fa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06750" y="2309361"/>
            <a:ext cx="300127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6bd0e9bd4fb4a738f9ca4c351a853281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25856" y="2768551"/>
            <a:ext cx="300441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4d37a1033450b8cc96ffd1564829d321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579" y="2948482"/>
            <a:ext cx="297517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ee67d8bef72f9b63fa93dc9ea1bb833a</a:t>
            </a:r>
          </a:p>
        </p:txBody>
      </p:sp>
    </p:spTree>
    <p:extLst>
      <p:ext uri="{BB962C8B-B14F-4D97-AF65-F5344CB8AC3E}">
        <p14:creationId xmlns:p14="http://schemas.microsoft.com/office/powerpoint/2010/main" val="263685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9" y="1766659"/>
            <a:ext cx="4716587" cy="315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03" y="1744936"/>
            <a:ext cx="5148111" cy="316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859" y="994723"/>
            <a:ext cx="23285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retrieved.gif photos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2" y="2650296"/>
            <a:ext cx="567689" cy="567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73" y="2217145"/>
            <a:ext cx="567689" cy="56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0492" y="275021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53" y="315587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09692" y="4552450"/>
            <a:ext cx="38956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76610b7bdb85e5f65e96df3f7e417a74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4046" y="4529714"/>
            <a:ext cx="38956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d03dc23d4ec39e4d16da3c46d2932d62</a:t>
            </a:r>
          </a:p>
        </p:txBody>
      </p:sp>
    </p:spTree>
    <p:extLst>
      <p:ext uri="{BB962C8B-B14F-4D97-AF65-F5344CB8AC3E}">
        <p14:creationId xmlns:p14="http://schemas.microsoft.com/office/powerpoint/2010/main" val="329052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030D-A589-4DF4-9312-2A5A2E6C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A519-8F56-409C-9148-78FBA3F4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evidence help you make conclusion that </a:t>
            </a:r>
          </a:p>
          <a:p>
            <a:pPr lvl="1"/>
            <a:r>
              <a:rPr lang="en-US" dirty="0"/>
              <a:t>a suspect deleted rhino images?</a:t>
            </a:r>
          </a:p>
          <a:p>
            <a:r>
              <a:rPr lang="en-US" dirty="0"/>
              <a:t>Four recovered images</a:t>
            </a:r>
          </a:p>
          <a:p>
            <a:pPr lvl="1"/>
            <a:r>
              <a:rPr lang="en-US" dirty="0"/>
              <a:t>contain rhino images</a:t>
            </a:r>
          </a:p>
          <a:p>
            <a:r>
              <a:rPr lang="en-US" dirty="0"/>
              <a:t>Images are recovered using tool</a:t>
            </a:r>
          </a:p>
          <a:p>
            <a:pPr lvl="1"/>
            <a:r>
              <a:rPr lang="en-US"/>
              <a:t>PhotoRec7.1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93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" y="2762325"/>
            <a:ext cx="10578361" cy="366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7" y="1764160"/>
            <a:ext cx="10499583" cy="85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to the hard drive and USB?</a:t>
            </a:r>
          </a:p>
        </p:txBody>
      </p:sp>
    </p:spTree>
    <p:extLst>
      <p:ext uri="{BB962C8B-B14F-4D97-AF65-F5344CB8AC3E}">
        <p14:creationId xmlns:p14="http://schemas.microsoft.com/office/powerpoint/2010/main" val="105351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rhinos</a:t>
            </a:r>
          </a:p>
          <a:p>
            <a:pPr lvl="1"/>
            <a:r>
              <a:rPr lang="en-US" sz="2800" dirty="0"/>
              <a:t>7 .jpg (2 rhinos) </a:t>
            </a:r>
          </a:p>
          <a:p>
            <a:pPr lvl="1"/>
            <a:r>
              <a:rPr lang="en-US" sz="2800" dirty="0"/>
              <a:t>2 .gif (2 rhinos) </a:t>
            </a:r>
          </a:p>
          <a:p>
            <a:r>
              <a:rPr lang="en-US" sz="3200" dirty="0"/>
              <a:t>May have clues for rest photos</a:t>
            </a:r>
          </a:p>
          <a:p>
            <a:pPr lvl="1"/>
            <a:r>
              <a:rPr lang="en-US" sz="2800" dirty="0"/>
              <a:t>1 .doc</a:t>
            </a:r>
          </a:p>
          <a:p>
            <a:pPr lvl="1"/>
            <a:r>
              <a:rPr lang="en-US" sz="2800" dirty="0"/>
              <a:t>124 .txt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8664" y="3281451"/>
            <a:ext cx="499464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We are searching for </a:t>
            </a:r>
            <a:r>
              <a:rPr lang="en-US" sz="2400" dirty="0">
                <a:solidFill>
                  <a:srgbClr val="FF0000"/>
                </a:solidFill>
              </a:rPr>
              <a:t>nine or more unique rhinoceros images</a:t>
            </a:r>
            <a:r>
              <a:rPr lang="en-US" sz="2400" dirty="0"/>
              <a:t>. Where are the rest of photos?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02" y="1445820"/>
            <a:ext cx="7946911" cy="179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19" y="1861433"/>
            <a:ext cx="968596" cy="9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Kali installation (separate slides)</a:t>
            </a:r>
          </a:p>
          <a:p>
            <a:r>
              <a:rPr lang="en-US" dirty="0"/>
              <a:t>The Sleuth Kit tutorial (separate slides)</a:t>
            </a:r>
          </a:p>
          <a:p>
            <a:r>
              <a:rPr lang="en-US" dirty="0">
                <a:solidFill>
                  <a:srgbClr val="FF0000"/>
                </a:solidFill>
              </a:rPr>
              <a:t>Illegal content warning </a:t>
            </a:r>
          </a:p>
        </p:txBody>
      </p:sp>
    </p:spTree>
    <p:extLst>
      <p:ext uri="{BB962C8B-B14F-4D97-AF65-F5344CB8AC3E}">
        <p14:creationId xmlns:p14="http://schemas.microsoft.com/office/powerpoint/2010/main" val="250279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53054" y="699234"/>
            <a:ext cx="5372100" cy="1085606"/>
          </a:xfrm>
        </p:spPr>
        <p:txBody>
          <a:bodyPr/>
          <a:lstStyle/>
          <a:p>
            <a:r>
              <a:rPr lang="en-US" dirty="0"/>
              <a:t>Warning illegal content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578340"/>
            <a:ext cx="1365250" cy="1206500"/>
          </a:xfrm>
        </p:spPr>
      </p:pic>
      <p:sp>
        <p:nvSpPr>
          <p:cNvPr id="5" name="TextBox 4"/>
          <p:cNvSpPr txBox="1"/>
          <p:nvPr/>
        </p:nvSpPr>
        <p:spPr>
          <a:xfrm>
            <a:off x="1019908" y="2110152"/>
            <a:ext cx="88538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The lab contains illegal images. </a:t>
            </a:r>
            <a:r>
              <a:rPr lang="en-US" sz="3200" i="1" dirty="0"/>
              <a:t>Shred</a:t>
            </a:r>
            <a:r>
              <a:rPr lang="en-US" sz="3200" i="1" dirty="0">
                <a:solidFill>
                  <a:srgbClr val="FF0000"/>
                </a:solidFill>
              </a:rPr>
              <a:t> all photos after finishing the lab using the following command!</a:t>
            </a:r>
          </a:p>
          <a:p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i="1" dirty="0"/>
              <a:t>shred -</a:t>
            </a:r>
            <a:r>
              <a:rPr lang="en-US" sz="3200" i="1" dirty="0" err="1">
                <a:solidFill>
                  <a:schemeClr val="accent1"/>
                </a:solidFill>
              </a:rPr>
              <a:t>v</a:t>
            </a:r>
            <a:r>
              <a:rPr lang="en-US" sz="3200" i="1" dirty="0" err="1">
                <a:solidFill>
                  <a:schemeClr val="accent2"/>
                </a:solidFill>
              </a:rPr>
              <a:t>z</a:t>
            </a:r>
            <a:r>
              <a:rPr lang="en-US" sz="3200" i="1" dirty="0" err="1">
                <a:solidFill>
                  <a:schemeClr val="accent6"/>
                </a:solidFill>
              </a:rPr>
              <a:t>n</a:t>
            </a:r>
            <a:r>
              <a:rPr lang="en-US" sz="3200" i="1" dirty="0"/>
              <a:t> </a:t>
            </a:r>
            <a:r>
              <a:rPr lang="en-US" sz="3200" i="1" dirty="0">
                <a:solidFill>
                  <a:schemeClr val="accent6"/>
                </a:solidFill>
              </a:rPr>
              <a:t>3</a:t>
            </a:r>
            <a:r>
              <a:rPr lang="en-US" sz="3200" i="1" dirty="0"/>
              <a:t> </a:t>
            </a:r>
            <a:r>
              <a:rPr lang="en-US" sz="3200" i="1" dirty="0" err="1"/>
              <a:t>file_to_be_removed</a:t>
            </a:r>
            <a:endParaRPr lang="en-US" sz="3200" i="1" dirty="0"/>
          </a:p>
          <a:p>
            <a:r>
              <a:rPr lang="en-US" sz="2800" dirty="0">
                <a:solidFill>
                  <a:schemeClr val="accent1"/>
                </a:solidFill>
              </a:rPr>
              <a:t>-v: show progress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-z: overwrite with zeros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-n: overwrite n times</a:t>
            </a:r>
          </a:p>
        </p:txBody>
      </p:sp>
    </p:spTree>
    <p:extLst>
      <p:ext uri="{BB962C8B-B14F-4D97-AF65-F5344CB8AC3E}">
        <p14:creationId xmlns:p14="http://schemas.microsoft.com/office/powerpoint/2010/main" val="186744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7303"/>
            <a:ext cx="8974015" cy="492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3597" y="1758263"/>
            <a:ext cx="27356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shred command help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shred a text file?</a:t>
            </a:r>
          </a:p>
        </p:txBody>
      </p:sp>
    </p:spTree>
    <p:extLst>
      <p:ext uri="{BB962C8B-B14F-4D97-AF65-F5344CB8AC3E}">
        <p14:creationId xmlns:p14="http://schemas.microsoft.com/office/powerpoint/2010/main" val="32225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70" y="756900"/>
            <a:ext cx="6017368" cy="150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69" y="4645266"/>
            <a:ext cx="7557584" cy="163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69" y="2882030"/>
            <a:ext cx="6046571" cy="1144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8269" y="447706"/>
            <a:ext cx="32678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test.txt under the folder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8269" y="2512698"/>
            <a:ext cx="44229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test.txt and note the size of the file is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8269" y="4275934"/>
            <a:ext cx="20481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test.txt in Hex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5077" y="5008317"/>
            <a:ext cx="20505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 characters with 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45EA2-BB4B-43E7-9E32-068EE4C13DF1}"/>
              </a:ext>
            </a:extLst>
          </p:cNvPr>
          <p:cNvSpPr txBox="1"/>
          <p:nvPr/>
        </p:nvSpPr>
        <p:spPr>
          <a:xfrm>
            <a:off x="9725853" y="4811928"/>
            <a:ext cx="226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try </a:t>
            </a:r>
            <a:r>
              <a:rPr lang="en-US" i="1" dirty="0" err="1">
                <a:solidFill>
                  <a:srgbClr val="7030A0"/>
                </a:solidFill>
              </a:rPr>
              <a:t>xxd</a:t>
            </a:r>
            <a:r>
              <a:rPr lang="en-US" i="1" dirty="0">
                <a:solidFill>
                  <a:srgbClr val="7030A0"/>
                </a:solidFill>
              </a:rPr>
              <a:t> –b test.txt</a:t>
            </a:r>
          </a:p>
        </p:txBody>
      </p:sp>
    </p:spTree>
    <p:extLst>
      <p:ext uri="{BB962C8B-B14F-4D97-AF65-F5344CB8AC3E}">
        <p14:creationId xmlns:p14="http://schemas.microsoft.com/office/powerpoint/2010/main" val="37023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03" y="1143169"/>
            <a:ext cx="7520018" cy="499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71" y="1212437"/>
            <a:ext cx="327333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Randomly shift the content of the file three times and overwrite it with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70" y="3316730"/>
            <a:ext cx="32733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View the overwritten content (up to 9F)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6477" y="1520214"/>
            <a:ext cx="3636887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i="1" dirty="0"/>
              <a:t>shred -</a:t>
            </a:r>
            <a:r>
              <a:rPr lang="en-US" sz="2000" i="1" dirty="0" err="1">
                <a:solidFill>
                  <a:schemeClr val="accent1"/>
                </a:solidFill>
              </a:rPr>
              <a:t>v</a:t>
            </a:r>
            <a:r>
              <a:rPr lang="en-US" sz="2000" i="1" dirty="0" err="1">
                <a:solidFill>
                  <a:schemeClr val="accent2"/>
                </a:solidFill>
              </a:rPr>
              <a:t>z</a:t>
            </a:r>
            <a:r>
              <a:rPr lang="en-US" sz="2000" i="1" dirty="0" err="1">
                <a:solidFill>
                  <a:schemeClr val="accent6"/>
                </a:solidFill>
              </a:rPr>
              <a:t>n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3</a:t>
            </a:r>
            <a:r>
              <a:rPr lang="en-US" sz="2000" i="1" dirty="0"/>
              <a:t> </a:t>
            </a:r>
            <a:r>
              <a:rPr lang="en-US" sz="2000" i="1" dirty="0" err="1"/>
              <a:t>file_to_be_removed</a:t>
            </a:r>
            <a:endParaRPr lang="en-US" sz="2000" i="1" dirty="0"/>
          </a:p>
          <a:p>
            <a:r>
              <a:rPr lang="en-US" dirty="0">
                <a:solidFill>
                  <a:schemeClr val="accent1"/>
                </a:solidFill>
              </a:rPr>
              <a:t>-v: show progress</a:t>
            </a:r>
          </a:p>
          <a:p>
            <a:r>
              <a:rPr lang="en-US" dirty="0">
                <a:solidFill>
                  <a:schemeClr val="accent2"/>
                </a:solidFill>
              </a:rPr>
              <a:t>-z: overwrite with zeros</a:t>
            </a:r>
          </a:p>
          <a:p>
            <a:r>
              <a:rPr lang="en-US" dirty="0">
                <a:solidFill>
                  <a:schemeClr val="accent6"/>
                </a:solidFill>
              </a:rPr>
              <a:t>-n: overwrite n times</a:t>
            </a:r>
          </a:p>
        </p:txBody>
      </p:sp>
    </p:spTree>
    <p:extLst>
      <p:ext uri="{BB962C8B-B14F-4D97-AF65-F5344CB8AC3E}">
        <p14:creationId xmlns:p14="http://schemas.microsoft.com/office/powerpoint/2010/main" val="12431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25" y="1158102"/>
            <a:ext cx="8019909" cy="438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53" y="1528897"/>
            <a:ext cx="29451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View the overwritten content in Hex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53" y="4447373"/>
            <a:ext cx="29451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Observe the size of test.txt</a:t>
            </a:r>
          </a:p>
        </p:txBody>
      </p:sp>
    </p:spTree>
    <p:extLst>
      <p:ext uri="{BB962C8B-B14F-4D97-AF65-F5344CB8AC3E}">
        <p14:creationId xmlns:p14="http://schemas.microsoft.com/office/powerpoint/2010/main" val="246580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20233</TotalTime>
  <Words>1106</Words>
  <Application>Microsoft Office PowerPoint</Application>
  <PresentationFormat>Widescreen</PresentationFormat>
  <Paragraphs>148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Times New Roman</vt:lpstr>
      <vt:lpstr>Office Theme</vt:lpstr>
      <vt:lpstr>Rhino Hunting – Illegal Possession Investigation</vt:lpstr>
      <vt:lpstr>Background</vt:lpstr>
      <vt:lpstr>Prerequisites</vt:lpstr>
      <vt:lpstr>Prerequisites</vt:lpstr>
      <vt:lpstr>Warning illegal content</vt:lpstr>
      <vt:lpstr>How to shred a text file?</vt:lpstr>
      <vt:lpstr>PowerPoint Presentation</vt:lpstr>
      <vt:lpstr>PowerPoint Presentation</vt:lpstr>
      <vt:lpstr>PowerPoint Presentation</vt:lpstr>
      <vt:lpstr>How to shred an image file?</vt:lpstr>
      <vt:lpstr>PowerPoint Presentation</vt:lpstr>
      <vt:lpstr>Get A Case Study DD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 Rhino Images from DD</vt:lpstr>
      <vt:lpstr>What is PhotoRec?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</vt:lpstr>
      <vt:lpstr>What happened to the hard drive and USB?</vt:lpstr>
      <vt:lpstr>Progress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1737</cp:revision>
  <dcterms:created xsi:type="dcterms:W3CDTF">2020-09-14T14:43:27Z</dcterms:created>
  <dcterms:modified xsi:type="dcterms:W3CDTF">2021-10-11T18:01:43Z</dcterms:modified>
</cp:coreProperties>
</file>