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82" r:id="rId2"/>
    <p:sldId id="288" r:id="rId3"/>
    <p:sldId id="289" r:id="rId4"/>
    <p:sldId id="283" r:id="rId5"/>
    <p:sldId id="284" r:id="rId6"/>
    <p:sldId id="340" r:id="rId7"/>
    <p:sldId id="341" r:id="rId8"/>
    <p:sldId id="342" r:id="rId9"/>
    <p:sldId id="343" r:id="rId10"/>
    <p:sldId id="345" r:id="rId11"/>
    <p:sldId id="344" r:id="rId12"/>
    <p:sldId id="346" r:id="rId13"/>
    <p:sldId id="347" r:id="rId14"/>
    <p:sldId id="348" r:id="rId15"/>
    <p:sldId id="349" r:id="rId16"/>
    <p:sldId id="350" r:id="rId17"/>
    <p:sldId id="351" r:id="rId18"/>
    <p:sldId id="352" r:id="rId19"/>
    <p:sldId id="353" r:id="rId20"/>
    <p:sldId id="354" r:id="rId21"/>
    <p:sldId id="368" r:id="rId22"/>
    <p:sldId id="355" r:id="rId23"/>
    <p:sldId id="356" r:id="rId24"/>
    <p:sldId id="357" r:id="rId25"/>
    <p:sldId id="358" r:id="rId26"/>
    <p:sldId id="359" r:id="rId27"/>
    <p:sldId id="360" r:id="rId28"/>
    <p:sldId id="361" r:id="rId29"/>
    <p:sldId id="362" r:id="rId30"/>
    <p:sldId id="363" r:id="rId31"/>
    <p:sldId id="364" r:id="rId32"/>
    <p:sldId id="365" r:id="rId33"/>
    <p:sldId id="369" r:id="rId34"/>
    <p:sldId id="370" r:id="rId35"/>
    <p:sldId id="371" r:id="rId36"/>
    <p:sldId id="372" r:id="rId37"/>
    <p:sldId id="373" r:id="rId38"/>
    <p:sldId id="374" r:id="rId39"/>
    <p:sldId id="375" r:id="rId40"/>
    <p:sldId id="377" r:id="rId41"/>
    <p:sldId id="376" r:id="rId42"/>
    <p:sldId id="378" r:id="rId43"/>
    <p:sldId id="379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F9E"/>
    <a:srgbClr val="B75FE7"/>
    <a:srgbClr val="FFBC49"/>
    <a:srgbClr val="D9D9D9"/>
    <a:srgbClr val="AB51D6"/>
    <a:srgbClr val="FF9A00"/>
    <a:srgbClr val="EEFF41"/>
    <a:srgbClr val="009688"/>
    <a:srgbClr val="FF5D5B"/>
    <a:srgbClr val="517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7BFC98-5736-4405-8B07-D2823EF61A9E}" v="222" dt="2021-04-29T12:44:36.70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23" autoAdjust="0"/>
    <p:restoredTop sz="96327" autoAdjust="0"/>
  </p:normalViewPr>
  <p:slideViewPr>
    <p:cSldViewPr snapToGrid="0">
      <p:cViewPr varScale="1">
        <p:scale>
          <a:sx n="123" d="100"/>
          <a:sy n="123" d="100"/>
        </p:scale>
        <p:origin x="8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41F6E3-57F9-402E-BDBA-5B2DE11C8530}" type="datetimeFigureOut">
              <a:rPr lang="en-US" smtClean="0"/>
              <a:t>1/26/22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F98C7-164A-4723-84F0-B1E4B080D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27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cellebrite.com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/physical-analyzer/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316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184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cellebrite.com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/physical-analyzer/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91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222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cellebrite.com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/physical-analyzer/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101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cellebrite.com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/physical-analyzer/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5343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cellebrite.com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/physical-analyzer/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745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66646" cy="365125"/>
          </a:xfrm>
        </p:spPr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171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965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00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622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569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1/26/22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911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1/26/22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92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1/26/22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089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1/26/22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00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1/26/22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900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1/26/22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37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3717A-E3C1-4BED-ABE0-B7069385E023}" type="datetimeFigureOut">
              <a:rPr lang="en-US" smtClean="0"/>
              <a:t>1/26/22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  <p:pic>
        <p:nvPicPr>
          <p:cNvPr id="1026" name="Picture 2" descr="United States Department of Justice - Wikipedia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4663" y="6429241"/>
            <a:ext cx="379628" cy="37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JP PMP Login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291" y="6519834"/>
            <a:ext cx="420444" cy="20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niversity of Baltimore Issues Marketing RFP - PR News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993" y="6286831"/>
            <a:ext cx="1571896" cy="664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ile:Towson University logo horiz 2019.png - Wikimedia Commons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985" y="6456351"/>
            <a:ext cx="1202235" cy="41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574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5F0EB0-5897-489E-9EFB-3ED37E77F4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3856" y="1214438"/>
            <a:ext cx="9924288" cy="2387600"/>
          </a:xfrm>
        </p:spPr>
        <p:txBody>
          <a:bodyPr/>
          <a:lstStyle/>
          <a:p>
            <a:r>
              <a:rPr lang="en-US" dirty="0"/>
              <a:t>iOS 13 Cellebrite Investigation</a:t>
            </a:r>
          </a:p>
        </p:txBody>
      </p:sp>
    </p:spTree>
    <p:extLst>
      <p:ext uri="{BB962C8B-B14F-4D97-AF65-F5344CB8AC3E}">
        <p14:creationId xmlns:p14="http://schemas.microsoft.com/office/powerpoint/2010/main" val="4291129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73E2E-579D-2548-8E6E-48E71D81D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Case Wizard window will open - Select </a:t>
            </a:r>
            <a:r>
              <a:rPr lang="en-US" i="1" dirty="0"/>
              <a:t>+Add </a:t>
            </a:r>
            <a:r>
              <a:rPr lang="en-US" dirty="0"/>
              <a:t>button</a:t>
            </a:r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E4F6B80-86CF-3144-8C75-664C662F24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63" y="1825625"/>
            <a:ext cx="7029873" cy="4351338"/>
          </a:xfr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FE3D476-950B-2F4C-BB30-57A6AF10CD2C}"/>
              </a:ext>
            </a:extLst>
          </p:cNvPr>
          <p:cNvCxnSpPr>
            <a:cxnSpLocks/>
          </p:cNvCxnSpPr>
          <p:nvPr/>
        </p:nvCxnSpPr>
        <p:spPr>
          <a:xfrm flipV="1">
            <a:off x="4623955" y="2785803"/>
            <a:ext cx="0" cy="5060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017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8963D-16A5-0042-AEB8-160487C04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r>
              <a:rPr lang="en-US" dirty="0"/>
              <a:t>Select </a:t>
            </a:r>
            <a:r>
              <a:rPr lang="en-US" i="1" dirty="0"/>
              <a:t>iOS File System / Backup / </a:t>
            </a:r>
            <a:r>
              <a:rPr lang="en-US" i="1" dirty="0" err="1"/>
              <a:t>GrayKey</a:t>
            </a:r>
            <a:r>
              <a:rPr lang="en-US" i="1" dirty="0"/>
              <a:t> extraction</a:t>
            </a:r>
          </a:p>
        </p:txBody>
      </p:sp>
      <p:pic>
        <p:nvPicPr>
          <p:cNvPr id="5" name="Content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F01A69E-F8C4-E54F-BB7C-4890F174D2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10" y="2215673"/>
            <a:ext cx="7213600" cy="3908298"/>
          </a:xfr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18F0F25-B959-9543-BECB-AA438CBCBC1C}"/>
              </a:ext>
            </a:extLst>
          </p:cNvPr>
          <p:cNvCxnSpPr>
            <a:cxnSpLocks/>
          </p:cNvCxnSpPr>
          <p:nvPr/>
        </p:nvCxnSpPr>
        <p:spPr>
          <a:xfrm flipH="1">
            <a:off x="6235585" y="4786053"/>
            <a:ext cx="65670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7332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8E387-F74E-CB48-A42C-8A6D1A27E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2942"/>
            <a:ext cx="11353800" cy="1325563"/>
          </a:xfrm>
        </p:spPr>
        <p:txBody>
          <a:bodyPr/>
          <a:lstStyle/>
          <a:p>
            <a:r>
              <a:rPr lang="en-US" dirty="0"/>
              <a:t>Point Case Wizard to the Backup Folder by selecting the </a:t>
            </a:r>
            <a:r>
              <a:rPr lang="en-US" i="1" dirty="0"/>
              <a:t>Select Folder</a:t>
            </a:r>
            <a:r>
              <a:rPr lang="en-US" dirty="0"/>
              <a:t> button</a:t>
            </a:r>
          </a:p>
        </p:txBody>
      </p:sp>
      <p:pic>
        <p:nvPicPr>
          <p:cNvPr id="5" name="Content Placeholder 4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908B6FAC-5623-FC46-82AB-5B66699354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395" y="1673122"/>
            <a:ext cx="6571209" cy="5184878"/>
          </a:xfr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3263649-DC5F-D941-AE50-DE0E85A3F6EB}"/>
              </a:ext>
            </a:extLst>
          </p:cNvPr>
          <p:cNvCxnSpPr>
            <a:cxnSpLocks/>
          </p:cNvCxnSpPr>
          <p:nvPr/>
        </p:nvCxnSpPr>
        <p:spPr>
          <a:xfrm flipV="1">
            <a:off x="3389515" y="4957503"/>
            <a:ext cx="0" cy="4603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2291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D9CF3-2C38-1D40-801E-CAB01D215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075"/>
            <a:ext cx="10515600" cy="1325563"/>
          </a:xfrm>
        </p:spPr>
        <p:txBody>
          <a:bodyPr/>
          <a:lstStyle/>
          <a:p>
            <a:r>
              <a:rPr lang="en-US" dirty="0"/>
              <a:t>Point at top level folder for iTunes backup</a:t>
            </a:r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6D68044-04A9-DD40-849F-477A8A9875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156" y="1690688"/>
            <a:ext cx="8202104" cy="5070177"/>
          </a:xfr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D8A65B5-2EDF-FF48-B555-254EA314524A}"/>
              </a:ext>
            </a:extLst>
          </p:cNvPr>
          <p:cNvCxnSpPr>
            <a:cxnSpLocks/>
          </p:cNvCxnSpPr>
          <p:nvPr/>
        </p:nvCxnSpPr>
        <p:spPr>
          <a:xfrm flipV="1">
            <a:off x="6235585" y="2282883"/>
            <a:ext cx="0" cy="4603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F8F6DBF-1F29-C740-9E5E-D55383A7969D}"/>
              </a:ext>
            </a:extLst>
          </p:cNvPr>
          <p:cNvCxnSpPr>
            <a:cxnSpLocks/>
          </p:cNvCxnSpPr>
          <p:nvPr/>
        </p:nvCxnSpPr>
        <p:spPr>
          <a:xfrm>
            <a:off x="7898130" y="5769033"/>
            <a:ext cx="94349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1939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BFC6F-7380-5F46-AC54-9C10FE7AA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182245"/>
            <a:ext cx="11353800" cy="1325563"/>
          </a:xfrm>
        </p:spPr>
        <p:txBody>
          <a:bodyPr/>
          <a:lstStyle/>
          <a:p>
            <a:r>
              <a:rPr lang="en-US" dirty="0"/>
              <a:t>Once the iTunes Backup folder is selected hit </a:t>
            </a:r>
            <a:r>
              <a:rPr lang="en-US" i="1" dirty="0"/>
              <a:t>Next</a:t>
            </a:r>
            <a:endParaRPr lang="en-US" dirty="0"/>
          </a:p>
        </p:txBody>
      </p:sp>
      <p:pic>
        <p:nvPicPr>
          <p:cNvPr id="5" name="Content Placeholder 4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08D718AD-07AE-A44C-BEAC-BFD3B4D92A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532" y="1507808"/>
            <a:ext cx="8052935" cy="5024281"/>
          </a:xfr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CB99BA1-0E30-5B41-B5DB-C9409709DBFF}"/>
              </a:ext>
            </a:extLst>
          </p:cNvPr>
          <p:cNvCxnSpPr>
            <a:cxnSpLocks/>
          </p:cNvCxnSpPr>
          <p:nvPr/>
        </p:nvCxnSpPr>
        <p:spPr>
          <a:xfrm>
            <a:off x="7463790" y="5452110"/>
            <a:ext cx="497725" cy="3969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4C764E4-DDEF-B044-BB35-32A8F4F0E875}"/>
              </a:ext>
            </a:extLst>
          </p:cNvPr>
          <p:cNvCxnSpPr>
            <a:cxnSpLocks/>
          </p:cNvCxnSpPr>
          <p:nvPr/>
        </p:nvCxnSpPr>
        <p:spPr>
          <a:xfrm flipH="1">
            <a:off x="6624205" y="4229100"/>
            <a:ext cx="633845" cy="3969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5707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DD040-819F-F842-882E-970272FE6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34301"/>
            <a:ext cx="10515600" cy="1325563"/>
          </a:xfrm>
        </p:spPr>
        <p:txBody>
          <a:bodyPr/>
          <a:lstStyle/>
          <a:p>
            <a:r>
              <a:rPr lang="en-US" dirty="0"/>
              <a:t>Confirmation screen, hit </a:t>
            </a:r>
            <a:r>
              <a:rPr lang="en-US" i="1" dirty="0"/>
              <a:t>Next</a:t>
            </a:r>
            <a:r>
              <a:rPr lang="en-US" dirty="0"/>
              <a:t> to continue</a:t>
            </a:r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AC24D48-FAFD-8046-8B42-0B39BCD38E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715" y="1459864"/>
            <a:ext cx="8154569" cy="5059835"/>
          </a:xfr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EDBDEF7-FA0C-4945-B61B-01DD69E09299}"/>
              </a:ext>
            </a:extLst>
          </p:cNvPr>
          <p:cNvCxnSpPr>
            <a:cxnSpLocks/>
          </p:cNvCxnSpPr>
          <p:nvPr/>
        </p:nvCxnSpPr>
        <p:spPr>
          <a:xfrm>
            <a:off x="8416290" y="5760720"/>
            <a:ext cx="528205" cy="4197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2457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E93B80C-8A66-9A4E-9F2C-9A19A8CE1A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904" y="864870"/>
            <a:ext cx="9664095" cy="5993130"/>
          </a:xfrm>
        </p:spPr>
      </p:pic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563AFCC-2A24-E746-A15F-A1F4E5B7E4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951" y="3861435"/>
            <a:ext cx="4178300" cy="2108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EA0E27-4B20-5744-9AC7-5C39B2AC3841}"/>
              </a:ext>
            </a:extLst>
          </p:cNvPr>
          <p:cNvSpPr txBox="1"/>
          <p:nvPr/>
        </p:nvSpPr>
        <p:spPr>
          <a:xfrm>
            <a:off x="0" y="2274838"/>
            <a:ext cx="25279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Select optional examination tools and enrichment engines.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Hash sets is on by default.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Hit </a:t>
            </a:r>
            <a:r>
              <a:rPr lang="en-US" i="1" dirty="0"/>
              <a:t>Examine Data</a:t>
            </a:r>
            <a:r>
              <a:rPr lang="en-US" dirty="0"/>
              <a:t> to continue.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402C569-2349-974E-B966-9CC4D2A0DCAF}"/>
              </a:ext>
            </a:extLst>
          </p:cNvPr>
          <p:cNvCxnSpPr>
            <a:cxnSpLocks/>
          </p:cNvCxnSpPr>
          <p:nvPr/>
        </p:nvCxnSpPr>
        <p:spPr>
          <a:xfrm>
            <a:off x="9925050" y="6057958"/>
            <a:ext cx="528205" cy="4083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07435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C5DB1-A34F-044B-B314-78486AF1C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89"/>
            <a:ext cx="10515600" cy="1325563"/>
          </a:xfrm>
        </p:spPr>
        <p:txBody>
          <a:bodyPr/>
          <a:lstStyle/>
          <a:p>
            <a:r>
              <a:rPr lang="en-US" dirty="0"/>
              <a:t>Cellebrite will begin to parse the image, progress bar is in the upper left</a:t>
            </a:r>
          </a:p>
        </p:txBody>
      </p:sp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D3722C5-F58F-2D46-B514-55D470F0A6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690" y="1323353"/>
            <a:ext cx="7814310" cy="5534647"/>
          </a:xfr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09B6FA0-A2FB-8F44-9C17-D5A23BEDB415}"/>
              </a:ext>
            </a:extLst>
          </p:cNvPr>
          <p:cNvCxnSpPr>
            <a:cxnSpLocks/>
          </p:cNvCxnSpPr>
          <p:nvPr/>
        </p:nvCxnSpPr>
        <p:spPr>
          <a:xfrm flipH="1" flipV="1">
            <a:off x="5427865" y="2340033"/>
            <a:ext cx="668135" cy="2088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8D0F7D0-721E-3747-BD56-7582A8C05042}"/>
              </a:ext>
            </a:extLst>
          </p:cNvPr>
          <p:cNvSpPr txBox="1"/>
          <p:nvPr/>
        </p:nvSpPr>
        <p:spPr>
          <a:xfrm>
            <a:off x="275013" y="1982796"/>
            <a:ext cx="35775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Depending on the size of the Image, this may take minutes up to hours.</a:t>
            </a:r>
          </a:p>
        </p:txBody>
      </p:sp>
    </p:spTree>
    <p:extLst>
      <p:ext uri="{BB962C8B-B14F-4D97-AF65-F5344CB8AC3E}">
        <p14:creationId xmlns:p14="http://schemas.microsoft.com/office/powerpoint/2010/main" val="19668686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F2E2C-1513-5141-8AF1-CB0812510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Cellebrite will detect the Image is encrypted and prompt you to enter the password</a:t>
            </a:r>
          </a:p>
        </p:txBody>
      </p:sp>
      <p:pic>
        <p:nvPicPr>
          <p:cNvPr id="5" name="Content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929ED9A-ADF3-4C4F-8461-ED8108B9FD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370" y="2632991"/>
            <a:ext cx="5227320" cy="379025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AAD054-DB72-7E48-9FB1-25A514628C20}"/>
              </a:ext>
            </a:extLst>
          </p:cNvPr>
          <p:cNvSpPr txBox="1"/>
          <p:nvPr/>
        </p:nvSpPr>
        <p:spPr>
          <a:xfrm>
            <a:off x="228600" y="3604789"/>
            <a:ext cx="46367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Enter the password found in the image creation pdf documentation that came along with the image and hit </a:t>
            </a:r>
            <a:r>
              <a:rPr lang="en-US" i="1" dirty="0"/>
              <a:t>OK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A2F019-228F-424D-9038-E084247698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794628"/>
            <a:ext cx="9105900" cy="5842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0DD2496-008A-4444-9BB4-109D0890D51D}"/>
              </a:ext>
            </a:extLst>
          </p:cNvPr>
          <p:cNvCxnSpPr>
            <a:cxnSpLocks/>
            <a:endCxn id="8" idx="3"/>
          </p:cNvCxnSpPr>
          <p:nvPr/>
        </p:nvCxnSpPr>
        <p:spPr>
          <a:xfrm flipH="1">
            <a:off x="9258300" y="2086728"/>
            <a:ext cx="72009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42AF8CA-43FF-084B-9D18-4C6B66775CFE}"/>
              </a:ext>
            </a:extLst>
          </p:cNvPr>
          <p:cNvCxnSpPr>
            <a:cxnSpLocks/>
          </p:cNvCxnSpPr>
          <p:nvPr/>
        </p:nvCxnSpPr>
        <p:spPr>
          <a:xfrm>
            <a:off x="7246620" y="6180513"/>
            <a:ext cx="69584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F28D250-66C1-0B4E-BC06-0B0D8B45D11A}"/>
              </a:ext>
            </a:extLst>
          </p:cNvPr>
          <p:cNvCxnSpPr>
            <a:cxnSpLocks/>
          </p:cNvCxnSpPr>
          <p:nvPr/>
        </p:nvCxnSpPr>
        <p:spPr>
          <a:xfrm flipH="1">
            <a:off x="6096000" y="5805288"/>
            <a:ext cx="72009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6804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AD5E9-DFB1-244A-86FF-D9B0DF524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Cellebrite will continue parsing the image until it reaches this optional message:</a:t>
            </a:r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0037540-158B-0449-8DB1-8CFCB71A97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719" y="1825784"/>
            <a:ext cx="8917281" cy="450643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07B4BD-8307-DE4D-991A-7A9336FD149F}"/>
              </a:ext>
            </a:extLst>
          </p:cNvPr>
          <p:cNvSpPr txBox="1"/>
          <p:nvPr/>
        </p:nvSpPr>
        <p:spPr>
          <a:xfrm>
            <a:off x="285750" y="4079002"/>
            <a:ext cx="2794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Select </a:t>
            </a:r>
            <a:r>
              <a:rPr lang="en-US" i="1" dirty="0"/>
              <a:t>Enrich </a:t>
            </a:r>
            <a:r>
              <a:rPr lang="en-US" dirty="0"/>
              <a:t>to continue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7917281-9171-A54F-B283-86E625A22FA4}"/>
              </a:ext>
            </a:extLst>
          </p:cNvPr>
          <p:cNvCxnSpPr>
            <a:cxnSpLocks/>
          </p:cNvCxnSpPr>
          <p:nvPr/>
        </p:nvCxnSpPr>
        <p:spPr>
          <a:xfrm>
            <a:off x="11353800" y="4960620"/>
            <a:ext cx="0" cy="5893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9352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66B91-5AA3-4CF6-AD16-69CE8D025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A24E3-A69C-43DB-8DD0-68C8804FDD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Cellebrite Physical Analyzer</a:t>
            </a:r>
          </a:p>
          <a:p>
            <a:r>
              <a:rPr lang="en-US" dirty="0"/>
              <a:t>Loading image into Cellebrite Physical Analyzer</a:t>
            </a:r>
          </a:p>
          <a:p>
            <a:r>
              <a:rPr lang="en-US" dirty="0"/>
              <a:t>Examining data with Cellebrite Physical Analyzer</a:t>
            </a:r>
          </a:p>
          <a:p>
            <a:r>
              <a:rPr lang="en-US" dirty="0"/>
              <a:t>Reporting with Cellebrite Physical Analyzer</a:t>
            </a:r>
          </a:p>
          <a:p>
            <a:pPr lvl="1"/>
            <a:r>
              <a:rPr lang="en-US" dirty="0"/>
              <a:t>Review Reports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2116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F9674-729D-5549-8746-9ECA8F3E0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2235"/>
            <a:ext cx="10515600" cy="1325563"/>
          </a:xfrm>
        </p:spPr>
        <p:txBody>
          <a:bodyPr/>
          <a:lstStyle/>
          <a:p>
            <a:r>
              <a:rPr lang="en-US" dirty="0"/>
              <a:t>Once the phone is fully parsed, the home screen will look like this: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F850197A-CD07-D541-962E-0BDEBE9BC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346" y="1577340"/>
            <a:ext cx="10325654" cy="52806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E2322F-A5EB-F944-A394-F7D1BCBA5ADB}"/>
              </a:ext>
            </a:extLst>
          </p:cNvPr>
          <p:cNvSpPr txBox="1"/>
          <p:nvPr/>
        </p:nvSpPr>
        <p:spPr>
          <a:xfrm>
            <a:off x="0" y="2251531"/>
            <a:ext cx="17177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Extraction Summary page contains device info.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good place to start is by looking at this page.</a:t>
            </a:r>
          </a:p>
        </p:txBody>
      </p:sp>
    </p:spTree>
    <p:extLst>
      <p:ext uri="{BB962C8B-B14F-4D97-AF65-F5344CB8AC3E}">
        <p14:creationId xmlns:p14="http://schemas.microsoft.com/office/powerpoint/2010/main" val="27886424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F4C9080-0EAF-46F8-9849-8E00B7256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29000"/>
            <a:ext cx="8835390" cy="2852737"/>
          </a:xfrm>
        </p:spPr>
        <p:txBody>
          <a:bodyPr/>
          <a:lstStyle/>
          <a:p>
            <a:r>
              <a:rPr lang="en-US" dirty="0"/>
              <a:t>Examining data with Cellebrite Physical Analyzer</a:t>
            </a:r>
          </a:p>
        </p:txBody>
      </p:sp>
    </p:spTree>
    <p:extLst>
      <p:ext uri="{BB962C8B-B14F-4D97-AF65-F5344CB8AC3E}">
        <p14:creationId xmlns:p14="http://schemas.microsoft.com/office/powerpoint/2010/main" val="728574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BD845-F5BD-ED4E-9215-B4F28D431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5577"/>
            <a:ext cx="10515600" cy="1325563"/>
          </a:xfrm>
        </p:spPr>
        <p:txBody>
          <a:bodyPr/>
          <a:lstStyle/>
          <a:p>
            <a:r>
              <a:rPr lang="en-US" dirty="0"/>
              <a:t>Timeline: List of events day by day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67FA518-A572-474B-AE8F-74740FC689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115" y="2035416"/>
            <a:ext cx="9918885" cy="48043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6D7BD7-D467-3741-9D37-1FA042DF3B62}"/>
              </a:ext>
            </a:extLst>
          </p:cNvPr>
          <p:cNvSpPr txBox="1"/>
          <p:nvPr/>
        </p:nvSpPr>
        <p:spPr>
          <a:xfrm>
            <a:off x="125730" y="3105834"/>
            <a:ext cx="1987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Click the </a:t>
            </a:r>
            <a:r>
              <a:rPr lang="en-US" i="1" dirty="0"/>
              <a:t>Timeline icon to view.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127FCBB-7102-7A49-A545-299F08332411}"/>
              </a:ext>
            </a:extLst>
          </p:cNvPr>
          <p:cNvCxnSpPr>
            <a:cxnSpLocks/>
          </p:cNvCxnSpPr>
          <p:nvPr/>
        </p:nvCxnSpPr>
        <p:spPr>
          <a:xfrm>
            <a:off x="1530165" y="2863968"/>
            <a:ext cx="74295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738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94650-B200-D347-9367-F1E5CD417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480" y="100554"/>
            <a:ext cx="10515600" cy="1325563"/>
          </a:xfrm>
        </p:spPr>
        <p:txBody>
          <a:bodyPr/>
          <a:lstStyle/>
          <a:p>
            <a:r>
              <a:rPr lang="en-US" dirty="0"/>
              <a:t>Analyzed Data Tab</a:t>
            </a:r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2BC0575-5DA3-4C40-AF8C-110BEBB45D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398" y="1416698"/>
            <a:ext cx="6316602" cy="544130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AA877D-3C22-6846-B5B6-4C755243361F}"/>
              </a:ext>
            </a:extLst>
          </p:cNvPr>
          <p:cNvSpPr txBox="1"/>
          <p:nvPr/>
        </p:nvSpPr>
        <p:spPr>
          <a:xfrm>
            <a:off x="182880" y="2761098"/>
            <a:ext cx="49933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Breakdown of data categories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Click on the </a:t>
            </a:r>
            <a:r>
              <a:rPr lang="en-US" i="1" dirty="0"/>
              <a:t>Analyzed Data </a:t>
            </a:r>
            <a:r>
              <a:rPr lang="en-US" dirty="0"/>
              <a:t>to view all categories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7A70F2D-0F26-A948-90A4-AF066F056B67}"/>
              </a:ext>
            </a:extLst>
          </p:cNvPr>
          <p:cNvCxnSpPr>
            <a:cxnSpLocks/>
          </p:cNvCxnSpPr>
          <p:nvPr/>
        </p:nvCxnSpPr>
        <p:spPr>
          <a:xfrm>
            <a:off x="5176235" y="2761098"/>
            <a:ext cx="72009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70668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4204C-6426-7D43-AE4D-02010D80B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– List of Application Usage logs and Installed Applications</a:t>
            </a:r>
          </a:p>
        </p:txBody>
      </p:sp>
      <p:pic>
        <p:nvPicPr>
          <p:cNvPr id="5" name="Content Placeholder 4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AA1645CF-8F3E-2148-A5A2-7303F3633F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70" y="1677245"/>
            <a:ext cx="9479280" cy="5180755"/>
          </a:xfr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F6711C2-2476-F64A-9218-DFD262789EDC}"/>
              </a:ext>
            </a:extLst>
          </p:cNvPr>
          <p:cNvCxnSpPr>
            <a:cxnSpLocks/>
          </p:cNvCxnSpPr>
          <p:nvPr/>
        </p:nvCxnSpPr>
        <p:spPr>
          <a:xfrm flipH="1">
            <a:off x="4457700" y="3113922"/>
            <a:ext cx="640080" cy="31507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88433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C05D3-903A-E743-B3B3-34120A5EC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Calendar – List of all calendar entries</a:t>
            </a:r>
          </a:p>
        </p:txBody>
      </p:sp>
      <p:pic>
        <p:nvPicPr>
          <p:cNvPr id="5" name="Content Placeholder 4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E434B124-30BC-CE43-A232-BA6F500674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7370"/>
            <a:ext cx="12029231" cy="5040630"/>
          </a:xfr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D15DD48-C872-0A4D-860C-283D7A1CEDBB}"/>
              </a:ext>
            </a:extLst>
          </p:cNvPr>
          <p:cNvCxnSpPr>
            <a:cxnSpLocks/>
          </p:cNvCxnSpPr>
          <p:nvPr/>
        </p:nvCxnSpPr>
        <p:spPr>
          <a:xfrm flipH="1">
            <a:off x="1440180" y="3538338"/>
            <a:ext cx="72009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44767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9B49A-EFB2-6A4E-9ADC-B45881D2F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365125"/>
            <a:ext cx="11068050" cy="1325563"/>
          </a:xfrm>
        </p:spPr>
        <p:txBody>
          <a:bodyPr/>
          <a:lstStyle/>
          <a:p>
            <a:r>
              <a:rPr lang="en-US" dirty="0"/>
              <a:t>Call log – list of received calls and outgoing calls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7CB5D00D-75B6-AC4C-A1A8-5CDF83B1EB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84" y="2160270"/>
            <a:ext cx="12207984" cy="4697730"/>
          </a:xfr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F6EB0B2-2408-F14D-863F-DABFC7DFD9F3}"/>
              </a:ext>
            </a:extLst>
          </p:cNvPr>
          <p:cNvCxnSpPr>
            <a:cxnSpLocks/>
          </p:cNvCxnSpPr>
          <p:nvPr/>
        </p:nvCxnSpPr>
        <p:spPr>
          <a:xfrm flipH="1">
            <a:off x="1394460" y="4338438"/>
            <a:ext cx="72009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27967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8EC59-F506-7742-AAA3-C42C697B2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0825"/>
            <a:ext cx="12192000" cy="1325563"/>
          </a:xfrm>
        </p:spPr>
        <p:txBody>
          <a:bodyPr/>
          <a:lstStyle/>
          <a:p>
            <a:r>
              <a:rPr lang="en-US" dirty="0"/>
              <a:t>Contacts – List of all contacts (includes 3</a:t>
            </a:r>
            <a:r>
              <a:rPr lang="en-US" baseline="30000" dirty="0"/>
              <a:t>rd</a:t>
            </a:r>
            <a:r>
              <a:rPr lang="en-US" dirty="0"/>
              <a:t> party applications)</a:t>
            </a:r>
          </a:p>
        </p:txBody>
      </p:sp>
      <p:pic>
        <p:nvPicPr>
          <p:cNvPr id="5" name="Content Placeholder 4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3B372F80-9D0A-954F-A745-8724DA7BA0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7750"/>
            <a:ext cx="12192000" cy="4850250"/>
          </a:xfr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DAB2D14-D115-D041-951F-8EF57C1C8CD5}"/>
              </a:ext>
            </a:extLst>
          </p:cNvPr>
          <p:cNvCxnSpPr>
            <a:cxnSpLocks/>
          </p:cNvCxnSpPr>
          <p:nvPr/>
        </p:nvCxnSpPr>
        <p:spPr>
          <a:xfrm flipH="1">
            <a:off x="1497330" y="4212708"/>
            <a:ext cx="72009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47207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6FD55-4BAA-F14C-9DE9-339BC3783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59" y="365125"/>
            <a:ext cx="12169241" cy="1325563"/>
          </a:xfrm>
        </p:spPr>
        <p:txBody>
          <a:bodyPr/>
          <a:lstStyle/>
          <a:p>
            <a:r>
              <a:rPr lang="en-US" dirty="0"/>
              <a:t>Device tab – List of all devices connected via Bluetooth &amp; </a:t>
            </a:r>
            <a:r>
              <a:rPr lang="en-US" dirty="0" err="1"/>
              <a:t>WiFi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0C006E-7C9B-2848-BC72-CFA452F8DA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9" y="2953702"/>
            <a:ext cx="12169241" cy="3904298"/>
          </a:xfr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51C85EA-7744-3647-8127-23376786BCF3}"/>
              </a:ext>
            </a:extLst>
          </p:cNvPr>
          <p:cNvCxnSpPr>
            <a:cxnSpLocks/>
          </p:cNvCxnSpPr>
          <p:nvPr/>
        </p:nvCxnSpPr>
        <p:spPr>
          <a:xfrm flipH="1">
            <a:off x="1943100" y="5344278"/>
            <a:ext cx="72009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20715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FF902-03F7-E148-A05E-136104270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92000" cy="1325563"/>
          </a:xfrm>
        </p:spPr>
        <p:txBody>
          <a:bodyPr/>
          <a:lstStyle/>
          <a:p>
            <a:r>
              <a:rPr lang="en-US" dirty="0"/>
              <a:t>Device locations – List of all BSSID locations</a:t>
            </a:r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2889CB7-A2E8-B54D-9391-C4490F980C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79" y="1532287"/>
            <a:ext cx="11412241" cy="5325713"/>
          </a:xfr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1A521E7-CA13-6049-8810-CBC3631A22F3}"/>
              </a:ext>
            </a:extLst>
          </p:cNvPr>
          <p:cNvCxnSpPr>
            <a:cxnSpLocks/>
          </p:cNvCxnSpPr>
          <p:nvPr/>
        </p:nvCxnSpPr>
        <p:spPr>
          <a:xfrm flipH="1">
            <a:off x="2274570" y="4167321"/>
            <a:ext cx="72009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1253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F4C9080-0EAF-46F8-9849-8E00B7256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29000"/>
            <a:ext cx="11104118" cy="2852737"/>
          </a:xfrm>
        </p:spPr>
        <p:txBody>
          <a:bodyPr/>
          <a:lstStyle/>
          <a:p>
            <a:r>
              <a:rPr lang="en-US" dirty="0"/>
              <a:t>What is Cellebrite Physical Analyzer</a:t>
            </a:r>
          </a:p>
        </p:txBody>
      </p:sp>
    </p:spTree>
    <p:extLst>
      <p:ext uri="{BB962C8B-B14F-4D97-AF65-F5344CB8AC3E}">
        <p14:creationId xmlns:p14="http://schemas.microsoft.com/office/powerpoint/2010/main" val="1210385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8EEED-4A8A-C241-BE25-A665F29C2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7350"/>
            <a:ext cx="12192000" cy="1325563"/>
          </a:xfrm>
        </p:spPr>
        <p:txBody>
          <a:bodyPr/>
          <a:lstStyle/>
          <a:p>
            <a:r>
              <a:rPr lang="en-US" dirty="0"/>
              <a:t>Media – Audio, Photos, &amp; Videos across entire device</a:t>
            </a:r>
          </a:p>
        </p:txBody>
      </p:sp>
      <p:pic>
        <p:nvPicPr>
          <p:cNvPr id="5" name="Content Placeholder 4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A3E99AC8-292B-474B-A9F2-A56EEDF4B7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2" y="2243320"/>
            <a:ext cx="12213522" cy="4614680"/>
          </a:xfr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0D56C82-DE4C-AB4B-9ECC-99A1521F79FD}"/>
              </a:ext>
            </a:extLst>
          </p:cNvPr>
          <p:cNvCxnSpPr>
            <a:cxnSpLocks/>
          </p:cNvCxnSpPr>
          <p:nvPr/>
        </p:nvCxnSpPr>
        <p:spPr>
          <a:xfrm flipH="1">
            <a:off x="1394460" y="5081388"/>
            <a:ext cx="72009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44065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4E301-C635-0D44-8074-C440098FC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805"/>
            <a:ext cx="10515600" cy="1325563"/>
          </a:xfrm>
        </p:spPr>
        <p:txBody>
          <a:bodyPr/>
          <a:lstStyle/>
          <a:p>
            <a:r>
              <a:rPr lang="en-US" dirty="0"/>
              <a:t>Memos – List of notes on device</a:t>
            </a:r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B7D64A7-3CA4-4F43-8554-7BDAB41792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9571"/>
            <a:ext cx="12203284" cy="5308429"/>
          </a:xfr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5E36CCF-6932-DB41-A06F-26BB77AC1B13}"/>
              </a:ext>
            </a:extLst>
          </p:cNvPr>
          <p:cNvCxnSpPr>
            <a:cxnSpLocks/>
          </p:cNvCxnSpPr>
          <p:nvPr/>
        </p:nvCxnSpPr>
        <p:spPr>
          <a:xfrm flipH="1">
            <a:off x="1371600" y="4624188"/>
            <a:ext cx="72009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7376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4FE51-2CC9-2142-BC38-0084C4D35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193675"/>
            <a:ext cx="11353800" cy="1325563"/>
          </a:xfrm>
        </p:spPr>
        <p:txBody>
          <a:bodyPr/>
          <a:lstStyle/>
          <a:p>
            <a:r>
              <a:rPr lang="en-US" dirty="0"/>
              <a:t>Messages – List of all Messages on device (Includes 3</a:t>
            </a:r>
            <a:r>
              <a:rPr lang="en-US" baseline="30000" dirty="0"/>
              <a:t>rd</a:t>
            </a:r>
            <a:r>
              <a:rPr lang="en-US" dirty="0"/>
              <a:t> Party Applications)</a:t>
            </a:r>
          </a:p>
        </p:txBody>
      </p:sp>
      <p:pic>
        <p:nvPicPr>
          <p:cNvPr id="5" name="Content Placeholder 4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038C97FB-41C8-924D-9390-0896CD9D6B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690688"/>
            <a:ext cx="11353800" cy="5146172"/>
          </a:xfr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483677B-0F20-2E43-BBA5-01E3D89E257A}"/>
              </a:ext>
            </a:extLst>
          </p:cNvPr>
          <p:cNvCxnSpPr>
            <a:cxnSpLocks/>
          </p:cNvCxnSpPr>
          <p:nvPr/>
        </p:nvCxnSpPr>
        <p:spPr>
          <a:xfrm flipH="1">
            <a:off x="1760220" y="4749918"/>
            <a:ext cx="72009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15578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6B2D2-09C5-F541-9436-61C39646B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" y="21124"/>
            <a:ext cx="11250930" cy="1325563"/>
          </a:xfrm>
        </p:spPr>
        <p:txBody>
          <a:bodyPr/>
          <a:lstStyle/>
          <a:p>
            <a:r>
              <a:rPr lang="en-US" dirty="0"/>
              <a:t>Search &amp; Web – List of Searches and Web History</a:t>
            </a:r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3DEA9B1-0C2F-8B41-B239-5E8F9AB5A3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687"/>
            <a:ext cx="12192000" cy="5511313"/>
          </a:xfr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98F4FB6-D0CE-0B48-B434-75BBE5FB230A}"/>
              </a:ext>
            </a:extLst>
          </p:cNvPr>
          <p:cNvCxnSpPr>
            <a:cxnSpLocks/>
          </p:cNvCxnSpPr>
          <p:nvPr/>
        </p:nvCxnSpPr>
        <p:spPr>
          <a:xfrm flipH="1">
            <a:off x="1680210" y="5069958"/>
            <a:ext cx="72009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2900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EA227-8106-F24D-A92B-3202BD4AF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3675"/>
            <a:ext cx="12192000" cy="1325563"/>
          </a:xfrm>
        </p:spPr>
        <p:txBody>
          <a:bodyPr/>
          <a:lstStyle/>
          <a:p>
            <a:r>
              <a:rPr lang="en-US" dirty="0"/>
              <a:t>File Systems – View Databases with Built in SQL viewer</a:t>
            </a:r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2D19431-A0D9-C64A-A1DA-89E2CECF91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950" y="1014193"/>
            <a:ext cx="6786050" cy="584380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6FEFF2-3105-6E4B-B7D4-E1D313572D4D}"/>
              </a:ext>
            </a:extLst>
          </p:cNvPr>
          <p:cNvSpPr txBox="1"/>
          <p:nvPr/>
        </p:nvSpPr>
        <p:spPr>
          <a:xfrm>
            <a:off x="245745" y="3696949"/>
            <a:ext cx="49144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Also, browse through the captured file system.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Since this is an iTunes backup, the file system is limited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530F138-80AE-1F43-B657-596CF1DAF7BA}"/>
              </a:ext>
            </a:extLst>
          </p:cNvPr>
          <p:cNvCxnSpPr>
            <a:cxnSpLocks/>
          </p:cNvCxnSpPr>
          <p:nvPr/>
        </p:nvCxnSpPr>
        <p:spPr>
          <a:xfrm flipH="1">
            <a:off x="6755130" y="2863968"/>
            <a:ext cx="72009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DD54850-E4EF-6845-8070-87407D1DDC90}"/>
              </a:ext>
            </a:extLst>
          </p:cNvPr>
          <p:cNvCxnSpPr>
            <a:cxnSpLocks/>
          </p:cNvCxnSpPr>
          <p:nvPr/>
        </p:nvCxnSpPr>
        <p:spPr>
          <a:xfrm>
            <a:off x="4983480" y="3936096"/>
            <a:ext cx="902970" cy="8709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04290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F4C9080-0EAF-46F8-9849-8E00B7256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29000"/>
            <a:ext cx="8835390" cy="2852737"/>
          </a:xfrm>
        </p:spPr>
        <p:txBody>
          <a:bodyPr/>
          <a:lstStyle/>
          <a:p>
            <a:r>
              <a:rPr lang="en-US" dirty="0"/>
              <a:t>Creating reports with Cellebrite Physical Analyzer</a:t>
            </a:r>
          </a:p>
        </p:txBody>
      </p:sp>
    </p:spTree>
    <p:extLst>
      <p:ext uri="{BB962C8B-B14F-4D97-AF65-F5344CB8AC3E}">
        <p14:creationId xmlns:p14="http://schemas.microsoft.com/office/powerpoint/2010/main" val="18395467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589F5-336F-7445-875B-044D6B35A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Select </a:t>
            </a:r>
            <a:r>
              <a:rPr lang="en-US" i="1" dirty="0"/>
              <a:t>Generate Report</a:t>
            </a:r>
            <a:r>
              <a:rPr lang="en-US" dirty="0"/>
              <a:t> button in upper right</a:t>
            </a:r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1384D3BB-0E4A-4144-BD9B-270B2B37AE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10701700" cy="5167312"/>
          </a:xfr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96A1A6E-CBEB-A44F-BF0C-B5ECB57FEE57}"/>
              </a:ext>
            </a:extLst>
          </p:cNvPr>
          <p:cNvCxnSpPr>
            <a:cxnSpLocks/>
          </p:cNvCxnSpPr>
          <p:nvPr/>
        </p:nvCxnSpPr>
        <p:spPr>
          <a:xfrm>
            <a:off x="11098530" y="1690688"/>
            <a:ext cx="0" cy="46366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62263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DD752-52CB-AF45-B20F-78D18DF79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Report Creation Wizard</a:t>
            </a:r>
          </a:p>
        </p:txBody>
      </p:sp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92B1770-C7C6-8A47-AF64-E5C3D58DB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990600"/>
            <a:ext cx="8115300" cy="5867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C8B70E7-4879-E045-B7B9-7967E40316F4}"/>
              </a:ext>
            </a:extLst>
          </p:cNvPr>
          <p:cNvSpPr txBox="1"/>
          <p:nvPr/>
        </p:nvSpPr>
        <p:spPr>
          <a:xfrm>
            <a:off x="140274" y="1600854"/>
            <a:ext cx="3360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Set the File name of the report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5C3B05-5BF1-6C43-BD5B-90DA590E819F}"/>
              </a:ext>
            </a:extLst>
          </p:cNvPr>
          <p:cNvSpPr txBox="1"/>
          <p:nvPr/>
        </p:nvSpPr>
        <p:spPr>
          <a:xfrm>
            <a:off x="140274" y="2576155"/>
            <a:ext cx="2559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Select location to save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0D2EFF-153B-FA46-AB5A-26DFB97C5CF2}"/>
              </a:ext>
            </a:extLst>
          </p:cNvPr>
          <p:cNvSpPr txBox="1"/>
          <p:nvPr/>
        </p:nvSpPr>
        <p:spPr>
          <a:xfrm>
            <a:off x="140274" y="3513377"/>
            <a:ext cx="1995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Select Format(s)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626732D-3B70-804C-9261-56745935418F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2135885" y="3551456"/>
            <a:ext cx="5133595" cy="1465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FB319A0-23C1-C544-86A5-8BCD20A8D385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2699436" y="2050614"/>
            <a:ext cx="3396564" cy="7102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A031FEA-E6F8-0448-A51C-ED5EC73EB969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3501066" y="1785520"/>
            <a:ext cx="250730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04938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20979-B577-374F-96FE-0C0638932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50930" cy="1325563"/>
          </a:xfrm>
        </p:spPr>
        <p:txBody>
          <a:bodyPr/>
          <a:lstStyle/>
          <a:p>
            <a:r>
              <a:rPr lang="en-US" dirty="0"/>
              <a:t>Once all mandatory fields are filled select </a:t>
            </a:r>
            <a:r>
              <a:rPr lang="en-US" i="1" dirty="0"/>
              <a:t>Next</a:t>
            </a:r>
            <a:endParaRPr lang="en-US" dirty="0"/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FA77DEE-6654-2947-9154-BB3B1BB64B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974" y="1262234"/>
            <a:ext cx="7736026" cy="5595766"/>
          </a:xfr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22BA6D6-24AF-B345-B2D3-BF7B35F7B005}"/>
              </a:ext>
            </a:extLst>
          </p:cNvPr>
          <p:cNvCxnSpPr>
            <a:cxnSpLocks/>
          </p:cNvCxnSpPr>
          <p:nvPr/>
        </p:nvCxnSpPr>
        <p:spPr>
          <a:xfrm>
            <a:off x="9204960" y="6092190"/>
            <a:ext cx="659130" cy="3836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0593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52ED33D-829D-4D4C-B744-58D1040821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948" y="365125"/>
            <a:ext cx="8498052" cy="650101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B182D9-AC88-2741-9585-C045DE951D48}"/>
              </a:ext>
            </a:extLst>
          </p:cNvPr>
          <p:cNvSpPr txBox="1"/>
          <p:nvPr/>
        </p:nvSpPr>
        <p:spPr>
          <a:xfrm>
            <a:off x="114300" y="1997839"/>
            <a:ext cx="3200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Select data types to be included in reports (This is the default reporting by Cellebrite)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Select </a:t>
            </a:r>
            <a:r>
              <a:rPr lang="en-US" i="1" dirty="0"/>
              <a:t>Finish</a:t>
            </a:r>
            <a:r>
              <a:rPr lang="en-US" dirty="0"/>
              <a:t> and the reports will begin to generate.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Depending on the amount of data this usually takes hours to days.</a:t>
            </a:r>
          </a:p>
        </p:txBody>
      </p:sp>
    </p:spTree>
    <p:extLst>
      <p:ext uri="{BB962C8B-B14F-4D97-AF65-F5344CB8AC3E}">
        <p14:creationId xmlns:p14="http://schemas.microsoft.com/office/powerpoint/2010/main" val="4263711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59F18F3-2986-3840-A177-93B3B21EBA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2" y="-8335"/>
            <a:ext cx="11740896" cy="6874669"/>
          </a:xfrm>
        </p:spPr>
      </p:pic>
    </p:spTree>
    <p:extLst>
      <p:ext uri="{BB962C8B-B14F-4D97-AF65-F5344CB8AC3E}">
        <p14:creationId xmlns:p14="http://schemas.microsoft.com/office/powerpoint/2010/main" val="42619937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F4C9080-0EAF-46F8-9849-8E00B7256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11830"/>
            <a:ext cx="8835390" cy="2852737"/>
          </a:xfrm>
        </p:spPr>
        <p:txBody>
          <a:bodyPr>
            <a:normAutofit/>
          </a:bodyPr>
          <a:lstStyle/>
          <a:p>
            <a:pPr lvl="1"/>
            <a:r>
              <a:rPr lang="en-US" sz="6000" dirty="0">
                <a:latin typeface="+mj-lt"/>
              </a:rPr>
              <a:t>Review Reports</a:t>
            </a:r>
          </a:p>
        </p:txBody>
      </p:sp>
    </p:spTree>
    <p:extLst>
      <p:ext uri="{BB962C8B-B14F-4D97-AF65-F5344CB8AC3E}">
        <p14:creationId xmlns:p14="http://schemas.microsoft.com/office/powerpoint/2010/main" val="4714298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FFFCD-63E2-404F-BB00-D538AF329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Download the Zipped Report from OneDrive</a:t>
            </a:r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A63D96C-68A2-9741-A132-14E73AC29D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53089"/>
            <a:ext cx="10515600" cy="231322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5CC736-A169-8D42-A06D-3DA44C8419B2}"/>
              </a:ext>
            </a:extLst>
          </p:cNvPr>
          <p:cNvSpPr txBox="1"/>
          <p:nvPr/>
        </p:nvSpPr>
        <p:spPr>
          <a:xfrm>
            <a:off x="331470" y="3966210"/>
            <a:ext cx="1825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Extract the Zip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4B4E816-6BC8-4542-93FF-20B6F0792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123" y="4435434"/>
            <a:ext cx="10099707" cy="135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9D52A51-7512-894F-890C-D26F37FEBED5}"/>
              </a:ext>
            </a:extLst>
          </p:cNvPr>
          <p:cNvCxnSpPr>
            <a:cxnSpLocks/>
          </p:cNvCxnSpPr>
          <p:nvPr/>
        </p:nvCxnSpPr>
        <p:spPr>
          <a:xfrm flipH="1">
            <a:off x="2850227" y="3277176"/>
            <a:ext cx="661900" cy="3036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28087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A201F-6A0A-8C44-8C08-37030F9CB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3825" y="365125"/>
            <a:ext cx="4879975" cy="1325563"/>
          </a:xfrm>
        </p:spPr>
        <p:txBody>
          <a:bodyPr/>
          <a:lstStyle/>
          <a:p>
            <a:r>
              <a:rPr lang="en-US" dirty="0"/>
              <a:t>Report Package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B6ECF-EDD1-F343-BB7F-CEF045325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3680" y="1531620"/>
            <a:ext cx="4770120" cy="509777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Included in this report package is an Excel, PDF, and UFDR Report. UFDRs are Cellebrite Reader Reports which look and function like Cellebrite PA.</a:t>
            </a:r>
          </a:p>
          <a:p>
            <a:r>
              <a:rPr lang="en-US" dirty="0"/>
              <a:t>The folders are source data. They are hyperlinked to reports, they must remain in the same folders for the Report hyperlinks to work.</a:t>
            </a:r>
          </a:p>
          <a:p>
            <a:r>
              <a:rPr lang="en-US" dirty="0"/>
              <a:t>Launch the </a:t>
            </a:r>
            <a:r>
              <a:rPr lang="en-US" dirty="0" err="1"/>
              <a:t>CellebriteReader</a:t>
            </a:r>
            <a:r>
              <a:rPr lang="en-US" dirty="0"/>
              <a:t> Program to view UFDR.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6ACC786-A78F-9E41-A7ED-21E33DD2D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73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A5F1B78-7422-8942-B1A3-D7EF56AAE1FF}"/>
              </a:ext>
            </a:extLst>
          </p:cNvPr>
          <p:cNvCxnSpPr>
            <a:cxnSpLocks/>
          </p:cNvCxnSpPr>
          <p:nvPr/>
        </p:nvCxnSpPr>
        <p:spPr>
          <a:xfrm flipH="1">
            <a:off x="1402080" y="905410"/>
            <a:ext cx="57531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35123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BD014-F283-6A40-9BCA-10ABE537D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" y="2626518"/>
            <a:ext cx="6035040" cy="1604963"/>
          </a:xfrm>
        </p:spPr>
        <p:txBody>
          <a:bodyPr/>
          <a:lstStyle/>
          <a:p>
            <a:r>
              <a:rPr lang="en-US" dirty="0"/>
              <a:t>Once UFDR report opens. It will look and function exactly like Cellebrite PA.</a:t>
            </a:r>
          </a:p>
          <a:p>
            <a:r>
              <a:rPr lang="en-US" dirty="0"/>
              <a:t>Poke around and have fun.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65DAF75-B235-C64E-80AC-E771F732C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050" y="0"/>
            <a:ext cx="5822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007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C5FDC0A-0135-7B4E-8C77-FDC0DC60C0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3425952"/>
          </a:xfrm>
          <a:prstGeom prst="rect">
            <a:avLst/>
          </a:prstGeom>
        </p:spPr>
      </p:pic>
      <p:pic>
        <p:nvPicPr>
          <p:cNvPr id="11" name="Picture 10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8C12A0CD-FF00-954C-AEF9-2004727262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12192000" cy="342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938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D13D493-DF2A-C54E-9CDE-CA1F902D9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480321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571D4A7-72A3-754A-95C4-9558BD83A1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3369"/>
            <a:ext cx="12192000" cy="344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800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F4C9080-0EAF-46F8-9849-8E00B7256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29000"/>
            <a:ext cx="8839200" cy="2852737"/>
          </a:xfrm>
        </p:spPr>
        <p:txBody>
          <a:bodyPr/>
          <a:lstStyle/>
          <a:p>
            <a:r>
              <a:rPr lang="en-US" dirty="0"/>
              <a:t>Loading Image into Cellebrite Physical Analyzer</a:t>
            </a:r>
          </a:p>
        </p:txBody>
      </p:sp>
    </p:spTree>
    <p:extLst>
      <p:ext uri="{BB962C8B-B14F-4D97-AF65-F5344CB8AC3E}">
        <p14:creationId xmlns:p14="http://schemas.microsoft.com/office/powerpoint/2010/main" val="3385709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1C8D917-ACB0-7E49-9BD4-C91ADC8E1D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019" y="196840"/>
            <a:ext cx="7314088" cy="646431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093B7D-F735-D742-89ED-3A8D97FEABCF}"/>
              </a:ext>
            </a:extLst>
          </p:cNvPr>
          <p:cNvSpPr txBox="1"/>
          <p:nvPr/>
        </p:nvSpPr>
        <p:spPr>
          <a:xfrm>
            <a:off x="127323" y="2671733"/>
            <a:ext cx="45476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Open up Cellebrite Physical Analyzer </a:t>
            </a:r>
          </a:p>
        </p:txBody>
      </p:sp>
    </p:spTree>
    <p:extLst>
      <p:ext uri="{BB962C8B-B14F-4D97-AF65-F5344CB8AC3E}">
        <p14:creationId xmlns:p14="http://schemas.microsoft.com/office/powerpoint/2010/main" val="3668407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E91CCD8-3489-5C4E-B75E-D38CDFAEB2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71" y="381289"/>
            <a:ext cx="9644629" cy="566622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1FD55A-13A9-9C40-BBC5-5EE12629EFE5}"/>
              </a:ext>
            </a:extLst>
          </p:cNvPr>
          <p:cNvSpPr txBox="1"/>
          <p:nvPr/>
        </p:nvSpPr>
        <p:spPr>
          <a:xfrm>
            <a:off x="137160" y="2090172"/>
            <a:ext cx="22460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Once the program opens, Click on File and select open case.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30F1372-41C1-B441-B0E0-2A0B75C8CAB6}"/>
              </a:ext>
            </a:extLst>
          </p:cNvPr>
          <p:cNvCxnSpPr>
            <a:cxnSpLocks/>
          </p:cNvCxnSpPr>
          <p:nvPr/>
        </p:nvCxnSpPr>
        <p:spPr>
          <a:xfrm flipH="1" flipV="1">
            <a:off x="4132465" y="1128453"/>
            <a:ext cx="759575" cy="2317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76844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19310</TotalTime>
  <Words>654</Words>
  <Application>Microsoft Macintosh PowerPoint</Application>
  <PresentationFormat>Widescreen</PresentationFormat>
  <Paragraphs>84</Paragraphs>
  <Slides>43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Office Theme</vt:lpstr>
      <vt:lpstr>iOS 13 Cellebrite Investigation</vt:lpstr>
      <vt:lpstr>Overview</vt:lpstr>
      <vt:lpstr>What is Cellebrite Physical Analyzer</vt:lpstr>
      <vt:lpstr>PowerPoint Presentation</vt:lpstr>
      <vt:lpstr>PowerPoint Presentation</vt:lpstr>
      <vt:lpstr>PowerPoint Presentation</vt:lpstr>
      <vt:lpstr>Loading Image into Cellebrite Physical Analyzer</vt:lpstr>
      <vt:lpstr>PowerPoint Presentation</vt:lpstr>
      <vt:lpstr>PowerPoint Presentation</vt:lpstr>
      <vt:lpstr>The Case Wizard window will open - Select +Add button</vt:lpstr>
      <vt:lpstr>Select iOS File System / Backup / GrayKey extraction</vt:lpstr>
      <vt:lpstr>Point Case Wizard to the Backup Folder by selecting the Select Folder button</vt:lpstr>
      <vt:lpstr>Point at top level folder for iTunes backup</vt:lpstr>
      <vt:lpstr>Once the iTunes Backup folder is selected hit Next</vt:lpstr>
      <vt:lpstr>Confirmation screen, hit Next to continue</vt:lpstr>
      <vt:lpstr>PowerPoint Presentation</vt:lpstr>
      <vt:lpstr>Cellebrite will begin to parse the image, progress bar is in the upper left</vt:lpstr>
      <vt:lpstr>Cellebrite will detect the Image is encrypted and prompt you to enter the password</vt:lpstr>
      <vt:lpstr>Cellebrite will continue parsing the image until it reaches this optional message:</vt:lpstr>
      <vt:lpstr>Once the phone is fully parsed, the home screen will look like this:</vt:lpstr>
      <vt:lpstr>Examining data with Cellebrite Physical Analyzer</vt:lpstr>
      <vt:lpstr>Timeline: List of events day by day</vt:lpstr>
      <vt:lpstr>Analyzed Data Tab</vt:lpstr>
      <vt:lpstr>Applications – List of Application Usage logs and Installed Applications</vt:lpstr>
      <vt:lpstr>Calendar – List of all calendar entries</vt:lpstr>
      <vt:lpstr>Call log – list of received calls and outgoing calls</vt:lpstr>
      <vt:lpstr>Contacts – List of all contacts (includes 3rd party applications)</vt:lpstr>
      <vt:lpstr>Device tab – List of all devices connected via Bluetooth &amp; WiFi</vt:lpstr>
      <vt:lpstr>Device locations – List of all BSSID locations</vt:lpstr>
      <vt:lpstr>Media – Audio, Photos, &amp; Videos across entire device</vt:lpstr>
      <vt:lpstr>Memos – List of notes on device</vt:lpstr>
      <vt:lpstr>Messages – List of all Messages on device (Includes 3rd Party Applications)</vt:lpstr>
      <vt:lpstr>Search &amp; Web – List of Searches and Web History</vt:lpstr>
      <vt:lpstr>File Systems – View Databases with Built in SQL viewer</vt:lpstr>
      <vt:lpstr>Creating reports with Cellebrite Physical Analyzer</vt:lpstr>
      <vt:lpstr>Select Generate Report button in upper right</vt:lpstr>
      <vt:lpstr>Report Creation Wizard</vt:lpstr>
      <vt:lpstr>Once all mandatory fields are filled select Next</vt:lpstr>
      <vt:lpstr>PowerPoint Presentation</vt:lpstr>
      <vt:lpstr>Review Reports</vt:lpstr>
      <vt:lpstr>Download the Zipped Report from OneDrive</vt:lpstr>
      <vt:lpstr>Report Package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Installing Visual Studio Code</dc:title>
  <dc:creator>Weifeng Xu</dc:creator>
  <cp:lastModifiedBy>Danny Ferreira</cp:lastModifiedBy>
  <cp:revision>4</cp:revision>
  <dcterms:created xsi:type="dcterms:W3CDTF">2021-01-18T02:02:41Z</dcterms:created>
  <dcterms:modified xsi:type="dcterms:W3CDTF">2022-01-26T17:19:32Z</dcterms:modified>
</cp:coreProperties>
</file>