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335" r:id="rId3"/>
    <p:sldId id="334" r:id="rId4"/>
    <p:sldId id="260" r:id="rId5"/>
    <p:sldId id="257" r:id="rId6"/>
    <p:sldId id="258" r:id="rId7"/>
    <p:sldId id="259" r:id="rId8"/>
    <p:sldId id="359" r:id="rId9"/>
    <p:sldId id="296" r:id="rId10"/>
    <p:sldId id="283" r:id="rId11"/>
    <p:sldId id="346" r:id="rId12"/>
    <p:sldId id="284" r:id="rId13"/>
    <p:sldId id="347" r:id="rId14"/>
    <p:sldId id="348" r:id="rId15"/>
    <p:sldId id="349" r:id="rId16"/>
    <p:sldId id="350" r:id="rId17"/>
    <p:sldId id="356" r:id="rId18"/>
    <p:sldId id="357" r:id="rId19"/>
    <p:sldId id="351" r:id="rId20"/>
    <p:sldId id="358" r:id="rId21"/>
    <p:sldId id="336" r:id="rId22"/>
    <p:sldId id="353" r:id="rId23"/>
    <p:sldId id="354" r:id="rId24"/>
    <p:sldId id="355"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AA3A2-32BA-4FBE-ABAF-5CCF405269F1}" v="5" dt="2022-04-14T15:12:45.1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8"/>
    <p:restoredTop sz="85102" autoAdjust="0"/>
  </p:normalViewPr>
  <p:slideViewPr>
    <p:cSldViewPr snapToGrid="0">
      <p:cViewPr varScale="1">
        <p:scale>
          <a:sx n="82" d="100"/>
          <a:sy n="82" d="100"/>
        </p:scale>
        <p:origin x="77" y="8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4A9AA3A2-32BA-4FBE-ABAF-5CCF405269F1}"/>
    <pc:docChg chg="undo custSel addSld modSld">
      <pc:chgData name="Weifeng Xu" userId="e7aed605-a3dd-4d5a-a692-a87037af107b" providerId="ADAL" clId="{4A9AA3A2-32BA-4FBE-ABAF-5CCF405269F1}" dt="2022-06-06T13:18:23.978" v="114" actId="5793"/>
      <pc:docMkLst>
        <pc:docMk/>
      </pc:docMkLst>
      <pc:sldChg chg="modSp mod">
        <pc:chgData name="Weifeng Xu" userId="e7aed605-a3dd-4d5a-a692-a87037af107b" providerId="ADAL" clId="{4A9AA3A2-32BA-4FBE-ABAF-5CCF405269F1}" dt="2022-04-14T15:15:22.687" v="81" actId="14"/>
        <pc:sldMkLst>
          <pc:docMk/>
          <pc:sldMk cId="2337737701" sldId="349"/>
        </pc:sldMkLst>
        <pc:spChg chg="mod">
          <ac:chgData name="Weifeng Xu" userId="e7aed605-a3dd-4d5a-a692-a87037af107b" providerId="ADAL" clId="{4A9AA3A2-32BA-4FBE-ABAF-5CCF405269F1}" dt="2022-04-14T15:15:22.687" v="81" actId="14"/>
          <ac:spMkLst>
            <pc:docMk/>
            <pc:sldMk cId="2337737701" sldId="349"/>
            <ac:spMk id="3" creationId="{8DD919E5-A93A-8B47-9785-3177FD9EF2E3}"/>
          </ac:spMkLst>
        </pc:spChg>
        <pc:picChg chg="mod">
          <ac:chgData name="Weifeng Xu" userId="e7aed605-a3dd-4d5a-a692-a87037af107b" providerId="ADAL" clId="{4A9AA3A2-32BA-4FBE-ABAF-5CCF405269F1}" dt="2022-04-14T15:12:45.169" v="41" actId="14100"/>
          <ac:picMkLst>
            <pc:docMk/>
            <pc:sldMk cId="2337737701" sldId="349"/>
            <ac:picMk id="5122" creationId="{E9F5512C-EA8F-1949-821C-26546F912478}"/>
          </ac:picMkLst>
        </pc:picChg>
        <pc:picChg chg="mod">
          <ac:chgData name="Weifeng Xu" userId="e7aed605-a3dd-4d5a-a692-a87037af107b" providerId="ADAL" clId="{4A9AA3A2-32BA-4FBE-ABAF-5CCF405269F1}" dt="2022-04-14T15:12:41.325" v="39" actId="1076"/>
          <ac:picMkLst>
            <pc:docMk/>
            <pc:sldMk cId="2337737701" sldId="349"/>
            <ac:picMk id="5124" creationId="{F62D54E3-012B-EA4E-AC10-E004C64EDC37}"/>
          </ac:picMkLst>
        </pc:picChg>
      </pc:sldChg>
      <pc:sldChg chg="addSp modSp new mod modNotesTx">
        <pc:chgData name="Weifeng Xu" userId="e7aed605-a3dd-4d5a-a692-a87037af107b" providerId="ADAL" clId="{4A9AA3A2-32BA-4FBE-ABAF-5CCF405269F1}" dt="2022-06-06T13:18:23.978" v="114" actId="5793"/>
        <pc:sldMkLst>
          <pc:docMk/>
          <pc:sldMk cId="2801429357" sldId="359"/>
        </pc:sldMkLst>
        <pc:spChg chg="mod">
          <ac:chgData name="Weifeng Xu" userId="e7aed605-a3dd-4d5a-a692-a87037af107b" providerId="ADAL" clId="{4A9AA3A2-32BA-4FBE-ABAF-5CCF405269F1}" dt="2022-06-06T12:35:42.194" v="89" actId="20577"/>
          <ac:spMkLst>
            <pc:docMk/>
            <pc:sldMk cId="2801429357" sldId="359"/>
            <ac:spMk id="2" creationId="{458E275A-997E-3808-FE42-87528FA70DF4}"/>
          </ac:spMkLst>
        </pc:spChg>
        <pc:spChg chg="add mod">
          <ac:chgData name="Weifeng Xu" userId="e7aed605-a3dd-4d5a-a692-a87037af107b" providerId="ADAL" clId="{4A9AA3A2-32BA-4FBE-ABAF-5CCF405269F1}" dt="2022-06-06T12:37:16.700" v="104" actId="108"/>
          <ac:spMkLst>
            <pc:docMk/>
            <pc:sldMk cId="2801429357" sldId="359"/>
            <ac:spMk id="6" creationId="{D51440D0-FFEB-34E2-BE3C-7887950AD4DB}"/>
          </ac:spMkLst>
        </pc:spChg>
        <pc:picChg chg="add mod">
          <ac:chgData name="Weifeng Xu" userId="e7aed605-a3dd-4d5a-a692-a87037af107b" providerId="ADAL" clId="{4A9AA3A2-32BA-4FBE-ABAF-5CCF405269F1}" dt="2022-06-06T12:35:31.266" v="85" actId="14100"/>
          <ac:picMkLst>
            <pc:docMk/>
            <pc:sldMk cId="2801429357" sldId="359"/>
            <ac:picMk id="4" creationId="{8C461A65-33F9-A4F4-1893-E875E4C72305}"/>
          </ac:picMkLst>
        </pc:picChg>
      </pc:sldChg>
    </pc:docChg>
  </pc:docChgLst>
  <pc:docChgLst>
    <pc:chgData name="Danny Ferreira" userId="S::id47et59@ubalt.edu::bc04d4ce-a597-4513-b4f1-978df3b2599e" providerId="AD" clId="Web-{D909BBE1-F69B-67C9-F724-DA335CD570DE}"/>
    <pc:docChg chg="modSld">
      <pc:chgData name="Danny Ferreira" userId="S::id47et59@ubalt.edu::bc04d4ce-a597-4513-b4f1-978df3b2599e" providerId="AD" clId="Web-{D909BBE1-F69B-67C9-F724-DA335CD570DE}" dt="2022-02-10T15:06:58.303" v="0"/>
      <pc:docMkLst>
        <pc:docMk/>
      </pc:docMkLst>
      <pc:sldChg chg="delSp">
        <pc:chgData name="Danny Ferreira" userId="S::id47et59@ubalt.edu::bc04d4ce-a597-4513-b4f1-978df3b2599e" providerId="AD" clId="Web-{D909BBE1-F69B-67C9-F724-DA335CD570DE}" dt="2022-02-10T15:06:58.303" v="0"/>
        <pc:sldMkLst>
          <pc:docMk/>
          <pc:sldMk cId="4291129217" sldId="282"/>
        </pc:sldMkLst>
        <pc:spChg chg="del">
          <ac:chgData name="Danny Ferreira" userId="S::id47et59@ubalt.edu::bc04d4ce-a597-4513-b4f1-978df3b2599e" providerId="AD" clId="Web-{D909BBE1-F69B-67C9-F724-DA335CD570DE}" dt="2022-02-10T15:06:58.303" v="0"/>
          <ac:spMkLst>
            <pc:docMk/>
            <pc:sldMk cId="4291129217" sldId="282"/>
            <ac:spMk id="2" creationId="{D8477CFB-004B-427D-9155-5C90F833AA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39679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311802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206272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developer.apple.com</a:t>
            </a:r>
            <a:r>
              <a:rPr lang="en-US" dirty="0"/>
              <a:t>/library/archive/documentation/</a:t>
            </a:r>
            <a:r>
              <a:rPr lang="en-US" dirty="0" err="1"/>
              <a:t>CoreFoundation</a:t>
            </a:r>
            <a:r>
              <a:rPr lang="en-US" dirty="0"/>
              <a:t>/Conceptual/</a:t>
            </a:r>
            <a:r>
              <a:rPr lang="en-US" dirty="0" err="1"/>
              <a:t>CFBundles</a:t>
            </a:r>
            <a:r>
              <a:rPr lang="en-US" dirty="0"/>
              <a:t>/</a:t>
            </a:r>
            <a:r>
              <a:rPr lang="en-US" dirty="0" err="1"/>
              <a:t>BundleTypes</a:t>
            </a:r>
            <a:r>
              <a:rPr lang="en-US" dirty="0"/>
              <a:t>/</a:t>
            </a:r>
            <a:r>
              <a:rPr lang="en-US" dirty="0" err="1"/>
              <a:t>BundleTypes.html</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206105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2</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07951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~/var/containers/Bundle/Application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 –type f – name ’*.app’</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18969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Plistutil</a:t>
            </a:r>
            <a:r>
              <a:rPr lang="en-US" dirty="0"/>
              <a:t> –I </a:t>
            </a:r>
            <a:r>
              <a:rPr lang="en-US" dirty="0" err="1"/>
              <a:t>iTunesMetadata.plist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2979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mkdir</a:t>
            </a:r>
            <a:r>
              <a:rPr lang="en-US" dirty="0"/>
              <a:t> iOS_13</a:t>
            </a:r>
          </a:p>
          <a:p>
            <a:r>
              <a:rPr lang="en-US" dirty="0"/>
              <a:t>cd iOS_13</a:t>
            </a:r>
          </a:p>
          <a:p>
            <a:r>
              <a:rPr lang="en-US" dirty="0" err="1"/>
              <a:t>wget</a:t>
            </a:r>
            <a:r>
              <a:rPr lang="en-US" dirty="0"/>
              <a:t> –q  </a:t>
            </a:r>
            <a:r>
              <a:rPr lang="en-US" sz="1200" b="0" i="0" u="none" strike="noStrike" kern="1200" dirty="0">
                <a:solidFill>
                  <a:schemeClr val="tx1"/>
                </a:solidFill>
                <a:effectLst/>
                <a:latin typeface="+mn-lt"/>
                <a:ea typeface="+mn-ea"/>
                <a:cs typeface="+mn-cs"/>
              </a:rPr>
              <a:t>https://digitalcorpora.s3.amazonaws.com/corpora/mobile/ios_13_4_1/ios_13_4_1.zip</a:t>
            </a:r>
          </a:p>
          <a:p>
            <a:r>
              <a:rPr lang="en-US" dirty="0"/>
              <a:t>ls ios_13_4_1.zip -l </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166801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hashdeep</a:t>
            </a:r>
            <a:r>
              <a:rPr lang="en-US" dirty="0"/>
              <a:t> ios_13_4_1.zip</a:t>
            </a:r>
          </a:p>
          <a:p>
            <a:r>
              <a:rPr lang="en-US" dirty="0"/>
              <a:t>MD5: 4e094801ba1e3b938b2c0cc18d0e0d1d</a:t>
            </a:r>
          </a:p>
          <a:p>
            <a:r>
              <a:rPr lang="en-US" dirty="0"/>
              <a:t>SHA-256: 761854a669c38da6ac0a908afe77763d54ccb83044ff123350890d408c15551</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389021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unzip</a:t>
            </a:r>
            <a:r>
              <a:rPr lang="de-DE" dirty="0"/>
              <a:t> –</a:t>
            </a:r>
            <a:r>
              <a:rPr lang="de-DE" dirty="0" err="1"/>
              <a:t>q</a:t>
            </a:r>
            <a:r>
              <a:rPr lang="de-DE" dirty="0"/>
              <a:t> ios_13_4_1.zip</a:t>
            </a:r>
          </a:p>
          <a:p>
            <a:r>
              <a:rPr lang="de-DE" dirty="0" err="1"/>
              <a:t>Ls</a:t>
            </a:r>
            <a:r>
              <a:rPr lang="de-DE" dirty="0"/>
              <a:t> –l </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8925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 –</a:t>
            </a:r>
            <a:r>
              <a:rPr lang="en-US" dirty="0" err="1"/>
              <a:t>xvf</a:t>
            </a:r>
            <a:r>
              <a:rPr lang="en-US" dirty="0"/>
              <a:t> </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77961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iOS_13</a:t>
            </a:r>
          </a:p>
          <a:p>
            <a:r>
              <a:rPr lang="en-US" dirty="0"/>
              <a:t>cd iOS\ 13.4.1\ Extraction/Extraction/13-4-1/Volumes/JOSH/NoTar-13-4-1</a:t>
            </a:r>
          </a:p>
          <a:p>
            <a:r>
              <a:rPr lang="en-US" dirty="0"/>
              <a:t>ls –l </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10869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~/System/Library</a:t>
            </a:r>
          </a:p>
          <a:p>
            <a:r>
              <a:rPr lang="en-US" dirty="0"/>
              <a:t>ls</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412908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~/var/mobile/Library</a:t>
            </a:r>
          </a:p>
          <a:p>
            <a:r>
              <a:rPr lang="en-US" dirty="0"/>
              <a:t>ls</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79261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~/var/containers/Bundle/Application</a:t>
            </a:r>
          </a:p>
          <a:p>
            <a:r>
              <a:rPr lang="en-US" dirty="0"/>
              <a:t>Tree –L 2</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53589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6/6/2022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corpora.org/about-digitalcorpora/hash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F0EB0-5897-489E-9EFB-3ED37E77F4C0}"/>
              </a:ext>
            </a:extLst>
          </p:cNvPr>
          <p:cNvSpPr>
            <a:spLocks noGrp="1"/>
          </p:cNvSpPr>
          <p:nvPr>
            <p:ph type="ctrTitle"/>
          </p:nvPr>
        </p:nvSpPr>
        <p:spPr>
          <a:xfrm>
            <a:off x="1" y="1122363"/>
            <a:ext cx="12192000" cy="2387600"/>
          </a:xfrm>
        </p:spPr>
        <p:txBody>
          <a:bodyPr/>
          <a:lstStyle/>
          <a:p>
            <a:r>
              <a:rPr lang="en-US" dirty="0"/>
              <a:t>An Introduction to iOS 13 Image</a:t>
            </a:r>
          </a:p>
        </p:txBody>
      </p:sp>
    </p:spTree>
    <p:extLst>
      <p:ext uri="{BB962C8B-B14F-4D97-AF65-F5344CB8AC3E}">
        <p14:creationId xmlns:p14="http://schemas.microsoft.com/office/powerpoint/2010/main" val="429112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A8D116A5-9BF6-413C-9131-9054C25888D9}"/>
              </a:ext>
            </a:extLst>
          </p:cNvPr>
          <p:cNvCxnSpPr>
            <a:cxnSpLocks/>
          </p:cNvCxnSpPr>
          <p:nvPr/>
        </p:nvCxnSpPr>
        <p:spPr>
          <a:xfrm flipH="1">
            <a:off x="5227320" y="2209303"/>
            <a:ext cx="2145030" cy="3818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C8E7EF29-4866-4602-9E38-682627D2C606}"/>
              </a:ext>
            </a:extLst>
          </p:cNvPr>
          <p:cNvCxnSpPr>
            <a:cxnSpLocks/>
          </p:cNvCxnSpPr>
          <p:nvPr/>
        </p:nvCxnSpPr>
        <p:spPr>
          <a:xfrm flipH="1" flipV="1">
            <a:off x="5501640" y="3238500"/>
            <a:ext cx="1924050" cy="377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367B4A27-BF35-4FBD-89A6-BD3E481EEE69}"/>
              </a:ext>
            </a:extLst>
          </p:cNvPr>
          <p:cNvCxnSpPr>
            <a:cxnSpLocks/>
          </p:cNvCxnSpPr>
          <p:nvPr/>
        </p:nvCxnSpPr>
        <p:spPr>
          <a:xfrm flipH="1">
            <a:off x="5227320" y="4263390"/>
            <a:ext cx="2171700" cy="2552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655D91CA-2AFC-4CBE-8B88-4C138EB96DA8}"/>
              </a:ext>
            </a:extLst>
          </p:cNvPr>
          <p:cNvCxnSpPr>
            <a:cxnSpLocks/>
          </p:cNvCxnSpPr>
          <p:nvPr/>
        </p:nvCxnSpPr>
        <p:spPr>
          <a:xfrm flipH="1" flipV="1">
            <a:off x="5135880" y="5196840"/>
            <a:ext cx="2263140" cy="1049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E3E3A575-D5F8-4B52-B616-73E9BF2F48CB}"/>
              </a:ext>
            </a:extLst>
          </p:cNvPr>
          <p:cNvSpPr txBox="1"/>
          <p:nvPr/>
        </p:nvSpPr>
        <p:spPr>
          <a:xfrm>
            <a:off x="3855720" y="1714500"/>
            <a:ext cx="791050" cy="369332"/>
          </a:xfrm>
          <a:prstGeom prst="rect">
            <a:avLst/>
          </a:prstGeom>
          <a:solidFill>
            <a:schemeClr val="accent4">
              <a:lumMod val="20000"/>
              <a:lumOff val="80000"/>
            </a:schemeClr>
          </a:solidFill>
        </p:spPr>
        <p:txBody>
          <a:bodyPr wrap="none" rtlCol="0">
            <a:spAutoFit/>
          </a:bodyPr>
          <a:lstStyle/>
          <a:p>
            <a:r>
              <a:rPr lang="en-US"/>
              <a:t>device</a:t>
            </a:r>
          </a:p>
        </p:txBody>
      </p:sp>
      <p:cxnSp>
        <p:nvCxnSpPr>
          <p:cNvPr id="28" name="Straight Arrow Connector 27">
            <a:extLst>
              <a:ext uri="{FF2B5EF4-FFF2-40B4-BE49-F238E27FC236}">
                <a16:creationId xmlns:a16="http://schemas.microsoft.com/office/drawing/2014/main" id="{6550B5E7-09A1-467A-838D-54C8A7A71DCC}"/>
              </a:ext>
            </a:extLst>
          </p:cNvPr>
          <p:cNvCxnSpPr>
            <a:cxnSpLocks/>
          </p:cNvCxnSpPr>
          <p:nvPr/>
        </p:nvCxnSpPr>
        <p:spPr>
          <a:xfrm flipH="1">
            <a:off x="2278380" y="1899166"/>
            <a:ext cx="1577341" cy="2687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93A64FB6-F240-4474-BEBF-5D148AE07333}"/>
              </a:ext>
            </a:extLst>
          </p:cNvPr>
          <p:cNvCxnSpPr>
            <a:cxnSpLocks/>
          </p:cNvCxnSpPr>
          <p:nvPr/>
        </p:nvCxnSpPr>
        <p:spPr>
          <a:xfrm flipH="1" flipV="1">
            <a:off x="5501640" y="5381506"/>
            <a:ext cx="1870710" cy="5033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098" name="Picture 2">
            <a:extLst>
              <a:ext uri="{FF2B5EF4-FFF2-40B4-BE49-F238E27FC236}">
                <a16:creationId xmlns:a16="http://schemas.microsoft.com/office/drawing/2014/main" id="{C54B00C9-6303-C44D-9A51-504571102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58" y="1556207"/>
            <a:ext cx="7835900" cy="467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40121F-E682-7F4F-BC68-9276254788BB}"/>
              </a:ext>
            </a:extLst>
          </p:cNvPr>
          <p:cNvSpPr txBox="1"/>
          <p:nvPr/>
        </p:nvSpPr>
        <p:spPr>
          <a:xfrm>
            <a:off x="172658" y="951470"/>
            <a:ext cx="3189271" cy="461665"/>
          </a:xfrm>
          <a:prstGeom prst="rect">
            <a:avLst/>
          </a:prstGeom>
          <a:noFill/>
        </p:spPr>
        <p:txBody>
          <a:bodyPr wrap="none" rtlCol="0">
            <a:spAutoFit/>
          </a:bodyPr>
          <a:lstStyle/>
          <a:p>
            <a:r>
              <a:rPr lang="en-US" sz="2400" dirty="0"/>
              <a:t>iPhone Root Level View:</a:t>
            </a:r>
          </a:p>
        </p:txBody>
      </p:sp>
      <p:cxnSp>
        <p:nvCxnSpPr>
          <p:cNvPr id="5" name="Straight Arrow Connector 4">
            <a:extLst>
              <a:ext uri="{FF2B5EF4-FFF2-40B4-BE49-F238E27FC236}">
                <a16:creationId xmlns:a16="http://schemas.microsoft.com/office/drawing/2014/main" id="{0230487F-599C-5D45-A166-7D8A7F859F50}"/>
              </a:ext>
            </a:extLst>
          </p:cNvPr>
          <p:cNvCxnSpPr>
            <a:cxnSpLocks/>
            <a:stCxn id="11" idx="1"/>
          </p:cNvCxnSpPr>
          <p:nvPr/>
        </p:nvCxnSpPr>
        <p:spPr>
          <a:xfrm flipH="1" flipV="1">
            <a:off x="6463666" y="5375467"/>
            <a:ext cx="1862926" cy="4959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0FA968-2F86-144B-8E5B-F01F2B0CDDB6}"/>
              </a:ext>
            </a:extLst>
          </p:cNvPr>
          <p:cNvSpPr txBox="1"/>
          <p:nvPr/>
        </p:nvSpPr>
        <p:spPr>
          <a:xfrm>
            <a:off x="8326592" y="5686759"/>
            <a:ext cx="2632067" cy="369332"/>
          </a:xfrm>
          <a:prstGeom prst="rect">
            <a:avLst/>
          </a:prstGeom>
          <a:noFill/>
        </p:spPr>
        <p:txBody>
          <a:bodyPr wrap="none" rtlCol="0">
            <a:spAutoFit/>
          </a:bodyPr>
          <a:lstStyle/>
          <a:p>
            <a:r>
              <a:rPr lang="en-US" dirty="0"/>
              <a:t>Symbolic link to User Data</a:t>
            </a:r>
          </a:p>
        </p:txBody>
      </p:sp>
      <p:cxnSp>
        <p:nvCxnSpPr>
          <p:cNvPr id="15" name="Straight Arrow Connector 14">
            <a:extLst>
              <a:ext uri="{FF2B5EF4-FFF2-40B4-BE49-F238E27FC236}">
                <a16:creationId xmlns:a16="http://schemas.microsoft.com/office/drawing/2014/main" id="{50999A88-F2CF-9345-A03E-DF318E805BB0}"/>
              </a:ext>
            </a:extLst>
          </p:cNvPr>
          <p:cNvCxnSpPr>
            <a:cxnSpLocks/>
            <a:stCxn id="43" idx="1"/>
          </p:cNvCxnSpPr>
          <p:nvPr/>
        </p:nvCxnSpPr>
        <p:spPr>
          <a:xfrm flipH="1" flipV="1">
            <a:off x="5004490" y="5144162"/>
            <a:ext cx="3323964" cy="723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BA842B-DB97-2C4D-AD32-3BBA58D90CB1}"/>
              </a:ext>
            </a:extLst>
          </p:cNvPr>
          <p:cNvCxnSpPr>
            <a:cxnSpLocks/>
          </p:cNvCxnSpPr>
          <p:nvPr/>
        </p:nvCxnSpPr>
        <p:spPr>
          <a:xfrm flipH="1" flipV="1">
            <a:off x="4993209" y="4746293"/>
            <a:ext cx="3335245" cy="4628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9060707-5A18-7248-B846-AE9833FBD10A}"/>
              </a:ext>
            </a:extLst>
          </p:cNvPr>
          <p:cNvCxnSpPr>
            <a:cxnSpLocks/>
            <a:stCxn id="43" idx="1"/>
          </p:cNvCxnSpPr>
          <p:nvPr/>
        </p:nvCxnSpPr>
        <p:spPr>
          <a:xfrm flipH="1" flipV="1">
            <a:off x="4909286" y="3500342"/>
            <a:ext cx="3419168" cy="17161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2A45BD3-2337-2340-A6D0-BBD099DE76FE}"/>
              </a:ext>
            </a:extLst>
          </p:cNvPr>
          <p:cNvSpPr txBox="1"/>
          <p:nvPr/>
        </p:nvSpPr>
        <p:spPr>
          <a:xfrm>
            <a:off x="8328454" y="4754861"/>
            <a:ext cx="3447535" cy="923330"/>
          </a:xfrm>
          <a:prstGeom prst="rect">
            <a:avLst/>
          </a:prstGeom>
          <a:noFill/>
        </p:spPr>
        <p:txBody>
          <a:bodyPr wrap="square" rtlCol="0">
            <a:spAutoFit/>
          </a:bodyPr>
          <a:lstStyle/>
          <a:p>
            <a:r>
              <a:rPr lang="en-US" dirty="0"/>
              <a:t>All these directories hold various essential binaries for the iOS file system.</a:t>
            </a:r>
          </a:p>
        </p:txBody>
      </p:sp>
      <p:cxnSp>
        <p:nvCxnSpPr>
          <p:cNvPr id="45" name="Straight Arrow Connector 44">
            <a:extLst>
              <a:ext uri="{FF2B5EF4-FFF2-40B4-BE49-F238E27FC236}">
                <a16:creationId xmlns:a16="http://schemas.microsoft.com/office/drawing/2014/main" id="{0DED183E-5C00-5341-924C-8C98AFF4F2E1}"/>
              </a:ext>
            </a:extLst>
          </p:cNvPr>
          <p:cNvCxnSpPr>
            <a:cxnSpLocks/>
          </p:cNvCxnSpPr>
          <p:nvPr/>
        </p:nvCxnSpPr>
        <p:spPr>
          <a:xfrm flipH="1">
            <a:off x="5150812" y="4495272"/>
            <a:ext cx="3177642" cy="4505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3103281-FF50-1544-827B-85F74105A219}"/>
              </a:ext>
            </a:extLst>
          </p:cNvPr>
          <p:cNvSpPr txBox="1"/>
          <p:nvPr/>
        </p:nvSpPr>
        <p:spPr>
          <a:xfrm>
            <a:off x="8326592" y="4355999"/>
            <a:ext cx="3636508" cy="369332"/>
          </a:xfrm>
          <a:prstGeom prst="rect">
            <a:avLst/>
          </a:prstGeom>
          <a:noFill/>
        </p:spPr>
        <p:txBody>
          <a:bodyPr wrap="none" rtlCol="0">
            <a:spAutoFit/>
          </a:bodyPr>
          <a:lstStyle/>
          <a:p>
            <a:r>
              <a:rPr lang="en-US" dirty="0"/>
              <a:t>Contains System OS and Frameworks</a:t>
            </a:r>
          </a:p>
        </p:txBody>
      </p:sp>
      <p:cxnSp>
        <p:nvCxnSpPr>
          <p:cNvPr id="54" name="Straight Arrow Connector 53">
            <a:extLst>
              <a:ext uri="{FF2B5EF4-FFF2-40B4-BE49-F238E27FC236}">
                <a16:creationId xmlns:a16="http://schemas.microsoft.com/office/drawing/2014/main" id="{F0474D54-2B53-4B45-9318-CA4D3662ED4F}"/>
              </a:ext>
            </a:extLst>
          </p:cNvPr>
          <p:cNvCxnSpPr>
            <a:cxnSpLocks/>
            <a:stCxn id="57" idx="1"/>
          </p:cNvCxnSpPr>
          <p:nvPr/>
        </p:nvCxnSpPr>
        <p:spPr>
          <a:xfrm flipH="1">
            <a:off x="5227320" y="4065945"/>
            <a:ext cx="3099272" cy="4772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1D73902-B031-8C47-B219-355EBFFEAC37}"/>
              </a:ext>
            </a:extLst>
          </p:cNvPr>
          <p:cNvSpPr txBox="1"/>
          <p:nvPr/>
        </p:nvSpPr>
        <p:spPr>
          <a:xfrm>
            <a:off x="8326592" y="3881279"/>
            <a:ext cx="2917017" cy="369332"/>
          </a:xfrm>
          <a:prstGeom prst="rect">
            <a:avLst/>
          </a:prstGeom>
          <a:noFill/>
        </p:spPr>
        <p:txBody>
          <a:bodyPr wrap="none" rtlCol="0">
            <a:spAutoFit/>
          </a:bodyPr>
          <a:lstStyle/>
          <a:p>
            <a:r>
              <a:rPr lang="en-US" dirty="0"/>
              <a:t>Contains non-root User Data.</a:t>
            </a:r>
          </a:p>
        </p:txBody>
      </p:sp>
      <p:cxnSp>
        <p:nvCxnSpPr>
          <p:cNvPr id="60" name="Straight Arrow Connector 59">
            <a:extLst>
              <a:ext uri="{FF2B5EF4-FFF2-40B4-BE49-F238E27FC236}">
                <a16:creationId xmlns:a16="http://schemas.microsoft.com/office/drawing/2014/main" id="{043071D4-917A-4F4A-B785-6C855436C721}"/>
              </a:ext>
            </a:extLst>
          </p:cNvPr>
          <p:cNvCxnSpPr>
            <a:cxnSpLocks/>
            <a:stCxn id="63" idx="1"/>
          </p:cNvCxnSpPr>
          <p:nvPr/>
        </p:nvCxnSpPr>
        <p:spPr>
          <a:xfrm flipH="1">
            <a:off x="5227320" y="3496815"/>
            <a:ext cx="3101134" cy="8375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344AAAC-AA2B-964E-A48D-A0A553DBCF4F}"/>
              </a:ext>
            </a:extLst>
          </p:cNvPr>
          <p:cNvSpPr txBox="1"/>
          <p:nvPr/>
        </p:nvSpPr>
        <p:spPr>
          <a:xfrm>
            <a:off x="8328454" y="3173649"/>
            <a:ext cx="3863546" cy="646331"/>
          </a:xfrm>
          <a:prstGeom prst="rect">
            <a:avLst/>
          </a:prstGeom>
          <a:noFill/>
        </p:spPr>
        <p:txBody>
          <a:bodyPr wrap="square" rtlCol="0">
            <a:spAutoFit/>
          </a:bodyPr>
          <a:lstStyle/>
          <a:p>
            <a:r>
              <a:rPr lang="en-US" dirty="0"/>
              <a:t>Contains files and executables required by all users and applications.</a:t>
            </a:r>
          </a:p>
        </p:txBody>
      </p:sp>
      <p:cxnSp>
        <p:nvCxnSpPr>
          <p:cNvPr id="4100" name="Straight Arrow Connector 4099">
            <a:extLst>
              <a:ext uri="{FF2B5EF4-FFF2-40B4-BE49-F238E27FC236}">
                <a16:creationId xmlns:a16="http://schemas.microsoft.com/office/drawing/2014/main" id="{4694152D-1FA8-FE42-BA2A-E5A80F27D5A0}"/>
              </a:ext>
            </a:extLst>
          </p:cNvPr>
          <p:cNvCxnSpPr>
            <a:cxnSpLocks/>
            <a:stCxn id="4105" idx="1"/>
          </p:cNvCxnSpPr>
          <p:nvPr/>
        </p:nvCxnSpPr>
        <p:spPr>
          <a:xfrm flipH="1">
            <a:off x="5473584" y="2901124"/>
            <a:ext cx="2868852" cy="12357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05" name="TextBox 4104">
            <a:extLst>
              <a:ext uri="{FF2B5EF4-FFF2-40B4-BE49-F238E27FC236}">
                <a16:creationId xmlns:a16="http://schemas.microsoft.com/office/drawing/2014/main" id="{8B442722-EE6A-6546-8F43-85C314AFC9C1}"/>
              </a:ext>
            </a:extLst>
          </p:cNvPr>
          <p:cNvSpPr txBox="1"/>
          <p:nvPr/>
        </p:nvSpPr>
        <p:spPr>
          <a:xfrm>
            <a:off x="8342436" y="2716458"/>
            <a:ext cx="3074111" cy="369332"/>
          </a:xfrm>
          <a:prstGeom prst="rect">
            <a:avLst/>
          </a:prstGeom>
          <a:noFill/>
        </p:spPr>
        <p:txBody>
          <a:bodyPr wrap="none" rtlCol="0">
            <a:spAutoFit/>
          </a:bodyPr>
          <a:lstStyle/>
          <a:p>
            <a:r>
              <a:rPr lang="en-US" dirty="0"/>
              <a:t>This folder is empty by default.</a:t>
            </a:r>
          </a:p>
        </p:txBody>
      </p:sp>
      <p:cxnSp>
        <p:nvCxnSpPr>
          <p:cNvPr id="4110" name="Straight Arrow Connector 4109">
            <a:extLst>
              <a:ext uri="{FF2B5EF4-FFF2-40B4-BE49-F238E27FC236}">
                <a16:creationId xmlns:a16="http://schemas.microsoft.com/office/drawing/2014/main" id="{C00D4B35-CC6B-4E4C-B6E7-66979E939A91}"/>
              </a:ext>
            </a:extLst>
          </p:cNvPr>
          <p:cNvCxnSpPr>
            <a:cxnSpLocks/>
            <a:stCxn id="4113" idx="1"/>
          </p:cNvCxnSpPr>
          <p:nvPr/>
        </p:nvCxnSpPr>
        <p:spPr>
          <a:xfrm flipH="1">
            <a:off x="4909286" y="2383313"/>
            <a:ext cx="3433150" cy="15585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961D20D7-0E14-184E-ADBB-1F229010172C}"/>
              </a:ext>
            </a:extLst>
          </p:cNvPr>
          <p:cNvSpPr txBox="1"/>
          <p:nvPr/>
        </p:nvSpPr>
        <p:spPr>
          <a:xfrm>
            <a:off x="8342436" y="2198647"/>
            <a:ext cx="3970702" cy="369332"/>
          </a:xfrm>
          <a:prstGeom prst="rect">
            <a:avLst/>
          </a:prstGeom>
          <a:noFill/>
        </p:spPr>
        <p:txBody>
          <a:bodyPr wrap="none" rtlCol="0">
            <a:spAutoFit/>
          </a:bodyPr>
          <a:lstStyle/>
          <a:p>
            <a:r>
              <a:rPr lang="en-US" dirty="0"/>
              <a:t>Contains Device Nodes – used by kernel.</a:t>
            </a:r>
          </a:p>
        </p:txBody>
      </p:sp>
      <p:cxnSp>
        <p:nvCxnSpPr>
          <p:cNvPr id="4121" name="Straight Arrow Connector 4120">
            <a:extLst>
              <a:ext uri="{FF2B5EF4-FFF2-40B4-BE49-F238E27FC236}">
                <a16:creationId xmlns:a16="http://schemas.microsoft.com/office/drawing/2014/main" id="{4D366EB0-EC26-194E-BE5E-661C2EA23750}"/>
              </a:ext>
            </a:extLst>
          </p:cNvPr>
          <p:cNvCxnSpPr>
            <a:cxnSpLocks/>
            <a:stCxn id="4124" idx="1"/>
          </p:cNvCxnSpPr>
          <p:nvPr/>
        </p:nvCxnSpPr>
        <p:spPr>
          <a:xfrm flipH="1">
            <a:off x="5108705" y="1767713"/>
            <a:ext cx="3267360" cy="19401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24" name="TextBox 4123">
            <a:extLst>
              <a:ext uri="{FF2B5EF4-FFF2-40B4-BE49-F238E27FC236}">
                <a16:creationId xmlns:a16="http://schemas.microsoft.com/office/drawing/2014/main" id="{AB8BD846-A1BF-D548-A3AF-F7B764A7BE13}"/>
              </a:ext>
            </a:extLst>
          </p:cNvPr>
          <p:cNvSpPr txBox="1"/>
          <p:nvPr/>
        </p:nvSpPr>
        <p:spPr>
          <a:xfrm>
            <a:off x="8376065" y="1444547"/>
            <a:ext cx="3865408" cy="646331"/>
          </a:xfrm>
          <a:prstGeom prst="rect">
            <a:avLst/>
          </a:prstGeom>
          <a:noFill/>
        </p:spPr>
        <p:txBody>
          <a:bodyPr wrap="square" rtlCol="0">
            <a:spAutoFit/>
          </a:bodyPr>
          <a:lstStyle/>
          <a:p>
            <a:r>
              <a:rPr lang="en-US" dirty="0"/>
              <a:t>Contain memory dumps, used for debugging.</a:t>
            </a:r>
          </a:p>
        </p:txBody>
      </p:sp>
    </p:spTree>
    <p:extLst>
      <p:ext uri="{BB962C8B-B14F-4D97-AF65-F5344CB8AC3E}">
        <p14:creationId xmlns:p14="http://schemas.microsoft.com/office/powerpoint/2010/main" val="134523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6CB67-5622-364A-A199-234F2774722E}"/>
              </a:ext>
            </a:extLst>
          </p:cNvPr>
          <p:cNvSpPr txBox="1"/>
          <p:nvPr/>
        </p:nvSpPr>
        <p:spPr>
          <a:xfrm>
            <a:off x="507014" y="458259"/>
            <a:ext cx="3181833" cy="461665"/>
          </a:xfrm>
          <a:prstGeom prst="rect">
            <a:avLst/>
          </a:prstGeom>
          <a:noFill/>
        </p:spPr>
        <p:txBody>
          <a:bodyPr wrap="none" rtlCol="0">
            <a:spAutoFit/>
          </a:bodyPr>
          <a:lstStyle/>
          <a:p>
            <a:r>
              <a:rPr lang="en-US" sz="2400" dirty="0"/>
              <a:t>Root Level Folder View: </a:t>
            </a:r>
          </a:p>
        </p:txBody>
      </p:sp>
      <p:pic>
        <p:nvPicPr>
          <p:cNvPr id="1026" name="Picture 2">
            <a:extLst>
              <a:ext uri="{FF2B5EF4-FFF2-40B4-BE49-F238E27FC236}">
                <a16:creationId xmlns:a16="http://schemas.microsoft.com/office/drawing/2014/main" id="{999461F2-0EA3-554C-A05C-86526401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31" y="1257119"/>
            <a:ext cx="7996138" cy="37336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0B1D3BB-37D4-D948-9659-9C3718FE54DA}"/>
              </a:ext>
            </a:extLst>
          </p:cNvPr>
          <p:cNvCxnSpPr>
            <a:cxnSpLocks/>
            <a:stCxn id="7" idx="0"/>
          </p:cNvCxnSpPr>
          <p:nvPr/>
        </p:nvCxnSpPr>
        <p:spPr>
          <a:xfrm flipH="1" flipV="1">
            <a:off x="8722426" y="4564464"/>
            <a:ext cx="912114" cy="1370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AA85D8-DF61-F744-99A1-D89A030C0F58}"/>
              </a:ext>
            </a:extLst>
          </p:cNvPr>
          <p:cNvSpPr txBox="1"/>
          <p:nvPr/>
        </p:nvSpPr>
        <p:spPr>
          <a:xfrm>
            <a:off x="7505078" y="5934670"/>
            <a:ext cx="4258923" cy="646331"/>
          </a:xfrm>
          <a:prstGeom prst="rect">
            <a:avLst/>
          </a:prstGeom>
          <a:noFill/>
        </p:spPr>
        <p:txBody>
          <a:bodyPr wrap="none" rtlCol="0">
            <a:spAutoFit/>
          </a:bodyPr>
          <a:lstStyle/>
          <a:p>
            <a:pPr marL="285750" indent="-285750">
              <a:buFont typeface="Arial" panose="020B0604020202020204" pitchFamily="34" charset="0"/>
              <a:buChar char="•"/>
            </a:pPr>
            <a:r>
              <a:rPr lang="en-US" dirty="0"/>
              <a:t>Symbolic Link to User Data ~/private/var</a:t>
            </a:r>
          </a:p>
          <a:p>
            <a:endParaRPr lang="en-US" dirty="0"/>
          </a:p>
        </p:txBody>
      </p:sp>
      <p:cxnSp>
        <p:nvCxnSpPr>
          <p:cNvPr id="10" name="Straight Arrow Connector 9">
            <a:extLst>
              <a:ext uri="{FF2B5EF4-FFF2-40B4-BE49-F238E27FC236}">
                <a16:creationId xmlns:a16="http://schemas.microsoft.com/office/drawing/2014/main" id="{60201F98-9B7C-1C42-9B9D-1437E861D307}"/>
              </a:ext>
            </a:extLst>
          </p:cNvPr>
          <p:cNvCxnSpPr>
            <a:cxnSpLocks/>
            <a:stCxn id="11" idx="0"/>
          </p:cNvCxnSpPr>
          <p:nvPr/>
        </p:nvCxnSpPr>
        <p:spPr>
          <a:xfrm flipV="1">
            <a:off x="4858110" y="2939143"/>
            <a:ext cx="536850" cy="2533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1EA4D8-C666-374C-BFE9-33BEA7C56D94}"/>
              </a:ext>
            </a:extLst>
          </p:cNvPr>
          <p:cNvSpPr txBox="1"/>
          <p:nvPr/>
        </p:nvSpPr>
        <p:spPr>
          <a:xfrm>
            <a:off x="3158666" y="5473005"/>
            <a:ext cx="33988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lock icon means that a file or folder is owned by a privileged user, such as </a:t>
            </a:r>
            <a:r>
              <a:rPr lang="en-US" dirty="0">
                <a:solidFill>
                  <a:srgbClr val="FF0000"/>
                </a:solidFill>
              </a:rPr>
              <a:t>root</a:t>
            </a:r>
          </a:p>
        </p:txBody>
      </p:sp>
    </p:spTree>
    <p:extLst>
      <p:ext uri="{BB962C8B-B14F-4D97-AF65-F5344CB8AC3E}">
        <p14:creationId xmlns:p14="http://schemas.microsoft.com/office/powerpoint/2010/main" val="309839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F4A4-1CE3-47D6-A954-6C249D402CC3}"/>
              </a:ext>
            </a:extLst>
          </p:cNvPr>
          <p:cNvSpPr>
            <a:spLocks noGrp="1"/>
          </p:cNvSpPr>
          <p:nvPr>
            <p:ph type="title"/>
          </p:nvPr>
        </p:nvSpPr>
        <p:spPr>
          <a:xfrm>
            <a:off x="300446" y="139920"/>
            <a:ext cx="10515600" cy="1325563"/>
          </a:xfrm>
        </p:spPr>
        <p:txBody>
          <a:bodyPr>
            <a:normAutofit/>
          </a:bodyPr>
          <a:lstStyle/>
          <a:p>
            <a:r>
              <a:rPr lang="en-US" sz="2800" dirty="0"/>
              <a:t>~/System/Library: iOS Building Block</a:t>
            </a:r>
          </a:p>
        </p:txBody>
      </p:sp>
      <p:pic>
        <p:nvPicPr>
          <p:cNvPr id="2052" name="Picture 4">
            <a:extLst>
              <a:ext uri="{FF2B5EF4-FFF2-40B4-BE49-F238E27FC236}">
                <a16:creationId xmlns:a16="http://schemas.microsoft.com/office/drawing/2014/main" id="{A9B52A25-7982-964C-8F09-BD4CDB7E7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45" y="1419762"/>
            <a:ext cx="11737387" cy="2877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41F197-D02C-5542-89D0-D285871A5966}"/>
              </a:ext>
            </a:extLst>
          </p:cNvPr>
          <p:cNvSpPr txBox="1"/>
          <p:nvPr/>
        </p:nvSpPr>
        <p:spPr>
          <a:xfrm>
            <a:off x="150591" y="4820194"/>
            <a:ext cx="1188724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folder contains the bulk of the root partition. It contains Frameworks among many other things.</a:t>
            </a:r>
            <a:r>
              <a:rPr lang="en-GB" dirty="0"/>
              <a:t> Contains system configuration files critical to maintaining device's state.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to be confused with ~/var/mobile/library.</a:t>
            </a:r>
          </a:p>
        </p:txBody>
      </p:sp>
    </p:spTree>
    <p:extLst>
      <p:ext uri="{BB962C8B-B14F-4D97-AF65-F5344CB8AC3E}">
        <p14:creationId xmlns:p14="http://schemas.microsoft.com/office/powerpoint/2010/main" val="98820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3DE4-AB3C-5B45-9556-FD1ED86DA816}"/>
              </a:ext>
            </a:extLst>
          </p:cNvPr>
          <p:cNvSpPr>
            <a:spLocks noGrp="1"/>
          </p:cNvSpPr>
          <p:nvPr>
            <p:ph type="title"/>
          </p:nvPr>
        </p:nvSpPr>
        <p:spPr/>
        <p:txBody>
          <a:bodyPr>
            <a:normAutofit/>
          </a:bodyPr>
          <a:lstStyle/>
          <a:p>
            <a:r>
              <a:rPr lang="en-US" sz="2800" dirty="0"/>
              <a:t>~/private/var/mobile/Library: User data storage</a:t>
            </a:r>
          </a:p>
        </p:txBody>
      </p:sp>
      <p:pic>
        <p:nvPicPr>
          <p:cNvPr id="3074" name="Picture 2">
            <a:extLst>
              <a:ext uri="{FF2B5EF4-FFF2-40B4-BE49-F238E27FC236}">
                <a16:creationId xmlns:a16="http://schemas.microsoft.com/office/drawing/2014/main" id="{A89A4F40-B4A0-C545-94CE-738C4D464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7" y="1455169"/>
            <a:ext cx="11905286" cy="25375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5EA07E-A8D6-C14A-8A93-46DB78123D82}"/>
              </a:ext>
            </a:extLst>
          </p:cNvPr>
          <p:cNvSpPr txBox="1"/>
          <p:nvPr/>
        </p:nvSpPr>
        <p:spPr>
          <a:xfrm>
            <a:off x="1201783" y="4264149"/>
            <a:ext cx="3323859" cy="2215991"/>
          </a:xfrm>
          <a:prstGeom prst="rect">
            <a:avLst/>
          </a:prstGeom>
          <a:noFill/>
        </p:spPr>
        <p:txBody>
          <a:bodyPr wrap="none" rtlCol="0">
            <a:spAutoFit/>
          </a:bodyPr>
          <a:lstStyle/>
          <a:p>
            <a:r>
              <a:rPr lang="en-US" sz="2000" dirty="0"/>
              <a:t>Contains:</a:t>
            </a:r>
          </a:p>
          <a:p>
            <a:pPr marL="285750" indent="-285750">
              <a:buFont typeface="Arial" panose="020B0604020202020204" pitchFamily="34" charset="0"/>
              <a:buChar char="•"/>
            </a:pPr>
            <a:r>
              <a:rPr lang="en-US" sz="2000" dirty="0"/>
              <a:t>All iOS app data</a:t>
            </a:r>
          </a:p>
          <a:p>
            <a:pPr marL="742950" lvl="1" indent="-285750">
              <a:buFont typeface="Arial" panose="020B0604020202020204" pitchFamily="34" charset="0"/>
              <a:buChar char="•"/>
            </a:pPr>
            <a:r>
              <a:rPr lang="en-US" sz="2000" dirty="0"/>
              <a:t>native apps or </a:t>
            </a:r>
          </a:p>
          <a:p>
            <a:pPr marL="742950" lvl="1" indent="-285750">
              <a:buFont typeface="Arial" panose="020B0604020202020204" pitchFamily="34" charset="0"/>
              <a:buChar char="•"/>
            </a:pPr>
            <a:r>
              <a:rPr lang="en-US" sz="2000" dirty="0"/>
              <a:t>3</a:t>
            </a:r>
            <a:r>
              <a:rPr lang="en-US" sz="2000" baseline="30000" dirty="0"/>
              <a:t>rd</a:t>
            </a:r>
            <a:r>
              <a:rPr lang="en-US" sz="2000" dirty="0"/>
              <a:t> party</a:t>
            </a:r>
          </a:p>
          <a:p>
            <a:pPr marL="285750" indent="-285750">
              <a:buFont typeface="Arial" panose="020B0604020202020204" pitchFamily="34" charset="0"/>
              <a:buChar char="•"/>
            </a:pPr>
            <a:r>
              <a:rPr lang="en-US" sz="2000" dirty="0"/>
              <a:t>All system preferences/logs</a:t>
            </a:r>
          </a:p>
          <a:p>
            <a:pPr marL="285750" indent="-285750">
              <a:buFont typeface="Arial" panose="020B0604020202020204" pitchFamily="34" charset="0"/>
              <a:buChar char="•"/>
            </a:pPr>
            <a:r>
              <a:rPr lang="en-US" sz="2000" dirty="0"/>
              <a:t>All app generated data </a:t>
            </a:r>
          </a:p>
          <a:p>
            <a:endParaRPr lang="en-US" dirty="0"/>
          </a:p>
        </p:txBody>
      </p:sp>
    </p:spTree>
    <p:extLst>
      <p:ext uri="{BB962C8B-B14F-4D97-AF65-F5344CB8AC3E}">
        <p14:creationId xmlns:p14="http://schemas.microsoft.com/office/powerpoint/2010/main" val="57099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13C1-B1E1-F344-980B-74A5595AAD76}"/>
              </a:ext>
            </a:extLst>
          </p:cNvPr>
          <p:cNvSpPr>
            <a:spLocks noGrp="1"/>
          </p:cNvSpPr>
          <p:nvPr>
            <p:ph type="title"/>
          </p:nvPr>
        </p:nvSpPr>
        <p:spPr>
          <a:xfrm>
            <a:off x="145472" y="354855"/>
            <a:ext cx="10515600" cy="1325563"/>
          </a:xfrm>
        </p:spPr>
        <p:txBody>
          <a:bodyPr/>
          <a:lstStyle/>
          <a:p>
            <a:r>
              <a:rPr lang="en-US" dirty="0"/>
              <a:t>Where are applications installed? </a:t>
            </a:r>
          </a:p>
        </p:txBody>
      </p:sp>
      <p:sp>
        <p:nvSpPr>
          <p:cNvPr id="3" name="TextBox 2">
            <a:extLst>
              <a:ext uri="{FF2B5EF4-FFF2-40B4-BE49-F238E27FC236}">
                <a16:creationId xmlns:a16="http://schemas.microsoft.com/office/drawing/2014/main" id="{AA9C8164-F7E4-5A47-8669-3AC5D02FFFE7}"/>
              </a:ext>
            </a:extLst>
          </p:cNvPr>
          <p:cNvSpPr txBox="1"/>
          <p:nvPr/>
        </p:nvSpPr>
        <p:spPr>
          <a:xfrm>
            <a:off x="-1" y="2763858"/>
            <a:ext cx="6858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Application data is stored in: ~/var/containers/Bundle/Application</a:t>
            </a:r>
          </a:p>
          <a:p>
            <a:pPr marL="742950" lvl="1" indent="-285750">
              <a:buFont typeface="Arial" panose="020B0604020202020204" pitchFamily="34" charset="0"/>
              <a:buChar char="•"/>
            </a:pPr>
            <a:r>
              <a:rPr lang="en-US" dirty="0"/>
              <a:t>This contains code, apple signatures, and frameworks, </a:t>
            </a:r>
            <a:r>
              <a:rPr lang="en-US" dirty="0">
                <a:solidFill>
                  <a:srgbClr val="FF0000"/>
                </a:solidFill>
              </a:rPr>
              <a:t>no user data</a:t>
            </a:r>
            <a:r>
              <a:rPr lang="en-US" dirty="0"/>
              <a:t>.</a:t>
            </a:r>
          </a:p>
          <a:p>
            <a:pPr lvl="1"/>
            <a:endParaRPr lang="en-US" dirty="0"/>
          </a:p>
          <a:p>
            <a:pPr marL="285750" indent="-285750">
              <a:buFont typeface="Arial" panose="020B0604020202020204" pitchFamily="34" charset="0"/>
              <a:buChar char="•"/>
            </a:pPr>
            <a:r>
              <a:rPr lang="en-US" dirty="0"/>
              <a:t>Applications </a:t>
            </a:r>
            <a:r>
              <a:rPr lang="en-US" dirty="0">
                <a:solidFill>
                  <a:srgbClr val="FF0000"/>
                </a:solidFill>
              </a:rPr>
              <a:t>user data </a:t>
            </a:r>
            <a:r>
              <a:rPr lang="en-US" dirty="0"/>
              <a:t>is stored in: ~/var/mobile/Containers/Data/Application.</a:t>
            </a:r>
          </a:p>
          <a:p>
            <a:pPr marL="742950" lvl="1" indent="-285750">
              <a:buFont typeface="Arial" panose="020B0604020202020204" pitchFamily="34" charset="0"/>
              <a:buChar char="•"/>
            </a:pPr>
            <a:r>
              <a:rPr lang="en-US" dirty="0"/>
              <a:t>This contains user generated data and preferences. </a:t>
            </a:r>
          </a:p>
        </p:txBody>
      </p:sp>
      <p:pic>
        <p:nvPicPr>
          <p:cNvPr id="4098" name="Picture 2">
            <a:extLst>
              <a:ext uri="{FF2B5EF4-FFF2-40B4-BE49-F238E27FC236}">
                <a16:creationId xmlns:a16="http://schemas.microsoft.com/office/drawing/2014/main" id="{281E0FCB-4AB9-9D44-8ACE-207ADA4F0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965" y="1844766"/>
            <a:ext cx="5210035" cy="501323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46B2DE72-868F-2543-86AB-466A0C10997B}"/>
              </a:ext>
            </a:extLst>
          </p:cNvPr>
          <p:cNvCxnSpPr>
            <a:cxnSpLocks/>
          </p:cNvCxnSpPr>
          <p:nvPr/>
        </p:nvCxnSpPr>
        <p:spPr>
          <a:xfrm>
            <a:off x="6394268" y="2599509"/>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699EB-DC95-124B-8807-E0D07BABEC30}"/>
              </a:ext>
            </a:extLst>
          </p:cNvPr>
          <p:cNvCxnSpPr>
            <a:cxnSpLocks/>
          </p:cNvCxnSpPr>
          <p:nvPr/>
        </p:nvCxnSpPr>
        <p:spPr>
          <a:xfrm>
            <a:off x="6394268" y="3587932"/>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EF8CF-376A-7442-8F94-8CE2A72EE816}"/>
              </a:ext>
            </a:extLst>
          </p:cNvPr>
          <p:cNvCxnSpPr>
            <a:cxnSpLocks/>
          </p:cNvCxnSpPr>
          <p:nvPr/>
        </p:nvCxnSpPr>
        <p:spPr>
          <a:xfrm>
            <a:off x="6394268" y="4702629"/>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E8493D-9542-064B-AB0A-B7C3487B8475}"/>
              </a:ext>
            </a:extLst>
          </p:cNvPr>
          <p:cNvCxnSpPr>
            <a:cxnSpLocks/>
          </p:cNvCxnSpPr>
          <p:nvPr/>
        </p:nvCxnSpPr>
        <p:spPr>
          <a:xfrm>
            <a:off x="6394268" y="4075612"/>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976F4C-CBE7-9C46-8094-BA82C0CEDF8A}"/>
              </a:ext>
            </a:extLst>
          </p:cNvPr>
          <p:cNvCxnSpPr>
            <a:cxnSpLocks/>
          </p:cNvCxnSpPr>
          <p:nvPr/>
        </p:nvCxnSpPr>
        <p:spPr>
          <a:xfrm>
            <a:off x="6394268" y="5277394"/>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421126-042C-6643-BAF5-D0631CCA3375}"/>
              </a:ext>
            </a:extLst>
          </p:cNvPr>
          <p:cNvCxnSpPr>
            <a:cxnSpLocks/>
          </p:cNvCxnSpPr>
          <p:nvPr/>
        </p:nvCxnSpPr>
        <p:spPr>
          <a:xfrm>
            <a:off x="6394268" y="6048103"/>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DB818EB-990C-6A45-92DE-9C5AF0B4BB49}"/>
              </a:ext>
            </a:extLst>
          </p:cNvPr>
          <p:cNvCxnSpPr>
            <a:cxnSpLocks/>
          </p:cNvCxnSpPr>
          <p:nvPr/>
        </p:nvCxnSpPr>
        <p:spPr>
          <a:xfrm>
            <a:off x="6400403" y="6583680"/>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81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605F-4A2B-E843-83F5-12FF43716E67}"/>
              </a:ext>
            </a:extLst>
          </p:cNvPr>
          <p:cNvSpPr>
            <a:spLocks noGrp="1"/>
          </p:cNvSpPr>
          <p:nvPr>
            <p:ph type="title"/>
          </p:nvPr>
        </p:nvSpPr>
        <p:spPr/>
        <p:txBody>
          <a:bodyPr/>
          <a:lstStyle/>
          <a:p>
            <a:r>
              <a:rPr lang="en-US" dirty="0"/>
              <a:t>Understanding .</a:t>
            </a:r>
            <a:r>
              <a:rPr lang="en-US" dirty="0" err="1"/>
              <a:t>plists</a:t>
            </a:r>
            <a:r>
              <a:rPr lang="en-US" dirty="0"/>
              <a:t> and .</a:t>
            </a:r>
            <a:r>
              <a:rPr lang="en-US" dirty="0" err="1"/>
              <a:t>dbs</a:t>
            </a:r>
            <a:endParaRPr lang="en-US" dirty="0"/>
          </a:p>
        </p:txBody>
      </p:sp>
      <p:sp>
        <p:nvSpPr>
          <p:cNvPr id="3" name="TextBox 2">
            <a:extLst>
              <a:ext uri="{FF2B5EF4-FFF2-40B4-BE49-F238E27FC236}">
                <a16:creationId xmlns:a16="http://schemas.microsoft.com/office/drawing/2014/main" id="{8DD919E5-A93A-8B47-9785-3177FD9EF2E3}"/>
              </a:ext>
            </a:extLst>
          </p:cNvPr>
          <p:cNvSpPr txBox="1"/>
          <p:nvPr/>
        </p:nvSpPr>
        <p:spPr>
          <a:xfrm>
            <a:off x="571500" y="2019300"/>
            <a:ext cx="81915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Both are data storages</a:t>
            </a:r>
          </a:p>
          <a:p>
            <a:pPr marL="285750" indent="-285750">
              <a:buFont typeface="Arial" panose="020B0604020202020204" pitchFamily="34" charset="0"/>
              <a:buChar char="•"/>
            </a:pPr>
            <a:r>
              <a:rPr lang="en-US" sz="2400" dirty="0"/>
              <a:t>.</a:t>
            </a:r>
            <a:r>
              <a:rPr lang="en-US" sz="2400" dirty="0" err="1"/>
              <a:t>plist</a:t>
            </a:r>
            <a:r>
              <a:rPr lang="en-US" sz="2400" dirty="0"/>
              <a:t> contains property information about a variety of different Mac &amp; iOS programs.</a:t>
            </a:r>
          </a:p>
          <a:p>
            <a:pPr marL="742950" lvl="1" indent="-285750">
              <a:buFont typeface="Arial" panose="020B0604020202020204" pitchFamily="34" charset="0"/>
              <a:buChar char="•"/>
            </a:pPr>
            <a:r>
              <a:rPr lang="en-US" sz="2400" dirty="0"/>
              <a:t>In XML format.</a:t>
            </a:r>
          </a:p>
          <a:p>
            <a:pPr marL="1200150" lvl="2" indent="-285750">
              <a:buFont typeface="Arial" panose="020B0604020202020204" pitchFamily="34" charset="0"/>
              <a:buChar char="•"/>
            </a:pPr>
            <a:r>
              <a:rPr lang="en-US" sz="2400" dirty="0"/>
              <a:t>Install </a:t>
            </a:r>
            <a:r>
              <a:rPr lang="en-US" sz="2400" dirty="0" err="1"/>
              <a:t>plistutility</a:t>
            </a:r>
            <a:r>
              <a:rPr lang="en-US" sz="2400" dirty="0"/>
              <a:t> to read.</a:t>
            </a:r>
          </a:p>
          <a:p>
            <a:pPr marL="1657350" lvl="3" indent="-285750">
              <a:buFont typeface="Arial" panose="020B0604020202020204" pitchFamily="34" charset="0"/>
              <a:buChar char="•"/>
            </a:pPr>
            <a:r>
              <a:rPr lang="en-US" sz="2400" dirty="0"/>
              <a:t>Install command: apt-get install </a:t>
            </a:r>
            <a:r>
              <a:rPr lang="en-US" sz="2400" dirty="0" err="1"/>
              <a:t>libplist</a:t>
            </a:r>
            <a:r>
              <a:rPr lang="en-US" sz="2400" dirty="0"/>
              <a:t>-utils</a:t>
            </a:r>
          </a:p>
          <a:p>
            <a:pPr marL="1657350" lvl="3" indent="-285750">
              <a:buFont typeface="Arial" panose="020B0604020202020204" pitchFamily="34" charset="0"/>
              <a:buChar char="•"/>
            </a:pPr>
            <a:r>
              <a:rPr lang="en-US" sz="2400" dirty="0"/>
              <a:t>Usage example: </a:t>
            </a:r>
            <a:r>
              <a:rPr lang="en-US" sz="2400" dirty="0" err="1"/>
              <a:t>plistutil</a:t>
            </a:r>
            <a:r>
              <a:rPr lang="en-US" sz="2400" dirty="0"/>
              <a:t> -</a:t>
            </a:r>
            <a:r>
              <a:rPr lang="en-US" sz="2400" dirty="0" err="1"/>
              <a:t>i</a:t>
            </a:r>
            <a:r>
              <a:rPr lang="en-US" sz="2400" dirty="0"/>
              <a:t> </a:t>
            </a:r>
            <a:r>
              <a:rPr lang="en-US" sz="2400" dirty="0" err="1"/>
              <a:t>Info.plist</a:t>
            </a:r>
            <a:endParaRPr lang="en-US" sz="2400" dirty="0"/>
          </a:p>
          <a:p>
            <a:pPr marL="285750" indent="-285750">
              <a:buFont typeface="Arial" panose="020B0604020202020204" pitchFamily="34" charset="0"/>
              <a:buChar char="•"/>
            </a:pPr>
            <a:r>
              <a:rPr lang="en-US" sz="2400" dirty="0"/>
              <a:t>.</a:t>
            </a:r>
            <a:r>
              <a:rPr lang="en-US" sz="2400" dirty="0" err="1"/>
              <a:t>db</a:t>
            </a:r>
            <a:r>
              <a:rPr lang="en-US" sz="2400" dirty="0"/>
              <a:t> or .</a:t>
            </a:r>
            <a:r>
              <a:rPr lang="en-US" sz="2400" dirty="0" err="1"/>
              <a:t>sqlite</a:t>
            </a:r>
            <a:r>
              <a:rPr lang="en-US" sz="2400" dirty="0"/>
              <a:t> are used to store any type information</a:t>
            </a:r>
          </a:p>
          <a:p>
            <a:pPr marL="742950" lvl="1" indent="-285750">
              <a:buFont typeface="Arial" panose="020B0604020202020204" pitchFamily="34" charset="0"/>
              <a:buChar char="•"/>
            </a:pPr>
            <a:r>
              <a:rPr lang="en-US" sz="2400" dirty="0"/>
              <a:t>Can be viewed with native program - DB Browser for SQLite.</a:t>
            </a:r>
            <a:br>
              <a:rPr lang="en-US" sz="2000" dirty="0"/>
            </a:br>
            <a:endParaRPr lang="en-US" dirty="0"/>
          </a:p>
        </p:txBody>
      </p:sp>
      <p:pic>
        <p:nvPicPr>
          <p:cNvPr id="5122" name="Picture 2">
            <a:extLst>
              <a:ext uri="{FF2B5EF4-FFF2-40B4-BE49-F238E27FC236}">
                <a16:creationId xmlns:a16="http://schemas.microsoft.com/office/drawing/2014/main" id="{E9F5512C-EA8F-1949-821C-26546F912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926" y="2334490"/>
            <a:ext cx="1104899" cy="1494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62D54E3-012B-EA4E-AC10-E004C64ED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927" y="4630903"/>
            <a:ext cx="11049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3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7149-19CC-7A43-A85F-E206A2D3B3F3}"/>
              </a:ext>
            </a:extLst>
          </p:cNvPr>
          <p:cNvSpPr>
            <a:spLocks noGrp="1"/>
          </p:cNvSpPr>
          <p:nvPr>
            <p:ph type="title"/>
          </p:nvPr>
        </p:nvSpPr>
        <p:spPr>
          <a:xfrm>
            <a:off x="838200" y="365126"/>
            <a:ext cx="10515600" cy="1097914"/>
          </a:xfrm>
        </p:spPr>
        <p:txBody>
          <a:bodyPr/>
          <a:lstStyle/>
          <a:p>
            <a:r>
              <a:rPr lang="en-US" dirty="0"/>
              <a:t>Generally Important .</a:t>
            </a:r>
            <a:r>
              <a:rPr lang="en-US" dirty="0" err="1"/>
              <a:t>plists</a:t>
            </a:r>
            <a:r>
              <a:rPr lang="en-US" dirty="0"/>
              <a:t> &amp; .</a:t>
            </a:r>
            <a:r>
              <a:rPr lang="en-US" dirty="0" err="1"/>
              <a:t>dbs</a:t>
            </a:r>
            <a:r>
              <a:rPr lang="en-US" dirty="0"/>
              <a:t> (1)</a:t>
            </a:r>
          </a:p>
        </p:txBody>
      </p:sp>
      <p:sp>
        <p:nvSpPr>
          <p:cNvPr id="3" name="TextBox 2">
            <a:extLst>
              <a:ext uri="{FF2B5EF4-FFF2-40B4-BE49-F238E27FC236}">
                <a16:creationId xmlns:a16="http://schemas.microsoft.com/office/drawing/2014/main" id="{7AAAF484-2F7D-7048-BD50-218EAAAFF085}"/>
              </a:ext>
            </a:extLst>
          </p:cNvPr>
          <p:cNvSpPr txBox="1"/>
          <p:nvPr/>
        </p:nvSpPr>
        <p:spPr>
          <a:xfrm>
            <a:off x="574430" y="1322362"/>
            <a:ext cx="1129870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Accounts3.sqlite – Found at ~private/var/mobile/Library/Accounts </a:t>
            </a:r>
          </a:p>
          <a:p>
            <a:pPr marL="742950" lvl="1" indent="-285750">
              <a:buFont typeface="Arial" panose="020B0604020202020204" pitchFamily="34" charset="0"/>
              <a:buChar char="•"/>
            </a:pPr>
            <a:r>
              <a:rPr lang="en-US" dirty="0"/>
              <a:t>Contains: </a:t>
            </a:r>
          </a:p>
          <a:p>
            <a:pPr marL="1200150" lvl="2" indent="-285750">
              <a:buFont typeface="Arial" panose="020B0604020202020204" pitchFamily="34" charset="0"/>
              <a:buChar char="•"/>
            </a:pPr>
            <a:r>
              <a:rPr lang="en-US" dirty="0"/>
              <a:t>iCloud accounts present</a:t>
            </a:r>
          </a:p>
          <a:p>
            <a:pPr marL="1200150" lvl="2" indent="-285750">
              <a:buFont typeface="Arial" panose="020B0604020202020204" pitchFamily="34" charset="0"/>
              <a:buChar char="•"/>
            </a:pPr>
            <a:r>
              <a:rPr lang="en-US" dirty="0"/>
              <a:t>iCloud accounts username.</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err="1"/>
              <a:t>Com.apple.mobile.ldbackup.plist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Last iCloud &amp; iTunes backup date &amp; time.</a:t>
            </a:r>
          </a:p>
          <a:p>
            <a:r>
              <a:rPr lang="en-US" dirty="0"/>
              <a:t>.</a:t>
            </a:r>
          </a:p>
          <a:p>
            <a:pPr marL="1200150" lvl="2"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C31ECD37-B8F1-204F-92F3-9D7865092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77438"/>
            <a:ext cx="10928520" cy="13135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3CA61C1-1CD6-AB43-AE59-40A1BA27CA75}"/>
              </a:ext>
            </a:extLst>
          </p:cNvPr>
          <p:cNvCxnSpPr>
            <a:cxnSpLocks/>
          </p:cNvCxnSpPr>
          <p:nvPr/>
        </p:nvCxnSpPr>
        <p:spPr>
          <a:xfrm flipH="1">
            <a:off x="3071812" y="34290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6A030A-C0DB-4644-B4F0-0E2D1212226E}"/>
              </a:ext>
            </a:extLst>
          </p:cNvPr>
          <p:cNvSpPr txBox="1"/>
          <p:nvPr/>
        </p:nvSpPr>
        <p:spPr>
          <a:xfrm>
            <a:off x="4124325" y="3262775"/>
            <a:ext cx="2262351" cy="369332"/>
          </a:xfrm>
          <a:prstGeom prst="rect">
            <a:avLst/>
          </a:prstGeom>
          <a:noFill/>
        </p:spPr>
        <p:txBody>
          <a:bodyPr wrap="none" rtlCol="0">
            <a:spAutoFit/>
          </a:bodyPr>
          <a:lstStyle/>
          <a:p>
            <a:r>
              <a:rPr lang="en-US" dirty="0">
                <a:solidFill>
                  <a:schemeClr val="bg1"/>
                </a:solidFill>
              </a:rPr>
              <a:t>View with DB Browser</a:t>
            </a:r>
          </a:p>
        </p:txBody>
      </p:sp>
      <p:pic>
        <p:nvPicPr>
          <p:cNvPr id="1028" name="Picture 4">
            <a:extLst>
              <a:ext uri="{FF2B5EF4-FFF2-40B4-BE49-F238E27FC236}">
                <a16:creationId xmlns:a16="http://schemas.microsoft.com/office/drawing/2014/main" id="{87ED0054-583D-F142-88AD-43B56469D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05359"/>
            <a:ext cx="10433520" cy="152155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425966E-33AC-184D-8BB7-A7CCD0C8A9F0}"/>
              </a:ext>
            </a:extLst>
          </p:cNvPr>
          <p:cNvCxnSpPr>
            <a:cxnSpLocks/>
          </p:cNvCxnSpPr>
          <p:nvPr/>
        </p:nvCxnSpPr>
        <p:spPr>
          <a:xfrm flipH="1">
            <a:off x="3267074" y="5795962"/>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5953-8012-E547-9592-C1B691804F81}"/>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(2)</a:t>
            </a:r>
          </a:p>
        </p:txBody>
      </p:sp>
      <p:sp>
        <p:nvSpPr>
          <p:cNvPr id="3" name="TextBox 2">
            <a:extLst>
              <a:ext uri="{FF2B5EF4-FFF2-40B4-BE49-F238E27FC236}">
                <a16:creationId xmlns:a16="http://schemas.microsoft.com/office/drawing/2014/main" id="{F490798D-F03C-8F47-99B4-912D3CCF53F2}"/>
              </a:ext>
            </a:extLst>
          </p:cNvPr>
          <p:cNvSpPr txBox="1"/>
          <p:nvPr/>
        </p:nvSpPr>
        <p:spPr>
          <a:xfrm>
            <a:off x="201901" y="1690688"/>
            <a:ext cx="7785593" cy="4247317"/>
          </a:xfrm>
          <a:prstGeom prst="rect">
            <a:avLst/>
          </a:prstGeom>
          <a:noFill/>
        </p:spPr>
        <p:txBody>
          <a:bodyPr wrap="none" rtlCol="0">
            <a:spAutoFit/>
          </a:bodyPr>
          <a:lstStyle/>
          <a:p>
            <a:pPr marL="285750" indent="-285750">
              <a:buFont typeface="Arial" panose="020B0604020202020204" pitchFamily="34" charset="0"/>
              <a:buChar char="•"/>
            </a:pPr>
            <a:r>
              <a:rPr lang="en-US" dirty="0" err="1"/>
              <a:t>Preferences.plist</a:t>
            </a:r>
            <a:r>
              <a:rPr lang="en-US" dirty="0"/>
              <a:t> – Found at ~/var/preferences/</a:t>
            </a:r>
            <a:r>
              <a:rPr lang="en-US" dirty="0" err="1"/>
              <a:t>SystemConfiguration</a:t>
            </a:r>
            <a:endParaRPr lang="en-US" dirty="0"/>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Phone model number</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Com.apple.AppStore.plist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Time zone information</a:t>
            </a:r>
          </a:p>
          <a:p>
            <a:pPr marL="1200150" lvl="2" indent="-285750">
              <a:buFont typeface="Arial" panose="020B0604020202020204" pitchFamily="34" charset="0"/>
              <a:buChar char="•"/>
            </a:pPr>
            <a:endParaRPr lang="en-US" dirty="0"/>
          </a:p>
          <a:p>
            <a:endParaRPr lang="en-US" dirty="0"/>
          </a:p>
          <a:p>
            <a:endParaRPr lang="en-US" dirty="0"/>
          </a:p>
        </p:txBody>
      </p:sp>
      <p:pic>
        <p:nvPicPr>
          <p:cNvPr id="2050" name="Picture 2">
            <a:extLst>
              <a:ext uri="{FF2B5EF4-FFF2-40B4-BE49-F238E27FC236}">
                <a16:creationId xmlns:a16="http://schemas.microsoft.com/office/drawing/2014/main" id="{FAEF01E6-CDD8-5048-B16F-48E2822BA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79699"/>
            <a:ext cx="10164424" cy="14986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F43911D-F0D8-A444-A3F2-B3EABEC761CF}"/>
              </a:ext>
            </a:extLst>
          </p:cNvPr>
          <p:cNvCxnSpPr>
            <a:cxnSpLocks/>
          </p:cNvCxnSpPr>
          <p:nvPr/>
        </p:nvCxnSpPr>
        <p:spPr>
          <a:xfrm flipH="1">
            <a:off x="9596436" y="34290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6A220563-6E3F-9B41-B3C8-E82506DB7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093831"/>
            <a:ext cx="9809021" cy="13990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56CB6BA-E9E0-4348-9CB2-0AB48B5465AF}"/>
              </a:ext>
            </a:extLst>
          </p:cNvPr>
          <p:cNvCxnSpPr>
            <a:cxnSpLocks/>
          </p:cNvCxnSpPr>
          <p:nvPr/>
        </p:nvCxnSpPr>
        <p:spPr>
          <a:xfrm flipH="1">
            <a:off x="10339387" y="57531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86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8AB1-BF0D-F241-965A-46C5E07D38B8}"/>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(3)</a:t>
            </a:r>
          </a:p>
        </p:txBody>
      </p:sp>
      <p:sp>
        <p:nvSpPr>
          <p:cNvPr id="3" name="TextBox 2">
            <a:extLst>
              <a:ext uri="{FF2B5EF4-FFF2-40B4-BE49-F238E27FC236}">
                <a16:creationId xmlns:a16="http://schemas.microsoft.com/office/drawing/2014/main" id="{85AF90A7-49BA-8040-85B5-D95BAE5215F9}"/>
              </a:ext>
            </a:extLst>
          </p:cNvPr>
          <p:cNvSpPr txBox="1"/>
          <p:nvPr/>
        </p:nvSpPr>
        <p:spPr>
          <a:xfrm>
            <a:off x="548904" y="1690688"/>
            <a:ext cx="11094191"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Com.apple.commcenter.plist</a:t>
            </a:r>
            <a:r>
              <a:rPr lang="en-US" dirty="0"/>
              <a:t> – Found at ~/private/var/wireless/Library/Preferences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MSISDN - Mobile Station Integrated Services Digital Network – This is the phone number.</a:t>
            </a:r>
          </a:p>
          <a:p>
            <a:pPr marL="1200150" lvl="2" indent="-285750">
              <a:buFont typeface="Arial" panose="020B0604020202020204" pitchFamily="34" charset="0"/>
              <a:buChar char="•"/>
            </a:pPr>
            <a:r>
              <a:rPr lang="en-US" dirty="0"/>
              <a:t>ICCID – Integrated Circuit Card Identifier – One of a kind signature that identifies the SIM card.</a:t>
            </a:r>
          </a:p>
          <a:p>
            <a:pPr marL="1200150" lvl="2" indent="-285750">
              <a:buFont typeface="Arial" panose="020B0604020202020204" pitchFamily="34" charset="0"/>
              <a:buChar char="•"/>
            </a:pPr>
            <a:r>
              <a:rPr lang="en-US" dirty="0"/>
              <a:t>IMSI – International Mobile Subscriber Identity – Unique code used to identify mobile networks &amp; users</a:t>
            </a:r>
          </a:p>
        </p:txBody>
      </p:sp>
      <p:pic>
        <p:nvPicPr>
          <p:cNvPr id="3074" name="Picture 2">
            <a:extLst>
              <a:ext uri="{FF2B5EF4-FFF2-40B4-BE49-F238E27FC236}">
                <a16:creationId xmlns:a16="http://schemas.microsoft.com/office/drawing/2014/main" id="{2B6CDFD4-0CB8-7340-A15C-076096E8F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04" y="3168016"/>
            <a:ext cx="10946126" cy="29470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FF1D476-A9DC-3A43-95C0-C8B0A7AD0ABC}"/>
              </a:ext>
            </a:extLst>
          </p:cNvPr>
          <p:cNvCxnSpPr>
            <a:cxnSpLocks/>
          </p:cNvCxnSpPr>
          <p:nvPr/>
        </p:nvCxnSpPr>
        <p:spPr>
          <a:xfrm flipH="1">
            <a:off x="3095626" y="4700588"/>
            <a:ext cx="747712" cy="509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09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E74A-A27B-CA41-BD86-C47D8E427BCB}"/>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(4)</a:t>
            </a:r>
          </a:p>
        </p:txBody>
      </p:sp>
      <p:sp>
        <p:nvSpPr>
          <p:cNvPr id="3" name="TextBox 2">
            <a:extLst>
              <a:ext uri="{FF2B5EF4-FFF2-40B4-BE49-F238E27FC236}">
                <a16:creationId xmlns:a16="http://schemas.microsoft.com/office/drawing/2014/main" id="{1380DE75-89F8-264A-BE40-9760107F6453}"/>
              </a:ext>
            </a:extLst>
          </p:cNvPr>
          <p:cNvSpPr txBox="1"/>
          <p:nvPr/>
        </p:nvSpPr>
        <p:spPr>
          <a:xfrm>
            <a:off x="498764" y="1506022"/>
            <a:ext cx="9961418"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t>CellularUsage.db</a:t>
            </a:r>
            <a:r>
              <a:rPr lang="en-US" dirty="0"/>
              <a:t> – Found at ~/private/var/wireless/Library/Databases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Last used ICCID &amp; last used MSISDN</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098" name="Picture 2">
            <a:extLst>
              <a:ext uri="{FF2B5EF4-FFF2-40B4-BE49-F238E27FC236}">
                <a16:creationId xmlns:a16="http://schemas.microsoft.com/office/drawing/2014/main" id="{7214BF7D-783F-1F46-A572-CC0C2381D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4235"/>
            <a:ext cx="10845326" cy="1477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F76DF7A-1293-2542-991A-FA352D23D4F1}"/>
              </a:ext>
            </a:extLst>
          </p:cNvPr>
          <p:cNvCxnSpPr>
            <a:cxnSpLocks/>
          </p:cNvCxnSpPr>
          <p:nvPr/>
        </p:nvCxnSpPr>
        <p:spPr>
          <a:xfrm flipH="1">
            <a:off x="1833564" y="3012520"/>
            <a:ext cx="738187" cy="3226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124C6E-7403-0245-A982-4F13E68BC3AE}"/>
              </a:ext>
            </a:extLst>
          </p:cNvPr>
          <p:cNvSpPr txBox="1"/>
          <p:nvPr/>
        </p:nvSpPr>
        <p:spPr>
          <a:xfrm>
            <a:off x="498764" y="4048064"/>
            <a:ext cx="651806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Sms.db</a:t>
            </a:r>
            <a:r>
              <a:rPr lang="en-US" dirty="0"/>
              <a:t> – Found at ~/private/var/mobile/Library/SMS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on iMessage Message Retention Duration.</a:t>
            </a:r>
          </a:p>
          <a:p>
            <a:endParaRPr lang="en-US" dirty="0"/>
          </a:p>
        </p:txBody>
      </p:sp>
      <p:pic>
        <p:nvPicPr>
          <p:cNvPr id="4100" name="Picture 4">
            <a:extLst>
              <a:ext uri="{FF2B5EF4-FFF2-40B4-BE49-F238E27FC236}">
                <a16:creationId xmlns:a16="http://schemas.microsoft.com/office/drawing/2014/main" id="{39F71E43-752B-9547-957F-5CDC7812D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4996277"/>
            <a:ext cx="10551617" cy="12783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1ED0ED5A-882B-2540-B68B-7BB37334CD66}"/>
              </a:ext>
            </a:extLst>
          </p:cNvPr>
          <p:cNvCxnSpPr>
            <a:cxnSpLocks/>
          </p:cNvCxnSpPr>
          <p:nvPr/>
        </p:nvCxnSpPr>
        <p:spPr>
          <a:xfrm>
            <a:off x="10044113" y="4996277"/>
            <a:ext cx="528637" cy="5450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6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B38C6-785E-40DD-87ED-E0F072B3E7BB}"/>
              </a:ext>
            </a:extLst>
          </p:cNvPr>
          <p:cNvSpPr>
            <a:spLocks noGrp="1"/>
          </p:cNvSpPr>
          <p:nvPr>
            <p:ph type="title"/>
          </p:nvPr>
        </p:nvSpPr>
        <p:spPr/>
        <p:txBody>
          <a:bodyPr/>
          <a:lstStyle/>
          <a:p>
            <a:r>
              <a:rPr lang="en-US"/>
              <a:t>Overview</a:t>
            </a:r>
          </a:p>
        </p:txBody>
      </p:sp>
      <p:sp>
        <p:nvSpPr>
          <p:cNvPr id="5" name="Content Placeholder 4">
            <a:extLst>
              <a:ext uri="{FF2B5EF4-FFF2-40B4-BE49-F238E27FC236}">
                <a16:creationId xmlns:a16="http://schemas.microsoft.com/office/drawing/2014/main" id="{1200835B-B4F5-499F-BB0B-7799CB515189}"/>
              </a:ext>
            </a:extLst>
          </p:cNvPr>
          <p:cNvSpPr>
            <a:spLocks noGrp="1"/>
          </p:cNvSpPr>
          <p:nvPr>
            <p:ph idx="1"/>
          </p:nvPr>
        </p:nvSpPr>
        <p:spPr/>
        <p:txBody>
          <a:bodyPr/>
          <a:lstStyle/>
          <a:p>
            <a:r>
              <a:rPr lang="en-US" dirty="0"/>
              <a:t>iOS Image Description</a:t>
            </a:r>
          </a:p>
          <a:p>
            <a:r>
              <a:rPr lang="en-US" dirty="0"/>
              <a:t>File System Structure</a:t>
            </a:r>
          </a:p>
          <a:p>
            <a:r>
              <a:rPr lang="en-US" dirty="0"/>
              <a:t>Understanding the Application Bundles</a:t>
            </a:r>
          </a:p>
        </p:txBody>
      </p:sp>
    </p:spTree>
    <p:extLst>
      <p:ext uri="{BB962C8B-B14F-4D97-AF65-F5344CB8AC3E}">
        <p14:creationId xmlns:p14="http://schemas.microsoft.com/office/powerpoint/2010/main" val="368945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2A48-A65D-3D41-BF9A-55128A5A72F6}"/>
              </a:ext>
            </a:extLst>
          </p:cNvPr>
          <p:cNvSpPr>
            <a:spLocks noGrp="1"/>
          </p:cNvSpPr>
          <p:nvPr>
            <p:ph type="title"/>
          </p:nvPr>
        </p:nvSpPr>
        <p:spPr>
          <a:xfrm>
            <a:off x="838200" y="365126"/>
            <a:ext cx="10515600" cy="1163638"/>
          </a:xfrm>
        </p:spPr>
        <p:txBody>
          <a:bodyPr/>
          <a:lstStyle/>
          <a:p>
            <a:r>
              <a:rPr lang="en-US" dirty="0"/>
              <a:t>Generally Important .</a:t>
            </a:r>
            <a:r>
              <a:rPr lang="en-US" dirty="0" err="1"/>
              <a:t>plists</a:t>
            </a:r>
            <a:r>
              <a:rPr lang="en-US" dirty="0"/>
              <a:t> &amp; .</a:t>
            </a:r>
            <a:r>
              <a:rPr lang="en-US" dirty="0" err="1"/>
              <a:t>dbs</a:t>
            </a:r>
            <a:r>
              <a:rPr lang="en-US" dirty="0"/>
              <a:t> (5)</a:t>
            </a:r>
          </a:p>
        </p:txBody>
      </p:sp>
      <p:sp>
        <p:nvSpPr>
          <p:cNvPr id="3" name="TextBox 2">
            <a:extLst>
              <a:ext uri="{FF2B5EF4-FFF2-40B4-BE49-F238E27FC236}">
                <a16:creationId xmlns:a16="http://schemas.microsoft.com/office/drawing/2014/main" id="{0A30F6C3-9D8E-E64B-A050-28068E8EE107}"/>
              </a:ext>
            </a:extLst>
          </p:cNvPr>
          <p:cNvSpPr txBox="1"/>
          <p:nvPr/>
        </p:nvSpPr>
        <p:spPr>
          <a:xfrm>
            <a:off x="44005" y="1343025"/>
            <a:ext cx="12043219" cy="4247317"/>
          </a:xfrm>
          <a:prstGeom prst="rect">
            <a:avLst/>
          </a:prstGeom>
          <a:noFill/>
        </p:spPr>
        <p:txBody>
          <a:bodyPr wrap="square" rtlCol="0">
            <a:spAutoFit/>
          </a:bodyPr>
          <a:lstStyle/>
          <a:p>
            <a:pPr marL="285750" indent="-285750">
              <a:buFont typeface="Arial" panose="020B0604020202020204" pitchFamily="34" charset="0"/>
              <a:buChar char="•"/>
            </a:pPr>
            <a:r>
              <a:rPr lang="en-US" dirty="0" err="1"/>
              <a:t>Com.apple.icloud.findmydeviced.FMIPAccounts.plist</a:t>
            </a:r>
            <a:r>
              <a:rPr lang="en-US" dirty="0"/>
              <a:t> – Found at ~/private/var/containers/Shared/</a:t>
            </a:r>
            <a:r>
              <a:rPr lang="en-US" dirty="0" err="1"/>
              <a:t>SystemGroup</a:t>
            </a:r>
            <a:r>
              <a:rPr lang="en-US" dirty="0"/>
              <a:t>/</a:t>
            </a:r>
            <a:r>
              <a:rPr lang="en-US" dirty="0" err="1"/>
              <a:t>systemgroup.com.apple.icloud.findmydevice.managed</a:t>
            </a:r>
            <a:r>
              <a:rPr lang="en-US" dirty="0"/>
              <a:t>/Library/Preferences</a:t>
            </a:r>
          </a:p>
          <a:p>
            <a:pPr marL="742950" lvl="1" indent="-285750">
              <a:buFont typeface="Arial" panose="020B0604020202020204" pitchFamily="34" charset="0"/>
              <a:buChar char="•"/>
            </a:pPr>
            <a:r>
              <a:rPr lang="en-US" dirty="0"/>
              <a:t>Contains: </a:t>
            </a:r>
          </a:p>
          <a:p>
            <a:pPr marL="1200150" lvl="2" indent="-285750">
              <a:buFont typeface="Arial" panose="020B0604020202020204" pitchFamily="34" charset="0"/>
              <a:buChar char="•"/>
            </a:pPr>
            <a:r>
              <a:rPr lang="en-US" dirty="0"/>
              <a:t>Information if Find my iPhone is enabled. </a:t>
            </a:r>
            <a:r>
              <a:rPr lang="en-US" dirty="0">
                <a:solidFill>
                  <a:srgbClr val="FF0000"/>
                </a:solidFill>
              </a:rPr>
              <a:t>Need Root Privileges to view this folder. </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err="1"/>
              <a:t>Com.apple.locationd.plist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if Location services are enables.</a:t>
            </a:r>
          </a:p>
          <a:p>
            <a:endParaRPr lang="en-US" dirty="0"/>
          </a:p>
        </p:txBody>
      </p:sp>
      <p:pic>
        <p:nvPicPr>
          <p:cNvPr id="5122" name="Picture 2">
            <a:extLst>
              <a:ext uri="{FF2B5EF4-FFF2-40B4-BE49-F238E27FC236}">
                <a16:creationId xmlns:a16="http://schemas.microsoft.com/office/drawing/2014/main" id="{A0A1E284-A554-0A4F-ACA2-C069D79C7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74" y="2543940"/>
            <a:ext cx="9600402" cy="18407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715BFF3-D072-7840-8260-2D0796079654}"/>
              </a:ext>
            </a:extLst>
          </p:cNvPr>
          <p:cNvCxnSpPr>
            <a:cxnSpLocks/>
          </p:cNvCxnSpPr>
          <p:nvPr/>
        </p:nvCxnSpPr>
        <p:spPr>
          <a:xfrm flipH="1">
            <a:off x="2547940" y="3429000"/>
            <a:ext cx="1052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3FAA95AC-8A6C-7B46-976D-4AFF65E2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269735"/>
            <a:ext cx="10366928" cy="14453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199D1A1-FEFA-8341-8597-DBE4A1C91C49}"/>
              </a:ext>
            </a:extLst>
          </p:cNvPr>
          <p:cNvCxnSpPr>
            <a:cxnSpLocks/>
          </p:cNvCxnSpPr>
          <p:nvPr/>
        </p:nvCxnSpPr>
        <p:spPr>
          <a:xfrm flipH="1">
            <a:off x="3074195" y="5953125"/>
            <a:ext cx="1052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2AE584-7E07-4275-9384-631DA4DDAFE0}"/>
              </a:ext>
            </a:extLst>
          </p:cNvPr>
          <p:cNvSpPr>
            <a:spLocks noGrp="1"/>
          </p:cNvSpPr>
          <p:nvPr>
            <p:ph type="title"/>
          </p:nvPr>
        </p:nvSpPr>
        <p:spPr>
          <a:xfrm>
            <a:off x="214313" y="1709738"/>
            <a:ext cx="11133137" cy="2852737"/>
          </a:xfrm>
        </p:spPr>
        <p:txBody>
          <a:bodyPr/>
          <a:lstStyle/>
          <a:p>
            <a:r>
              <a:rPr lang="en-US" dirty="0"/>
              <a:t>Understanding Application Bundles</a:t>
            </a:r>
          </a:p>
        </p:txBody>
      </p:sp>
      <p:sp>
        <p:nvSpPr>
          <p:cNvPr id="5" name="Text Placeholder 4">
            <a:extLst>
              <a:ext uri="{FF2B5EF4-FFF2-40B4-BE49-F238E27FC236}">
                <a16:creationId xmlns:a16="http://schemas.microsoft.com/office/drawing/2014/main" id="{185A59FC-855D-4D57-8A89-43DFE545F8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301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545D-5D6E-7845-84FA-C49305F6D1F7}"/>
              </a:ext>
            </a:extLst>
          </p:cNvPr>
          <p:cNvSpPr>
            <a:spLocks noGrp="1"/>
          </p:cNvSpPr>
          <p:nvPr>
            <p:ph type="title"/>
          </p:nvPr>
        </p:nvSpPr>
        <p:spPr/>
        <p:txBody>
          <a:bodyPr/>
          <a:lstStyle/>
          <a:p>
            <a:r>
              <a:rPr lang="en-US" dirty="0"/>
              <a:t>The iOS Application Bundle Structure:</a:t>
            </a:r>
          </a:p>
        </p:txBody>
      </p:sp>
      <p:pic>
        <p:nvPicPr>
          <p:cNvPr id="6" name="Picture 5" descr="Graphical user interface, text, application, Word&#10;&#10;Description automatically generated">
            <a:extLst>
              <a:ext uri="{FF2B5EF4-FFF2-40B4-BE49-F238E27FC236}">
                <a16:creationId xmlns:a16="http://schemas.microsoft.com/office/drawing/2014/main" id="{22C1375C-830B-6D4D-9CF9-18C9D15C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632" y="1358027"/>
            <a:ext cx="8059943" cy="5499973"/>
          </a:xfrm>
          <a:prstGeom prst="rect">
            <a:avLst/>
          </a:prstGeom>
        </p:spPr>
      </p:pic>
      <p:sp>
        <p:nvSpPr>
          <p:cNvPr id="7" name="TextBox 6">
            <a:extLst>
              <a:ext uri="{FF2B5EF4-FFF2-40B4-BE49-F238E27FC236}">
                <a16:creationId xmlns:a16="http://schemas.microsoft.com/office/drawing/2014/main" id="{64FF77C3-C7CE-AC4E-B36A-5AA4B02F7D66}"/>
              </a:ext>
            </a:extLst>
          </p:cNvPr>
          <p:cNvSpPr txBox="1"/>
          <p:nvPr/>
        </p:nvSpPr>
        <p:spPr>
          <a:xfrm>
            <a:off x="0" y="1690688"/>
            <a:ext cx="3017632" cy="3970318"/>
          </a:xfrm>
          <a:prstGeom prst="rect">
            <a:avLst/>
          </a:prstGeom>
          <a:noFill/>
        </p:spPr>
        <p:txBody>
          <a:bodyPr wrap="square" rtlCol="0">
            <a:spAutoFit/>
          </a:bodyPr>
          <a:lstStyle/>
          <a:p>
            <a:r>
              <a:rPr lang="en-US" dirty="0"/>
              <a:t>Application bundles are one of the most common types of bundle created by developers. The application bundle stores everything that the application requires for successful operation. Although the specific structure of an application bundle depends on the platform for which you are developing, the way you use the bundle is the same on both platforms (Mac &amp; iOS).</a:t>
            </a:r>
          </a:p>
        </p:txBody>
      </p:sp>
    </p:spTree>
    <p:extLst>
      <p:ext uri="{BB962C8B-B14F-4D97-AF65-F5344CB8AC3E}">
        <p14:creationId xmlns:p14="http://schemas.microsoft.com/office/powerpoint/2010/main" val="395498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18A3-7651-9248-90D4-38F19D5929BC}"/>
              </a:ext>
            </a:extLst>
          </p:cNvPr>
          <p:cNvSpPr>
            <a:spLocks noGrp="1"/>
          </p:cNvSpPr>
          <p:nvPr>
            <p:ph type="title"/>
          </p:nvPr>
        </p:nvSpPr>
        <p:spPr>
          <a:xfrm>
            <a:off x="519545" y="365125"/>
            <a:ext cx="4537364" cy="1567076"/>
          </a:xfrm>
        </p:spPr>
        <p:txBody>
          <a:bodyPr>
            <a:normAutofit fontScale="90000"/>
          </a:bodyPr>
          <a:lstStyle/>
          <a:p>
            <a:r>
              <a:rPr lang="en-US" dirty="0"/>
              <a:t>Example of App Bundle from Image</a:t>
            </a:r>
            <a:br>
              <a:rPr lang="en-US" dirty="0"/>
            </a:br>
            <a:r>
              <a:rPr lang="en-US" dirty="0" err="1"/>
              <a:t>Reddit.app</a:t>
            </a:r>
            <a:endParaRPr lang="en-US" dirty="0"/>
          </a:p>
        </p:txBody>
      </p:sp>
      <p:pic>
        <p:nvPicPr>
          <p:cNvPr id="6146" name="Picture 2">
            <a:extLst>
              <a:ext uri="{FF2B5EF4-FFF2-40B4-BE49-F238E27FC236}">
                <a16:creationId xmlns:a16="http://schemas.microsoft.com/office/drawing/2014/main" id="{F68D316C-24AE-9C47-9384-4666D2C0C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504C6AC-0777-6B41-9180-9DF41EACB719}"/>
              </a:ext>
            </a:extLst>
          </p:cNvPr>
          <p:cNvCxnSpPr>
            <a:cxnSpLocks/>
            <a:stCxn id="6" idx="3"/>
          </p:cNvCxnSpPr>
          <p:nvPr/>
        </p:nvCxnSpPr>
        <p:spPr>
          <a:xfrm flipV="1">
            <a:off x="4599485" y="2471617"/>
            <a:ext cx="1487214" cy="3638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4AAEBA8-92C4-7B45-9D40-DF54DA9D1C23}"/>
              </a:ext>
            </a:extLst>
          </p:cNvPr>
          <p:cNvCxnSpPr>
            <a:cxnSpLocks/>
            <a:stCxn id="11" idx="3"/>
          </p:cNvCxnSpPr>
          <p:nvPr/>
        </p:nvCxnSpPr>
        <p:spPr>
          <a:xfrm flipV="1">
            <a:off x="4565514" y="2905062"/>
            <a:ext cx="1530486" cy="5405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B27794-EEFC-6C4F-AA0E-EC549B565929}"/>
              </a:ext>
            </a:extLst>
          </p:cNvPr>
          <p:cNvCxnSpPr>
            <a:cxnSpLocks/>
            <a:stCxn id="14" idx="3"/>
          </p:cNvCxnSpPr>
          <p:nvPr/>
        </p:nvCxnSpPr>
        <p:spPr>
          <a:xfrm flipV="1">
            <a:off x="4565514" y="5246914"/>
            <a:ext cx="1474666" cy="2830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8BF7E8-2509-8D49-AEF1-22B042CC62D6}"/>
              </a:ext>
            </a:extLst>
          </p:cNvPr>
          <p:cNvCxnSpPr>
            <a:cxnSpLocks/>
            <a:stCxn id="12" idx="3"/>
          </p:cNvCxnSpPr>
          <p:nvPr/>
        </p:nvCxnSpPr>
        <p:spPr>
          <a:xfrm>
            <a:off x="4565514" y="4905744"/>
            <a:ext cx="1530486" cy="542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DCA4C-6B29-C34A-BF64-F51EE1A414BA}"/>
              </a:ext>
            </a:extLst>
          </p:cNvPr>
          <p:cNvSpPr txBox="1"/>
          <p:nvPr/>
        </p:nvSpPr>
        <p:spPr>
          <a:xfrm>
            <a:off x="454997" y="2512349"/>
            <a:ext cx="4144488" cy="646331"/>
          </a:xfrm>
          <a:prstGeom prst="rect">
            <a:avLst/>
          </a:prstGeom>
          <a:noFill/>
        </p:spPr>
        <p:txBody>
          <a:bodyPr wrap="square" rtlCol="0">
            <a:spAutoFit/>
          </a:bodyPr>
          <a:lstStyle/>
          <a:p>
            <a:r>
              <a:rPr lang="en-US" dirty="0"/>
              <a:t>Signature file used to verify authenticity of application.</a:t>
            </a:r>
          </a:p>
        </p:txBody>
      </p:sp>
      <p:sp>
        <p:nvSpPr>
          <p:cNvPr id="11" name="TextBox 10">
            <a:extLst>
              <a:ext uri="{FF2B5EF4-FFF2-40B4-BE49-F238E27FC236}">
                <a16:creationId xmlns:a16="http://schemas.microsoft.com/office/drawing/2014/main" id="{630FB8BA-1309-C24D-B01B-84BBE78C8148}"/>
              </a:ext>
            </a:extLst>
          </p:cNvPr>
          <p:cNvSpPr txBox="1"/>
          <p:nvPr/>
        </p:nvSpPr>
        <p:spPr>
          <a:xfrm>
            <a:off x="2622931" y="3260910"/>
            <a:ext cx="1942583" cy="369332"/>
          </a:xfrm>
          <a:prstGeom prst="rect">
            <a:avLst/>
          </a:prstGeom>
          <a:noFill/>
        </p:spPr>
        <p:txBody>
          <a:bodyPr wrap="none" rtlCol="0">
            <a:spAutoFit/>
          </a:bodyPr>
          <a:lstStyle/>
          <a:p>
            <a:r>
              <a:rPr lang="en-US" dirty="0"/>
              <a:t>Frameworks folder</a:t>
            </a:r>
          </a:p>
        </p:txBody>
      </p:sp>
      <p:sp>
        <p:nvSpPr>
          <p:cNvPr id="12" name="TextBox 11">
            <a:extLst>
              <a:ext uri="{FF2B5EF4-FFF2-40B4-BE49-F238E27FC236}">
                <a16:creationId xmlns:a16="http://schemas.microsoft.com/office/drawing/2014/main" id="{EBD0C43B-1FD2-574C-8624-49F3866A9590}"/>
              </a:ext>
            </a:extLst>
          </p:cNvPr>
          <p:cNvSpPr txBox="1"/>
          <p:nvPr/>
        </p:nvSpPr>
        <p:spPr>
          <a:xfrm>
            <a:off x="2600745" y="4721078"/>
            <a:ext cx="1964769" cy="369332"/>
          </a:xfrm>
          <a:prstGeom prst="rect">
            <a:avLst/>
          </a:prstGeom>
          <a:noFill/>
        </p:spPr>
        <p:txBody>
          <a:bodyPr wrap="none" rtlCol="0">
            <a:spAutoFit/>
          </a:bodyPr>
          <a:lstStyle/>
          <a:p>
            <a:r>
              <a:rPr lang="en-US" dirty="0"/>
              <a:t>Application Plugins</a:t>
            </a:r>
          </a:p>
        </p:txBody>
      </p:sp>
      <p:sp>
        <p:nvSpPr>
          <p:cNvPr id="14" name="TextBox 13">
            <a:extLst>
              <a:ext uri="{FF2B5EF4-FFF2-40B4-BE49-F238E27FC236}">
                <a16:creationId xmlns:a16="http://schemas.microsoft.com/office/drawing/2014/main" id="{ACB809B9-F56C-1A4F-BC86-2317FC60C98C}"/>
              </a:ext>
            </a:extLst>
          </p:cNvPr>
          <p:cNvSpPr txBox="1"/>
          <p:nvPr/>
        </p:nvSpPr>
        <p:spPr>
          <a:xfrm>
            <a:off x="3365442" y="5345276"/>
            <a:ext cx="1200072" cy="369332"/>
          </a:xfrm>
          <a:prstGeom prst="rect">
            <a:avLst/>
          </a:prstGeom>
          <a:noFill/>
        </p:spPr>
        <p:txBody>
          <a:bodyPr wrap="none" rtlCol="0">
            <a:spAutoFit/>
          </a:bodyPr>
          <a:lstStyle/>
          <a:p>
            <a:r>
              <a:rPr lang="en-US" dirty="0"/>
              <a:t>Executable</a:t>
            </a:r>
          </a:p>
        </p:txBody>
      </p:sp>
      <p:cxnSp>
        <p:nvCxnSpPr>
          <p:cNvPr id="18" name="Straight Arrow Connector 17">
            <a:extLst>
              <a:ext uri="{FF2B5EF4-FFF2-40B4-BE49-F238E27FC236}">
                <a16:creationId xmlns:a16="http://schemas.microsoft.com/office/drawing/2014/main" id="{E1BE8E37-999A-8D47-90B4-FCFD6AC57D84}"/>
              </a:ext>
            </a:extLst>
          </p:cNvPr>
          <p:cNvCxnSpPr>
            <a:cxnSpLocks/>
            <a:stCxn id="22" idx="3"/>
          </p:cNvCxnSpPr>
          <p:nvPr/>
        </p:nvCxnSpPr>
        <p:spPr>
          <a:xfrm flipV="1">
            <a:off x="5410713" y="1857093"/>
            <a:ext cx="572366" cy="3276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FAFD9D-02B1-674F-BC78-3D1017F1F954}"/>
              </a:ext>
            </a:extLst>
          </p:cNvPr>
          <p:cNvSpPr txBox="1"/>
          <p:nvPr/>
        </p:nvSpPr>
        <p:spPr>
          <a:xfrm>
            <a:off x="454997" y="2000055"/>
            <a:ext cx="4955716" cy="369332"/>
          </a:xfrm>
          <a:prstGeom prst="rect">
            <a:avLst/>
          </a:prstGeom>
          <a:noFill/>
        </p:spPr>
        <p:txBody>
          <a:bodyPr wrap="none" rtlCol="0">
            <a:spAutoFit/>
          </a:bodyPr>
          <a:lstStyle/>
          <a:p>
            <a:r>
              <a:rPr lang="en-US" dirty="0"/>
              <a:t>Application related icons and launch images (.</a:t>
            </a:r>
            <a:r>
              <a:rPr lang="en-US" dirty="0" err="1"/>
              <a:t>png</a:t>
            </a:r>
            <a:r>
              <a:rPr lang="en-US" dirty="0"/>
              <a:t>) </a:t>
            </a:r>
          </a:p>
        </p:txBody>
      </p:sp>
      <p:cxnSp>
        <p:nvCxnSpPr>
          <p:cNvPr id="15" name="Straight Arrow Connector 14">
            <a:extLst>
              <a:ext uri="{FF2B5EF4-FFF2-40B4-BE49-F238E27FC236}">
                <a16:creationId xmlns:a16="http://schemas.microsoft.com/office/drawing/2014/main" id="{15AEB890-ED0C-BA48-B518-6E06604BA14E}"/>
              </a:ext>
            </a:extLst>
          </p:cNvPr>
          <p:cNvCxnSpPr>
            <a:cxnSpLocks/>
            <a:stCxn id="13" idx="3"/>
          </p:cNvCxnSpPr>
          <p:nvPr/>
        </p:nvCxnSpPr>
        <p:spPr>
          <a:xfrm flipV="1">
            <a:off x="2153730" y="3918857"/>
            <a:ext cx="3805970" cy="7309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4EB4E2-81D1-D642-8170-631D02C07144}"/>
              </a:ext>
            </a:extLst>
          </p:cNvPr>
          <p:cNvSpPr txBox="1"/>
          <p:nvPr/>
        </p:nvSpPr>
        <p:spPr>
          <a:xfrm>
            <a:off x="353505" y="3357103"/>
            <a:ext cx="1800225" cy="2585323"/>
          </a:xfrm>
          <a:prstGeom prst="rect">
            <a:avLst/>
          </a:prstGeom>
          <a:noFill/>
        </p:spPr>
        <p:txBody>
          <a:bodyPr wrap="square" rtlCol="0">
            <a:spAutoFit/>
          </a:bodyPr>
          <a:lstStyle/>
          <a:p>
            <a:r>
              <a:rPr lang="en-US" dirty="0" err="1"/>
              <a:t>Info.plist</a:t>
            </a:r>
            <a:r>
              <a:rPr lang="en-US" dirty="0"/>
              <a:t> contains configuration  information for the application. (every application will have an </a:t>
            </a:r>
            <a:r>
              <a:rPr lang="en-US" dirty="0" err="1"/>
              <a:t>info.plist</a:t>
            </a:r>
            <a:r>
              <a:rPr lang="en-US" dirty="0"/>
              <a:t>)</a:t>
            </a:r>
          </a:p>
        </p:txBody>
      </p:sp>
    </p:spTree>
    <p:extLst>
      <p:ext uri="{BB962C8B-B14F-4D97-AF65-F5344CB8AC3E}">
        <p14:creationId xmlns:p14="http://schemas.microsoft.com/office/powerpoint/2010/main" val="41333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9C45E8C-2F24-2943-AB15-98D3D6D8F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5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CCBC29-CCF9-2F49-AF78-0466DCCCD23D}"/>
              </a:ext>
            </a:extLst>
          </p:cNvPr>
          <p:cNvSpPr txBox="1"/>
          <p:nvPr/>
        </p:nvSpPr>
        <p:spPr>
          <a:xfrm>
            <a:off x="4049486" y="180870"/>
            <a:ext cx="4943789" cy="369332"/>
          </a:xfrm>
          <a:prstGeom prst="rect">
            <a:avLst/>
          </a:prstGeom>
          <a:noFill/>
        </p:spPr>
        <p:txBody>
          <a:bodyPr wrap="square" rtlCol="0">
            <a:spAutoFit/>
          </a:bodyPr>
          <a:lstStyle/>
          <a:p>
            <a:r>
              <a:rPr lang="en-US" dirty="0"/>
              <a:t>Finding list of all currently installed apps:</a:t>
            </a:r>
          </a:p>
        </p:txBody>
      </p:sp>
      <p:sp>
        <p:nvSpPr>
          <p:cNvPr id="3" name="TextBox 2">
            <a:extLst>
              <a:ext uri="{FF2B5EF4-FFF2-40B4-BE49-F238E27FC236}">
                <a16:creationId xmlns:a16="http://schemas.microsoft.com/office/drawing/2014/main" id="{CE4F6076-98AF-1443-91F6-577E0593D2D6}"/>
              </a:ext>
            </a:extLst>
          </p:cNvPr>
          <p:cNvSpPr txBox="1"/>
          <p:nvPr/>
        </p:nvSpPr>
        <p:spPr>
          <a:xfrm>
            <a:off x="4187247" y="734096"/>
            <a:ext cx="4668266" cy="646331"/>
          </a:xfrm>
          <a:prstGeom prst="rect">
            <a:avLst/>
          </a:prstGeom>
          <a:noFill/>
        </p:spPr>
        <p:txBody>
          <a:bodyPr wrap="none" rtlCol="0">
            <a:spAutoFit/>
          </a:bodyPr>
          <a:lstStyle/>
          <a:p>
            <a:pPr marL="285750" indent="-285750">
              <a:buFont typeface="Arial" panose="020B0604020202020204" pitchFamily="34" charset="0"/>
              <a:buChar char="•"/>
            </a:pPr>
            <a:r>
              <a:rPr lang="en-US" dirty="0"/>
              <a:t>Inside ~/var/containers/Bundle/Application</a:t>
            </a:r>
          </a:p>
          <a:p>
            <a:pPr marL="742950" lvl="1" indent="-285750">
              <a:buFont typeface="Arial" panose="020B0604020202020204" pitchFamily="34" charset="0"/>
              <a:buChar char="•"/>
            </a:pPr>
            <a:r>
              <a:rPr lang="en-US" dirty="0"/>
              <a:t>find . –type f – name ’*.app’</a:t>
            </a:r>
          </a:p>
        </p:txBody>
      </p:sp>
      <p:sp>
        <p:nvSpPr>
          <p:cNvPr id="4" name="TextBox 3">
            <a:extLst>
              <a:ext uri="{FF2B5EF4-FFF2-40B4-BE49-F238E27FC236}">
                <a16:creationId xmlns:a16="http://schemas.microsoft.com/office/drawing/2014/main" id="{8B5C20CE-5447-3644-AB0E-B723A14E1B31}"/>
              </a:ext>
            </a:extLst>
          </p:cNvPr>
          <p:cNvSpPr txBox="1"/>
          <p:nvPr/>
        </p:nvSpPr>
        <p:spPr>
          <a:xfrm>
            <a:off x="4224270" y="1687132"/>
            <a:ext cx="6662017" cy="646331"/>
          </a:xfrm>
          <a:prstGeom prst="rect">
            <a:avLst/>
          </a:prstGeom>
          <a:noFill/>
        </p:spPr>
        <p:txBody>
          <a:bodyPr wrap="none" rtlCol="0">
            <a:spAutoFit/>
          </a:bodyPr>
          <a:lstStyle/>
          <a:p>
            <a:pPr marL="285750" indent="-285750">
              <a:buFont typeface="Arial" panose="020B0604020202020204" pitchFamily="34" charset="0"/>
              <a:buChar char="•"/>
            </a:pPr>
            <a:r>
              <a:rPr lang="en-US" dirty="0"/>
              <a:t>Both First and Third-party apps included in this folder.</a:t>
            </a:r>
          </a:p>
          <a:p>
            <a:pPr marL="742950" lvl="1" indent="-285750">
              <a:buFont typeface="Arial" panose="020B0604020202020204" pitchFamily="34" charset="0"/>
              <a:buChar char="•"/>
            </a:pPr>
            <a:r>
              <a:rPr lang="en-US" dirty="0"/>
              <a:t>No user data included. Contains source code and related files.</a:t>
            </a:r>
          </a:p>
        </p:txBody>
      </p:sp>
      <p:cxnSp>
        <p:nvCxnSpPr>
          <p:cNvPr id="8" name="Straight Connector 7">
            <a:extLst>
              <a:ext uri="{FF2B5EF4-FFF2-40B4-BE49-F238E27FC236}">
                <a16:creationId xmlns:a16="http://schemas.microsoft.com/office/drawing/2014/main" id="{BBC6C847-DB79-4A4B-8786-3DE33127CCE0}"/>
              </a:ext>
            </a:extLst>
          </p:cNvPr>
          <p:cNvCxnSpPr>
            <a:cxnSpLocks/>
          </p:cNvCxnSpPr>
          <p:nvPr/>
        </p:nvCxnSpPr>
        <p:spPr>
          <a:xfrm flipH="1">
            <a:off x="2036188" y="180870"/>
            <a:ext cx="3" cy="63743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939C3D-9383-E74B-A48C-793EA06E080F}"/>
              </a:ext>
            </a:extLst>
          </p:cNvPr>
          <p:cNvCxnSpPr>
            <a:cxnSpLocks/>
          </p:cNvCxnSpPr>
          <p:nvPr/>
        </p:nvCxnSpPr>
        <p:spPr>
          <a:xfrm flipH="1">
            <a:off x="3269244" y="180870"/>
            <a:ext cx="1" cy="63743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B52B40-B356-ED41-8FEC-0AE95C386762}"/>
              </a:ext>
            </a:extLst>
          </p:cNvPr>
          <p:cNvCxnSpPr>
            <a:cxnSpLocks/>
          </p:cNvCxnSpPr>
          <p:nvPr/>
        </p:nvCxnSpPr>
        <p:spPr>
          <a:xfrm flipH="1">
            <a:off x="2036190" y="180870"/>
            <a:ext cx="12330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C8ED2F-95D0-6949-B41B-E6B5201D2CF4}"/>
              </a:ext>
            </a:extLst>
          </p:cNvPr>
          <p:cNvCxnSpPr>
            <a:cxnSpLocks/>
          </p:cNvCxnSpPr>
          <p:nvPr/>
        </p:nvCxnSpPr>
        <p:spPr>
          <a:xfrm flipH="1">
            <a:off x="2036189" y="6572992"/>
            <a:ext cx="12330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12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4AC84-7FC2-4C23-B8B7-D8F086B5B43F}"/>
              </a:ext>
            </a:extLst>
          </p:cNvPr>
          <p:cNvSpPr>
            <a:spLocks noGrp="1"/>
          </p:cNvSpPr>
          <p:nvPr>
            <p:ph type="title"/>
          </p:nvPr>
        </p:nvSpPr>
        <p:spPr/>
        <p:txBody>
          <a:bodyPr/>
          <a:lstStyle/>
          <a:p>
            <a:r>
              <a:rPr lang="en-US" dirty="0"/>
              <a:t>What is the name of Application for a given </a:t>
            </a:r>
            <a:r>
              <a:rPr lang="en-US" dirty="0" err="1"/>
              <a:t>BundleID</a:t>
            </a:r>
            <a:r>
              <a:rPr lang="en-US" dirty="0"/>
              <a:t>? </a:t>
            </a:r>
            <a:r>
              <a:rPr lang="en-GB" sz="2800" i="1" dirty="0">
                <a:solidFill>
                  <a:srgbClr val="C00000"/>
                </a:solidFill>
              </a:rPr>
              <a:t>(Instagram vs </a:t>
            </a:r>
            <a:r>
              <a:rPr lang="en-GB" sz="2800" i="1" dirty="0" err="1">
                <a:solidFill>
                  <a:srgbClr val="C00000"/>
                </a:solidFill>
              </a:rPr>
              <a:t>BundleID_com.burbn.instagram</a:t>
            </a:r>
            <a:r>
              <a:rPr lang="en-GB" sz="2800" i="1" dirty="0">
                <a:solidFill>
                  <a:srgbClr val="C00000"/>
                </a:solidFill>
              </a:rPr>
              <a:t>)</a:t>
            </a:r>
            <a:endParaRPr lang="en-US" dirty="0"/>
          </a:p>
        </p:txBody>
      </p:sp>
      <p:sp>
        <p:nvSpPr>
          <p:cNvPr id="2" name="TextBox 1">
            <a:extLst>
              <a:ext uri="{FF2B5EF4-FFF2-40B4-BE49-F238E27FC236}">
                <a16:creationId xmlns:a16="http://schemas.microsoft.com/office/drawing/2014/main" id="{92416E5F-400D-6845-A7D6-F8A7A87F0B8C}"/>
              </a:ext>
            </a:extLst>
          </p:cNvPr>
          <p:cNvSpPr txBox="1"/>
          <p:nvPr/>
        </p:nvSpPr>
        <p:spPr>
          <a:xfrm>
            <a:off x="838200" y="1880315"/>
            <a:ext cx="8398133" cy="646331"/>
          </a:xfrm>
          <a:prstGeom prst="rect">
            <a:avLst/>
          </a:prstGeom>
          <a:noFill/>
        </p:spPr>
        <p:txBody>
          <a:bodyPr wrap="none" rtlCol="0">
            <a:spAutoFit/>
          </a:bodyPr>
          <a:lstStyle/>
          <a:p>
            <a:pPr marL="285750" indent="-285750">
              <a:buFont typeface="Arial" panose="020B0604020202020204" pitchFamily="34" charset="0"/>
              <a:buChar char="•"/>
            </a:pPr>
            <a:r>
              <a:rPr lang="en-US" dirty="0"/>
              <a:t>To find a </a:t>
            </a:r>
            <a:r>
              <a:rPr lang="en-US" dirty="0" err="1"/>
              <a:t>BundleID</a:t>
            </a:r>
            <a:r>
              <a:rPr lang="en-US" dirty="0"/>
              <a:t> navigate to an app folder in ~/var/containers/Bundles/Application</a:t>
            </a:r>
          </a:p>
          <a:p>
            <a:pPr marL="742950" lvl="1" indent="-285750">
              <a:buFont typeface="Arial" panose="020B0604020202020204" pitchFamily="34" charset="0"/>
              <a:buChar char="•"/>
            </a:pPr>
            <a:r>
              <a:rPr lang="en-US" dirty="0"/>
              <a:t>Located in </a:t>
            </a:r>
            <a:r>
              <a:rPr lang="en-US" dirty="0" err="1"/>
              <a:t>iTunesMetadata.Plist</a:t>
            </a:r>
            <a:r>
              <a:rPr lang="en-US" dirty="0"/>
              <a:t>.</a:t>
            </a:r>
          </a:p>
        </p:txBody>
      </p:sp>
      <p:pic>
        <p:nvPicPr>
          <p:cNvPr id="8194" name="Picture 2">
            <a:extLst>
              <a:ext uri="{FF2B5EF4-FFF2-40B4-BE49-F238E27FC236}">
                <a16:creationId xmlns:a16="http://schemas.microsoft.com/office/drawing/2014/main" id="{A11A3924-AC01-E346-929E-2ED32E29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6190"/>
            <a:ext cx="12192000" cy="269032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97D967DC-4632-FF44-A267-C558173593FA}"/>
              </a:ext>
            </a:extLst>
          </p:cNvPr>
          <p:cNvCxnSpPr>
            <a:cxnSpLocks/>
          </p:cNvCxnSpPr>
          <p:nvPr/>
        </p:nvCxnSpPr>
        <p:spPr>
          <a:xfrm flipH="1">
            <a:off x="2990919" y="3566873"/>
            <a:ext cx="11667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303C2D-A267-6841-B95E-73D4EE08B78D}"/>
              </a:ext>
            </a:extLst>
          </p:cNvPr>
          <p:cNvCxnSpPr>
            <a:cxnSpLocks/>
          </p:cNvCxnSpPr>
          <p:nvPr/>
        </p:nvCxnSpPr>
        <p:spPr>
          <a:xfrm>
            <a:off x="6434473" y="3887887"/>
            <a:ext cx="0" cy="11908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3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05220-C69B-4DFE-A920-E9B89A00D9D1}"/>
              </a:ext>
            </a:extLst>
          </p:cNvPr>
          <p:cNvSpPr>
            <a:spLocks noGrp="1"/>
          </p:cNvSpPr>
          <p:nvPr>
            <p:ph type="title"/>
          </p:nvPr>
        </p:nvSpPr>
        <p:spPr/>
        <p:txBody>
          <a:bodyPr/>
          <a:lstStyle/>
          <a:p>
            <a:r>
              <a:rPr lang="en-US" dirty="0"/>
              <a:t>iOS 13 Image Description</a:t>
            </a:r>
          </a:p>
        </p:txBody>
      </p:sp>
      <p:sp>
        <p:nvSpPr>
          <p:cNvPr id="5" name="Text Placeholder 4">
            <a:extLst>
              <a:ext uri="{FF2B5EF4-FFF2-40B4-BE49-F238E27FC236}">
                <a16:creationId xmlns:a16="http://schemas.microsoft.com/office/drawing/2014/main" id="{4D6B719E-B028-46A2-AE73-4210624021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642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E6A3-F685-4A0E-900E-6B1C064CA636}"/>
              </a:ext>
            </a:extLst>
          </p:cNvPr>
          <p:cNvSpPr>
            <a:spLocks noGrp="1"/>
          </p:cNvSpPr>
          <p:nvPr>
            <p:ph type="title"/>
          </p:nvPr>
        </p:nvSpPr>
        <p:spPr/>
        <p:txBody>
          <a:bodyPr/>
          <a:lstStyle/>
          <a:p>
            <a:r>
              <a:rPr lang="en-GB" dirty="0"/>
              <a:t>About the iOS Image</a:t>
            </a:r>
            <a:endParaRPr lang="en-US" dirty="0"/>
          </a:p>
        </p:txBody>
      </p:sp>
      <p:sp>
        <p:nvSpPr>
          <p:cNvPr id="5" name="Content Placeholder 4">
            <a:extLst>
              <a:ext uri="{FF2B5EF4-FFF2-40B4-BE49-F238E27FC236}">
                <a16:creationId xmlns:a16="http://schemas.microsoft.com/office/drawing/2014/main" id="{6C17F393-F710-4456-B5F0-9733926FEB7C}"/>
              </a:ext>
            </a:extLst>
          </p:cNvPr>
          <p:cNvSpPr>
            <a:spLocks noGrp="1"/>
          </p:cNvSpPr>
          <p:nvPr>
            <p:ph idx="1"/>
          </p:nvPr>
        </p:nvSpPr>
        <p:spPr>
          <a:xfrm>
            <a:off x="838200" y="1825625"/>
            <a:ext cx="10515600" cy="4064536"/>
          </a:xfrm>
        </p:spPr>
        <p:txBody>
          <a:bodyPr>
            <a:normAutofit/>
          </a:bodyPr>
          <a:lstStyle/>
          <a:p>
            <a:r>
              <a:rPr lang="en-US" sz="2400" dirty="0"/>
              <a:t>Created by Joshua Hickman</a:t>
            </a:r>
          </a:p>
          <a:p>
            <a:pPr lvl="1"/>
            <a:r>
              <a:rPr lang="en-US" dirty="0"/>
              <a:t>Associate with Team Win Recovery Project (TWRP)</a:t>
            </a:r>
          </a:p>
          <a:p>
            <a:r>
              <a:rPr lang="en-US" sz="2400" dirty="0"/>
              <a:t>Created via Magnet Acquire </a:t>
            </a:r>
          </a:p>
          <a:p>
            <a:r>
              <a:rPr lang="en-US" sz="2400" dirty="0"/>
              <a:t>Running iOS 13.4.1</a:t>
            </a:r>
          </a:p>
          <a:p>
            <a:r>
              <a:rPr lang="en-US" sz="2400" dirty="0"/>
              <a:t>All files are included in the zip file iOS 13.4.1 </a:t>
            </a:r>
            <a:r>
              <a:rPr lang="en-US" sz="2400" dirty="0" err="1"/>
              <a:t>Extraction.zip</a:t>
            </a:r>
            <a:r>
              <a:rPr lang="en-US" sz="2400" dirty="0"/>
              <a:t>. Once extracted multiple files are present.</a:t>
            </a:r>
          </a:p>
          <a:p>
            <a:pPr lvl="1"/>
            <a:r>
              <a:rPr lang="en-US" sz="2000" dirty="0"/>
              <a:t>13.4.1.tar (Extraction) </a:t>
            </a:r>
          </a:p>
          <a:p>
            <a:pPr lvl="1"/>
            <a:r>
              <a:rPr lang="en-US" sz="2000" dirty="0"/>
              <a:t>iTunes Backup</a:t>
            </a:r>
          </a:p>
          <a:p>
            <a:pPr lvl="1"/>
            <a:r>
              <a:rPr lang="en-US" sz="2000" dirty="0" err="1"/>
              <a:t>Sysdiagnose</a:t>
            </a:r>
            <a:r>
              <a:rPr lang="en-US" sz="2000" dirty="0"/>
              <a:t> Logs</a:t>
            </a:r>
          </a:p>
          <a:p>
            <a:pPr lvl="1"/>
            <a:endParaRPr lang="en-US" sz="2000" dirty="0"/>
          </a:p>
        </p:txBody>
      </p:sp>
      <p:cxnSp>
        <p:nvCxnSpPr>
          <p:cNvPr id="4" name="Straight Arrow Connector 3">
            <a:extLst>
              <a:ext uri="{FF2B5EF4-FFF2-40B4-BE49-F238E27FC236}">
                <a16:creationId xmlns:a16="http://schemas.microsoft.com/office/drawing/2014/main" id="{F32DD6E2-FEBD-3047-B33E-D6709BD983C5}"/>
              </a:ext>
            </a:extLst>
          </p:cNvPr>
          <p:cNvCxnSpPr>
            <a:cxnSpLocks/>
          </p:cNvCxnSpPr>
          <p:nvPr/>
        </p:nvCxnSpPr>
        <p:spPr>
          <a:xfrm flipH="1">
            <a:off x="3954483" y="4476998"/>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4678A4-2D5D-114D-8BF0-B156382AFEB5}"/>
              </a:ext>
            </a:extLst>
          </p:cNvPr>
          <p:cNvSpPr txBox="1"/>
          <p:nvPr/>
        </p:nvSpPr>
        <p:spPr>
          <a:xfrm>
            <a:off x="5486021" y="4292332"/>
            <a:ext cx="2758127" cy="369332"/>
          </a:xfrm>
          <a:prstGeom prst="rect">
            <a:avLst/>
          </a:prstGeom>
          <a:noFill/>
        </p:spPr>
        <p:txBody>
          <a:bodyPr wrap="none" rtlCol="0">
            <a:spAutoFit/>
          </a:bodyPr>
          <a:lstStyle/>
          <a:p>
            <a:r>
              <a:rPr lang="en-US" dirty="0"/>
              <a:t>Main Point of Investigation.</a:t>
            </a:r>
          </a:p>
        </p:txBody>
      </p:sp>
      <p:cxnSp>
        <p:nvCxnSpPr>
          <p:cNvPr id="9" name="Straight Arrow Connector 8">
            <a:extLst>
              <a:ext uri="{FF2B5EF4-FFF2-40B4-BE49-F238E27FC236}">
                <a16:creationId xmlns:a16="http://schemas.microsoft.com/office/drawing/2014/main" id="{811F4E8D-3CD7-1B47-9501-06ED1D14B9DB}"/>
              </a:ext>
            </a:extLst>
          </p:cNvPr>
          <p:cNvCxnSpPr>
            <a:cxnSpLocks/>
          </p:cNvCxnSpPr>
          <p:nvPr/>
        </p:nvCxnSpPr>
        <p:spPr>
          <a:xfrm flipH="1">
            <a:off x="3253839" y="4851467"/>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2559AD-1D14-2644-A7DC-636BBA843E72}"/>
              </a:ext>
            </a:extLst>
          </p:cNvPr>
          <p:cNvSpPr txBox="1"/>
          <p:nvPr/>
        </p:nvSpPr>
        <p:spPr>
          <a:xfrm>
            <a:off x="4655127" y="4666801"/>
            <a:ext cx="5560753" cy="369332"/>
          </a:xfrm>
          <a:prstGeom prst="rect">
            <a:avLst/>
          </a:prstGeom>
          <a:noFill/>
        </p:spPr>
        <p:txBody>
          <a:bodyPr wrap="none" rtlCol="0">
            <a:spAutoFit/>
          </a:bodyPr>
          <a:lstStyle/>
          <a:p>
            <a:r>
              <a:rPr lang="en-US" dirty="0"/>
              <a:t>Requires Cellebrite or another forensic software to parse.</a:t>
            </a:r>
          </a:p>
        </p:txBody>
      </p:sp>
      <p:cxnSp>
        <p:nvCxnSpPr>
          <p:cNvPr id="11" name="Straight Arrow Connector 10">
            <a:extLst>
              <a:ext uri="{FF2B5EF4-FFF2-40B4-BE49-F238E27FC236}">
                <a16:creationId xmlns:a16="http://schemas.microsoft.com/office/drawing/2014/main" id="{BB308D21-12D8-EE41-8519-A19584C4406C}"/>
              </a:ext>
            </a:extLst>
          </p:cNvPr>
          <p:cNvCxnSpPr>
            <a:cxnSpLocks/>
          </p:cNvCxnSpPr>
          <p:nvPr/>
        </p:nvCxnSpPr>
        <p:spPr>
          <a:xfrm flipH="1">
            <a:off x="3467990" y="5173684"/>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CEF510-6EF2-7A48-B3C3-C4173D7C2C22}"/>
              </a:ext>
            </a:extLst>
          </p:cNvPr>
          <p:cNvSpPr txBox="1"/>
          <p:nvPr/>
        </p:nvSpPr>
        <p:spPr>
          <a:xfrm>
            <a:off x="4880429" y="5036133"/>
            <a:ext cx="5904411" cy="1200329"/>
          </a:xfrm>
          <a:prstGeom prst="rect">
            <a:avLst/>
          </a:prstGeom>
          <a:noFill/>
        </p:spPr>
        <p:txBody>
          <a:bodyPr wrap="square" rtlCol="0">
            <a:spAutoFit/>
          </a:bodyPr>
          <a:lstStyle/>
          <a:p>
            <a:r>
              <a:rPr lang="en-US" dirty="0"/>
              <a:t>Allow developers to extract information from iOS devices, and it is used for understanding bug occurrences.</a:t>
            </a:r>
            <a:br>
              <a:rPr lang="en-US" dirty="0"/>
            </a:br>
            <a:r>
              <a:rPr lang="en-US" dirty="0"/>
              <a:t>However, this log is also useful for forensic purposes when a full device acquisition is not possible/available.</a:t>
            </a:r>
          </a:p>
        </p:txBody>
      </p:sp>
    </p:spTree>
    <p:extLst>
      <p:ext uri="{BB962C8B-B14F-4D97-AF65-F5344CB8AC3E}">
        <p14:creationId xmlns:p14="http://schemas.microsoft.com/office/powerpoint/2010/main" val="83839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893CA-9E41-47A2-91B2-32B4A150EA35}"/>
              </a:ext>
            </a:extLst>
          </p:cNvPr>
          <p:cNvSpPr>
            <a:spLocks noGrp="1"/>
          </p:cNvSpPr>
          <p:nvPr>
            <p:ph type="title"/>
          </p:nvPr>
        </p:nvSpPr>
        <p:spPr/>
        <p:txBody>
          <a:bodyPr/>
          <a:lstStyle/>
          <a:p>
            <a:r>
              <a:rPr lang="en-GB" dirty="0"/>
              <a:t>Downloading iOS 13 Image</a:t>
            </a:r>
            <a:endParaRPr lang="en-US" dirty="0"/>
          </a:p>
        </p:txBody>
      </p:sp>
      <p:sp>
        <p:nvSpPr>
          <p:cNvPr id="10" name="TextBox 9">
            <a:extLst>
              <a:ext uri="{FF2B5EF4-FFF2-40B4-BE49-F238E27FC236}">
                <a16:creationId xmlns:a16="http://schemas.microsoft.com/office/drawing/2014/main" id="{6D9BDB3E-1D76-4802-A95A-FCFB0DE09AD6}"/>
              </a:ext>
            </a:extLst>
          </p:cNvPr>
          <p:cNvSpPr txBox="1"/>
          <p:nvPr/>
        </p:nvSpPr>
        <p:spPr>
          <a:xfrm>
            <a:off x="5288280" y="3244334"/>
            <a:ext cx="3032760" cy="369332"/>
          </a:xfrm>
          <a:prstGeom prst="rect">
            <a:avLst/>
          </a:prstGeom>
          <a:solidFill>
            <a:schemeClr val="accent4">
              <a:lumMod val="20000"/>
              <a:lumOff val="80000"/>
            </a:schemeClr>
          </a:solidFill>
        </p:spPr>
        <p:txBody>
          <a:bodyPr wrap="square">
            <a:spAutoFit/>
          </a:bodyPr>
          <a:lstStyle/>
          <a:p>
            <a:r>
              <a:rPr lang="en-GB" sz="1800" b="0" i="0" u="none" strike="noStrike" baseline="0">
                <a:latin typeface="TimesNewRomanPSMT"/>
              </a:rPr>
              <a:t>A </a:t>
            </a:r>
            <a:r>
              <a:rPr lang="en-US" sz="1800" b="0" i="0" u="none" strike="noStrike" baseline="0">
                <a:latin typeface="TimesNewRomanPSMT"/>
              </a:rPr>
              <a:t>stock </a:t>
            </a:r>
            <a:r>
              <a:rPr lang="en-GB" sz="1800" b="0" i="0" u="none" strike="noStrike" baseline="0">
                <a:latin typeface="TimesNewRomanPSMT"/>
              </a:rPr>
              <a:t>image of Android 10</a:t>
            </a:r>
            <a:endParaRPr lang="en-US"/>
          </a:p>
        </p:txBody>
      </p:sp>
      <p:pic>
        <p:nvPicPr>
          <p:cNvPr id="2" name="Picture 1">
            <a:extLst>
              <a:ext uri="{FF2B5EF4-FFF2-40B4-BE49-F238E27FC236}">
                <a16:creationId xmlns:a16="http://schemas.microsoft.com/office/drawing/2014/main" id="{83C07DBE-2F09-3A4B-AD48-16D9CB4F58E9}"/>
              </a:ext>
            </a:extLst>
          </p:cNvPr>
          <p:cNvPicPr>
            <a:picLocks noChangeAspect="1"/>
          </p:cNvPicPr>
          <p:nvPr/>
        </p:nvPicPr>
        <p:blipFill>
          <a:blip r:embed="rId3"/>
          <a:stretch>
            <a:fillRect/>
          </a:stretch>
        </p:blipFill>
        <p:spPr>
          <a:xfrm>
            <a:off x="914400" y="1690688"/>
            <a:ext cx="10363200" cy="3403600"/>
          </a:xfrm>
          <a:prstGeom prst="rect">
            <a:avLst/>
          </a:prstGeom>
        </p:spPr>
      </p:pic>
    </p:spTree>
    <p:extLst>
      <p:ext uri="{BB962C8B-B14F-4D97-AF65-F5344CB8AC3E}">
        <p14:creationId xmlns:p14="http://schemas.microsoft.com/office/powerpoint/2010/main" val="59471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D7E4-8B64-4C1B-B295-CA3D5EB0B958}"/>
              </a:ext>
            </a:extLst>
          </p:cNvPr>
          <p:cNvSpPr>
            <a:spLocks noGrp="1"/>
          </p:cNvSpPr>
          <p:nvPr>
            <p:ph type="title"/>
          </p:nvPr>
        </p:nvSpPr>
        <p:spPr/>
        <p:txBody>
          <a:bodyPr/>
          <a:lstStyle/>
          <a:p>
            <a:r>
              <a:rPr lang="en-GB"/>
              <a:t>Verify hashes</a:t>
            </a:r>
            <a:endParaRPr lang="en-US"/>
          </a:p>
        </p:txBody>
      </p:sp>
      <p:sp>
        <p:nvSpPr>
          <p:cNvPr id="3" name="TextBox 2">
            <a:extLst>
              <a:ext uri="{FF2B5EF4-FFF2-40B4-BE49-F238E27FC236}">
                <a16:creationId xmlns:a16="http://schemas.microsoft.com/office/drawing/2014/main" id="{3A15E54A-98CB-42ED-B054-7E3962EC6AC0}"/>
              </a:ext>
            </a:extLst>
          </p:cNvPr>
          <p:cNvSpPr txBox="1"/>
          <p:nvPr/>
        </p:nvSpPr>
        <p:spPr>
          <a:xfrm>
            <a:off x="838200" y="4705647"/>
            <a:ext cx="7854538" cy="461665"/>
          </a:xfrm>
          <a:prstGeom prst="rect">
            <a:avLst/>
          </a:prstGeom>
          <a:noFill/>
        </p:spPr>
        <p:txBody>
          <a:bodyPr wrap="square">
            <a:spAutoFit/>
          </a:bodyPr>
          <a:lstStyle/>
          <a:p>
            <a:r>
              <a:rPr lang="en-US" sz="1200" b="1" i="0"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MD5:</a:t>
            </a:r>
            <a:r>
              <a:rPr lang="en-US" sz="1200" b="1" i="0" strike="noStrike" dirty="0">
                <a:effectLst/>
                <a:latin typeface="Verdana" panose="020B0604030504040204" pitchFamily="34" charset="0"/>
              </a:rPr>
              <a:t> </a:t>
            </a:r>
            <a:r>
              <a:rPr lang="en-US" sz="1200" b="1" i="0" u="none" strike="noStrike" dirty="0">
                <a:effectLst/>
                <a:latin typeface="Verdana" panose="020B0604030504040204" pitchFamily="34" charset="0"/>
              </a:rPr>
              <a:t>4e094801ba1e3b938b2c0cc18d0e0d1d</a:t>
            </a:r>
          </a:p>
          <a:p>
            <a:r>
              <a:rPr lang="en-US" sz="1200" b="1" u="sng" dirty="0">
                <a:latin typeface="Verdana" panose="020B0604030504040204" pitchFamily="34" charset="0"/>
              </a:rPr>
              <a:t>SHA-256</a:t>
            </a:r>
            <a:r>
              <a:rPr lang="en-US" sz="1200" b="1" dirty="0">
                <a:latin typeface="Verdana" panose="020B0604030504040204" pitchFamily="34" charset="0"/>
              </a:rPr>
              <a:t>: 761854a669c38da6ac0a908afe77763d54ccb83044ff123350890d408c15551</a:t>
            </a:r>
            <a:endParaRPr lang="en-US" sz="1200" dirty="0"/>
          </a:p>
        </p:txBody>
      </p:sp>
      <p:pic>
        <p:nvPicPr>
          <p:cNvPr id="6" name="Picture 5">
            <a:extLst>
              <a:ext uri="{FF2B5EF4-FFF2-40B4-BE49-F238E27FC236}">
                <a16:creationId xmlns:a16="http://schemas.microsoft.com/office/drawing/2014/main" id="{2BE0F561-298C-5248-AE7E-3B723FA3B1FF}"/>
              </a:ext>
            </a:extLst>
          </p:cNvPr>
          <p:cNvPicPr>
            <a:picLocks noChangeAspect="1"/>
          </p:cNvPicPr>
          <p:nvPr/>
        </p:nvPicPr>
        <p:blipFill>
          <a:blip r:embed="rId4"/>
          <a:stretch>
            <a:fillRect/>
          </a:stretch>
        </p:blipFill>
        <p:spPr>
          <a:xfrm>
            <a:off x="838200" y="1690688"/>
            <a:ext cx="10375900" cy="2743200"/>
          </a:xfrm>
          <a:prstGeom prst="rect">
            <a:avLst/>
          </a:prstGeom>
        </p:spPr>
      </p:pic>
    </p:spTree>
    <p:extLst>
      <p:ext uri="{BB962C8B-B14F-4D97-AF65-F5344CB8AC3E}">
        <p14:creationId xmlns:p14="http://schemas.microsoft.com/office/powerpoint/2010/main" val="82495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7B7A-1381-47E9-AC8D-1E8AEEC24B45}"/>
              </a:ext>
            </a:extLst>
          </p:cNvPr>
          <p:cNvSpPr>
            <a:spLocks noGrp="1"/>
          </p:cNvSpPr>
          <p:nvPr>
            <p:ph type="title"/>
          </p:nvPr>
        </p:nvSpPr>
        <p:spPr/>
        <p:txBody>
          <a:bodyPr/>
          <a:lstStyle/>
          <a:p>
            <a:r>
              <a:rPr lang="en-GB" dirty="0"/>
              <a:t>Unzip to get iOS 13 extraction</a:t>
            </a:r>
            <a:endParaRPr lang="en-US" dirty="0"/>
          </a:p>
        </p:txBody>
      </p:sp>
      <p:pic>
        <p:nvPicPr>
          <p:cNvPr id="3" name="Picture 2">
            <a:extLst>
              <a:ext uri="{FF2B5EF4-FFF2-40B4-BE49-F238E27FC236}">
                <a16:creationId xmlns:a16="http://schemas.microsoft.com/office/drawing/2014/main" id="{ABF1E89D-3634-CF42-BC99-26122EF70C9E}"/>
              </a:ext>
            </a:extLst>
          </p:cNvPr>
          <p:cNvPicPr>
            <a:picLocks noChangeAspect="1"/>
          </p:cNvPicPr>
          <p:nvPr/>
        </p:nvPicPr>
        <p:blipFill>
          <a:blip r:embed="rId3"/>
          <a:stretch>
            <a:fillRect/>
          </a:stretch>
        </p:blipFill>
        <p:spPr>
          <a:xfrm>
            <a:off x="838200" y="1690688"/>
            <a:ext cx="10401300" cy="3187700"/>
          </a:xfrm>
          <a:prstGeom prst="rect">
            <a:avLst/>
          </a:prstGeom>
        </p:spPr>
      </p:pic>
    </p:spTree>
    <p:extLst>
      <p:ext uri="{BB962C8B-B14F-4D97-AF65-F5344CB8AC3E}">
        <p14:creationId xmlns:p14="http://schemas.microsoft.com/office/powerpoint/2010/main" val="35766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275A-997E-3808-FE42-87528FA70DF4}"/>
              </a:ext>
            </a:extLst>
          </p:cNvPr>
          <p:cNvSpPr>
            <a:spLocks noGrp="1"/>
          </p:cNvSpPr>
          <p:nvPr>
            <p:ph type="title"/>
          </p:nvPr>
        </p:nvSpPr>
        <p:spPr/>
        <p:txBody>
          <a:bodyPr/>
          <a:lstStyle/>
          <a:p>
            <a:r>
              <a:rPr lang="en-GB" dirty="0"/>
              <a:t>Unzip tar</a:t>
            </a:r>
            <a:endParaRPr lang="en-US" dirty="0"/>
          </a:p>
        </p:txBody>
      </p:sp>
      <p:pic>
        <p:nvPicPr>
          <p:cNvPr id="4" name="Picture 3">
            <a:extLst>
              <a:ext uri="{FF2B5EF4-FFF2-40B4-BE49-F238E27FC236}">
                <a16:creationId xmlns:a16="http://schemas.microsoft.com/office/drawing/2014/main" id="{8C461A65-33F9-A4F4-1893-E875E4C72305}"/>
              </a:ext>
            </a:extLst>
          </p:cNvPr>
          <p:cNvPicPr>
            <a:picLocks noChangeAspect="1"/>
          </p:cNvPicPr>
          <p:nvPr/>
        </p:nvPicPr>
        <p:blipFill>
          <a:blip r:embed="rId3"/>
          <a:stretch>
            <a:fillRect/>
          </a:stretch>
        </p:blipFill>
        <p:spPr>
          <a:xfrm>
            <a:off x="838200" y="2621210"/>
            <a:ext cx="10659350" cy="2228582"/>
          </a:xfrm>
          <a:prstGeom prst="rect">
            <a:avLst/>
          </a:prstGeom>
        </p:spPr>
      </p:pic>
      <p:sp>
        <p:nvSpPr>
          <p:cNvPr id="6" name="TextBox 5">
            <a:extLst>
              <a:ext uri="{FF2B5EF4-FFF2-40B4-BE49-F238E27FC236}">
                <a16:creationId xmlns:a16="http://schemas.microsoft.com/office/drawing/2014/main" id="{D51440D0-FFEB-34E2-BE3C-7887950AD4DB}"/>
              </a:ext>
            </a:extLst>
          </p:cNvPr>
          <p:cNvSpPr txBox="1"/>
          <p:nvPr/>
        </p:nvSpPr>
        <p:spPr>
          <a:xfrm>
            <a:off x="5764765" y="3429000"/>
            <a:ext cx="5114729" cy="923330"/>
          </a:xfrm>
          <a:prstGeom prst="rect">
            <a:avLst/>
          </a:prstGeom>
          <a:solidFill>
            <a:schemeClr val="accent4">
              <a:lumMod val="20000"/>
              <a:lumOff val="80000"/>
            </a:schemeClr>
          </a:solidFill>
        </p:spPr>
        <p:txBody>
          <a:bodyPr wrap="square">
            <a:spAutoFit/>
          </a:bodyPr>
          <a:lstStyle/>
          <a:p>
            <a:r>
              <a:rPr lang="en-GB" b="0" i="0" dirty="0">
                <a:solidFill>
                  <a:srgbClr val="7030A0"/>
                </a:solidFill>
                <a:effectLst/>
                <a:latin typeface="Britannic Bold" panose="020B0903060703020204" pitchFamily="34" charset="0"/>
              </a:rPr>
              <a:t>x</a:t>
            </a:r>
            <a:r>
              <a:rPr lang="en-GB" b="0" i="0" dirty="0">
                <a:solidFill>
                  <a:srgbClr val="444444"/>
                </a:solidFill>
                <a:effectLst/>
                <a:latin typeface="Arimo"/>
              </a:rPr>
              <a:t>: It tells tar to extract an archive.</a:t>
            </a:r>
          </a:p>
          <a:p>
            <a:r>
              <a:rPr lang="en-GB" dirty="0">
                <a:solidFill>
                  <a:srgbClr val="7030A0"/>
                </a:solidFill>
                <a:latin typeface="Britannic Bold" panose="020B0903060703020204" pitchFamily="34" charset="0"/>
              </a:rPr>
              <a:t>v</a:t>
            </a:r>
            <a:r>
              <a:rPr lang="en-GB" dirty="0"/>
              <a:t>: It tells tar to print its action on console.</a:t>
            </a:r>
          </a:p>
          <a:p>
            <a:r>
              <a:rPr lang="en-GB" dirty="0">
                <a:solidFill>
                  <a:srgbClr val="7030A0"/>
                </a:solidFill>
                <a:latin typeface="Britannic Bold" panose="020B0903060703020204" pitchFamily="34" charset="0"/>
              </a:rPr>
              <a:t>f</a:t>
            </a:r>
            <a:r>
              <a:rPr lang="en-GB" dirty="0"/>
              <a:t>: It tells tar which file to perform the action on.</a:t>
            </a:r>
            <a:endParaRPr lang="en-US" dirty="0"/>
          </a:p>
        </p:txBody>
      </p:sp>
    </p:spTree>
    <p:extLst>
      <p:ext uri="{BB962C8B-B14F-4D97-AF65-F5344CB8AC3E}">
        <p14:creationId xmlns:p14="http://schemas.microsoft.com/office/powerpoint/2010/main" val="280142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758BF5-58C3-4201-BA87-7F229D24CDC8}"/>
              </a:ext>
            </a:extLst>
          </p:cNvPr>
          <p:cNvSpPr>
            <a:spLocks noGrp="1"/>
          </p:cNvSpPr>
          <p:nvPr>
            <p:ph type="title"/>
          </p:nvPr>
        </p:nvSpPr>
        <p:spPr/>
        <p:txBody>
          <a:bodyPr/>
          <a:lstStyle/>
          <a:p>
            <a:r>
              <a:rPr lang="en-US"/>
              <a:t>File System Structure</a:t>
            </a:r>
          </a:p>
        </p:txBody>
      </p:sp>
      <p:sp>
        <p:nvSpPr>
          <p:cNvPr id="4" name="Text Placeholder 3">
            <a:extLst>
              <a:ext uri="{FF2B5EF4-FFF2-40B4-BE49-F238E27FC236}">
                <a16:creationId xmlns:a16="http://schemas.microsoft.com/office/drawing/2014/main" id="{D3445232-4E9E-4FA0-AA73-D932A67D06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3005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15945</TotalTime>
  <Words>1278</Words>
  <Application>Microsoft Office PowerPoint</Application>
  <PresentationFormat>Widescreen</PresentationFormat>
  <Paragraphs>182</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Arimo</vt:lpstr>
      <vt:lpstr>TimesNewRomanPSMT</vt:lpstr>
      <vt:lpstr>Arial</vt:lpstr>
      <vt:lpstr>Britannic Bold</vt:lpstr>
      <vt:lpstr>Calibri</vt:lpstr>
      <vt:lpstr>Calibri Light</vt:lpstr>
      <vt:lpstr>Verdana</vt:lpstr>
      <vt:lpstr>Office Theme</vt:lpstr>
      <vt:lpstr>An Introduction to iOS 13 Image</vt:lpstr>
      <vt:lpstr>Overview</vt:lpstr>
      <vt:lpstr>iOS 13 Image Description</vt:lpstr>
      <vt:lpstr>About the iOS Image</vt:lpstr>
      <vt:lpstr>Downloading iOS 13 Image</vt:lpstr>
      <vt:lpstr>Verify hashes</vt:lpstr>
      <vt:lpstr>Unzip to get iOS 13 extraction</vt:lpstr>
      <vt:lpstr>Unzip tar</vt:lpstr>
      <vt:lpstr>File System Structure</vt:lpstr>
      <vt:lpstr>PowerPoint Presentation</vt:lpstr>
      <vt:lpstr>PowerPoint Presentation</vt:lpstr>
      <vt:lpstr>~/System/Library: iOS Building Block</vt:lpstr>
      <vt:lpstr>~/private/var/mobile/Library: User data storage</vt:lpstr>
      <vt:lpstr>Where are applications installed? </vt:lpstr>
      <vt:lpstr>Understanding .plists and .dbs</vt:lpstr>
      <vt:lpstr>Generally Important .plists &amp; .dbs (1)</vt:lpstr>
      <vt:lpstr>Generally Important .plists &amp; .dbs (2)</vt:lpstr>
      <vt:lpstr>Generally Important .plists &amp; .dbs (3)</vt:lpstr>
      <vt:lpstr>Generally Important .plists &amp; .dbs (4)</vt:lpstr>
      <vt:lpstr>Generally Important .plists &amp; .dbs (5)</vt:lpstr>
      <vt:lpstr>Understanding Application Bundles</vt:lpstr>
      <vt:lpstr>The iOS Application Bundle Structure:</vt:lpstr>
      <vt:lpstr>Example of App Bundle from Image Reddit.app</vt:lpstr>
      <vt:lpstr>PowerPoint Presentation</vt:lpstr>
      <vt:lpstr>What is the name of Application for a given BundleID? (Instagram vs BundleID_com.burbn.instagram)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23</cp:revision>
  <dcterms:created xsi:type="dcterms:W3CDTF">2021-01-18T02:02:41Z</dcterms:created>
  <dcterms:modified xsi:type="dcterms:W3CDTF">2022-06-06T14:53:25Z</dcterms:modified>
</cp:coreProperties>
</file>