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87" r:id="rId3"/>
    <p:sldId id="499" r:id="rId4"/>
    <p:sldId id="485" r:id="rId5"/>
    <p:sldId id="486" r:id="rId6"/>
    <p:sldId id="500" r:id="rId7"/>
    <p:sldId id="429" r:id="rId8"/>
    <p:sldId id="430" r:id="rId9"/>
    <p:sldId id="431" r:id="rId10"/>
    <p:sldId id="491" r:id="rId11"/>
    <p:sldId id="492" r:id="rId12"/>
    <p:sldId id="494" r:id="rId13"/>
    <p:sldId id="495" r:id="rId14"/>
    <p:sldId id="496" r:id="rId15"/>
    <p:sldId id="497" r:id="rId16"/>
    <p:sldId id="498" r:id="rId17"/>
    <p:sldId id="488" r:id="rId18"/>
    <p:sldId id="489" r:id="rId19"/>
    <p:sldId id="501" r:id="rId20"/>
    <p:sldId id="502" r:id="rId21"/>
    <p:sldId id="503" r:id="rId22"/>
    <p:sldId id="504" r:id="rId23"/>
    <p:sldId id="3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E00"/>
    <a:srgbClr val="FFC00F"/>
    <a:srgbClr val="AB51D6"/>
    <a:srgbClr val="AEAEAE"/>
    <a:srgbClr val="FF9A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98" d="100"/>
          <a:sy n="98" d="100"/>
        </p:scale>
        <p:origin x="149" y="7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084CD0B9-21FA-4B25-8955-38F4B9A57E09}"/>
    <pc:docChg chg="custSel modSld">
      <pc:chgData name="Weifeng Xu" userId="e7aed605-a3dd-4d5a-a692-a87037af107b" providerId="ADAL" clId="{084CD0B9-21FA-4B25-8955-38F4B9A57E09}" dt="2022-04-21T14:50:27.607" v="15" actId="6549"/>
      <pc:docMkLst>
        <pc:docMk/>
      </pc:docMkLst>
      <pc:sldChg chg="addSp modSp mod chgLayout">
        <pc:chgData name="Weifeng Xu" userId="e7aed605-a3dd-4d5a-a692-a87037af107b" providerId="ADAL" clId="{084CD0B9-21FA-4B25-8955-38F4B9A57E09}" dt="2022-04-21T14:49:36.241" v="8" actId="20577"/>
        <pc:sldMkLst>
          <pc:docMk/>
          <pc:sldMk cId="3478959226" sldId="487"/>
        </pc:sldMkLst>
        <pc:spChg chg="add mod ord">
          <ac:chgData name="Weifeng Xu" userId="e7aed605-a3dd-4d5a-a692-a87037af107b" providerId="ADAL" clId="{084CD0B9-21FA-4B25-8955-38F4B9A57E09}" dt="2022-04-21T14:49:36.241" v="8" actId="20577"/>
          <ac:spMkLst>
            <pc:docMk/>
            <pc:sldMk cId="3478959226" sldId="487"/>
            <ac:spMk id="2" creationId="{513A5608-9A97-4B05-8388-A94E64860560}"/>
          </ac:spMkLst>
        </pc:spChg>
        <pc:spChg chg="mod ord">
          <ac:chgData name="Weifeng Xu" userId="e7aed605-a3dd-4d5a-a692-a87037af107b" providerId="ADAL" clId="{084CD0B9-21FA-4B25-8955-38F4B9A57E09}" dt="2022-04-21T14:49:30.449" v="0" actId="700"/>
          <ac:spMkLst>
            <pc:docMk/>
            <pc:sldMk cId="3478959226" sldId="487"/>
            <ac:spMk id="3" creationId="{0CB7E75D-835F-4EAC-83B9-528D0685AC95}"/>
          </ac:spMkLst>
        </pc:spChg>
      </pc:sldChg>
      <pc:sldChg chg="addSp modSp mod modClrScheme chgLayout">
        <pc:chgData name="Weifeng Xu" userId="e7aed605-a3dd-4d5a-a692-a87037af107b" providerId="ADAL" clId="{084CD0B9-21FA-4B25-8955-38F4B9A57E09}" dt="2022-04-21T14:50:04.586" v="11" actId="20577"/>
        <pc:sldMkLst>
          <pc:docMk/>
          <pc:sldMk cId="3736109426" sldId="499"/>
        </pc:sldMkLst>
        <pc:spChg chg="add mod ord">
          <ac:chgData name="Weifeng Xu" userId="e7aed605-a3dd-4d5a-a692-a87037af107b" providerId="ADAL" clId="{084CD0B9-21FA-4B25-8955-38F4B9A57E09}" dt="2022-04-21T14:50:04.586" v="11" actId="20577"/>
          <ac:spMkLst>
            <pc:docMk/>
            <pc:sldMk cId="3736109426" sldId="499"/>
            <ac:spMk id="2" creationId="{FE0F0AA8-7662-4AFF-A40D-B1370BA1773F}"/>
          </ac:spMkLst>
        </pc:spChg>
        <pc:spChg chg="mod ord">
          <ac:chgData name="Weifeng Xu" userId="e7aed605-a3dd-4d5a-a692-a87037af107b" providerId="ADAL" clId="{084CD0B9-21FA-4B25-8955-38F4B9A57E09}" dt="2022-04-21T14:49:50.441" v="9" actId="700"/>
          <ac:spMkLst>
            <pc:docMk/>
            <pc:sldMk cId="3736109426" sldId="499"/>
            <ac:spMk id="3" creationId="{4B8393BE-1DC2-8542-A18F-B677657A8638}"/>
          </ac:spMkLst>
        </pc:spChg>
      </pc:sldChg>
      <pc:sldChg chg="addSp modSp mod modClrScheme chgLayout">
        <pc:chgData name="Weifeng Xu" userId="e7aed605-a3dd-4d5a-a692-a87037af107b" providerId="ADAL" clId="{084CD0B9-21FA-4B25-8955-38F4B9A57E09}" dt="2022-04-21T14:50:27.607" v="15" actId="6549"/>
        <pc:sldMkLst>
          <pc:docMk/>
          <pc:sldMk cId="3274460241" sldId="500"/>
        </pc:sldMkLst>
        <pc:spChg chg="add mod ord">
          <ac:chgData name="Weifeng Xu" userId="e7aed605-a3dd-4d5a-a692-a87037af107b" providerId="ADAL" clId="{084CD0B9-21FA-4B25-8955-38F4B9A57E09}" dt="2022-04-21T14:50:24.648" v="14" actId="20577"/>
          <ac:spMkLst>
            <pc:docMk/>
            <pc:sldMk cId="3274460241" sldId="500"/>
            <ac:spMk id="2" creationId="{5D954BB0-47D4-4A30-91D2-5C0413A0440B}"/>
          </ac:spMkLst>
        </pc:spChg>
        <pc:spChg chg="mod ord">
          <ac:chgData name="Weifeng Xu" userId="e7aed605-a3dd-4d5a-a692-a87037af107b" providerId="ADAL" clId="{084CD0B9-21FA-4B25-8955-38F4B9A57E09}" dt="2022-04-21T14:50:27.607" v="15" actId="6549"/>
          <ac:spMkLst>
            <pc:docMk/>
            <pc:sldMk cId="3274460241" sldId="500"/>
            <ac:spMk id="3" creationId="{27AA81B5-9E06-F14D-9174-248FA82C77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3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sqlitebrowser 'Pixel 3/data/data/com.google.android.apps.photos/databases/gphotos-1.db'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3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www.epochconverter.com</a:t>
            </a:r>
            <a:r>
              <a:rPr lang="en-US" dirty="0"/>
              <a:t>/</a:t>
            </a:r>
            <a:r>
              <a:rPr lang="en-US" dirty="0" err="1"/>
              <a:t>coredata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0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Photos Investigation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iOS 13</a:t>
            </a:r>
          </a:p>
        </p:txBody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D527-634D-49A8-AAE9-6EAF4E715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34" y="207086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Determine tables to investigate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07F583E-E2C3-6947-BEFD-95F6FBC78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72" y="1421120"/>
            <a:ext cx="9119928" cy="543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078011-FF74-BE46-B432-3773E51D389B}"/>
              </a:ext>
            </a:extLst>
          </p:cNvPr>
          <p:cNvSpPr/>
          <p:nvPr/>
        </p:nvSpPr>
        <p:spPr>
          <a:xfrm>
            <a:off x="3072071" y="6586151"/>
            <a:ext cx="3464652" cy="1235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C5778-B5B6-794E-A626-D875F7D05E06}"/>
              </a:ext>
            </a:extLst>
          </p:cNvPr>
          <p:cNvSpPr/>
          <p:nvPr/>
        </p:nvSpPr>
        <p:spPr>
          <a:xfrm>
            <a:off x="3072073" y="2969740"/>
            <a:ext cx="3464652" cy="1235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CAF93-CA55-C748-863B-06BA54A41E01}"/>
              </a:ext>
            </a:extLst>
          </p:cNvPr>
          <p:cNvSpPr txBox="1"/>
          <p:nvPr/>
        </p:nvSpPr>
        <p:spPr>
          <a:xfrm>
            <a:off x="234778" y="2291760"/>
            <a:ext cx="26072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a lot of tables in the database; the 2 most important are </a:t>
            </a:r>
            <a:r>
              <a:rPr lang="en-US" i="1" dirty="0"/>
              <a:t>ZADDITIONALASSETATTRIBUTES &amp; </a:t>
            </a:r>
            <a:r>
              <a:rPr lang="en-US" dirty="0"/>
              <a:t> </a:t>
            </a:r>
            <a:r>
              <a:rPr lang="en-US" i="1" dirty="0"/>
              <a:t>ZGENERICASSET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 free to explore other tables as iOS stores a lot of information just based on photos.</a:t>
            </a:r>
          </a:p>
        </p:txBody>
      </p:sp>
    </p:spTree>
    <p:extLst>
      <p:ext uri="{BB962C8B-B14F-4D97-AF65-F5344CB8AC3E}">
        <p14:creationId xmlns:p14="http://schemas.microsoft.com/office/powerpoint/2010/main" val="127178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7C9A1-A914-4BDB-8F31-946AE3B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10111"/>
          </a:xfrm>
        </p:spPr>
        <p:txBody>
          <a:bodyPr/>
          <a:lstStyle/>
          <a:p>
            <a:r>
              <a:rPr lang="en-US" dirty="0">
                <a:cs typeface="Calibri Light"/>
              </a:rPr>
              <a:t>Investigating </a:t>
            </a:r>
            <a:r>
              <a:rPr lang="en-US" i="1" dirty="0"/>
              <a:t>ZADDITIONALASSETATTRIBUTES</a:t>
            </a:r>
            <a:r>
              <a:rPr lang="en-US" dirty="0">
                <a:cs typeface="Calibri Light"/>
              </a:rPr>
              <a:t> 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7AE4AE-9668-F545-B9E9-8B39DCDCA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5" y="2483406"/>
            <a:ext cx="11582910" cy="400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2642F6D-4C85-3C41-BCA5-363D288F4604}"/>
              </a:ext>
            </a:extLst>
          </p:cNvPr>
          <p:cNvCxnSpPr>
            <a:cxnSpLocks/>
          </p:cNvCxnSpPr>
          <p:nvPr/>
        </p:nvCxnSpPr>
        <p:spPr>
          <a:xfrm>
            <a:off x="1602910" y="2323070"/>
            <a:ext cx="541200" cy="749054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149165D-0C38-DF4D-8E36-614D03F2D633}"/>
              </a:ext>
            </a:extLst>
          </p:cNvPr>
          <p:cNvSpPr txBox="1"/>
          <p:nvPr/>
        </p:nvSpPr>
        <p:spPr>
          <a:xfrm>
            <a:off x="729722" y="1560076"/>
            <a:ext cx="1746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by camera</a:t>
            </a:r>
          </a:p>
          <a:p>
            <a:r>
              <a:rPr lang="en-US" dirty="0"/>
              <a:t>0=False</a:t>
            </a:r>
          </a:p>
          <a:p>
            <a:r>
              <a:rPr lang="en-US" dirty="0"/>
              <a:t>1=True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07342E-C91A-3A42-9F04-D113BA9066A8}"/>
              </a:ext>
            </a:extLst>
          </p:cNvPr>
          <p:cNvCxnSpPr>
            <a:cxnSpLocks/>
          </p:cNvCxnSpPr>
          <p:nvPr/>
        </p:nvCxnSpPr>
        <p:spPr>
          <a:xfrm>
            <a:off x="4040659" y="2483406"/>
            <a:ext cx="1283750" cy="629572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C419CE8-2330-4D43-AF7B-A4C24A8615E4}"/>
              </a:ext>
            </a:extLst>
          </p:cNvPr>
          <p:cNvSpPr txBox="1"/>
          <p:nvPr/>
        </p:nvSpPr>
        <p:spPr>
          <a:xfrm>
            <a:off x="2476098" y="845317"/>
            <a:ext cx="34068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Imported by:</a:t>
            </a:r>
          </a:p>
          <a:p>
            <a:r>
              <a:rPr lang="en-US" sz="1400" dirty="0"/>
              <a:t>0 = Is related to .MOV files.</a:t>
            </a:r>
          </a:p>
          <a:p>
            <a:r>
              <a:rPr lang="en-US" sz="1400" dirty="0"/>
              <a:t>1 = Captured via native Back facing camera</a:t>
            </a:r>
          </a:p>
          <a:p>
            <a:r>
              <a:rPr lang="en-US" sz="1400" dirty="0"/>
              <a:t>2 = Captured via native Front facing camera</a:t>
            </a:r>
          </a:p>
          <a:p>
            <a:r>
              <a:rPr lang="en-US" sz="1400" dirty="0"/>
              <a:t>3 = Third Party Application</a:t>
            </a:r>
          </a:p>
          <a:p>
            <a:r>
              <a:rPr lang="en-US" sz="1400" dirty="0"/>
              <a:t>6 = Facebook/Instagram</a:t>
            </a:r>
          </a:p>
          <a:p>
            <a:r>
              <a:rPr lang="en-US" sz="1400" dirty="0"/>
              <a:t>9 = Saved from outside source (SMS, Safari)</a:t>
            </a:r>
          </a:p>
          <a:p>
            <a:br>
              <a:rPr lang="en-US" dirty="0"/>
            </a:b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7995312-94CE-094F-BA39-27CC1E90E2B5}"/>
              </a:ext>
            </a:extLst>
          </p:cNvPr>
          <p:cNvCxnSpPr>
            <a:cxnSpLocks/>
          </p:cNvCxnSpPr>
          <p:nvPr/>
        </p:nvCxnSpPr>
        <p:spPr>
          <a:xfrm flipH="1">
            <a:off x="6804096" y="2363924"/>
            <a:ext cx="955945" cy="708200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9EC9BA-DADF-9249-AACD-07A936D6584E}"/>
              </a:ext>
            </a:extLst>
          </p:cNvPr>
          <p:cNvCxnSpPr>
            <a:cxnSpLocks/>
          </p:cNvCxnSpPr>
          <p:nvPr/>
        </p:nvCxnSpPr>
        <p:spPr>
          <a:xfrm>
            <a:off x="7760041" y="2224216"/>
            <a:ext cx="0" cy="888762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304D5D-B652-054A-AD97-A630E81C95F4}"/>
              </a:ext>
            </a:extLst>
          </p:cNvPr>
          <p:cNvCxnSpPr>
            <a:cxnSpLocks/>
          </p:cNvCxnSpPr>
          <p:nvPr/>
        </p:nvCxnSpPr>
        <p:spPr>
          <a:xfrm>
            <a:off x="7760041" y="2363924"/>
            <a:ext cx="1298366" cy="749054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365C1BC-C33C-1642-BB3D-27102A7F1C54}"/>
              </a:ext>
            </a:extLst>
          </p:cNvPr>
          <p:cNvSpPr txBox="1"/>
          <p:nvPr/>
        </p:nvSpPr>
        <p:spPr>
          <a:xfrm>
            <a:off x="6756137" y="1560076"/>
            <a:ext cx="213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File size (in bytes), height &amp; width (in pixels)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A1C18B-570C-E44C-85E7-4E94551C3974}"/>
              </a:ext>
            </a:extLst>
          </p:cNvPr>
          <p:cNvCxnSpPr>
            <a:cxnSpLocks/>
          </p:cNvCxnSpPr>
          <p:nvPr/>
        </p:nvCxnSpPr>
        <p:spPr>
          <a:xfrm>
            <a:off x="11288110" y="2224216"/>
            <a:ext cx="313391" cy="847908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D43EFAA-1A08-0944-9C1D-461A8AAEC9C5}"/>
              </a:ext>
            </a:extLst>
          </p:cNvPr>
          <p:cNvSpPr txBox="1"/>
          <p:nvPr/>
        </p:nvSpPr>
        <p:spPr>
          <a:xfrm>
            <a:off x="9601759" y="1223336"/>
            <a:ext cx="2318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of times photo was shared; messages, third party applications, etc.</a:t>
            </a:r>
          </a:p>
        </p:txBody>
      </p:sp>
    </p:spTree>
    <p:extLst>
      <p:ext uri="{BB962C8B-B14F-4D97-AF65-F5344CB8AC3E}">
        <p14:creationId xmlns:p14="http://schemas.microsoft.com/office/powerpoint/2010/main" val="128734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9C59-C51B-8642-9CDC-848EAFE0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024135"/>
          </a:xfrm>
        </p:spPr>
        <p:txBody>
          <a:bodyPr/>
          <a:lstStyle/>
          <a:p>
            <a:r>
              <a:rPr lang="en-US" dirty="0">
                <a:cs typeface="Calibri Light"/>
              </a:rPr>
              <a:t>Investigating </a:t>
            </a:r>
            <a:r>
              <a:rPr lang="en-US" i="1" dirty="0"/>
              <a:t>ZADDITIONALASSETATTRIBUTES</a:t>
            </a:r>
            <a:r>
              <a:rPr lang="en-US" dirty="0">
                <a:cs typeface="Calibri Light"/>
              </a:rPr>
              <a:t> (2)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11905A6-E4C9-D942-A4C3-A90862F3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51" y="1863890"/>
            <a:ext cx="8929297" cy="49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978A74-E23E-904F-9A32-458C4DD61E54}"/>
              </a:ext>
            </a:extLst>
          </p:cNvPr>
          <p:cNvSpPr txBox="1"/>
          <p:nvPr/>
        </p:nvSpPr>
        <p:spPr>
          <a:xfrm>
            <a:off x="0" y="1863890"/>
            <a:ext cx="1158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many times photo was viewed in App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243262-9B82-7C4C-8431-39388D75A8AC}"/>
              </a:ext>
            </a:extLst>
          </p:cNvPr>
          <p:cNvCxnSpPr>
            <a:cxnSpLocks/>
          </p:cNvCxnSpPr>
          <p:nvPr/>
        </p:nvCxnSpPr>
        <p:spPr>
          <a:xfrm flipV="1">
            <a:off x="725214" y="2501462"/>
            <a:ext cx="1114096" cy="115614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37D703C-92E5-E243-8047-FB617FE194C9}"/>
              </a:ext>
            </a:extLst>
          </p:cNvPr>
          <p:cNvCxnSpPr>
            <a:cxnSpLocks/>
          </p:cNvCxnSpPr>
          <p:nvPr/>
        </p:nvCxnSpPr>
        <p:spPr>
          <a:xfrm>
            <a:off x="5092261" y="1734207"/>
            <a:ext cx="0" cy="656896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F87A7B9-879C-AE47-8BCB-15F8DD11CEBD}"/>
              </a:ext>
            </a:extLst>
          </p:cNvPr>
          <p:cNvSpPr txBox="1"/>
          <p:nvPr/>
        </p:nvSpPr>
        <p:spPr>
          <a:xfrm>
            <a:off x="3447393" y="1217504"/>
            <a:ext cx="237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Bundle ID where photo was saved from.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BAF7F9-24EB-5B42-963A-A4DFED62963E}"/>
              </a:ext>
            </a:extLst>
          </p:cNvPr>
          <p:cNvCxnSpPr>
            <a:cxnSpLocks/>
          </p:cNvCxnSpPr>
          <p:nvPr/>
        </p:nvCxnSpPr>
        <p:spPr>
          <a:xfrm>
            <a:off x="6579475" y="1734207"/>
            <a:ext cx="0" cy="656896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F2CFE67-50C1-9D44-A644-12C2C49A4F3E}"/>
              </a:ext>
            </a:extLst>
          </p:cNvPr>
          <p:cNvSpPr txBox="1"/>
          <p:nvPr/>
        </p:nvSpPr>
        <p:spPr>
          <a:xfrm>
            <a:off x="5700366" y="839468"/>
            <a:ext cx="1938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Screenshotted and edited with screenshot service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F912938-48F4-C647-AB1B-C5FC163D4969}"/>
              </a:ext>
            </a:extLst>
          </p:cNvPr>
          <p:cNvCxnSpPr>
            <a:cxnSpLocks/>
          </p:cNvCxnSpPr>
          <p:nvPr/>
        </p:nvCxnSpPr>
        <p:spPr>
          <a:xfrm>
            <a:off x="8161282" y="1734207"/>
            <a:ext cx="0" cy="656896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706E97E-628A-AA4F-BFD7-1596884E063E}"/>
              </a:ext>
            </a:extLst>
          </p:cNvPr>
          <p:cNvSpPr txBox="1"/>
          <p:nvPr/>
        </p:nvSpPr>
        <p:spPr>
          <a:xfrm>
            <a:off x="7609068" y="1364875"/>
            <a:ext cx="1641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EXIF timestamp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1B0E8C-4084-C74D-9965-7F43E9F69ED8}"/>
              </a:ext>
            </a:extLst>
          </p:cNvPr>
          <p:cNvSpPr txBox="1"/>
          <p:nvPr/>
        </p:nvSpPr>
        <p:spPr>
          <a:xfrm>
            <a:off x="9772795" y="871231"/>
            <a:ext cx="2549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Masterfingerprint</a:t>
            </a:r>
            <a:r>
              <a:rPr lang="en-US" dirty="0"/>
              <a:t> = Apple’s way of hashing photos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2409026-670A-1444-BE31-5594087511EB}"/>
              </a:ext>
            </a:extLst>
          </p:cNvPr>
          <p:cNvCxnSpPr>
            <a:cxnSpLocks/>
          </p:cNvCxnSpPr>
          <p:nvPr/>
        </p:nvCxnSpPr>
        <p:spPr>
          <a:xfrm flipH="1">
            <a:off x="10058400" y="1549541"/>
            <a:ext cx="750956" cy="841562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67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0FF3-43A3-DF4F-9A7E-07AF3BBB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112062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Investigating </a:t>
            </a:r>
            <a:r>
              <a:rPr lang="en-US" i="1" dirty="0"/>
              <a:t>ZADDITIONALASSETATTRIBUTES</a:t>
            </a:r>
            <a:r>
              <a:rPr lang="en-US" dirty="0">
                <a:cs typeface="Calibri Light"/>
              </a:rPr>
              <a:t> (3)</a:t>
            </a:r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E489136-4455-C942-8E3A-3153BAF0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93" y="1871684"/>
            <a:ext cx="5906814" cy="472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A7F636-3998-0D42-BEC7-8F796F6CA45B}"/>
              </a:ext>
            </a:extLst>
          </p:cNvPr>
          <p:cNvSpPr txBox="1"/>
          <p:nvPr/>
        </p:nvSpPr>
        <p:spPr>
          <a:xfrm>
            <a:off x="2816773" y="1053753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Filename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E806ED-9E5C-F440-B608-F3BDD8A7ADAC}"/>
              </a:ext>
            </a:extLst>
          </p:cNvPr>
          <p:cNvCxnSpPr>
            <a:cxnSpLocks/>
          </p:cNvCxnSpPr>
          <p:nvPr/>
        </p:nvCxnSpPr>
        <p:spPr>
          <a:xfrm>
            <a:off x="3731446" y="1417890"/>
            <a:ext cx="777492" cy="374527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DD048C-DA46-F846-A9BE-1F8CE6BF2BF5}"/>
              </a:ext>
            </a:extLst>
          </p:cNvPr>
          <p:cNvCxnSpPr>
            <a:cxnSpLocks/>
          </p:cNvCxnSpPr>
          <p:nvPr/>
        </p:nvCxnSpPr>
        <p:spPr>
          <a:xfrm flipH="1">
            <a:off x="8240385" y="1417890"/>
            <a:ext cx="661877" cy="374526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C85319E-BFBA-0740-BEA1-13F355DA5BCE}"/>
              </a:ext>
            </a:extLst>
          </p:cNvPr>
          <p:cNvSpPr txBox="1"/>
          <p:nvPr/>
        </p:nvSpPr>
        <p:spPr>
          <a:xfrm>
            <a:off x="8902262" y="1048558"/>
            <a:ext cx="14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</a:t>
            </a:r>
            <a:r>
              <a:rPr lang="en-US" dirty="0" err="1"/>
              <a:t>Timezone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4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CB61E-717D-BE41-9100-AB4E4D60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24607"/>
          </a:xfrm>
        </p:spPr>
        <p:txBody>
          <a:bodyPr/>
          <a:lstStyle/>
          <a:p>
            <a:r>
              <a:rPr lang="en-US" dirty="0">
                <a:cs typeface="Calibri Light"/>
              </a:rPr>
              <a:t>Investigating </a:t>
            </a:r>
            <a:r>
              <a:rPr lang="en-US" i="1" dirty="0">
                <a:cs typeface="Calibri Light"/>
              </a:rPr>
              <a:t>ZGENERICASSET</a:t>
            </a:r>
            <a:r>
              <a:rPr lang="en-US" dirty="0">
                <a:cs typeface="Calibri Light"/>
              </a:rPr>
              <a:t> </a:t>
            </a:r>
            <a:endParaRPr lang="en-US" dirty="0"/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77ED5978-16E1-484D-8A37-CDD6876FD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8" y="1959586"/>
            <a:ext cx="11112843" cy="441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F22EB2-58A7-6E48-BC72-69F7EC72164E}"/>
              </a:ext>
            </a:extLst>
          </p:cNvPr>
          <p:cNvCxnSpPr>
            <a:cxnSpLocks/>
          </p:cNvCxnSpPr>
          <p:nvPr/>
        </p:nvCxnSpPr>
        <p:spPr>
          <a:xfrm>
            <a:off x="1110830" y="1804086"/>
            <a:ext cx="0" cy="803877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5CCB2EC-85B9-BA4B-B1C5-C5BDA2D50994}"/>
              </a:ext>
            </a:extLst>
          </p:cNvPr>
          <p:cNvSpPr txBox="1"/>
          <p:nvPr/>
        </p:nvSpPr>
        <p:spPr>
          <a:xfrm>
            <a:off x="0" y="880756"/>
            <a:ext cx="332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Chronological numbering of photos. Correlates with IMG_0001 from DCIM folder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04F3950-9E90-0B4A-9F6C-236D0F686ADF}"/>
              </a:ext>
            </a:extLst>
          </p:cNvPr>
          <p:cNvCxnSpPr>
            <a:cxnSpLocks/>
          </p:cNvCxnSpPr>
          <p:nvPr/>
        </p:nvCxnSpPr>
        <p:spPr>
          <a:xfrm>
            <a:off x="5118538" y="1790013"/>
            <a:ext cx="0" cy="803877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697131-F4FC-B54E-93F3-DC8FF2ED3341}"/>
              </a:ext>
            </a:extLst>
          </p:cNvPr>
          <p:cNvSpPr txBox="1"/>
          <p:nvPr/>
        </p:nvSpPr>
        <p:spPr>
          <a:xfrm>
            <a:off x="3049494" y="880756"/>
            <a:ext cx="3332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Marked as Favorite? </a:t>
            </a:r>
          </a:p>
          <a:p>
            <a:r>
              <a:rPr lang="en-US" dirty="0"/>
              <a:t>0=False</a:t>
            </a:r>
          </a:p>
          <a:p>
            <a:r>
              <a:rPr lang="en-US" dirty="0"/>
              <a:t>1=True=Moved to </a:t>
            </a:r>
            <a:r>
              <a:rPr lang="en-US" i="1" dirty="0"/>
              <a:t>Favorite </a:t>
            </a:r>
            <a:r>
              <a:rPr lang="en-US" dirty="0"/>
              <a:t>Album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9BA929-A5CD-C049-8091-7DC0458FF001}"/>
              </a:ext>
            </a:extLst>
          </p:cNvPr>
          <p:cNvCxnSpPr>
            <a:cxnSpLocks/>
          </p:cNvCxnSpPr>
          <p:nvPr/>
        </p:nvCxnSpPr>
        <p:spPr>
          <a:xfrm>
            <a:off x="6691965" y="1790012"/>
            <a:ext cx="0" cy="803877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F183A7-0F04-5C4E-96DB-917F67472F1A}"/>
              </a:ext>
            </a:extLst>
          </p:cNvPr>
          <p:cNvSpPr txBox="1"/>
          <p:nvPr/>
        </p:nvSpPr>
        <p:spPr>
          <a:xfrm>
            <a:off x="6334379" y="795969"/>
            <a:ext cx="2624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 photo edited in app?</a:t>
            </a:r>
          </a:p>
          <a:p>
            <a:r>
              <a:rPr lang="en-US" dirty="0"/>
              <a:t>0=False</a:t>
            </a:r>
          </a:p>
          <a:p>
            <a:r>
              <a:rPr lang="en-US" dirty="0"/>
              <a:t>1=True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EB16CD3-1051-1C46-BA4D-11ACC760E394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7495418" y="1571518"/>
            <a:ext cx="1059204" cy="1007616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56E9011-946A-A642-B750-DCF6A51B498A}"/>
              </a:ext>
            </a:extLst>
          </p:cNvPr>
          <p:cNvSpPr txBox="1"/>
          <p:nvPr/>
        </p:nvSpPr>
        <p:spPr>
          <a:xfrm>
            <a:off x="8554622" y="1109853"/>
            <a:ext cx="1077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 type</a:t>
            </a:r>
          </a:p>
          <a:p>
            <a:r>
              <a:rPr lang="en-US" dirty="0"/>
              <a:t>0=Picture</a:t>
            </a:r>
          </a:p>
          <a:p>
            <a:r>
              <a:rPr lang="en-US" dirty="0"/>
              <a:t>1=Video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38169B-5917-A44D-BCE5-5CCF56437272}"/>
              </a:ext>
            </a:extLst>
          </p:cNvPr>
          <p:cNvSpPr txBox="1"/>
          <p:nvPr/>
        </p:nvSpPr>
        <p:spPr>
          <a:xfrm>
            <a:off x="9176335" y="102237"/>
            <a:ext cx="1912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 Orientation</a:t>
            </a:r>
          </a:p>
          <a:p>
            <a:r>
              <a:rPr lang="en-US" dirty="0"/>
              <a:t>1=Horizontal</a:t>
            </a:r>
          </a:p>
          <a:p>
            <a:r>
              <a:rPr lang="en-US" dirty="0"/>
              <a:t>6=Vertical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910D82-7C13-264F-A55B-E32A8C521CB0}"/>
              </a:ext>
            </a:extLst>
          </p:cNvPr>
          <p:cNvSpPr txBox="1"/>
          <p:nvPr/>
        </p:nvSpPr>
        <p:spPr>
          <a:xfrm>
            <a:off x="10538981" y="1032103"/>
            <a:ext cx="1684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Trashed State</a:t>
            </a:r>
          </a:p>
          <a:p>
            <a:r>
              <a:rPr lang="en-US" dirty="0"/>
              <a:t>0=False</a:t>
            </a:r>
          </a:p>
          <a:p>
            <a:r>
              <a:rPr lang="en-US" dirty="0"/>
              <a:t>1=True=Deleted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ADE707-FF64-5446-ABB3-EAE75E7D2320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11381327" y="1955433"/>
            <a:ext cx="0" cy="666679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F1D94C4-F393-A449-812C-40BA4E1EE4B6}"/>
              </a:ext>
            </a:extLst>
          </p:cNvPr>
          <p:cNvCxnSpPr>
            <a:cxnSpLocks/>
          </p:cNvCxnSpPr>
          <p:nvPr/>
        </p:nvCxnSpPr>
        <p:spPr>
          <a:xfrm flipH="1">
            <a:off x="8739384" y="1655811"/>
            <a:ext cx="1352744" cy="969029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B671885-FB4A-2644-AFD4-ECF60C924275}"/>
              </a:ext>
            </a:extLst>
          </p:cNvPr>
          <p:cNvCxnSpPr>
            <a:cxnSpLocks/>
          </p:cNvCxnSpPr>
          <p:nvPr/>
        </p:nvCxnSpPr>
        <p:spPr>
          <a:xfrm flipV="1">
            <a:off x="10092128" y="938898"/>
            <a:ext cx="0" cy="716913"/>
          </a:xfrm>
          <a:prstGeom prst="line">
            <a:avLst/>
          </a:prstGeom>
          <a:ln w="38100">
            <a:solidFill>
              <a:srgbClr val="D81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6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DDF5A-5D6B-D749-A1B0-03E4DB3D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8279027" cy="784934"/>
          </a:xfrm>
        </p:spPr>
        <p:txBody>
          <a:bodyPr/>
          <a:lstStyle/>
          <a:p>
            <a:r>
              <a:rPr lang="en-US" dirty="0">
                <a:cs typeface="Calibri Light"/>
              </a:rPr>
              <a:t>Investigating </a:t>
            </a:r>
            <a:r>
              <a:rPr lang="en-US" i="1" dirty="0">
                <a:cs typeface="Calibri Light"/>
              </a:rPr>
              <a:t>ZGENERICASSET (2)</a:t>
            </a:r>
            <a:r>
              <a:rPr lang="en-US" dirty="0">
                <a:cs typeface="Calibri Light"/>
              </a:rPr>
              <a:t> </a:t>
            </a:r>
            <a:endParaRPr lang="en-US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4E5BC3F2-218A-FB4B-B896-DA5C36FAB3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86" y="1460596"/>
            <a:ext cx="8558166" cy="539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E94F1F-BB8A-8749-B4CE-C1091427C381}"/>
              </a:ext>
            </a:extLst>
          </p:cNvPr>
          <p:cNvSpPr txBox="1"/>
          <p:nvPr/>
        </p:nvSpPr>
        <p:spPr>
          <a:xfrm>
            <a:off x="172995" y="1927654"/>
            <a:ext cx="213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Date added to Photos timestamp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63B47F-8E18-B845-95E4-2FC578C82ADD}"/>
              </a:ext>
            </a:extLst>
          </p:cNvPr>
          <p:cNvCxnSpPr>
            <a:cxnSpLocks/>
          </p:cNvCxnSpPr>
          <p:nvPr/>
        </p:nvCxnSpPr>
        <p:spPr>
          <a:xfrm flipV="1">
            <a:off x="2037587" y="2088292"/>
            <a:ext cx="841537" cy="296561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E1CB2D-E10E-4D4E-8474-D27FCE827B51}"/>
              </a:ext>
            </a:extLst>
          </p:cNvPr>
          <p:cNvCxnSpPr>
            <a:cxnSpLocks/>
          </p:cNvCxnSpPr>
          <p:nvPr/>
        </p:nvCxnSpPr>
        <p:spPr>
          <a:xfrm>
            <a:off x="4411362" y="1316559"/>
            <a:ext cx="1128584" cy="630070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FCC314B-F5CE-274F-9C3D-E70830128AC9}"/>
              </a:ext>
            </a:extLst>
          </p:cNvPr>
          <p:cNvSpPr txBox="1"/>
          <p:nvPr/>
        </p:nvSpPr>
        <p:spPr>
          <a:xfrm>
            <a:off x="2360455" y="935507"/>
            <a:ext cx="29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Duration in seconds (if video)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6003A1F-933D-E244-863D-BADD23985836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508213" y="1395530"/>
            <a:ext cx="605160" cy="551099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5E4D20-12D5-E94F-920E-CAD13F11A243}"/>
              </a:ext>
            </a:extLst>
          </p:cNvPr>
          <p:cNvSpPr txBox="1"/>
          <p:nvPr/>
        </p:nvSpPr>
        <p:spPr>
          <a:xfrm>
            <a:off x="5352857" y="749199"/>
            <a:ext cx="231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Timestamp when media was last shared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407D2C-B7E1-7D49-90FC-D8C767B1D78B}"/>
              </a:ext>
            </a:extLst>
          </p:cNvPr>
          <p:cNvCxnSpPr>
            <a:cxnSpLocks/>
          </p:cNvCxnSpPr>
          <p:nvPr/>
        </p:nvCxnSpPr>
        <p:spPr>
          <a:xfrm flipH="1">
            <a:off x="7673281" y="766707"/>
            <a:ext cx="794952" cy="1179922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D9150ED-D8B6-A54A-B2E4-E2385AEED65C}"/>
              </a:ext>
            </a:extLst>
          </p:cNvPr>
          <p:cNvSpPr txBox="1"/>
          <p:nvPr/>
        </p:nvSpPr>
        <p:spPr>
          <a:xfrm>
            <a:off x="7484075" y="76246"/>
            <a:ext cx="316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Latitude &amp; Longitude Coordinates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CD3BC80-40DD-5D44-B8B5-AAE3C5358364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9230851" y="1328279"/>
            <a:ext cx="859552" cy="618350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B820E04-CFA9-7242-B256-E5988548A91F}"/>
              </a:ext>
            </a:extLst>
          </p:cNvPr>
          <p:cNvSpPr txBox="1"/>
          <p:nvPr/>
        </p:nvSpPr>
        <p:spPr>
          <a:xfrm>
            <a:off x="9468902" y="404949"/>
            <a:ext cx="1243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modified timestamp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FBACB7-4F03-7242-94CB-00EF3B1BBD07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10771432" y="1349363"/>
            <a:ext cx="610694" cy="578291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4260C8E-766E-914C-A30B-CA43BE697F8C}"/>
              </a:ext>
            </a:extLst>
          </p:cNvPr>
          <p:cNvSpPr txBox="1"/>
          <p:nvPr/>
        </p:nvSpPr>
        <p:spPr>
          <a:xfrm>
            <a:off x="10772526" y="149034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Timestamp when photo was deleted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4E9D35A-345E-0244-889D-922DF85CC66C}"/>
              </a:ext>
            </a:extLst>
          </p:cNvPr>
          <p:cNvCxnSpPr>
            <a:cxnSpLocks/>
          </p:cNvCxnSpPr>
          <p:nvPr/>
        </p:nvCxnSpPr>
        <p:spPr>
          <a:xfrm flipH="1">
            <a:off x="8444138" y="722577"/>
            <a:ext cx="24095" cy="1224052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417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CC5D-B9EC-8C44-A474-808F4C4A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Investigating </a:t>
            </a:r>
            <a:r>
              <a:rPr lang="en-US" i="1" dirty="0">
                <a:cs typeface="Calibri Light"/>
              </a:rPr>
              <a:t>ZGENERICASSET (3)</a:t>
            </a:r>
            <a:r>
              <a:rPr lang="en-US" dirty="0">
                <a:cs typeface="Calibri Light"/>
              </a:rPr>
              <a:t> </a:t>
            </a:r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1FA95AC-1259-164A-92D9-7DB1FEDA74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38" y="1794886"/>
            <a:ext cx="5666828" cy="504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4E8DD8-4F4C-604B-BF96-16D5C62BB458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1370857" y="1888596"/>
            <a:ext cx="1664881" cy="90445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5FDF2FA-7DFA-E342-9901-B6E129C849B9}"/>
              </a:ext>
            </a:extLst>
          </p:cNvPr>
          <p:cNvSpPr txBox="1"/>
          <p:nvPr/>
        </p:nvSpPr>
        <p:spPr>
          <a:xfrm>
            <a:off x="0" y="1979041"/>
            <a:ext cx="274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Directory photo is stored in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441E00-6E5A-9F4E-9BD4-49CCC557D090}"/>
              </a:ext>
            </a:extLst>
          </p:cNvPr>
          <p:cNvCxnSpPr>
            <a:cxnSpLocks/>
          </p:cNvCxnSpPr>
          <p:nvPr/>
        </p:nvCxnSpPr>
        <p:spPr>
          <a:xfrm>
            <a:off x="4459890" y="1456699"/>
            <a:ext cx="0" cy="338187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2CE08A6-574D-234A-8E44-C282AE4FB298}"/>
              </a:ext>
            </a:extLst>
          </p:cNvPr>
          <p:cNvSpPr txBox="1"/>
          <p:nvPr/>
        </p:nvSpPr>
        <p:spPr>
          <a:xfrm>
            <a:off x="3035738" y="1167346"/>
            <a:ext cx="257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File name (Chronological)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37F4EB-5727-8047-87EC-D88FA998956B}"/>
              </a:ext>
            </a:extLst>
          </p:cNvPr>
          <p:cNvCxnSpPr>
            <a:cxnSpLocks/>
          </p:cNvCxnSpPr>
          <p:nvPr/>
        </p:nvCxnSpPr>
        <p:spPr>
          <a:xfrm flipH="1">
            <a:off x="7732111" y="1352012"/>
            <a:ext cx="301296" cy="438970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4D7D2B9-A3FA-2B49-ACE4-BBC11E0BB68A}"/>
              </a:ext>
            </a:extLst>
          </p:cNvPr>
          <p:cNvSpPr txBox="1"/>
          <p:nvPr/>
        </p:nvSpPr>
        <p:spPr>
          <a:xfrm>
            <a:off x="7882759" y="1015354"/>
            <a:ext cx="3104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Extension (JPEG, PNG, or MOV)</a:t>
            </a:r>
          </a:p>
        </p:txBody>
      </p:sp>
    </p:spTree>
    <p:extLst>
      <p:ext uri="{BB962C8B-B14F-4D97-AF65-F5344CB8AC3E}">
        <p14:creationId xmlns:p14="http://schemas.microsoft.com/office/powerpoint/2010/main" val="59444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E340-9EBC-4183-8C71-F89640C8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Photos scenario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6C207-9D43-416D-8539-02FDA8576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28" y="1049118"/>
            <a:ext cx="3386959" cy="52255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Photos and videos are saved in suspect's phone, and we need to determine how many?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Head to the DCIM Folder to find out.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60 items total</a:t>
            </a:r>
          </a:p>
          <a:p>
            <a:pPr lvl="1"/>
            <a:r>
              <a:rPr lang="en-US" dirty="0">
                <a:ea typeface="+mn-lt"/>
                <a:cs typeface="+mn-lt"/>
              </a:rPr>
              <a:t>58 Photos</a:t>
            </a:r>
          </a:p>
          <a:p>
            <a:pPr lvl="1"/>
            <a:r>
              <a:rPr lang="en-US" dirty="0">
                <a:ea typeface="+mn-lt"/>
                <a:cs typeface="+mn-lt"/>
              </a:rPr>
              <a:t>2 Videos</a:t>
            </a:r>
          </a:p>
          <a:p>
            <a:pPr marL="228600" lvl="1" indent="0">
              <a:buNone/>
            </a:pPr>
            <a:endParaRPr lang="en-US" dirty="0">
              <a:cs typeface="Calibri"/>
            </a:endParaRPr>
          </a:p>
          <a:p>
            <a:pPr lvl="1" indent="-457200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6E4FD7-1DCC-A54B-9226-6618F206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3535"/>
            <a:ext cx="7924800" cy="63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09F1CB-01C6-D549-920C-F12D42791EC5}"/>
              </a:ext>
            </a:extLst>
          </p:cNvPr>
          <p:cNvSpPr/>
          <p:nvPr/>
        </p:nvSpPr>
        <p:spPr>
          <a:xfrm>
            <a:off x="4267200" y="593535"/>
            <a:ext cx="7924800" cy="258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2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CD2F-695F-433D-BA67-94AEB2C1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Forensic scenario questions related to photos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D5518-DB37-4A85-95B0-843461658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LcPeriod"/>
            </a:pPr>
            <a:r>
              <a:rPr lang="en-US" dirty="0">
                <a:ea typeface="+mn-lt"/>
                <a:cs typeface="+mn-lt"/>
              </a:rPr>
              <a:t>What kind of photos are saved and at what time?</a:t>
            </a:r>
            <a:endParaRPr lang="en-US" dirty="0"/>
          </a:p>
          <a:p>
            <a:pPr marL="514350" indent="-514350">
              <a:buAutoNum type="alphaLcPeriod"/>
            </a:pPr>
            <a:r>
              <a:rPr lang="en-US" dirty="0">
                <a:ea typeface="+mn-lt"/>
                <a:cs typeface="+mn-lt"/>
              </a:rPr>
              <a:t>What is location data of photos?</a:t>
            </a:r>
          </a:p>
          <a:p>
            <a:pPr marL="514350" indent="-514350">
              <a:buAutoNum type="alphaLcPeriod"/>
            </a:pPr>
            <a:r>
              <a:rPr lang="en-US" dirty="0">
                <a:ea typeface="+mn-lt"/>
                <a:cs typeface="+mn-lt"/>
              </a:rPr>
              <a:t>Where did the suspect download the photos from if they weren’t taken with the camera?</a:t>
            </a:r>
          </a:p>
          <a:p>
            <a:pPr marL="457200" lvl="1" indent="0">
              <a:buNone/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224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E86C-563A-7D44-AC85-41C9F8D5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6" y="728334"/>
            <a:ext cx="10515600" cy="966951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n-lt"/>
                <a:cs typeface="+mn-lt"/>
              </a:rPr>
              <a:t>A. What kind of photos are saved and at what time?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00FE2-5BDD-2E42-8140-FB89F8FFE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1" y="1576552"/>
            <a:ext cx="11017469" cy="3541986"/>
          </a:xfrm>
        </p:spPr>
        <p:txBody>
          <a:bodyPr/>
          <a:lstStyle/>
          <a:p>
            <a:r>
              <a:rPr lang="en-US" dirty="0"/>
              <a:t>Step 1: Head to the </a:t>
            </a:r>
            <a:r>
              <a:rPr lang="en-US" dirty="0" err="1"/>
              <a:t>Photos.sqlite</a:t>
            </a:r>
            <a:r>
              <a:rPr lang="en-US" dirty="0"/>
              <a:t>; </a:t>
            </a:r>
            <a:r>
              <a:rPr lang="en-US" i="1" dirty="0"/>
              <a:t>ZGENERICASSET </a:t>
            </a:r>
            <a:r>
              <a:rPr lang="en-US" dirty="0"/>
              <a:t>table and select any photo. </a:t>
            </a:r>
          </a:p>
          <a:p>
            <a:r>
              <a:rPr lang="en-US" dirty="0"/>
              <a:t>Step 2: Navigate to the </a:t>
            </a:r>
            <a:r>
              <a:rPr lang="en-US" i="1" dirty="0"/>
              <a:t>ZADDEDDATE </a:t>
            </a:r>
            <a:r>
              <a:rPr lang="en-US" dirty="0"/>
              <a:t>column</a:t>
            </a:r>
            <a:endParaRPr lang="en-US" i="1" dirty="0"/>
          </a:p>
          <a:p>
            <a:pPr lvl="1"/>
            <a:r>
              <a:rPr lang="en-US" dirty="0"/>
              <a:t>In this instance IMG_0001 has an added date of 606575124.564206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C5671-647D-6F43-BB25-69193E552DC6}"/>
              </a:ext>
            </a:extLst>
          </p:cNvPr>
          <p:cNvSpPr txBox="1"/>
          <p:nvPr/>
        </p:nvSpPr>
        <p:spPr>
          <a:xfrm>
            <a:off x="336331" y="5118538"/>
            <a:ext cx="8439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IMG_0001 Was added to the user’s camera roll on Sunday March 22, 2020 at 1:05:24pm GMT 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040D7A-4D11-8244-9FDA-8B0AE4758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015" y="3337035"/>
            <a:ext cx="6896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4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A5608-9A97-4B05-8388-A94E64860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7E75D-835F-4EAC-83B9-528D0685A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Introduction to Photos App</a:t>
            </a:r>
          </a:p>
          <a:p>
            <a:r>
              <a:rPr lang="en-US" dirty="0">
                <a:cs typeface="Calibri"/>
              </a:rPr>
              <a:t>Introduction to Photos database</a:t>
            </a:r>
          </a:p>
          <a:p>
            <a:r>
              <a:rPr lang="en-US" dirty="0">
                <a:cs typeface="Calibri"/>
              </a:rPr>
              <a:t>Scenario Questions</a:t>
            </a:r>
          </a:p>
          <a:p>
            <a:r>
              <a:rPr lang="en-US" dirty="0">
                <a:cs typeface="Calibri"/>
              </a:rPr>
              <a:t>Summary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95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5A72-A2C5-374E-AF9C-784945EA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8611"/>
            <a:ext cx="10515600" cy="1325563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B. What is location data of photos?</a:t>
            </a:r>
            <a:br>
              <a:rPr lang="en-US" dirty="0">
                <a:ea typeface="+mn-lt"/>
                <a:cs typeface="+mn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A93D1-91C2-5042-9286-65946F270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en-US" dirty="0"/>
              <a:t>Inside the </a:t>
            </a:r>
            <a:r>
              <a:rPr lang="en-US" dirty="0" err="1"/>
              <a:t>Photos.sqlite</a:t>
            </a:r>
            <a:r>
              <a:rPr lang="en-US" dirty="0"/>
              <a:t>; </a:t>
            </a:r>
            <a:r>
              <a:rPr lang="en-US" i="1" dirty="0"/>
              <a:t>ZGENERICASSET </a:t>
            </a:r>
            <a:r>
              <a:rPr lang="en-US" dirty="0"/>
              <a:t>table look for &amp; filter on the </a:t>
            </a:r>
            <a:r>
              <a:rPr lang="en-US" i="1" dirty="0"/>
              <a:t>ZLATITUDE &amp; ZLONGITUDE columns</a:t>
            </a:r>
            <a:r>
              <a:rPr lang="en-US" dirty="0"/>
              <a:t>.</a:t>
            </a:r>
          </a:p>
          <a:p>
            <a:pPr lvl="1"/>
            <a:r>
              <a:rPr lang="en-US" sz="2800" dirty="0"/>
              <a:t>In this instance only 4 photos have location data:</a:t>
            </a:r>
          </a:p>
          <a:p>
            <a:endParaRPr lang="en-US" dirty="0"/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C41E14DD-2250-DC41-A880-ECA577AB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26" y="3226409"/>
            <a:ext cx="3310977" cy="230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BDB2E1-2B50-054E-AB6E-7F16942C1275}"/>
              </a:ext>
            </a:extLst>
          </p:cNvPr>
          <p:cNvSpPr txBox="1"/>
          <p:nvPr/>
        </p:nvSpPr>
        <p:spPr>
          <a:xfrm>
            <a:off x="4929350" y="3327439"/>
            <a:ext cx="6495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IMGs 0034, 0033, 0052, &amp; 0047.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To convert Coordinates head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https://</a:t>
            </a:r>
            <a:r>
              <a:rPr lang="en-US" sz="2800" dirty="0" err="1"/>
              <a:t>www.gps-coordinates.net</a:t>
            </a:r>
            <a:r>
              <a:rPr lang="en-US" sz="2800" dirty="0"/>
              <a:t>/</a:t>
            </a:r>
          </a:p>
        </p:txBody>
      </p:sp>
      <p:pic>
        <p:nvPicPr>
          <p:cNvPr id="13320" name="Picture 8">
            <a:extLst>
              <a:ext uri="{FF2B5EF4-FFF2-40B4-BE49-F238E27FC236}">
                <a16:creationId xmlns:a16="http://schemas.microsoft.com/office/drawing/2014/main" id="{E288A96F-413C-B14A-9907-1876879B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8" y="3226409"/>
            <a:ext cx="1062918" cy="230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13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7C3B8-8411-AB43-B716-2D9F2A6A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73"/>
            <a:ext cx="10515600" cy="1325563"/>
          </a:xfrm>
        </p:spPr>
        <p:txBody>
          <a:bodyPr/>
          <a:lstStyle/>
          <a:p>
            <a:r>
              <a:rPr lang="en-US" dirty="0">
                <a:ea typeface="+mn-lt"/>
                <a:cs typeface="+mn-lt"/>
              </a:rPr>
              <a:t>B. What is location data of photos?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C7288-3387-F945-B8C8-4B9ADF7E4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9" y="1343818"/>
            <a:ext cx="4251041" cy="486652"/>
          </a:xfrm>
        </p:spPr>
        <p:txBody>
          <a:bodyPr/>
          <a:lstStyle/>
          <a:p>
            <a:r>
              <a:rPr lang="en-US" dirty="0"/>
              <a:t>IMG_0052 as an example: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4D3F5870-EDDD-084A-A352-DA49D4391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9" y="1946392"/>
            <a:ext cx="5002924" cy="3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708570A-6723-AA4C-9CEC-B5E4B74AC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18" y="1790168"/>
            <a:ext cx="4750528" cy="4388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DECD78-0E4C-A240-AA8B-9088BAE5F39B}"/>
              </a:ext>
            </a:extLst>
          </p:cNvPr>
          <p:cNvSpPr txBox="1"/>
          <p:nvPr/>
        </p:nvSpPr>
        <p:spPr>
          <a:xfrm>
            <a:off x="262759" y="5514182"/>
            <a:ext cx="458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Latitude 35.66076667 Longitude -78.87922833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16BCDC-81E0-CF42-ADC0-149427CF0404}"/>
              </a:ext>
            </a:extLst>
          </p:cNvPr>
          <p:cNvSpPr/>
          <p:nvPr/>
        </p:nvSpPr>
        <p:spPr>
          <a:xfrm>
            <a:off x="8050924" y="2303898"/>
            <a:ext cx="2554014" cy="8492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38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A7755-9EF4-7A47-BC1A-A19BCF24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27" y="32308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n-lt"/>
                <a:cs typeface="+mn-lt"/>
              </a:rPr>
              <a:t>C. Where did the suspect download the photos from if they weren’t taken with the camera?</a:t>
            </a:r>
            <a:br>
              <a:rPr lang="en-US" dirty="0">
                <a:ea typeface="+mn-lt"/>
                <a:cs typeface="+mn-lt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01333-9C66-144A-9A25-42D138E67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38" y="1752052"/>
            <a:ext cx="5205248" cy="4351338"/>
          </a:xfrm>
        </p:spPr>
        <p:txBody>
          <a:bodyPr/>
          <a:lstStyle/>
          <a:p>
            <a:r>
              <a:rPr lang="en-US" dirty="0"/>
              <a:t>Head to the </a:t>
            </a:r>
            <a:r>
              <a:rPr lang="en-US" dirty="0" err="1"/>
              <a:t>Photos.sqlite</a:t>
            </a:r>
            <a:r>
              <a:rPr lang="en-US" dirty="0"/>
              <a:t> + </a:t>
            </a:r>
            <a:r>
              <a:rPr lang="en-US" i="1" dirty="0"/>
              <a:t>ZADDITIONALASSETATTRIBUTES </a:t>
            </a:r>
            <a:r>
              <a:rPr lang="en-US" dirty="0"/>
              <a:t>table and look for the </a:t>
            </a:r>
            <a:r>
              <a:rPr lang="en-US" i="1" dirty="0"/>
              <a:t>ZCREATORBUNDLEID column.</a:t>
            </a:r>
          </a:p>
          <a:p>
            <a:r>
              <a:rPr lang="en-US" dirty="0"/>
              <a:t>The following 16 images were saved from 3</a:t>
            </a:r>
            <a:r>
              <a:rPr lang="en-US" baseline="30000" dirty="0"/>
              <a:t>rd</a:t>
            </a:r>
            <a:r>
              <a:rPr lang="en-US" dirty="0"/>
              <a:t> party applications</a:t>
            </a:r>
            <a:r>
              <a:rPr lang="en-US" i="1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683BDEA3-6442-4648-B625-D297BCA56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178" y="1366345"/>
            <a:ext cx="2255908" cy="549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43E61A93-092D-814C-AB6A-A03CF706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630" y="1366344"/>
            <a:ext cx="860548" cy="549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148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4807-8C3B-476B-BD8D-77E85FA0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79DD4-FAE8-42BB-9C4F-76FA8E21A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Understand the photos application.</a:t>
            </a:r>
          </a:p>
          <a:p>
            <a:r>
              <a:rPr lang="en-US" dirty="0">
                <a:cs typeface="Calibri"/>
              </a:rPr>
              <a:t>Locate the photos application directory.</a:t>
            </a:r>
          </a:p>
          <a:p>
            <a:r>
              <a:rPr lang="en-US" dirty="0">
                <a:cs typeface="Calibri"/>
              </a:rPr>
              <a:t>Look at the photo application database and important tables.</a:t>
            </a:r>
          </a:p>
          <a:p>
            <a:r>
              <a:rPr lang="en-US" dirty="0">
                <a:cs typeface="Calibri"/>
              </a:rPr>
              <a:t>Apply information to scenario.</a:t>
            </a:r>
          </a:p>
        </p:txBody>
      </p:sp>
    </p:spTree>
    <p:extLst>
      <p:ext uri="{BB962C8B-B14F-4D97-AF65-F5344CB8AC3E}">
        <p14:creationId xmlns:p14="http://schemas.microsoft.com/office/powerpoint/2010/main" val="218628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F0AA8-7662-4AFF-A40D-B1370BA1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Introduction to Photos App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393BE-1DC2-8542-A18F-B677657A86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Introduction to Photos App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109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F569-E1F0-4DC8-BA00-2599CF31E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is Photos?</a:t>
            </a:r>
            <a:endParaRPr lang="en-US" dirty="0"/>
          </a:p>
        </p:txBody>
      </p:sp>
      <p:pic>
        <p:nvPicPr>
          <p:cNvPr id="1026" name="Picture 2" descr="How to hide photos from camera roll on iPhone? [iOS 14 ...">
            <a:extLst>
              <a:ext uri="{FF2B5EF4-FFF2-40B4-BE49-F238E27FC236}">
                <a16:creationId xmlns:a16="http://schemas.microsoft.com/office/drawing/2014/main" id="{C568569C-9ADC-C041-A14D-5FC2A7889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103" y="1708502"/>
            <a:ext cx="7895897" cy="51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5FF82B-C7B7-9A4B-8A70-73CC8DBF9688}"/>
              </a:ext>
            </a:extLst>
          </p:cNvPr>
          <p:cNvSpPr txBox="1"/>
          <p:nvPr/>
        </p:nvSpPr>
        <p:spPr>
          <a:xfrm>
            <a:off x="472965" y="3359921"/>
            <a:ext cx="3552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Photos app is where all the photos you take and save with your iOS devices live.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66EEACFB-D812-3F46-A7F1-4E4E4C60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998" y="0"/>
            <a:ext cx="1855002" cy="123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31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D797-DAB1-4A5C-8DE7-2DDA9BA8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Where does the evidence come from?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5336-0926-4BBA-B627-1B412F6FB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What is a photo?</a:t>
            </a:r>
          </a:p>
          <a:p>
            <a:pPr lvl="1" indent="-457200"/>
            <a:r>
              <a:rPr lang="en-US" dirty="0">
                <a:cs typeface="Calibri"/>
              </a:rPr>
              <a:t>A photo is a picture taken by a camera, digital camera or smartphone that can produce a hard copy or a digital copy</a:t>
            </a:r>
          </a:p>
          <a:p>
            <a:pPr lvl="1" indent="-457200"/>
            <a:r>
              <a:rPr lang="en-US" dirty="0">
                <a:cs typeface="Calibri"/>
              </a:rPr>
              <a:t>Photo information usually get stored in databases</a:t>
            </a:r>
          </a:p>
          <a:p>
            <a:r>
              <a:rPr lang="en-US" dirty="0">
                <a:cs typeface="Calibri"/>
              </a:rPr>
              <a:t>Generated by taken and saved Photos</a:t>
            </a:r>
          </a:p>
          <a:p>
            <a:pPr lvl="1" indent="-457200"/>
            <a:r>
              <a:rPr lang="en-US" dirty="0">
                <a:cs typeface="Calibri"/>
              </a:rPr>
              <a:t>Location data</a:t>
            </a:r>
          </a:p>
          <a:p>
            <a:pPr lvl="1" indent="-457200"/>
            <a:r>
              <a:rPr lang="en-US" dirty="0">
                <a:cs typeface="Calibri"/>
              </a:rPr>
              <a:t>Timestamps</a:t>
            </a:r>
          </a:p>
          <a:p>
            <a:pPr lvl="1" indent="-457200"/>
            <a:r>
              <a:rPr lang="en-US" dirty="0">
                <a:cs typeface="Calibri"/>
              </a:rPr>
              <a:t>Filename and sizes</a:t>
            </a:r>
          </a:p>
          <a:p>
            <a:pPr lvl="1" indent="-457200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357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4BB0-47D4-4A30-91D2-5C0413A0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Introduction to Photos database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A81B5-9E06-F14D-9174-248FA82C7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60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299F-01F8-45DC-9110-F2BE04B45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Find the location where photos are stored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9920D4-25F8-B943-8221-ECEE84001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13746"/>
            <a:ext cx="10403509" cy="25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003253-4501-4E62-B38D-A83D0D4D6B17}"/>
              </a:ext>
            </a:extLst>
          </p:cNvPr>
          <p:cNvSpPr/>
          <p:nvPr/>
        </p:nvSpPr>
        <p:spPr>
          <a:xfrm>
            <a:off x="1463327" y="2313746"/>
            <a:ext cx="9667128" cy="253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3EAF8-FFE8-D247-8D99-EF294281A8F2}"/>
              </a:ext>
            </a:extLst>
          </p:cNvPr>
          <p:cNvSpPr txBox="1"/>
          <p:nvPr/>
        </p:nvSpPr>
        <p:spPr>
          <a:xfrm>
            <a:off x="838200" y="1944414"/>
            <a:ext cx="342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Located at ~/var/mobile/Media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1C80BC-6877-0244-93C4-08E1A2BF5CB9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3116248" y="3580840"/>
            <a:ext cx="805673" cy="1808803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D53AEB-230B-7545-82DA-300463F4EE13}"/>
              </a:ext>
            </a:extLst>
          </p:cNvPr>
          <p:cNvSpPr txBox="1"/>
          <p:nvPr/>
        </p:nvSpPr>
        <p:spPr>
          <a:xfrm>
            <a:off x="1463327" y="5389643"/>
            <a:ext cx="330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 storage in loose file format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9825CDC-5D08-9846-A182-3FF541757F9F}"/>
              </a:ext>
            </a:extLst>
          </p:cNvPr>
          <p:cNvCxnSpPr>
            <a:cxnSpLocks/>
          </p:cNvCxnSpPr>
          <p:nvPr/>
        </p:nvCxnSpPr>
        <p:spPr>
          <a:xfrm flipV="1">
            <a:off x="9521167" y="3545815"/>
            <a:ext cx="805673" cy="1808803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5362A3-A7B5-4C44-A39E-B31784F74AC3}"/>
              </a:ext>
            </a:extLst>
          </p:cNvPr>
          <p:cNvSpPr txBox="1"/>
          <p:nvPr/>
        </p:nvSpPr>
        <p:spPr>
          <a:xfrm>
            <a:off x="7874931" y="5415768"/>
            <a:ext cx="285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Location of Photos Database</a:t>
            </a:r>
          </a:p>
        </p:txBody>
      </p:sp>
    </p:spTree>
    <p:extLst>
      <p:ext uri="{BB962C8B-B14F-4D97-AF65-F5344CB8AC3E}">
        <p14:creationId xmlns:p14="http://schemas.microsoft.com/office/powerpoint/2010/main" val="329251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56E61B-4E37-F949-AC43-C2EA0132F928}"/>
              </a:ext>
            </a:extLst>
          </p:cNvPr>
          <p:cNvSpPr txBox="1"/>
          <p:nvPr/>
        </p:nvSpPr>
        <p:spPr>
          <a:xfrm>
            <a:off x="420130" y="321275"/>
            <a:ext cx="3266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DCIM Folder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827854-B47E-F244-B0C9-9BA4DE95B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070" y="273050"/>
            <a:ext cx="7924800" cy="63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706105-600B-4283-A6BD-806BBB9DB8E7}"/>
              </a:ext>
            </a:extLst>
          </p:cNvPr>
          <p:cNvSpPr/>
          <p:nvPr/>
        </p:nvSpPr>
        <p:spPr>
          <a:xfrm>
            <a:off x="3847071" y="273050"/>
            <a:ext cx="7924800" cy="258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BC9CDB-E843-E842-B4D3-74304DBB4EC2}"/>
              </a:ext>
            </a:extLst>
          </p:cNvPr>
          <p:cNvSpPr txBox="1"/>
          <p:nvPr/>
        </p:nvSpPr>
        <p:spPr>
          <a:xfrm>
            <a:off x="420130" y="2413337"/>
            <a:ext cx="29779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what the Photos app appears to the user.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Photos in chronological order.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Either saved photos or taken with the camera are stored here.</a:t>
            </a:r>
          </a:p>
        </p:txBody>
      </p:sp>
    </p:spTree>
    <p:extLst>
      <p:ext uri="{BB962C8B-B14F-4D97-AF65-F5344CB8AC3E}">
        <p14:creationId xmlns:p14="http://schemas.microsoft.com/office/powerpoint/2010/main" val="240282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42BF4-73AD-401A-BDA4-0070F3113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Find the database where photo data is stored.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F4AAEEE-8415-6542-A01C-07D39BBB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71" y="1854200"/>
            <a:ext cx="10754097" cy="213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6F492F-6446-457D-82C0-6C39834331BD}"/>
              </a:ext>
            </a:extLst>
          </p:cNvPr>
          <p:cNvSpPr/>
          <p:nvPr/>
        </p:nvSpPr>
        <p:spPr>
          <a:xfrm>
            <a:off x="1000771" y="1854200"/>
            <a:ext cx="8192656" cy="2464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2CAB31-ECCA-0842-B099-6C787B8262C1}"/>
              </a:ext>
            </a:extLst>
          </p:cNvPr>
          <p:cNvSpPr/>
          <p:nvPr/>
        </p:nvSpPr>
        <p:spPr>
          <a:xfrm>
            <a:off x="4396758" y="3066824"/>
            <a:ext cx="817794" cy="7243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528999-C7DF-314D-8F3B-C6D38C21CF97}"/>
              </a:ext>
            </a:extLst>
          </p:cNvPr>
          <p:cNvCxnSpPr>
            <a:cxnSpLocks/>
          </p:cNvCxnSpPr>
          <p:nvPr/>
        </p:nvCxnSpPr>
        <p:spPr>
          <a:xfrm>
            <a:off x="4805655" y="3791175"/>
            <a:ext cx="701990" cy="875233"/>
          </a:xfrm>
          <a:prstGeom prst="straightConnector1">
            <a:avLst/>
          </a:prstGeom>
          <a:ln w="38100">
            <a:solidFill>
              <a:srgbClr val="D81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2F1BC30-61CC-034E-909A-2029F40A955B}"/>
              </a:ext>
            </a:extLst>
          </p:cNvPr>
          <p:cNvSpPr txBox="1"/>
          <p:nvPr/>
        </p:nvSpPr>
        <p:spPr>
          <a:xfrm>
            <a:off x="5507645" y="4599130"/>
            <a:ext cx="625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Right click on </a:t>
            </a:r>
            <a:r>
              <a:rPr lang="en-US" i="1" dirty="0" err="1"/>
              <a:t>Photos.sqlite</a:t>
            </a:r>
            <a:r>
              <a:rPr lang="en-US" dirty="0"/>
              <a:t> and open with DB Browser for SQLite </a:t>
            </a:r>
          </a:p>
        </p:txBody>
      </p:sp>
    </p:spTree>
    <p:extLst>
      <p:ext uri="{BB962C8B-B14F-4D97-AF65-F5344CB8AC3E}">
        <p14:creationId xmlns:p14="http://schemas.microsoft.com/office/powerpoint/2010/main" val="3304247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856</Words>
  <Application>Microsoft Office PowerPoint</Application>
  <PresentationFormat>Widescreen</PresentationFormat>
  <Paragraphs>132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Photos Investigation</vt:lpstr>
      <vt:lpstr>Overview</vt:lpstr>
      <vt:lpstr>Introduction to Photos App</vt:lpstr>
      <vt:lpstr>What is Photos?</vt:lpstr>
      <vt:lpstr>Where does the evidence come from?</vt:lpstr>
      <vt:lpstr>Introduction to Photos database</vt:lpstr>
      <vt:lpstr>Find the location where photos are stored</vt:lpstr>
      <vt:lpstr>PowerPoint Presentation</vt:lpstr>
      <vt:lpstr>Find the database where photo data is stored.</vt:lpstr>
      <vt:lpstr>Determine tables to investigate</vt:lpstr>
      <vt:lpstr>Investigating ZADDITIONALASSETATTRIBUTES </vt:lpstr>
      <vt:lpstr>Investigating ZADDITIONALASSETATTRIBUTES (2)</vt:lpstr>
      <vt:lpstr>Investigating ZADDITIONALASSETATTRIBUTES (3)</vt:lpstr>
      <vt:lpstr>Investigating ZGENERICASSET </vt:lpstr>
      <vt:lpstr>Investigating ZGENERICASSET (2) </vt:lpstr>
      <vt:lpstr>Investigating ZGENERICASSET (3) </vt:lpstr>
      <vt:lpstr>Photos scenario</vt:lpstr>
      <vt:lpstr>Forensic scenario questions related to photos</vt:lpstr>
      <vt:lpstr>A. What kind of photos are saved and at what time? </vt:lpstr>
      <vt:lpstr>B. What is location data of photos? </vt:lpstr>
      <vt:lpstr>B. What is location data of photos? (2)</vt:lpstr>
      <vt:lpstr>C. Where did the suspect download the photos from if they weren’t taken with the camera? 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Weifeng Xu</cp:lastModifiedBy>
  <cp:revision>7</cp:revision>
  <dcterms:created xsi:type="dcterms:W3CDTF">2021-01-18T02:02:41Z</dcterms:created>
  <dcterms:modified xsi:type="dcterms:W3CDTF">2022-04-21T14:50:30Z</dcterms:modified>
</cp:coreProperties>
</file>