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charts/chart2.xml" ContentType="application/vnd.openxmlformats-officedocument.drawingml.chart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notesMasterIdLst>
    <p:notesMasterId r:id="rId3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strict file@10</c:v>
                </c:pt>
              </c:strCache>
            </c:strRef>
          </c:tx>
          <c:spPr>
            <a:solidFill>
              <a:srgbClr val="56D6E8"/>
            </a:solidFill>
            <a:effectLst/>
          </c:spPr>
          <c:invertIfNegative val="0"/>
          <c:dLbls>
            <c:numFmt formatCode="0.0&quot;%&quot;" sourceLinked="0"/>
            <c:txPr>
              <a:bodyPr/>
              <a:lstStyle/>
              <a:p>
                <a:pPr>
                  <a:defRPr b="0" i="0" strike="noStrike" sz="1050" u="none">
                    <a:solidFill>
                      <a:srgbClr val="E6EDF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56D6E8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3A435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3A435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3A4353"/>
              </a:solidFill>
              <a:effectLst/>
            </c:spPr>
          </c:dPt>
          <c:dPt>
            <c:idx val="4"/>
            <c:invertIfNegative val="0"/>
            <c:bubble3D val="0"/>
            <c:spPr>
              <a:solidFill>
                <a:srgbClr val="3A4353"/>
              </a:solidFill>
              <a:effectLst/>
            </c:spPr>
          </c:dPt>
          <c:dPt>
            <c:idx val="5"/>
            <c:invertIfNegative val="0"/>
            <c:bubble3D val="0"/>
            <c:spPr>
              <a:solidFill>
                <a:srgbClr val="3A4353"/>
              </a:solidFill>
              <a:effectLst/>
            </c:spPr>
          </c:dPt>
          <c:dPt>
            <c:idx val="6"/>
            <c:invertIfNegative val="0"/>
            <c:bubble3D val="0"/>
            <c:spPr>
              <a:solidFill>
                <a:srgbClr val="3A4353"/>
              </a:solidFill>
              <a:effectLst/>
            </c:spPr>
          </c:dPt>
          <c:dPt>
            <c:idx val="7"/>
            <c:invertIfNegative val="0"/>
            <c:bubble3D val="0"/>
            <c:spPr>
              <a:solidFill>
                <a:srgbClr val="3A4353"/>
              </a:solidFill>
              <a:effectLst/>
            </c:spPr>
          </c:dPt>
          <c:cat>
            <c:multiLvlStrRef>
              <c:f>Sheet1!$A$2:$A$9</c:f>
              <c:multiLvlStrCache>
                <c:ptCount val="8"/>
                <c:lvl>
                  <c:pt idx="0">
                    <c:v>ripwire --for</c:v>
                  </c:pt>
                  <c:pt idx="1">
                    <c:v>codebase-memory-mcp 0.9.0</c:v>
                  </c:pt>
                  <c:pt idx="2">
                    <c:v>repowise 0.37.0</c:v>
                  </c:pt>
                  <c:pt idx="3">
                    <c:v>graphify 0.9.34</c:v>
                  </c:pt>
                  <c:pt idx="4">
                    <c:v>aider repo-map 0.86.2</c:v>
                  </c:pt>
                  <c:pt idx="5">
                    <c:v>codeseek 0.1.31 (idents)</c:v>
                  </c:pt>
                  <c:pt idx="6">
                    <c:v>aider (no-persona control)</c:v>
                  </c:pt>
                  <c:pt idx="7">
                    <c:v>codeseek (raw fallback)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58.3</c:v>
                </c:pt>
                <c:pt idx="1">
                  <c:v>40</c:v>
                </c:pt>
                <c:pt idx="2">
                  <c:v>33.3</c:v>
                </c:pt>
                <c:pt idx="3">
                  <c:v>31.7</c:v>
                </c:pt>
                <c:pt idx="4">
                  <c:v>20</c:v>
                </c:pt>
                <c:pt idx="5">
                  <c:v>15</c:v>
                </c:pt>
                <c:pt idx="6">
                  <c:v>10</c:v>
                </c:pt>
                <c:pt idx="7">
                  <c:v>0</c:v>
                </c:pt>
              </c:numCache>
            </c:numRef>
          </c:val>
        </c:ser>
        <c:dLbls>
          <c:numFmt formatCode="0.0&quot;%&quot;" sourceLinked="0"/>
          <c:txPr>
            <a:bodyPr/>
            <a:lstStyle/>
            <a:p>
              <a:pPr>
                <a:defRPr b="0" i="0" strike="noStrike" sz="1050" u="none">
                  <a:solidFill>
                    <a:srgbClr val="E6EDF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4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E6EDF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0"/>
          <c:min val="0"/>
        </c:scaling>
        <c:delete val="0"/>
        <c:axPos val="b"/>
        <c:majorGridlines>
          <c:spPr>
            <a:ln w="6350" cap="flat">
              <a:solidFill>
                <a:srgbClr val="232D3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D1117"/>
        </a:solidFill>
        <a:ln>
          <a:noFill/>
        </a:ln>
        <a:effectLst/>
      </c:spPr>
    </c:plotArea>
    <c:plotVisOnly val="1"/>
    <c:dispBlanksAs val="span"/>
  </c:chart>
  <c:spPr>
    <a:solidFill>
      <a:srgbClr val="0D1117"/>
    </a:solidFill>
    <a:ln w="12700" cap="flat">
      <a:solidFill>
        <a:srgbClr val="0D1117"/>
      </a:solidFill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strict file@10</c:v>
                </c:pt>
              </c:strCache>
            </c:strRef>
          </c:tx>
          <c:spPr>
            <a:solidFill>
              <a:srgbClr val="3A4353"/>
            </a:solidFill>
            <a:effectLst/>
          </c:spPr>
          <c:invertIfNegative val="0"/>
          <c:dLbls>
            <c:numFmt formatCode="0.0" sourceLinked="0"/>
            <c:txPr>
              <a:bodyPr/>
              <a:lstStyle/>
              <a:p>
                <a:pPr>
                  <a:defRPr b="0" i="0" strike="noStrike" sz="1500" u="none">
                    <a:solidFill>
                      <a:srgbClr val="E6EDF3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3A435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4AC26B"/>
              </a:solidFill>
              <a:effectLst/>
            </c:spPr>
          </c:dPt>
          <c:cat>
            <c:multiLvlStrRef>
              <c:f>Sheet1!$A$2:$A$3</c:f>
              <c:multiLvlStrCache>
                <c:ptCount val="2"/>
                <c:lvl>
                  <c:pt idx="0">
                    <c:v>pre-routing baseline</c:v>
                  </c:pt>
                  <c:pt idx="1">
                    <c:v>routed --for (shipping)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27.6</c:v>
                </c:pt>
                <c:pt idx="1">
                  <c:v>60.9</c:v>
                </c:pt>
              </c:numCache>
            </c:numRef>
          </c:val>
        </c:ser>
        <c:dLbls>
          <c:numFmt formatCode="0.0" sourceLinked="0"/>
          <c:txPr>
            <a:bodyPr/>
            <a:lstStyle/>
            <a:p>
              <a:pPr>
                <a:defRPr b="0" i="0" strike="noStrike" sz="1500" u="none">
                  <a:solidFill>
                    <a:srgbClr val="E6EDF3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8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50" b="0" i="0" u="none" strike="noStrike">
                <a:solidFill>
                  <a:srgbClr val="E6EDF3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70"/>
          <c:min val="0"/>
        </c:scaling>
        <c:delete val="0"/>
        <c:axPos val="l"/>
        <c:majorGridlines>
          <c:spPr>
            <a:ln w="6350" cap="flat">
              <a:solidFill>
                <a:srgbClr val="232D3D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8B95A5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D1117"/>
        </a:solidFill>
        <a:ln>
          <a:noFill/>
        </a:ln>
        <a:effectLst/>
      </c:spPr>
    </c:plotArea>
    <c:plotVisOnly val="1"/>
    <c:dispBlanksAs val="span"/>
  </c:chart>
  <c:spPr>
    <a:solidFill>
      <a:srgbClr val="0D1117"/>
    </a:solidFill>
    <a:ln w="12700" cap="flat">
      <a:solidFill>
        <a:srgbClr val="0D1117"/>
      </a:solidFill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417320"/>
            <a:ext cx="76809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0" b="1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ripwire</a:t>
            </a:r>
            <a:endParaRPr lang="en-US" sz="7600" dirty="0"/>
          </a:p>
        </p:txBody>
      </p:sp>
      <p:sp>
        <p:nvSpPr>
          <p:cNvPr id="3" name="Text 1"/>
          <p:cNvSpPr/>
          <p:nvPr/>
        </p:nvSpPr>
        <p:spPr>
          <a:xfrm>
            <a:off x="566928" y="269748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ripgrep of AI context.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3291840"/>
            <a:ext cx="96926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zero-runtime-dependency C++23 CLI that maps any codebase into a ranked, deterministic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graph for coding agents — and puts a tripwire on every claim it emits.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566928" y="4434840"/>
            <a:ext cx="5394960" cy="1234440"/>
          </a:xfrm>
          <a:prstGeom prst="roundRect">
            <a:avLst>
              <a:gd name="adj" fmla="val 666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5528" y="45720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rip</a:t>
            </a:r>
            <a:pPr indent="0" marL="0">
              <a:buNone/>
            </a:pPr>
            <a:r>
              <a:rPr lang="en-US" sz="16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the speed half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95528" y="4956048"/>
            <a:ext cx="4937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Structural answers in tens of milliseconds, from a call graph it built itself.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236208" y="4434840"/>
            <a:ext cx="5394960" cy="1234440"/>
          </a:xfrm>
          <a:prstGeom prst="roundRect">
            <a:avLst>
              <a:gd name="adj" fmla="val 666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64808" y="45720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wire</a:t>
            </a:r>
            <a:pPr indent="0" marL="0">
              <a:buNone/>
            </a:pPr>
            <a:r>
              <a:rPr lang="en-US" sz="16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the honesty half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64808" y="4956048"/>
            <a:ext cx="4937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Unprovable totals ship labelled as floors. A zero means none found — never none exists.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Apache-2.0  ·  single binary  ·  hermetic build (proven with the network off)  ·  21 vendored tree-sitter grammars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scored against a third-party oracle, never against each other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Graded by a compiler: zero silent misses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572768"/>
            <a:ext cx="5532120" cy="2240280"/>
          </a:xfrm>
          <a:prstGeom prst="roundRect">
            <a:avLst>
              <a:gd name="adj" fmla="val 367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68096" y="1691640"/>
            <a:ext cx="5120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tools were scored against a scip-clang compiler-grade index of this repository — 68 answers, 34 blind-authored queries × --uses and --callers.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68096" y="2331720"/>
            <a:ext cx="5120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768096" y="3054096"/>
            <a:ext cx="5120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true silent misses — pre-fix and post-fix alike. Every imperfect answer either carried a discriminating self-flag (amb=, defs&gt;1, external="1") or was an oracle-scope artifact where ripwire was right and the compiler could not see the file.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400800" y="1572768"/>
            <a:ext cx="5120640" cy="2240280"/>
          </a:xfrm>
          <a:prstGeom prst="roundRect">
            <a:avLst>
              <a:gd name="adj" fmla="val 3673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0" y="1691640"/>
            <a:ext cx="4754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 compiler-grade index costs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0" y="2002536"/>
            <a:ext cx="3611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ripwire</a:t>
            </a:r>
            <a:pPr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Serena 1.6.2.dev0 (clangd 19.1.2)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583680" y="2286000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query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7772400" y="2286000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49.8 ms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8915400" y="2286000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3,760 ms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10241280" y="2286000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~70×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6583680" y="2633472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cold start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7772400" y="2633472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208 ms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8915400" y="2633472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8.7 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10241280" y="2633472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~40×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583680" y="2980944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index build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7772400" y="2980944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none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8915400" y="2980944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~8 min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0241280" y="2980944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—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6583680" y="3328416"/>
            <a:ext cx="11887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errors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7772400" y="3328416"/>
            <a:ext cx="10515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 / 101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915400" y="3328416"/>
            <a:ext cx="1234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 / 61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10241280" y="3328416"/>
            <a:ext cx="1005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—</a:t>
            </a:r>
            <a:endParaRPr lang="en-US" sz="1150" dirty="0"/>
          </a:p>
        </p:txBody>
      </p:sp>
      <p:sp>
        <p:nvSpPr>
          <p:cNvPr id="27" name="Shape 25"/>
          <p:cNvSpPr/>
          <p:nvPr/>
        </p:nvSpPr>
        <p:spPr>
          <a:xfrm>
            <a:off x="566928" y="3950208"/>
            <a:ext cx="10972800" cy="1234440"/>
          </a:xfrm>
          <a:prstGeom prst="roundRect">
            <a:avLst>
              <a:gd name="adj" fmla="val 666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95528" y="4059936"/>
            <a:ext cx="105613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honestly in both directions. </a:t>
            </a:r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LSP is more precise — site-level 0.929/0.941 against ripwire's 0.914/0.941 after the fix round, a gap of roughly 1.5 points with recall now equal. ripwire also pays ~7× the bytes per call, because its output carries self-describing legends. What it cannot do is answer a macro query at all — clangd's documentSymbol has no macro entries, which is 3 of its 7 errors — or start in less than eight minutes.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566928" y="5285232"/>
            <a:ext cx="10972800" cy="960120"/>
          </a:xfrm>
          <a:prstGeom prst="roundRect">
            <a:avLst>
              <a:gd name="adj" fmla="val 8571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95528" y="5385816"/>
            <a:ext cx="1056132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number that moved the wrong way, published with the rest: </a:t>
            </a:r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over-hedging rose 18.6% → 22.6% across the fix round. Closing loss buckets added self-flags faster than it removed imperfect answers. That direction is deliberate — calibrated to warn too often rather than too rarely — but it is a cost, and it is on the slide.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bench/headtohead/r9-2026-08-09/RESULTS.md — C++ only, 34 scorable queries, one corpus (this repository)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48 paired questions, zero exclusions, both arms exit 0 on all 48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Against a graph-database context server: 27–7–14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517904"/>
            <a:ext cx="7178040" cy="310896"/>
          </a:xfrm>
          <a:prstGeom prst="roundRect">
            <a:avLst>
              <a:gd name="adj" fmla="val 26471"/>
            </a:avLst>
          </a:prstGeom>
          <a:solidFill>
            <a:srgbClr val="0D1117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54533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class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3081528" y="1545336"/>
            <a:ext cx="411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3602736" y="1545336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ripwire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489704" y="1545336"/>
            <a:ext cx="822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GitNexus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422392" y="1545336"/>
            <a:ext cx="502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035040" y="1545336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bytes ÷ it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566928" y="1865376"/>
            <a:ext cx="7178040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1892808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symbol lookup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081528" y="1892808"/>
            <a:ext cx="411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602736" y="1892808"/>
            <a:ext cx="777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4489704" y="1892808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22392" y="1892808"/>
            <a:ext cx="502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035040" y="189280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1.35×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66928" y="2295144"/>
            <a:ext cx="7178040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2322576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conceptual search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3081528" y="2322576"/>
            <a:ext cx="411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15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3602736" y="2322576"/>
            <a:ext cx="777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489704" y="2322576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422392" y="2322576"/>
            <a:ext cx="502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035040" y="2322576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1.23×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566928" y="2724912"/>
            <a:ext cx="7178040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2752344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callers / blast radius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3081528" y="2752344"/>
            <a:ext cx="411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602736" y="2752344"/>
            <a:ext cx="777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489704" y="2752344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422392" y="2752344"/>
            <a:ext cx="502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035040" y="2752344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0.39×</a:t>
            </a:r>
            <a:endParaRPr lang="en-US" sz="1100" dirty="0"/>
          </a:p>
        </p:txBody>
      </p:sp>
      <p:sp>
        <p:nvSpPr>
          <p:cNvPr id="32" name="Shape 30"/>
          <p:cNvSpPr/>
          <p:nvPr/>
        </p:nvSpPr>
        <p:spPr>
          <a:xfrm>
            <a:off x="566928" y="3154680"/>
            <a:ext cx="7178040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31520" y="318211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task orientation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3081528" y="3182112"/>
            <a:ext cx="4114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9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3602736" y="3182112"/>
            <a:ext cx="7772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489704" y="3182112"/>
            <a:ext cx="822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5422392" y="3182112"/>
            <a:ext cx="502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6035040" y="3182112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0.06×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66928" y="3584448"/>
            <a:ext cx="7178040" cy="402336"/>
          </a:xfrm>
          <a:prstGeom prst="roundRect">
            <a:avLst>
              <a:gd name="adj" fmla="val 20455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31520" y="3611880"/>
            <a:ext cx="22402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48</a:t>
            </a:r>
            <a:endParaRPr lang="en-US" sz="1100" dirty="0"/>
          </a:p>
        </p:txBody>
      </p:sp>
      <p:sp>
        <p:nvSpPr>
          <p:cNvPr id="41" name="Text 39"/>
          <p:cNvSpPr/>
          <p:nvPr/>
        </p:nvSpPr>
        <p:spPr>
          <a:xfrm>
            <a:off x="3081528" y="3611880"/>
            <a:ext cx="411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48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3602736" y="3611880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27</a:t>
            </a:r>
            <a:endParaRPr lang="en-US" sz="1250" dirty="0"/>
          </a:p>
        </p:txBody>
      </p:sp>
      <p:sp>
        <p:nvSpPr>
          <p:cNvPr id="43" name="Text 41"/>
          <p:cNvSpPr/>
          <p:nvPr/>
        </p:nvSpPr>
        <p:spPr>
          <a:xfrm>
            <a:off x="4489704" y="3611880"/>
            <a:ext cx="822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</a:t>
            </a:r>
            <a:endParaRPr lang="en-US" sz="1250" dirty="0"/>
          </a:p>
        </p:txBody>
      </p:sp>
      <p:sp>
        <p:nvSpPr>
          <p:cNvPr id="44" name="Text 42"/>
          <p:cNvSpPr/>
          <p:nvPr/>
        </p:nvSpPr>
        <p:spPr>
          <a:xfrm>
            <a:off x="5422392" y="3611880"/>
            <a:ext cx="502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</a:t>
            </a:r>
            <a:endParaRPr lang="en-US" sz="1250" dirty="0"/>
          </a:p>
        </p:txBody>
      </p:sp>
      <p:sp>
        <p:nvSpPr>
          <p:cNvPr id="45" name="Text 43"/>
          <p:cNvSpPr/>
          <p:nvPr/>
        </p:nvSpPr>
        <p:spPr>
          <a:xfrm>
            <a:off x="6035040" y="3611880"/>
            <a:ext cx="1325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0.159×</a:t>
            </a:r>
            <a:endParaRPr lang="en-US" sz="1250" dirty="0"/>
          </a:p>
        </p:txBody>
      </p:sp>
      <p:sp>
        <p:nvSpPr>
          <p:cNvPr id="46" name="Shape 44"/>
          <p:cNvSpPr/>
          <p:nvPr/>
        </p:nvSpPr>
        <p:spPr>
          <a:xfrm>
            <a:off x="7909560" y="1517904"/>
            <a:ext cx="3621024" cy="1572768"/>
          </a:xfrm>
          <a:prstGeom prst="roundRect">
            <a:avLst>
              <a:gd name="adj" fmla="val 52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8092440" y="1609344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cost of the whole sweep</a:t>
            </a:r>
            <a:endParaRPr lang="en-US" sz="1250" dirty="0"/>
          </a:p>
        </p:txBody>
      </p:sp>
      <p:sp>
        <p:nvSpPr>
          <p:cNvPr id="48" name="Text 46"/>
          <p:cNvSpPr/>
          <p:nvPr/>
        </p:nvSpPr>
        <p:spPr>
          <a:xfrm>
            <a:off x="8092440" y="1920240"/>
            <a:ext cx="3291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309,348 B</a:t>
            </a:r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against </a:t>
            </a:r>
            <a:pPr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1,945,231 B</a:t>
            </a:r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Warm median 197 ms against 1,082 ms. Index 0.25–0.45 s / 6.6–16.5 MB against 23–52 s / 391–623 MB — written into the repository, not $TMPDIR.</a:t>
            </a:r>
            <a:endParaRPr lang="en-US" sz="1300" dirty="0"/>
          </a:p>
        </p:txBody>
      </p:sp>
      <p:sp>
        <p:nvSpPr>
          <p:cNvPr id="49" name="Shape 47"/>
          <p:cNvSpPr/>
          <p:nvPr/>
        </p:nvSpPr>
        <p:spPr>
          <a:xfrm>
            <a:off x="7909560" y="3182112"/>
            <a:ext cx="3621024" cy="804672"/>
          </a:xfrm>
          <a:prstGeom prst="roundRect">
            <a:avLst>
              <a:gd name="adj" fmla="val 10227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092440" y="3255264"/>
            <a:ext cx="3291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does better: </a:t>
            </a:r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compact one-hop context at 0.7–1.0 KB, a depth-LABELLED blast radius, per-stage timing on every query, and two-command onboarding into eight agents.</a:t>
            </a:r>
            <a:endParaRPr lang="en-US" sz="950" dirty="0"/>
          </a:p>
        </p:txBody>
      </p:sp>
      <p:sp>
        <p:nvSpPr>
          <p:cNvPr id="51" name="Shape 49"/>
          <p:cNvSpPr/>
          <p:nvPr/>
        </p:nvSpPr>
        <p:spPr>
          <a:xfrm>
            <a:off x="7909560" y="4023360"/>
            <a:ext cx="3621024" cy="2103120"/>
          </a:xfrm>
          <a:prstGeom prst="roundRect">
            <a:avLst>
              <a:gd name="adj" fmla="val 3913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092440" y="4133088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Failure modes, both directions</a:t>
            </a:r>
            <a:endParaRPr lang="en-US" sz="1250" dirty="0"/>
          </a:p>
        </p:txBody>
      </p:sp>
      <p:sp>
        <p:nvSpPr>
          <p:cNvPr id="53" name="Text 51"/>
          <p:cNvSpPr/>
          <p:nvPr/>
        </p:nvSpPr>
        <p:spPr>
          <a:xfrm>
            <a:off x="8092440" y="4462272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needed a 2nd call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10149840" y="4462272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endParaRPr lang="en-US" sz="1100" dirty="0"/>
          </a:p>
        </p:txBody>
      </p:sp>
      <p:sp>
        <p:nvSpPr>
          <p:cNvPr id="55" name="Text 53"/>
          <p:cNvSpPr/>
          <p:nvPr/>
        </p:nvSpPr>
        <p:spPr>
          <a:xfrm>
            <a:off x="10625328" y="4462272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8/48</a:t>
            </a:r>
            <a:endParaRPr lang="en-US" sz="1100" dirty="0"/>
          </a:p>
        </p:txBody>
      </p:sp>
      <p:sp>
        <p:nvSpPr>
          <p:cNvPr id="56" name="Text 54"/>
          <p:cNvSpPr/>
          <p:nvPr/>
        </p:nvSpPr>
        <p:spPr>
          <a:xfrm>
            <a:off x="8092440" y="4919472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empty radius, real callers</a:t>
            </a:r>
            <a:endParaRPr lang="en-US" sz="950" dirty="0"/>
          </a:p>
        </p:txBody>
      </p:sp>
      <p:sp>
        <p:nvSpPr>
          <p:cNvPr id="57" name="Text 55"/>
          <p:cNvSpPr/>
          <p:nvPr/>
        </p:nvSpPr>
        <p:spPr>
          <a:xfrm>
            <a:off x="10149840" y="4919472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endParaRPr lang="en-US" sz="1100" dirty="0"/>
          </a:p>
        </p:txBody>
      </p:sp>
      <p:sp>
        <p:nvSpPr>
          <p:cNvPr id="58" name="Text 56"/>
          <p:cNvSpPr/>
          <p:nvPr/>
        </p:nvSpPr>
        <p:spPr>
          <a:xfrm>
            <a:off x="10625328" y="4919472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</a:t>
            </a:r>
            <a:endParaRPr lang="en-US" sz="1100" dirty="0"/>
          </a:p>
        </p:txBody>
      </p:sp>
      <p:sp>
        <p:nvSpPr>
          <p:cNvPr id="59" name="Text 57"/>
          <p:cNvSpPr/>
          <p:nvPr/>
        </p:nvSpPr>
        <p:spPr>
          <a:xfrm>
            <a:off x="8092440" y="5376672"/>
            <a:ext cx="2011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malformed through a pipe</a:t>
            </a:r>
            <a:endParaRPr lang="en-US" sz="950" dirty="0"/>
          </a:p>
        </p:txBody>
      </p:sp>
      <p:sp>
        <p:nvSpPr>
          <p:cNvPr id="60" name="Text 58"/>
          <p:cNvSpPr/>
          <p:nvPr/>
        </p:nvSpPr>
        <p:spPr>
          <a:xfrm>
            <a:off x="10149840" y="5376672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</a:t>
            </a:r>
            <a:endParaRPr lang="en-US" sz="1100" dirty="0"/>
          </a:p>
        </p:txBody>
      </p:sp>
      <p:sp>
        <p:nvSpPr>
          <p:cNvPr id="61" name="Text 59"/>
          <p:cNvSpPr/>
          <p:nvPr/>
        </p:nvSpPr>
        <p:spPr>
          <a:xfrm>
            <a:off x="10625328" y="5376672"/>
            <a:ext cx="731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7/48</a:t>
            </a:r>
            <a:endParaRPr lang="en-US" sz="1100" dirty="0"/>
          </a:p>
        </p:txBody>
      </p:sp>
      <p:sp>
        <p:nvSpPr>
          <p:cNvPr id="62" name="Text 60"/>
          <p:cNvSpPr/>
          <p:nvPr/>
        </p:nvSpPr>
        <p:spPr>
          <a:xfrm>
            <a:off x="8092440" y="5779008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published numbers use the file-redirected form — the configuration favourable to it.</a:t>
            </a:r>
            <a:endParaRPr lang="en-US" sz="850" dirty="0"/>
          </a:p>
        </p:txBody>
      </p:sp>
      <p:sp>
        <p:nvSpPr>
          <p:cNvPr id="63" name="Shape 61"/>
          <p:cNvSpPr/>
          <p:nvPr/>
        </p:nvSpPr>
        <p:spPr>
          <a:xfrm>
            <a:off x="566928" y="4023360"/>
            <a:ext cx="7178040" cy="2103120"/>
          </a:xfrm>
          <a:prstGeom prst="roundRect">
            <a:avLst>
              <a:gd name="adj" fmla="val 391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768096" y="4133088"/>
            <a:ext cx="6766560" cy="18836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Its seven wins are named one by one, and its first-pass numbers do not exist. </a:t>
            </a:r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are cost losses on an answer ripwire gets right — a by-name lookup it serves in ~1 KB where ripwire spends 3× to also hand back the body. Three are ranking misses on webpack, and two of those share one unfixed mechanism: a symbol whose NAME matches the query beats the implementation that carries it in its body. Under the improve-first rule the round's FIRST pass was never published — its product was a loss list, and what is on this slide is the state after that list was worked. One of those fixes met its pre-registered band and was reverted anyway for failing a separate standing requirement; </a:t>
            </a:r>
            <a:pPr indent="0" marL="0">
              <a:buNone/>
            </a:pPr>
            <a:r>
              <a:rPr lang="en-US" sz="10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loss it would have fixed is still counted against us above.</a:t>
            </a:r>
            <a:endParaRPr lang="en-US" sz="1050" dirty="0"/>
          </a:p>
        </p:txBody>
      </p:sp>
      <p:sp>
        <p:nvSpPr>
          <p:cNvPr id="65" name="Text 63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docs/EVALS.md §2 — GitNexus 1.6.9 (npm latest at 2026-08-22) vs ripwire at 7eb638e; django, webpack and this repository, all tree-hash verified clean · ratios are on class TOTALS, the medians form is printed there too because the two disagree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rule: numbers are held back until the loss list is worked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head-to-head round, and the ones that went against us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536192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563624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r1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1298448" y="1563624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2026-07-13/14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642616" y="1563624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Aider repo-map · codebase-memory-mcp · graphify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7598664" y="1563624"/>
            <a:ext cx="3931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superseded by r4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566928" y="1984248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2011680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r2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298448" y="2011680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2026-08-03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2642616" y="2011680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repowise · codeseek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598664" y="2011680"/>
            <a:ext cx="3931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superseded by r4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66928" y="2432304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2459736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r3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1298448" y="2459736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2026-08-03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2642616" y="2459736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headroom — a compression layer, so a different instrument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7598664" y="2459736"/>
            <a:ext cx="3931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passed code through byte-identical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566928" y="288036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2907792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r4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298448" y="2907792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2026-08-06/08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2642616" y="290779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five competitors, one harness, one day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598664" y="2907792"/>
            <a:ext cx="3931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table on the previous slide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3328416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3355848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r6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1298448" y="3355848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2026-08-04/05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2642616" y="3355848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agent-in-the-loop: the Codex CLI pilot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7598664" y="3355848"/>
            <a:ext cx="3931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localization parity; +80% tokens, classified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66928" y="3776472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31520" y="3803904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E553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r7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1298448" y="3803904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2026-08-08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2642616" y="3803904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CodeGraph, loss-first — we looked for our losses</a:t>
            </a:r>
            <a:endParaRPr lang="en-US" sz="1150" dirty="0"/>
          </a:p>
        </p:txBody>
      </p:sp>
      <p:sp>
        <p:nvSpPr>
          <p:cNvPr id="33" name="Text 31"/>
          <p:cNvSpPr/>
          <p:nvPr/>
        </p:nvSpPr>
        <p:spPr>
          <a:xfrm>
            <a:off x="7598664" y="3803904"/>
            <a:ext cx="3931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E55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fix REJECTED by its own preregistered band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566928" y="4224528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31520" y="4251960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r8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1298448" y="4251960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2026-08-08</a:t>
            </a:r>
            <a:endParaRPr lang="en-US" sz="1050" dirty="0"/>
          </a:p>
        </p:txBody>
      </p:sp>
      <p:sp>
        <p:nvSpPr>
          <p:cNvPr id="37" name="Text 35"/>
          <p:cNvSpPr/>
          <p:nvPr/>
        </p:nvSpPr>
        <p:spPr>
          <a:xfrm>
            <a:off x="2642616" y="4251960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aider again, at equal token budget</a:t>
            </a:r>
            <a:endParaRPr lang="en-US" sz="1150" dirty="0"/>
          </a:p>
        </p:txBody>
      </p:sp>
      <p:sp>
        <p:nvSpPr>
          <p:cNvPr id="38" name="Text 36"/>
          <p:cNvSpPr/>
          <p:nvPr/>
        </p:nvSpPr>
        <p:spPr>
          <a:xfrm>
            <a:off x="7598664" y="4251960"/>
            <a:ext cx="3931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loss questions traced to one root cause</a:t>
            </a:r>
            <a:endParaRPr lang="en-US" sz="1100" dirty="0"/>
          </a:p>
        </p:txBody>
      </p:sp>
      <p:sp>
        <p:nvSpPr>
          <p:cNvPr id="39" name="Shape 37"/>
          <p:cNvSpPr/>
          <p:nvPr/>
        </p:nvSpPr>
        <p:spPr>
          <a:xfrm>
            <a:off x="566928" y="4672584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31520" y="4700016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r9</a:t>
            </a:r>
            <a:endParaRPr lang="en-US" sz="1250" dirty="0"/>
          </a:p>
        </p:txBody>
      </p:sp>
      <p:sp>
        <p:nvSpPr>
          <p:cNvPr id="41" name="Text 39"/>
          <p:cNvSpPr/>
          <p:nvPr/>
        </p:nvSpPr>
        <p:spPr>
          <a:xfrm>
            <a:off x="1298448" y="4700016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2026-08-09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2642616" y="4700016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Serena / scip-clang oracle</a:t>
            </a:r>
            <a:endParaRPr lang="en-US" sz="1150" dirty="0"/>
          </a:p>
        </p:txBody>
      </p:sp>
      <p:sp>
        <p:nvSpPr>
          <p:cNvPr id="43" name="Text 41"/>
          <p:cNvSpPr/>
          <p:nvPr/>
        </p:nvSpPr>
        <p:spPr>
          <a:xfrm>
            <a:off x="7598664" y="4700016"/>
            <a:ext cx="3931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 silent misses; the fix list it produced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566928" y="512064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31520" y="5148072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r10</a:t>
            </a:r>
            <a:endParaRPr lang="en-US" sz="1250" dirty="0"/>
          </a:p>
        </p:txBody>
      </p:sp>
      <p:sp>
        <p:nvSpPr>
          <p:cNvPr id="46" name="Text 44"/>
          <p:cNvSpPr/>
          <p:nvPr/>
        </p:nvSpPr>
        <p:spPr>
          <a:xfrm>
            <a:off x="1298448" y="5148072"/>
            <a:ext cx="1234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2026-08-22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2642616" y="514807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GitNexus 1.6.9 — a graph-database context server</a:t>
            </a:r>
            <a:endParaRPr lang="en-US" sz="1150" dirty="0"/>
          </a:p>
        </p:txBody>
      </p:sp>
      <p:sp>
        <p:nvSpPr>
          <p:cNvPr id="48" name="Text 46"/>
          <p:cNvSpPr/>
          <p:nvPr/>
        </p:nvSpPr>
        <p:spPr>
          <a:xfrm>
            <a:off x="7598664" y="5148072"/>
            <a:ext cx="39319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27-7-14 — its own slide, two back</a:t>
            </a:r>
            <a:endParaRPr lang="en-US" sz="1100" dirty="0"/>
          </a:p>
        </p:txBody>
      </p:sp>
      <p:sp>
        <p:nvSpPr>
          <p:cNvPr id="49" name="Shape 47"/>
          <p:cNvSpPr/>
          <p:nvPr/>
        </p:nvSpPr>
        <p:spPr>
          <a:xfrm>
            <a:off x="566928" y="5779008"/>
            <a:ext cx="11055096" cy="566928"/>
          </a:xfrm>
          <a:prstGeom prst="roundRect">
            <a:avLst>
              <a:gd name="adj" fmla="val 14516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795528" y="5861304"/>
            <a:ext cx="10607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r7 in full, because it is the point: </a:t>
            </a:r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fix was built, gated green, measured — predicted 12/22 against a pre-registered band of 10–14, measured 5/22 — and reverted rather than tuned. Published as a negative in docs/EVALS.md §7.</a:t>
            </a:r>
            <a:endParaRPr lang="en-US" sz="1100" dirty="0"/>
          </a:p>
        </p:txBody>
      </p:sp>
      <p:sp>
        <p:nvSpPr>
          <p:cNvPr id="51" name="Text 49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bench/headtohead/ (r1–r4, r9) · bench/r7/ · bench/r8/ — harnesses committed even for rounds that rejected their own fix · r5 left no head-to-head record in this tree, so it is not listed · r10's method and pins are published in docs/EVALS.md §2, its pre-fix numbers nowhere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held-out, repo-disjoint, frozen dataset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 the ranker: +33 points, measured properly</a:t>
            </a:r>
            <a:endParaRPr lang="en-US" sz="3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66928" y="1920240"/>
          <a:ext cx="5760720" cy="35661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6675120" y="1920240"/>
            <a:ext cx="4846320" cy="786384"/>
          </a:xfrm>
          <a:prstGeom prst="roundRect">
            <a:avLst>
              <a:gd name="adj" fmla="val 10465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0" y="1975104"/>
            <a:ext cx="16002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+33.33pp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8503920" y="1975104"/>
            <a:ext cx="2926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paired delta, 243 held-out instances in 78 repository clusters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675120" y="2816352"/>
            <a:ext cx="4846320" cy="786384"/>
          </a:xfrm>
          <a:prstGeom prst="roundRect">
            <a:avLst>
              <a:gd name="adj" fmla="val 10465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858000" y="2871216"/>
            <a:ext cx="16002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+25.00pp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8503920" y="2871216"/>
            <a:ext cx="2926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clustered-bootstrap 95% lower bound — the honest floor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675120" y="3712464"/>
            <a:ext cx="4846320" cy="786384"/>
          </a:xfrm>
          <a:prstGeom prst="roundRect">
            <a:avLst>
              <a:gd name="adj" fmla="val 10465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858000" y="3767328"/>
            <a:ext cx="16002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−39.4%</a:t>
            </a:r>
            <a:endParaRPr lang="en-US" sz="2100" dirty="0"/>
          </a:p>
        </p:txBody>
      </p:sp>
      <p:sp>
        <p:nvSpPr>
          <p:cNvPr id="13" name="Text 10"/>
          <p:cNvSpPr/>
          <p:nvPr/>
        </p:nvSpPr>
        <p:spPr>
          <a:xfrm>
            <a:off x="8503920" y="3767328"/>
            <a:ext cx="2926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 ceiling for that gain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675120" y="4608576"/>
            <a:ext cx="4846320" cy="786384"/>
          </a:xfrm>
          <a:prstGeom prst="roundRect">
            <a:avLst>
              <a:gd name="adj" fmla="val 10465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858000" y="4663440"/>
            <a:ext cx="160020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+3.4%</a:t>
            </a:r>
            <a:endParaRPr lang="en-US" sz="2100" dirty="0"/>
          </a:p>
        </p:txBody>
      </p:sp>
      <p:sp>
        <p:nvSpPr>
          <p:cNvPr id="16" name="Text 13"/>
          <p:cNvSpPr/>
          <p:nvPr/>
        </p:nvSpPr>
        <p:spPr>
          <a:xfrm>
            <a:off x="8503920" y="4663440"/>
            <a:ext cx="2926080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latency for that gain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bench/locbench/ — czlll/Loc-Bench_V1, 560 rows, JSON SHA-256 pinned in dataset.lock; metric code = LocAgent's strict Acc@k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compiled, not interpreted — and measured on public corpora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 enough to call on reflex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2679192" cy="1536192"/>
          </a:xfrm>
          <a:prstGeom prst="roundRect">
            <a:avLst>
              <a:gd name="adj" fmla="val 535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" y="1883664"/>
            <a:ext cx="2532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0.213 s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640080" y="2395728"/>
            <a:ext cx="2532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cold — nothing to an answer: parse, rank, reply, no cache (r4)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355848" y="1737360"/>
            <a:ext cx="2679192" cy="1536192"/>
          </a:xfrm>
          <a:prstGeom prst="roundRect">
            <a:avLst>
              <a:gd name="adj" fmla="val 535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29000" y="1883664"/>
            <a:ext cx="2532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0.108 s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3429000" y="2395728"/>
            <a:ext cx="2532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query, median — against aider's 2.920 s (r4)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144768" y="1737360"/>
            <a:ext cx="2679192" cy="1536192"/>
          </a:xfrm>
          <a:prstGeom prst="roundRect">
            <a:avLst>
              <a:gd name="adj" fmla="val 535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17920" y="1883664"/>
            <a:ext cx="2532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0.31 s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217920" y="2395728"/>
            <a:ext cx="2532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index build — against repowise's 34.0 s, worst case 352 s (r4)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8933688" y="1737360"/>
            <a:ext cx="2679192" cy="1536192"/>
          </a:xfrm>
          <a:prstGeom prst="roundRect">
            <a:avLst>
              <a:gd name="adj" fmla="val 535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06840" y="1883664"/>
            <a:ext cx="253288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49.8 ms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9006840" y="2395728"/>
            <a:ext cx="253288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warm query on this repo — against a clangd LSP's 3,760 ms (r9)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66928" y="3456432"/>
            <a:ext cx="5440680" cy="2212848"/>
          </a:xfrm>
          <a:prstGeom prst="roundRect">
            <a:avLst>
              <a:gd name="adj" fmla="val 371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68096" y="3584448"/>
            <a:ext cx="5029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the second goes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68096" y="3931920"/>
            <a:ext cx="50292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Cold profiles are tree-sitter parse plus tag-query capture — not graph math. Resolve and PageRank together are a small fraction of the run, and the ranking was never the bottleneck.
</a:t>
            </a:r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is why the wins came from removing work, not micro-optimising it: demand-driven side captures, five whole-AST passes fused into one pre-order walk, a calibrated per-worker parse reserve.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172200" y="3456432"/>
            <a:ext cx="5349240" cy="2212848"/>
          </a:xfrm>
          <a:prstGeom prst="roundRect">
            <a:avLst>
              <a:gd name="adj" fmla="val 371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6373368" y="3584448"/>
            <a:ext cx="49377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opt-in faster builds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373368" y="3931920"/>
            <a:ext cx="493776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LTO is on by default. PGO is a script away and buys 14–25% cold.
</a:t>
            </a:r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are opt-in performance, not opt-in correctness: </a:t>
            </a:r>
            <a:pPr indent="0" marL="0">
              <a:buNone/>
            </a:pPr>
            <a:r>
              <a:rPr lang="en-US" sz="115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output stays byte-identical across build flavours</a:t>
            </a:r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the determinism gate runs on both, and CI builds a plain flavour too, because NDEBUG once compiled a whole class of degrade-path checks out of existence.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every card above comes from a committed harness — bench/headtohead/r4-2026-08-06/ and r9-2026-08-09/ — not from a private corpus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how it got there — the pre-release performance sprint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removed before work optimized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3611880" cy="1280160"/>
          </a:xfrm>
          <a:prstGeom prst="roundRect">
            <a:avLst>
              <a:gd name="adj" fmla="val 6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847088"/>
            <a:ext cx="3282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file ingest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31520" y="2176272"/>
            <a:ext cx="3282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FILE* whole-file reads; CSV counting became a byte scan — iostream out of the hot path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288536" y="1737360"/>
            <a:ext cx="3611880" cy="1280160"/>
          </a:xfrm>
          <a:prstGeom prst="roundRect">
            <a:avLst>
              <a:gd name="adj" fmla="val 6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53128" y="1847088"/>
            <a:ext cx="3282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capture gating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453128" y="2176272"/>
            <a:ext cx="3282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value-use capture runs only for the verbs that actually need it, not on every run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010144" y="1737360"/>
            <a:ext cx="3611880" cy="1280160"/>
          </a:xfrm>
          <a:prstGeom prst="roundRect">
            <a:avLst>
              <a:gd name="adj" fmla="val 6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74736" y="1847088"/>
            <a:ext cx="3282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AST pass fusion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8174736" y="2176272"/>
            <a:ext cx="3282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five whole-AST side-capture passes share ONE pre-order walk instead of five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3163824"/>
            <a:ext cx="3611880" cy="1280160"/>
          </a:xfrm>
          <a:prstGeom prst="roundRect">
            <a:avLst>
              <a:gd name="adj" fmla="val 6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273552"/>
            <a:ext cx="3282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parallel parse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31520" y="3602736"/>
            <a:ext cx="3282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query compile overlaps parse scheduling; files schedule by size — ids stay deterministic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288536" y="3163824"/>
            <a:ext cx="3611880" cy="1280160"/>
          </a:xfrm>
          <a:prstGeom prst="roundRect">
            <a:avLst>
              <a:gd name="adj" fmla="val 6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53128" y="3273552"/>
            <a:ext cx="3282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radix + S+tree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4453128" y="3602736"/>
            <a:ext cx="3282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numeric keys for edges and scores; a bounded-scratch hot map whose fixed cap reports its own overflow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010144" y="3163824"/>
            <a:ext cx="3611880" cy="1280160"/>
          </a:xfrm>
          <a:prstGeom prst="roundRect">
            <a:avLst>
              <a:gd name="adj" fmla="val 6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174736" y="3273552"/>
            <a:ext cx="32826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no std::map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8174736" y="3602736"/>
            <a:ext cx="32826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unordered_dense, reserve() before ingest — no std::unordered_map on any hot path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66928" y="4498848"/>
            <a:ext cx="11055096" cy="1536192"/>
          </a:xfrm>
          <a:prstGeom prst="roundRect">
            <a:avLst>
              <a:gd name="adj" fmla="val 5357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95528" y="4608576"/>
            <a:ext cx="10607040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slide carries no numbers. </a:t>
            </a:r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sprint's own headline pair was measured in June 2026 on a large private C++ corpus that is not publicly reproducible, and the deck does not quote figures a reader cannot re-derive — the previous slide's numbers all come from committed harnesses. What survives the omission is the </a:t>
            </a:r>
            <a:pPr indent="0" marL="0">
              <a:buNone/>
            </a:pPr>
            <a:r>
              <a:rPr lang="en-US" sz="1150" b="1" i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shape</a:t>
            </a:r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the graph math was never the bottleneck, and every win came from doing less work rather than doing the same work faster. Same map contract throughout — byte-identical output before and after each of these changes.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mechanisms are in bench/PROFILE.md and the commit history; the private-corpus figures they produced are deliberately not quoted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docs/EVALS.md §5, pinned on this repository 2026-08-08 (the --for row re-pinned 2026-08-22)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everyday moments, and what each one costs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517904"/>
            <a:ext cx="11055096" cy="310896"/>
          </a:xfrm>
          <a:prstGeom prst="roundRect">
            <a:avLst>
              <a:gd name="adj" fmla="val 26471"/>
            </a:avLst>
          </a:prstGeom>
          <a:solidFill>
            <a:srgbClr val="0D1117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545336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it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3813048" y="1545336"/>
            <a:ext cx="2240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Command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163056" y="1545336"/>
            <a:ext cx="1325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ripwire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598664" y="1545336"/>
            <a:ext cx="1645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naive read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9354312" y="1545336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savings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66928" y="1865376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1892808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Orient me in this repo</a:t>
            </a:r>
            <a:endParaRPr lang="en-US" sz="1050" dirty="0"/>
          </a:p>
        </p:txBody>
      </p:sp>
      <p:sp>
        <p:nvSpPr>
          <p:cNvPr id="12" name="Text 10"/>
          <p:cNvSpPr/>
          <p:nvPr/>
        </p:nvSpPr>
        <p:spPr>
          <a:xfrm>
            <a:off x="3813048" y="1892808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ripwire .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163056" y="189280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~5.6K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7598664" y="1892808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~20K–25K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9354312" y="1892808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3.6×–4.5×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66928" y="2295144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2322576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is X handled?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3813048" y="2322576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--for="…"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163056" y="2322576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~2.1K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598664" y="2322576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~4.9K–20K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9354312" y="2322576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2.3×–9.3×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66928" y="2724912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2752344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 I already know?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813048" y="2752344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--recall="…"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6163056" y="2752344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~15K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7598664" y="2752344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~445K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9354312" y="2752344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29.2×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66928" y="3154680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" y="3182112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Set me up for this task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3813048" y="318211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--pack-task="…"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163056" y="3182112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~2.1K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7598664" y="3182112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~16K–80K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9354312" y="3182112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7.7×–37.7×</a:t>
            </a:r>
            <a:endParaRPr lang="en-US" sz="1050" dirty="0"/>
          </a:p>
        </p:txBody>
      </p:sp>
      <p:sp>
        <p:nvSpPr>
          <p:cNvPr id="34" name="Shape 32"/>
          <p:cNvSpPr/>
          <p:nvPr/>
        </p:nvSpPr>
        <p:spPr>
          <a:xfrm>
            <a:off x="566928" y="3584448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31520" y="3611880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me this one function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3813048" y="3611880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--expand=SYM --top-k=0</a:t>
            </a:r>
            <a:endParaRPr lang="en-US" sz="950" dirty="0"/>
          </a:p>
        </p:txBody>
      </p:sp>
      <p:sp>
        <p:nvSpPr>
          <p:cNvPr id="37" name="Text 35"/>
          <p:cNvSpPr/>
          <p:nvPr/>
        </p:nvSpPr>
        <p:spPr>
          <a:xfrm>
            <a:off x="6163056" y="361188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~260–16.5K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7598664" y="3611880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~43K–174K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9354312" y="3611880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2.6×–670×</a:t>
            </a:r>
            <a:endParaRPr lang="en-US" sz="1050" dirty="0"/>
          </a:p>
        </p:txBody>
      </p:sp>
      <p:sp>
        <p:nvSpPr>
          <p:cNvPr id="40" name="Shape 38"/>
          <p:cNvSpPr/>
          <p:nvPr/>
        </p:nvSpPr>
        <p:spPr>
          <a:xfrm>
            <a:off x="566928" y="4014216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731520" y="4041648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calls this function?</a:t>
            </a:r>
            <a:endParaRPr lang="en-US" sz="1050" dirty="0"/>
          </a:p>
        </p:txBody>
      </p:sp>
      <p:sp>
        <p:nvSpPr>
          <p:cNvPr id="42" name="Text 40"/>
          <p:cNvSpPr/>
          <p:nvPr/>
        </p:nvSpPr>
        <p:spPr>
          <a:xfrm>
            <a:off x="3813048" y="4041648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--callers=SYM</a:t>
            </a:r>
            <a:endParaRPr lang="en-US" sz="950" dirty="0"/>
          </a:p>
        </p:txBody>
      </p:sp>
      <p:sp>
        <p:nvSpPr>
          <p:cNvPr id="43" name="Text 41"/>
          <p:cNvSpPr/>
          <p:nvPr/>
        </p:nvSpPr>
        <p:spPr>
          <a:xfrm>
            <a:off x="6163056" y="4041648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~580</a:t>
            </a:r>
            <a:endParaRPr lang="en-US" sz="1050" dirty="0"/>
          </a:p>
        </p:txBody>
      </p:sp>
      <p:sp>
        <p:nvSpPr>
          <p:cNvPr id="44" name="Text 42"/>
          <p:cNvSpPr/>
          <p:nvPr/>
        </p:nvSpPr>
        <p:spPr>
          <a:xfrm>
            <a:off x="7598664" y="4041648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~40K–52K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9354312" y="4041648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69.2×–89.1×</a:t>
            </a:r>
            <a:endParaRPr lang="en-US" sz="1050" dirty="0"/>
          </a:p>
        </p:txBody>
      </p:sp>
      <p:sp>
        <p:nvSpPr>
          <p:cNvPr id="46" name="Shape 44"/>
          <p:cNvSpPr/>
          <p:nvPr/>
        </p:nvSpPr>
        <p:spPr>
          <a:xfrm>
            <a:off x="566928" y="4443984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731520" y="4471416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it safe to change this?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3813048" y="4471416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--impact=SYM + --uses=SYM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6163056" y="4471416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~1.3K</a:t>
            </a:r>
            <a:endParaRPr lang="en-US" sz="1050" dirty="0"/>
          </a:p>
        </p:txBody>
      </p:sp>
      <p:sp>
        <p:nvSpPr>
          <p:cNvPr id="50" name="Text 48"/>
          <p:cNvSpPr/>
          <p:nvPr/>
        </p:nvSpPr>
        <p:spPr>
          <a:xfrm>
            <a:off x="7598664" y="4471416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~18K</a:t>
            </a:r>
            <a:endParaRPr lang="en-US" sz="1050" dirty="0"/>
          </a:p>
        </p:txBody>
      </p:sp>
      <p:sp>
        <p:nvSpPr>
          <p:cNvPr id="51" name="Text 49"/>
          <p:cNvSpPr/>
          <p:nvPr/>
        </p:nvSpPr>
        <p:spPr>
          <a:xfrm>
            <a:off x="9354312" y="4471416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14.4×</a:t>
            </a:r>
            <a:endParaRPr lang="en-US" sz="1050" dirty="0"/>
          </a:p>
        </p:txBody>
      </p:sp>
      <p:sp>
        <p:nvSpPr>
          <p:cNvPr id="52" name="Shape 50"/>
          <p:cNvSpPr/>
          <p:nvPr/>
        </p:nvSpPr>
        <p:spPr>
          <a:xfrm>
            <a:off x="566928" y="4873752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731520" y="4901184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have a stack trace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3813048" y="4901184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--from-trace=FILE</a:t>
            </a:r>
            <a:endParaRPr lang="en-US" sz="950" dirty="0"/>
          </a:p>
        </p:txBody>
      </p:sp>
      <p:sp>
        <p:nvSpPr>
          <p:cNvPr id="55" name="Text 53"/>
          <p:cNvSpPr/>
          <p:nvPr/>
        </p:nvSpPr>
        <p:spPr>
          <a:xfrm>
            <a:off x="6163056" y="4901184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~1.4K</a:t>
            </a:r>
            <a:endParaRPr lang="en-US" sz="1050" dirty="0"/>
          </a:p>
        </p:txBody>
      </p:sp>
      <p:sp>
        <p:nvSpPr>
          <p:cNvPr id="56" name="Text 54"/>
          <p:cNvSpPr/>
          <p:nvPr/>
        </p:nvSpPr>
        <p:spPr>
          <a:xfrm>
            <a:off x="7598664" y="4901184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~124K–298K</a:t>
            </a:r>
            <a:endParaRPr lang="en-US" sz="1050" dirty="0"/>
          </a:p>
        </p:txBody>
      </p:sp>
      <p:sp>
        <p:nvSpPr>
          <p:cNvPr id="57" name="Text 55"/>
          <p:cNvSpPr/>
          <p:nvPr/>
        </p:nvSpPr>
        <p:spPr>
          <a:xfrm>
            <a:off x="9354312" y="4901184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86.9×–208.6×</a:t>
            </a:r>
            <a:endParaRPr lang="en-US" sz="1050" dirty="0"/>
          </a:p>
        </p:txBody>
      </p:sp>
      <p:sp>
        <p:nvSpPr>
          <p:cNvPr id="58" name="Shape 56"/>
          <p:cNvSpPr/>
          <p:nvPr/>
        </p:nvSpPr>
        <p:spPr>
          <a:xfrm>
            <a:off x="566928" y="5303520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31520" y="5330952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changed these files — tests? radius?</a:t>
            </a:r>
            <a:endParaRPr lang="en-US" sz="1050" dirty="0"/>
          </a:p>
        </p:txBody>
      </p:sp>
      <p:sp>
        <p:nvSpPr>
          <p:cNvPr id="60" name="Text 58"/>
          <p:cNvSpPr/>
          <p:nvPr/>
        </p:nvSpPr>
        <p:spPr>
          <a:xfrm>
            <a:off x="3813048" y="5330952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--situ</a:t>
            </a:r>
            <a:endParaRPr lang="en-US" sz="950" dirty="0"/>
          </a:p>
        </p:txBody>
      </p:sp>
      <p:sp>
        <p:nvSpPr>
          <p:cNvPr id="61" name="Text 59"/>
          <p:cNvSpPr/>
          <p:nvPr/>
        </p:nvSpPr>
        <p:spPr>
          <a:xfrm>
            <a:off x="6163056" y="5330952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~410</a:t>
            </a:r>
            <a:endParaRPr lang="en-US" sz="1050" dirty="0"/>
          </a:p>
        </p:txBody>
      </p:sp>
      <p:sp>
        <p:nvSpPr>
          <p:cNvPr id="62" name="Text 60"/>
          <p:cNvSpPr/>
          <p:nvPr/>
        </p:nvSpPr>
        <p:spPr>
          <a:xfrm>
            <a:off x="7598664" y="5330952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~3K–132K</a:t>
            </a:r>
            <a:endParaRPr lang="en-US" sz="1050" dirty="0"/>
          </a:p>
        </p:txBody>
      </p:sp>
      <p:sp>
        <p:nvSpPr>
          <p:cNvPr id="63" name="Text 61"/>
          <p:cNvSpPr/>
          <p:nvPr/>
        </p:nvSpPr>
        <p:spPr>
          <a:xfrm>
            <a:off x="9354312" y="5330952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7.3×–324.2×</a:t>
            </a:r>
            <a:endParaRPr lang="en-US" sz="1050" dirty="0"/>
          </a:p>
        </p:txBody>
      </p:sp>
      <p:sp>
        <p:nvSpPr>
          <p:cNvPr id="64" name="Shape 62"/>
          <p:cNvSpPr/>
          <p:nvPr/>
        </p:nvSpPr>
        <p:spPr>
          <a:xfrm>
            <a:off x="566928" y="5733288"/>
            <a:ext cx="11055096" cy="384048"/>
          </a:xfrm>
          <a:prstGeom prst="roundRect">
            <a:avLst>
              <a:gd name="adj" fmla="val 2142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31520" y="5760720"/>
            <a:ext cx="2971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this PR/diff</a:t>
            </a:r>
            <a:endParaRPr lang="en-US" sz="1050" dirty="0"/>
          </a:p>
        </p:txBody>
      </p:sp>
      <p:sp>
        <p:nvSpPr>
          <p:cNvPr id="66" name="Text 64"/>
          <p:cNvSpPr/>
          <p:nvPr/>
        </p:nvSpPr>
        <p:spPr>
          <a:xfrm>
            <a:off x="3813048" y="5760720"/>
            <a:ext cx="22402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--pr-context=REF</a:t>
            </a:r>
            <a:endParaRPr lang="en-US" sz="950" dirty="0"/>
          </a:p>
        </p:txBody>
      </p:sp>
      <p:sp>
        <p:nvSpPr>
          <p:cNvPr id="67" name="Text 65"/>
          <p:cNvSpPr/>
          <p:nvPr/>
        </p:nvSpPr>
        <p:spPr>
          <a:xfrm>
            <a:off x="6163056" y="5760720"/>
            <a:ext cx="13258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~1.9K</a:t>
            </a:r>
            <a:endParaRPr lang="en-US" sz="1050" dirty="0"/>
          </a:p>
        </p:txBody>
      </p:sp>
      <p:sp>
        <p:nvSpPr>
          <p:cNvPr id="68" name="Text 66"/>
          <p:cNvSpPr/>
          <p:nvPr/>
        </p:nvSpPr>
        <p:spPr>
          <a:xfrm>
            <a:off x="7598664" y="5760720"/>
            <a:ext cx="16459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~4.8K–51K</a:t>
            </a:r>
            <a:endParaRPr lang="en-US" sz="1050" dirty="0"/>
          </a:p>
        </p:txBody>
      </p:sp>
      <p:sp>
        <p:nvSpPr>
          <p:cNvPr id="69" name="Text 67"/>
          <p:cNvSpPr/>
          <p:nvPr/>
        </p:nvSpPr>
        <p:spPr>
          <a:xfrm>
            <a:off x="9354312" y="5760720"/>
            <a:ext cx="2103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2.6×–27.5×</a:t>
            </a:r>
            <a:endParaRPr lang="en-US" sz="1050" dirty="0"/>
          </a:p>
        </p:txBody>
      </p:sp>
      <p:sp>
        <p:nvSpPr>
          <p:cNvPr id="70" name="Text 68"/>
          <p:cNvSpPr/>
          <p:nvPr/>
        </p:nvSpPr>
        <p:spPr>
          <a:xfrm>
            <a:off x="566928" y="6199632"/>
            <a:ext cx="11055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Figures are ~tokens (≈ bytes/4). Every row is scored same-correct-answer-or-it-doesn't-count — both sides were checked, not assumed — and every ratio is a </a:t>
            </a:r>
            <a:pPr indent="0" marL="0">
              <a:buNone/>
            </a:pPr>
            <a:r>
              <a:rPr lang="en-US" sz="10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range</a:t>
            </a:r>
            <a:pPr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: the cheap end and the honest end of what an agent would actually read, never the single most flattering number. Absolute counts belong to the corpus AT THE PIN — .gitignore became a crawl default on 2026-09-03, which moved what a re-run reads; the commands, not the constants, are what reproduces.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cost lever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Smaller answers that are also better answers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5394960" cy="2286000"/>
          </a:xfrm>
          <a:prstGeom prst="roundRect">
            <a:avLst>
              <a:gd name="adj" fmla="val 36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2057400"/>
            <a:ext cx="50292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74.7%</a:t>
            </a:r>
            <a:endParaRPr lang="en-US" sz="5200" dirty="0"/>
          </a:p>
        </p:txBody>
      </p:sp>
      <p:sp>
        <p:nvSpPr>
          <p:cNvPr id="6" name="Text 4"/>
          <p:cNvSpPr/>
          <p:nvPr/>
        </p:nvSpPr>
        <p:spPr>
          <a:xfrm>
            <a:off x="749808" y="2871216"/>
            <a:ext cx="50292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fewer element bytes at top-50 — the --pack-signatures ladder,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root-neutralised, re-derived on this repo every run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66928" y="4251960"/>
            <a:ext cx="5394960" cy="1737360"/>
          </a:xfrm>
          <a:prstGeom prst="roundRect">
            <a:avLst>
              <a:gd name="adj" fmla="val 473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95528" y="4434840"/>
            <a:ext cx="49377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figure survived its own audit: three corrections deep, re-derived root-neutrally after the original was shown to depend on how the corpus path was spelled — three spellings of one root read 18.6 points apart before that subtraction. top-50 is the quotable number because the payload is top-50 whatever --top-k says.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629400" y="1783080"/>
            <a:ext cx="4892040" cy="2286000"/>
          </a:xfrm>
          <a:prstGeom prst="roundRect">
            <a:avLst>
              <a:gd name="adj" fmla="val 36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0" y="1965960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 for a symbol by NAME and the router uses the name-exact ranker: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858000" y="2560320"/>
            <a:ext cx="4480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MRR  0.745 → 0.960
</a:t>
            </a:r>
            <a:pPr indent="0" marL="0">
              <a:buNone/>
            </a:pPr>
            <a:r>
              <a:rPr lang="en-US" sz="140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recall@1  61.1% → 91.3%
</a:t>
            </a:r>
            <a:pPr indent="0" marL="0">
              <a:buNone/>
            </a:pPr>
            <a:r>
              <a:rPr lang="en-US" sz="140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name-shaped queries on src/, all 3,011 doc-commented symbols scored, re-pinned 2026-09-05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6629400" y="4251960"/>
            <a:ext cx="4892040" cy="1737360"/>
          </a:xfrm>
          <a:prstGeom prst="roundRect">
            <a:avLst>
              <a:gd name="adj" fmla="val 473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58000" y="4434840"/>
            <a:ext cx="4480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pollution metric — fixture and generated paths contaminating results — is driven to 0.0% on the ranking lane while recall went UP, not down.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docs/EVALS.md §4–§5 — showcasecapturecheck re-derives the byte-reduction triple; `ripwire src --eval-retrieval` re-derives the ranking bars, scoring every doc-commented symbol rather than a sample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half no other tool ships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tripwire: honesty as an output contract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6949440" cy="969264"/>
          </a:xfrm>
          <a:prstGeom prst="roundRect">
            <a:avLst>
              <a:gd name="adj" fmla="val 84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865376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counts_floor="1"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749808" y="2194560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edges come from source text — dynamic dispatch adds no edge, so every count that cannot claim completeness is labelled a floor, in the output itself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66928" y="2862072"/>
            <a:ext cx="6949440" cy="969264"/>
          </a:xfrm>
          <a:prstGeom prst="roundRect">
            <a:avLst>
              <a:gd name="adj" fmla="val 84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2944368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 zero is a measurement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749808" y="3273552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means none found, never none exists — and absent ≠ 0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66928" y="3941064"/>
            <a:ext cx="6949440" cy="969264"/>
          </a:xfrm>
          <a:prstGeom prst="roundRect">
            <a:avLst>
              <a:gd name="adj" fmla="val 84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49808" y="4023360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truncation is disclosed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749808" y="4352544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cap, page seam and budget cut is named in the header before you read a row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66928" y="5020056"/>
            <a:ext cx="6949440" cy="969264"/>
          </a:xfrm>
          <a:prstGeom prst="roundRect">
            <a:avLst>
              <a:gd name="adj" fmla="val 84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5102352"/>
            <a:ext cx="65836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refusals teach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749808" y="5431536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refused query names the flag, the problem, and a working example — never a bare error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7772400" y="1783080"/>
            <a:ext cx="3749040" cy="2834640"/>
          </a:xfrm>
          <a:prstGeom prst="roundRect">
            <a:avLst>
              <a:gd name="adj" fmla="val 2903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936992" y="19202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ripwire . --callers=rankGraphTeleport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936992" y="2212848"/>
            <a:ext cx="34747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&lt;callers of="rankGraphTeleport"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defs="1" count="6" </a:t>
            </a:r>
            <a:endParaRPr lang="en-US" sz="1050" dirty="0"/>
          </a:p>
          <a:p>
            <a:pPr indent="0" marL="0">
              <a:buNone/>
            </a:pPr>
            <a:r>
              <a:rPr lang="en-US" sz="105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counts_floor="1"</a:t>
            </a:r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&lt;s t="fn" n="runEval" .../&gt;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&lt;s t="fn" n="rankGraph" .../&gt;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…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&lt;/callers&gt;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7772400" y="4800600"/>
            <a:ext cx="3749040" cy="1325880"/>
          </a:xfrm>
          <a:prstGeom prst="roundRect">
            <a:avLst>
              <a:gd name="adj" fmla="val 620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936992" y="4901184"/>
            <a:ext cx="347472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map grades itself before it answers. </a:t>
            </a:r>
            <a:pPr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This repository's own src/: files=153 symbols=5122 edges=14182 ambiguous=5982 unresolved=1598.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docs/EVALS.md §8 lists the numbers this project refuses to publish, each with its reason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honesty marks stop being a promise and become a measurement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levers accepted, one rejected on purpose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673352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macro edges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807208" y="1673352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kParserVer 48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242816" y="1673352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function-like #define invocations land role="macro" edges on disclosed-degraded symbols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66928" y="2322576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350008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fn-pointer bindings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807208" y="2350008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kParserVer 49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242816" y="2350008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calls through unambiguous local function-pointer bindings now resolve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66928" y="2999232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026664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using-declarations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807208" y="3026664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kParserVer 51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4242816" y="3026664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re-exports emit role="import" references — r9 loss bucket 1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566928" y="3675888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3703320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shadow suppression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807208" y="3703320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kParserVer 52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242816" y="370332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local variable shadowing a function name stops stealing its use-sites — r9 loss bucket 2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66928" y="4352544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4379976"/>
            <a:ext cx="1965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E55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RTA-lite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807208" y="4379976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reverted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4242816" y="4379976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instantiation-filtered CHA cone: refuted TWICE — the instantiated set crossed namespaces, and narrowed calls LOST their amb= mark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66928" y="5074920"/>
            <a:ext cx="5440680" cy="1051560"/>
          </a:xfrm>
          <a:prstGeom prst="roundRect">
            <a:avLst>
              <a:gd name="adj" fmla="val 782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68096" y="5193792"/>
            <a:ext cx="502920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two r9 levers, against the compiler oracle: </a:t>
            </a:r>
            <a:pPr indent="0" marL="0">
              <a:buNone/>
            </a:pPr>
            <a:r>
              <a:rPr lang="en-US" sz="115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site precision 0.9046 → 0.9136, recall 0.9285 → 0.9412.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6172200" y="5074920"/>
            <a:ext cx="5349240" cy="1051560"/>
          </a:xfrm>
          <a:prstGeom prst="roundRect">
            <a:avLst>
              <a:gd name="adj" fmla="val 7826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73368" y="5193792"/>
            <a:ext cx="49377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fn-pointer lever raised unresolved= by 1,039. Disclosure, not regression: </a:t>
            </a:r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 sites the resolver now RECOGNIZES but refuses to resolve are counted instead of silently ignored.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bench/resolverround/RESULTS.md — per-lever attribution; RTA-lite's rejection is written up in docs/EVALS.md §7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problem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agent reads the whole library to answer one question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783080"/>
            <a:ext cx="557784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Blind grep, then whole-file reads. Most of what enters the context window is never used — it is paid for anyway, on every step of every task.
</a:t>
            </a:r>
            <a:pPr indent="0" marL="0">
              <a:buNone/>
            </a:pPr>
            <a:r>
              <a:rPr lang="en-US" sz="16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bigger context is not better context: irrelevant text actively degrades the answer. The job is selection — a small, ranked, structural map beats a pile of open files.</a:t>
            </a:r>
            <a:endParaRPr lang="en-US" sz="1650" dirty="0"/>
          </a:p>
        </p:txBody>
      </p:sp>
      <p:sp>
        <p:nvSpPr>
          <p:cNvPr id="5" name="Shape 3"/>
          <p:cNvSpPr/>
          <p:nvPr/>
        </p:nvSpPr>
        <p:spPr>
          <a:xfrm>
            <a:off x="6629400" y="1783080"/>
            <a:ext cx="4892040" cy="1965960"/>
          </a:xfrm>
          <a:prstGeom prst="roundRect">
            <a:avLst>
              <a:gd name="adj" fmla="val 418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720840" y="2011680"/>
            <a:ext cx="4709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0.108 s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6720840" y="2825496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median answer, warm index — round 4, all arms one machine one day, N = 60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629400" y="3931920"/>
            <a:ext cx="4892040" cy="1965960"/>
          </a:xfrm>
          <a:prstGeom prst="roundRect">
            <a:avLst>
              <a:gd name="adj" fmla="val 418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20840" y="4160520"/>
            <a:ext cx="4709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−39.4%</a:t>
            </a:r>
            <a:endParaRPr lang="en-US" sz="4400" dirty="0"/>
          </a:p>
        </p:txBody>
      </p:sp>
      <p:sp>
        <p:nvSpPr>
          <p:cNvPr id="10" name="Text 8"/>
          <p:cNvSpPr/>
          <p:nvPr/>
        </p:nvSpPr>
        <p:spPr>
          <a:xfrm>
            <a:off x="6720840" y="4974336"/>
            <a:ext cx="4709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token ceiling vs the un-routed baseline — LocBench cost ledger, N = 243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66928" y="5029200"/>
            <a:ext cx="55778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Speed caveat travels with the number: ripwire answers from a warm, pre-built index, and round 4 measured its index cost too — 0.31 s, tabulated beside the competitors' rather than omitted.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bench/headtohead/r4-2026-08-06/ · bench/locbench/ — every figure on this deck names its instrument</a:t>
            </a:r>
            <a:endParaRPr lang="en-US" sz="10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how it stays true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Proven, not promised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3611880" cy="2011680"/>
          </a:xfrm>
          <a:prstGeom prst="roundRect">
            <a:avLst>
              <a:gd name="adj" fmla="val 40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11096"/>
            <a:ext cx="32826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548 gate scripts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731520" y="2331720"/>
            <a:ext cx="3282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suite runs on every push — plus determinism, cache-transparency and golden contracts; the gate count itself is gated against the runner's own loop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288536" y="1783080"/>
            <a:ext cx="3611880" cy="2011680"/>
          </a:xfrm>
          <a:prstGeom prst="roundRect">
            <a:avLst>
              <a:gd name="adj" fmla="val 40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53128" y="1911096"/>
            <a:ext cx="32826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byte-identical, always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4453128" y="2331720"/>
            <a:ext cx="3282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runs over the same tree produce the same bytes; warm equals cold. Enforced in CI, twice — Release AND a plain flavour, because NDEBUG once blinded a whole class of checks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010144" y="1783080"/>
            <a:ext cx="3611880" cy="2011680"/>
          </a:xfrm>
          <a:prstGeom prst="roundRect">
            <a:avLst>
              <a:gd name="adj" fmla="val 40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74736" y="1911096"/>
            <a:ext cx="32826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differential refactoring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8174736" y="2331720"/>
            <a:ext cx="3282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refactor must prove it changed nothing observable: two binaries, hundreds of argv vectors, stdout + stderr + exit codes byte-identical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3959352"/>
            <a:ext cx="3611880" cy="2011680"/>
          </a:xfrm>
          <a:prstGeom prst="roundRect">
            <a:avLst>
              <a:gd name="adj" fmla="val 40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4087368"/>
            <a:ext cx="32826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held-out labels, authored blind</a:t>
            </a:r>
            <a:endParaRPr lang="en-US" sz="1450" dirty="0"/>
          </a:p>
        </p:txBody>
      </p:sp>
      <p:sp>
        <p:nvSpPr>
          <p:cNvPr id="15" name="Text 13"/>
          <p:cNvSpPr/>
          <p:nvPr/>
        </p:nvSpPr>
        <p:spPr>
          <a:xfrm>
            <a:off x="731520" y="4507992"/>
            <a:ext cx="3282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eval labels were written by reading source before the ranker ever ran on them — so the eval is allowed to say the ranker is wrong. It has.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4288536" y="3959352"/>
            <a:ext cx="3611880" cy="2011680"/>
          </a:xfrm>
          <a:prstGeom prst="roundRect">
            <a:avLst>
              <a:gd name="adj" fmla="val 40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53128" y="4087368"/>
            <a:ext cx="32826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sanitizer wall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4453128" y="4507992"/>
            <a:ext cx="3282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ASan + UBSan + integer + float-cast, no-recover; TSan separately; leak suppression is one pinned file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8010144" y="3959352"/>
            <a:ext cx="3611880" cy="2011680"/>
          </a:xfrm>
          <a:prstGeom prst="roundRect">
            <a:avLst>
              <a:gd name="adj" fmla="val 40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174736" y="4087368"/>
            <a:ext cx="32826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its own output is audited</a:t>
            </a:r>
            <a:endParaRPr lang="en-US" sz="1450" dirty="0"/>
          </a:p>
        </p:txBody>
      </p:sp>
      <p:sp>
        <p:nvSpPr>
          <p:cNvPr id="21" name="Text 19"/>
          <p:cNvSpPr/>
          <p:nvPr/>
        </p:nvSpPr>
        <p:spPr>
          <a:xfrm>
            <a:off x="8174736" y="4507992"/>
            <a:ext cx="3282696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showcase capture is regenerated and adversarially re-read as a claims corpus — the methodology ships in docs/METHODOLOGY.md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reason to believe any number on this deck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Claims you can trust, because we publish what failed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572768"/>
            <a:ext cx="3529584" cy="1572768"/>
          </a:xfrm>
          <a:prstGeom prst="roundRect">
            <a:avLst>
              <a:gd name="adj" fmla="val 52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04088" y="1700784"/>
            <a:ext cx="32552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548</a:t>
            </a:r>
            <a:endParaRPr lang="en-US" sz="4200" dirty="0"/>
          </a:p>
        </p:txBody>
      </p:sp>
      <p:sp>
        <p:nvSpPr>
          <p:cNvPr id="6" name="Text 4"/>
          <p:cNvSpPr/>
          <p:nvPr/>
        </p:nvSpPr>
        <p:spPr>
          <a:xfrm>
            <a:off x="704088" y="2249424"/>
            <a:ext cx="32552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scripts named by test/regression.sh — and the COUNT itself is gated against the runner's own loop, so it cannot go stale quietly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4279392" y="1572768"/>
            <a:ext cx="3529584" cy="1572768"/>
          </a:xfrm>
          <a:prstGeom prst="roundRect">
            <a:avLst>
              <a:gd name="adj" fmla="val 5233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16552" y="1700784"/>
            <a:ext cx="32552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E553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4200" dirty="0"/>
          </a:p>
        </p:txBody>
      </p:sp>
      <p:sp>
        <p:nvSpPr>
          <p:cNvPr id="9" name="Text 7"/>
          <p:cNvSpPr/>
          <p:nvPr/>
        </p:nvSpPr>
        <p:spPr>
          <a:xfrm>
            <a:off x="4416552" y="2249424"/>
            <a:ext cx="32552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registered NEGATIVES — changes built, gated green, measured against a band written before the code, and reverted rather than tuned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8010144" y="1572768"/>
            <a:ext cx="3529584" cy="1572768"/>
          </a:xfrm>
          <a:prstGeom prst="roundRect">
            <a:avLst>
              <a:gd name="adj" fmla="val 52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47304" y="1700784"/>
            <a:ext cx="3255264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4200" dirty="0"/>
          </a:p>
        </p:txBody>
      </p:sp>
      <p:sp>
        <p:nvSpPr>
          <p:cNvPr id="12" name="Text 10"/>
          <p:cNvSpPr/>
          <p:nvPr/>
        </p:nvSpPr>
        <p:spPr>
          <a:xfrm>
            <a:off x="8147304" y="2249424"/>
            <a:ext cx="32552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numbers on this deck without a committed instrument behind them — §8 lists the ones this project refuses to publish at all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566928" y="3310128"/>
            <a:ext cx="11055096" cy="969264"/>
          </a:xfrm>
          <a:prstGeom prst="roundRect">
            <a:avLst>
              <a:gd name="adj" fmla="val 84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3364992"/>
            <a:ext cx="27432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fresh-clone arm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3675888" y="3364992"/>
            <a:ext cx="77724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 own battery only ever ran inside a configured, long-lived worktree — one value of every AMBIENT input. It clones HEAD into a genuinely unconfigured checkout and re-runs the gates whose past failures were exactly that: a developer's git config, a fixture's inherited branch name, the checkout's own path length.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66928" y="4352544"/>
            <a:ext cx="11055096" cy="969264"/>
          </a:xfrm>
          <a:prstGeom prst="roundRect">
            <a:avLst>
              <a:gd name="adj" fmla="val 84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9808" y="4407408"/>
            <a:ext cx="27432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merge-conservation gate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675888" y="4407408"/>
            <a:ext cx="77724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consistency is not conservation. A conflict resolution can drop a gate from the runner's loop while regenerating the pinned count from that SAME damaged list — both sides then agree at a wrong number. On a merge, the loop must equal the UNION of both parents', minus explicit tombstones.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66928" y="5394960"/>
            <a:ext cx="11055096" cy="969264"/>
          </a:xfrm>
          <a:prstGeom prst="roundRect">
            <a:avLst>
              <a:gd name="adj" fmla="val 849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5449824"/>
            <a:ext cx="27432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E553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eight, by name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675888" y="5449824"/>
            <a:ext cx="7772400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r7's prose-strip fix (predicted 12/22, band 10–14, measured 5/22) · RTA-lite, refuted twice · file-level evidence pooling, +0.00pp held-out · un-guarded query stemming · its IDF-guarded retry, VOIDED by its own verifier · query-term density weighting, both displacement guards tripped · --anchor and --cochange-boost, no confirmed lift · a name-coverage floor that MET its pre-registered band and was reverted anyway for a standing requirement.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566928" y="6400800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gate that cannot go red is a gate that proves nothing — which is why every arm on this deck ships with the mutation that makes it fail.</a:t>
            </a:r>
            <a:endParaRPr lang="en-US" sz="12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own the losses — they are in the README too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it loses, published with the wins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700784"/>
            <a:ext cx="11055096" cy="1005840"/>
          </a:xfrm>
          <a:prstGeom prst="roundRect">
            <a:avLst>
              <a:gd name="adj" fmla="val 818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68096" y="1755648"/>
            <a:ext cx="4160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public C++ number is lower than the private one it replaced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5093208" y="1755648"/>
            <a:ext cx="630936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SFML: strict file@10 28.7%, any@10 41.7%, first-hit MRR 0.21. Until 2026-08-07 this bullet compared against a ~89% any@10 private corpus that is no longer reproducible. That comparison is retired; the public number is the baseline going forward.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66928" y="2798064"/>
            <a:ext cx="11055096" cy="1005840"/>
          </a:xfrm>
          <a:prstGeom prst="roundRect">
            <a:avLst>
              <a:gd name="adj" fmla="val 818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096" y="2852928"/>
            <a:ext cx="4160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--grep costs more than it saves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093208" y="2852928"/>
            <a:ext cx="630936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+19.7% tokens / −11.2% — published next to the flag it indicts, and carrying the same private-corpus caveat as every figure in that source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566928" y="3895344"/>
            <a:ext cx="11055096" cy="1005840"/>
          </a:xfrm>
          <a:prstGeom prst="roundRect">
            <a:avLst>
              <a:gd name="adj" fmla="val 818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68096" y="3950208"/>
            <a:ext cx="4160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PageRank is the wrong co-change ranker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093208" y="3950208"/>
            <a:ext cx="630936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3.8% recall@5 against 40.3% for plain lexical, and fusing the two made it worse — relatedness is lexical, importance is structural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566928" y="4992624"/>
            <a:ext cx="11055096" cy="1005840"/>
          </a:xfrm>
          <a:prstGeom prst="roundRect">
            <a:avLst>
              <a:gd name="adj" fmla="val 818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8096" y="5047488"/>
            <a:ext cx="416052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Strict multi-file localization stays hard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93208" y="5047488"/>
            <a:ext cx="630936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single-file gold 73.4% vs multi-file 18.2% (held-out); the same cliff on every corpus — open headroom, said plainly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66928" y="6144768"/>
            <a:ext cx="10972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tool that publishes its counterexamples is a tool whose wins you can believe.</a:t>
            </a:r>
            <a:endParaRPr lang="en-US" sz="1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the single command for "is this code actually rotten?"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families of evidence, counted — never blended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11055096" cy="548640"/>
          </a:xfrm>
          <a:prstGeom prst="roundRect">
            <a:avLst>
              <a:gd name="adj" fmla="val 15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673352"/>
            <a:ext cx="16002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structural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2441448" y="1673352"/>
            <a:ext cx="58521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shape: complexity, size, nesting, params, readability rank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8403336" y="1673352"/>
            <a:ext cx="3200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--metrics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66928" y="2267712"/>
            <a:ext cx="11055096" cy="548640"/>
          </a:xfrm>
          <a:prstGeom prst="roundRect">
            <a:avLst>
              <a:gd name="adj" fmla="val 15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295144"/>
            <a:ext cx="16002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lexical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441448" y="2295144"/>
            <a:ext cx="58521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identifier text: the naming rules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403336" y="2295144"/>
            <a:ext cx="3200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--lint  --naming-consistency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66928" y="2889504"/>
            <a:ext cx="11055096" cy="548640"/>
          </a:xfrm>
          <a:prstGeom prst="roundRect">
            <a:avLst>
              <a:gd name="adj" fmla="val 15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916936"/>
            <a:ext cx="16002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confusion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2441448" y="2916936"/>
            <a:ext cx="58521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syntax: the atoms-of-confusion rules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8403336" y="2916936"/>
            <a:ext cx="3200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--lint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66928" y="3511296"/>
            <a:ext cx="11055096" cy="548640"/>
          </a:xfrm>
          <a:prstGeom prst="roundRect">
            <a:avLst>
              <a:gd name="adj" fmla="val 15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3538728"/>
            <a:ext cx="16002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historical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2441448" y="3538728"/>
            <a:ext cx="58521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git change frequency, measured PER FILE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8403336" y="3538728"/>
            <a:ext cx="3200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--hotspots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66928" y="4133088"/>
            <a:ext cx="11055096" cy="548640"/>
          </a:xfrm>
          <a:prstGeom prst="roundRect">
            <a:avLst>
              <a:gd name="adj" fmla="val 15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4160520"/>
            <a:ext cx="16002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colocation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2441448" y="4160520"/>
            <a:ext cx="58521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much you must READ outside this file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8403336" y="4160520"/>
            <a:ext cx="3200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--context-ratio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66928" y="4754880"/>
            <a:ext cx="11055096" cy="548640"/>
          </a:xfrm>
          <a:prstGeom prst="roundRect">
            <a:avLst>
              <a:gd name="adj" fmla="val 15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4782312"/>
            <a:ext cx="16002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state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2441448" y="4782312"/>
            <a:ext cx="58521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function's OWN BODY touching non-local mutable state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8403336" y="4782312"/>
            <a:ext cx="320040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--nonlocal-state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66928" y="5394960"/>
            <a:ext cx="5440680" cy="777240"/>
          </a:xfrm>
          <a:prstGeom prst="roundRect">
            <a:avLst>
              <a:gd name="adj" fmla="val 10588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68096" y="5486400"/>
            <a:ext cx="5029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Ranked by the COUNT of distinct families that fire</a:t>
            </a:r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never a weighted composite, because a composite lets one loud family impersonate six.</a:t>
            </a:r>
            <a:endParaRPr lang="en-US" sz="1100" dirty="0"/>
          </a:p>
        </p:txBody>
      </p:sp>
      <p:sp>
        <p:nvSpPr>
          <p:cNvPr id="30" name="Shape 28"/>
          <p:cNvSpPr/>
          <p:nvPr/>
        </p:nvSpPr>
        <p:spPr>
          <a:xfrm>
            <a:off x="6172200" y="5394960"/>
            <a:ext cx="5349240" cy="777240"/>
          </a:xfrm>
          <a:prstGeom prst="roundRect">
            <a:avLst>
              <a:gd name="adj" fmla="val 10588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73368" y="5486400"/>
            <a:ext cx="49377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of 6</a:t>
            </a:r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is what the strict preset counts — the verb says so itself, families="6" enabled_n="4". Two families did not clear the stability ladder.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--quality-panel[=strict|default|lenient] — and --quality-delta for the narrower question: what did MY change make worse?</a:t>
            </a:r>
            <a:endParaRPr lang="en-US" sz="10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a new lens does not ship because it sounds plausible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calibration that disqualified a family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645920"/>
            <a:ext cx="3529584" cy="1965960"/>
          </a:xfrm>
          <a:prstGeom prst="roundRect">
            <a:avLst>
              <a:gd name="adj" fmla="val 418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04088" y="1810512"/>
            <a:ext cx="32552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+0.168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704088" y="2414016"/>
            <a:ext cx="32552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LARGEST cross-family correlation in the whole 6×6 matrix — widening the panel from four families to six did not raise it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279392" y="1645920"/>
            <a:ext cx="3529584" cy="1965960"/>
          </a:xfrm>
          <a:prstGeom prst="roundRect">
            <a:avLst>
              <a:gd name="adj" fmla="val 418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416552" y="1810512"/>
            <a:ext cx="32552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27,889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416552" y="2414016"/>
            <a:ext cx="32552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eligible functions, five independent trees — two reported separately and never pooled, because one of them is this repository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010144" y="1645920"/>
            <a:ext cx="3529584" cy="1965960"/>
          </a:xfrm>
          <a:prstGeom prst="roundRect">
            <a:avLst>
              <a:gd name="adj" fmla="val 4186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147304" y="1810512"/>
            <a:ext cx="325526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of 6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8147304" y="2414016"/>
            <a:ext cx="325526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families the strict preset actually counts — TWO were measured and held back from gating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66928" y="3794760"/>
            <a:ext cx="10972800" cy="1234440"/>
          </a:xfrm>
          <a:prstGeom prst="roundRect">
            <a:avLst>
              <a:gd name="adj" fmla="val 6667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5528" y="3913632"/>
            <a:ext cx="1056132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uncomfortable result, kept. </a:t>
            </a:r>
            <a:pPr indent="0" marL="0">
              <a:buNone/>
            </a:pPr>
            <a:r>
              <a:rPr lang="en-US" sz="12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stability pass ran each family across a ladder of commits to ask whether it is steady enough to gate on. </a:t>
            </a:r>
            <a:pPr indent="0" marL="0">
              <a:buNone/>
            </a:pPr>
            <a:r>
              <a:rPr lang="en-US" sz="1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colocation came out worse than historical on one ladder</a:t>
            </a:r>
            <a:pPr indent="0" marL="0">
              <a:buNone/>
            </a:pPr>
            <a:r>
              <a:rPr lang="en-US" sz="12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so neither gates: strict counts four of the six — a lens its own author wanted, measured, and demoted. The ladder was run precisely because that answer was possible; assuming it would pass is how a plausible axis becomes a permanent one.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66928" y="5193792"/>
            <a:ext cx="10972800" cy="932688"/>
          </a:xfrm>
          <a:prstGeom prst="roundRect">
            <a:avLst>
              <a:gd name="adj" fmla="val 8824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95528" y="5294376"/>
            <a:ext cx="105613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--field-affinity was NOT made a family either</a:t>
            </a:r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— an exclusion by unit, not a failed measurement: it ranks struct FIELDS by co-access against declared layout, and the panel's unit is a function. Stated in the calibration rather than left for someone to notice.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docs/EVALS.md §9.9 — same harness and criteria as the original four families, run BEFORE the two new ones shipped enabled</a:t>
            </a:r>
            <a:endParaRPr lang="en-US" sz="105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built for the agent's seat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command wires it into your agent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3977640" cy="502920"/>
          </a:xfrm>
          <a:prstGeom prst="roundRect">
            <a:avLst>
              <a:gd name="adj" fmla="val 10909"/>
            </a:avLst>
          </a:prstGeom>
          <a:solidFill>
            <a:srgbClr val="1B2432"/>
          </a:solidFill>
          <a:ln w="9525">
            <a:solidFill>
              <a:srgbClr val="2A3547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21792" y="1783080"/>
            <a:ext cx="3867912" cy="5029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ripwire wrap claude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754880" y="1783080"/>
            <a:ext cx="6766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· cursor · codex · windsurf · gemini · aider — or --all to detect every one you have installed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66928" y="2542032"/>
            <a:ext cx="5440680" cy="1481328"/>
          </a:xfrm>
          <a:prstGeom prst="roundRect">
            <a:avLst>
              <a:gd name="adj" fmla="val 555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49808" y="2651760"/>
            <a:ext cx="5074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31 MCP verbs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" y="3044952"/>
            <a:ext cx="5074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read verbs mirroring the CLI, 12 flagship reflexes (impact, uses, edit_check, from_trace, connect …), 3 span-addressed edit verbs with a safety contract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181344" y="2542032"/>
            <a:ext cx="5440680" cy="1481328"/>
          </a:xfrm>
          <a:prstGeom prst="roundRect">
            <a:avLst>
              <a:gd name="adj" fmla="val 555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64224" y="2651760"/>
            <a:ext cx="5074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lazy-body handles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364224" y="3044952"/>
            <a:ext cx="5074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 verbs return signatures and a stable handle; the agent fetches a body only when it decides it needs one — names by default, bytes on request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66928" y="4187952"/>
            <a:ext cx="5440680" cy="1481328"/>
          </a:xfrm>
          <a:prstGeom prst="roundRect">
            <a:avLst>
              <a:gd name="adj" fmla="val 555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9808" y="4297680"/>
            <a:ext cx="5074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18 agent skills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749808" y="4690872"/>
            <a:ext cx="5074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moment-matched workflows (orient, navigate, change-check, quality-bar …) — wrap prints the recipe, skills/install.sh installs them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181344" y="4187952"/>
            <a:ext cx="5440680" cy="1481328"/>
          </a:xfrm>
          <a:prstGeom prst="roundRect">
            <a:avLst>
              <a:gd name="adj" fmla="val 555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64224" y="4297680"/>
            <a:ext cx="5074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11 orchestrator loops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64224" y="4690872"/>
            <a:ext cx="50749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copy-paste prompts in prompts/: run the same audit, eval and head-to-head machinery that built this tool, on your own repository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66928" y="5760720"/>
            <a:ext cx="11055096" cy="566928"/>
          </a:xfrm>
          <a:prstGeom prst="roundRect">
            <a:avLst>
              <a:gd name="adj" fmla="val 14516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95528" y="5843016"/>
            <a:ext cx="10607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wrap does not just print JSON: </a:t>
            </a:r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probes what that agent already has, emits the config in that agent's own shape, and includes a use-when blurb so the agent knows which verb fires at which moment — not just that a server exists.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MCP server exposes the same deterministic engine — one index, shared with the CLI, staleness-checked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it does not only read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Span-addressed edits: the map writes back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536192"/>
            <a:ext cx="5577840" cy="2212848"/>
          </a:xfrm>
          <a:prstGeom prst="roundRect">
            <a:avLst>
              <a:gd name="adj" fmla="val 3719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645920"/>
            <a:ext cx="5212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verbs, one resolved span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49808" y="1993392"/>
            <a:ext cx="521208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--replace-symbol-body=TARGET
--insert-before-symbol=TARGET
--insert-after-symbol=TARGET
</a:t>
            </a:r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  --edit-payload=FILE|-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49808" y="2962656"/>
            <a:ext cx="5212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TARGET is a name, an @FILE:LINE seed — paste the location out of a diff hunk or a compiler error and it binds the innermost enclosing definition — or a freshness-pinned handle from --grep --handles. No line numbers to keep in your head, and no whole-file rewrite.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400800" y="1536192"/>
            <a:ext cx="5138928" cy="2212848"/>
          </a:xfrm>
          <a:prstGeom prst="roundRect">
            <a:avLst>
              <a:gd name="adj" fmla="val 3719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0" y="1645920"/>
            <a:ext cx="47731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refusals are the feature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583680" y="1993392"/>
            <a:ext cx="47731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Freshness hash, lock, a re-check immediately before the rename, fsync, mode preserved, atomic rename. A target that resolves to more than one definition refuses. An empty payload refuses rather than being read as a deletion. Every refusal leaves the file byte-identical, and every success prints a JSON receipt whose span is the POST-EDIT byte range — where the payload now sits, not where it was aimed.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66928" y="3895344"/>
            <a:ext cx="5577840" cy="1755648"/>
          </a:xfrm>
          <a:prstGeom prst="roundRect">
            <a:avLst>
              <a:gd name="adj" fmla="val 4688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49808" y="4005072"/>
            <a:ext cx="52120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4AC2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Preview the bytes before they exist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749808" y="4352544"/>
            <a:ext cx="5212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--edit-check=SYM --edit-payload=- --dry-run splices the payload over the span IN MEMORY, re-parses that one file, rebuilds the call graph over the re-derived tree, and answers the contract question about bytes nobody has written: did the signature change, and which callers does it break? Preview, then apply — no Read of the file in between.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0" y="3895344"/>
            <a:ext cx="5138928" cy="1755648"/>
          </a:xfrm>
          <a:prstGeom prst="roundRect">
            <a:avLst>
              <a:gd name="adj" fmla="val 4688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0" y="4005072"/>
            <a:ext cx="4773168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Several edits, one transaction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83680" y="4352544"/>
            <a:ext cx="4773168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--edit-plan=FILE is a versioned JSON multi-edit plan and its mode is EXPLICIT: exactly one of --dry-run or --apply, and neither is not a default. Every target, payload and span is preflighted before any write; overlapping edits refuse; payload paths are confined to the plan's own directory, so an absolute path or a '..' escape refuses and names what it resolved to.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66928" y="5779008"/>
            <a:ext cx="11055096" cy="566928"/>
          </a:xfrm>
          <a:prstGeom prst="roundRect">
            <a:avLst>
              <a:gd name="adj" fmla="val 14516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" y="5861304"/>
            <a:ext cx="10607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engine on both seats: </a:t>
            </a:r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three MCP edit verbs are these three flags, and the navigation the deck has no room for is the same story — --graph-query, --whereis, --stray-content, --at, --arch, --owners, --export, --help-task all sit in docs/COMMANDS.md with a recorded invocation and its output.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every claim on this slide is stated by `ripwire --help` and captured in docs/COMMANDS.md — test/deckcheck.sh proves each flag named here exists in the shipped binary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standing on giants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research inside — classic and current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566928" y="1444752"/>
            <a:ext cx="109728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repositories + 67 papers folded</a:t>
            </a:r>
            <a:pPr indent="0" marL="0">
              <a:buNone/>
            </a:pPr>
            <a:r>
              <a:rPr lang="en-US" sz="13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·  and a labelled survey of 237 tools that contributed nothing, which says so — every row with the lesson taken and where it lives: docs/LINEAGE.md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66928" y="1874520"/>
            <a:ext cx="5577840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13232" y="1911096"/>
            <a:ext cx="685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1976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1481328" y="1911096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Cyclomatic complexity — McCabe
</a:t>
            </a:r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metric behind --hotspots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66928" y="2551176"/>
            <a:ext cx="5577840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13232" y="2587752"/>
            <a:ext cx="685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1994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481328" y="2587752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Okapi BM25 — Robertson · Spärck Jones
</a:t>
            </a:r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lexical ranker (twice: subtoken+body, whole-name)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66928" y="3227832"/>
            <a:ext cx="5577840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13232" y="3264408"/>
            <a:ext cx="685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1998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481328" y="3264408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Personalized PageRank — Page · Brin
</a:t>
            </a:r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headline importance signal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566928" y="3904488"/>
            <a:ext cx="5577840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13232" y="3941064"/>
            <a:ext cx="685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2008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1481328" y="3941064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Louvain modularity — Blondel et al.
</a:t>
            </a:r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module / community map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66928" y="4581144"/>
            <a:ext cx="5577840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13232" y="4617720"/>
            <a:ext cx="685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2009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481328" y="4617720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Reciprocal Rank Fusion — Cormack et al.
</a:t>
            </a:r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deterministic signal fusion (--rank-by=rrf)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66928" y="5257800"/>
            <a:ext cx="5577840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13232" y="5294376"/>
            <a:ext cx="685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2011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1481328" y="5294376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Readability model — Posnett · Hindle · Devanbu
</a:t>
            </a:r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lexical family of the quality panel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566928" y="5934456"/>
            <a:ext cx="5577840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13232" y="5971032"/>
            <a:ext cx="6858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2019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481328" y="5971032"/>
            <a:ext cx="4572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Delta Maintainability Model — di Biase et al.
</a:t>
            </a:r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--dmm: one comparable number per change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400800" y="1874520"/>
            <a:ext cx="5120640" cy="868680"/>
          </a:xfrm>
          <a:prstGeom prst="roundRect">
            <a:avLst>
              <a:gd name="adj" fmla="val 9474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583680" y="1929384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TDAD · arXiv 2603.17973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6583680" y="2203704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static test-map cut agent-caused regressions 6.08% → 1.82%; prose TDD instructions alone made agents WORSE → the shape of --test-gate</a:t>
            </a:r>
            <a:endParaRPr lang="en-US" sz="950" dirty="0"/>
          </a:p>
        </p:txBody>
      </p:sp>
      <p:sp>
        <p:nvSpPr>
          <p:cNvPr id="29" name="Shape 27"/>
          <p:cNvSpPr/>
          <p:nvPr/>
        </p:nvSpPr>
        <p:spPr>
          <a:xfrm>
            <a:off x="6400800" y="2816352"/>
            <a:ext cx="5120640" cy="868680"/>
          </a:xfrm>
          <a:prstGeom prst="roundRect">
            <a:avLst>
              <a:gd name="adj" fmla="val 9474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583680" y="2871216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What-to-Retrieve · arXiv 2503.20589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583680" y="3145536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retrieval selection beats retrieval volume for coding agents → the selection-over-dumping thesis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400800" y="3758184"/>
            <a:ext cx="5120640" cy="868680"/>
          </a:xfrm>
          <a:prstGeom prst="roundRect">
            <a:avLst>
              <a:gd name="adj" fmla="val 9474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583680" y="3813048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LocAgent / Loc-Bench (2025)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583680" y="4087368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localization metric (strict Acc@k) and the frozen 560-instance dataset every accuracy number here is scored on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6400800" y="4700016"/>
            <a:ext cx="5120640" cy="868680"/>
          </a:xfrm>
          <a:prstGeom prst="roundRect">
            <a:avLst>
              <a:gd name="adj" fmla="val 9474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583680" y="4754880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scip-clang · Serena / clangd</a:t>
            </a:r>
            <a:endParaRPr lang="en-US" sz="1100" dirty="0"/>
          </a:p>
        </p:txBody>
      </p:sp>
      <p:sp>
        <p:nvSpPr>
          <p:cNvPr id="37" name="Text 35"/>
          <p:cNvSpPr/>
          <p:nvPr/>
        </p:nvSpPr>
        <p:spPr>
          <a:xfrm>
            <a:off x="6583680" y="5029200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compiler-grade oracle round 9 graded both tools against — an outside referee, not a rival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6400800" y="5641848"/>
            <a:ext cx="5120640" cy="868680"/>
          </a:xfrm>
          <a:prstGeom prst="roundRect">
            <a:avLst>
              <a:gd name="adj" fmla="val 9474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583680" y="569671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tree-sitter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6583680" y="5971032"/>
            <a:ext cx="4754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incremental GLR parsing substrate — 21 grammars vendored, one parser per thread</a:t>
            </a:r>
            <a:endParaRPr lang="en-US" sz="950" dirty="0"/>
          </a:p>
        </p:txBody>
      </p:sp>
      <p:sp>
        <p:nvSpPr>
          <p:cNvPr id="41" name="Text 39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counts gated in-repo (readmedriftcheck arm E derives them from LINEAGE.md's own tables) — the lineage is the design rationale, not decoration</a:t>
            </a:r>
            <a:endParaRPr lang="en-US" sz="10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do not take any of it on trust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claim, and the command that re-derives it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55448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58191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179 long flags · 29 slides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687568" y="1581912"/>
            <a:ext cx="5669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bash test/deckclaimcheck.sh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566928" y="208026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10769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--flag named here exists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687568" y="2107692"/>
            <a:ext cx="5669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bash test/deckcheck.sh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66928" y="260604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31520" y="263347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74.7% fewer element bytes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687568" y="2633472"/>
            <a:ext cx="5669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bash test/showcasecapturecheck.sh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566928" y="313182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15925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548 gate scripts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687568" y="3159252"/>
            <a:ext cx="5669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bash test/manifestcheck.sh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66928" y="365760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368503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repos · 67 papers · 237 surveyed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687568" y="3685032"/>
            <a:ext cx="5669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bash test/readmedriftcheck.sh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566928" y="418338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421081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ten moments, any row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687568" y="4210812"/>
            <a:ext cx="5669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ripwire . --callers=SYM | wc -c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566928" y="470916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31520" y="473659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head-to-head table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687568" y="4736592"/>
            <a:ext cx="5669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bench/headtohead/r4-2026-08-06/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566928" y="5234940"/>
            <a:ext cx="11055096" cy="457200"/>
          </a:xfrm>
          <a:prstGeom prst="roundRect">
            <a:avLst>
              <a:gd name="adj" fmla="val 18000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5262372"/>
            <a:ext cx="48463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oracle round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687568" y="5262372"/>
            <a:ext cx="566928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bench/headtohead/r9-2026-08-09/RESULTS.md</a:t>
            </a:r>
            <a:endParaRPr lang="en-US" sz="1150" dirty="0"/>
          </a:p>
        </p:txBody>
      </p:sp>
      <p:sp>
        <p:nvSpPr>
          <p:cNvPr id="28" name="Shape 26"/>
          <p:cNvSpPr/>
          <p:nvPr/>
        </p:nvSpPr>
        <p:spPr>
          <a:xfrm>
            <a:off x="566928" y="5779008"/>
            <a:ext cx="11055096" cy="566928"/>
          </a:xfrm>
          <a:prstGeom prst="roundRect">
            <a:avLst>
              <a:gd name="adj" fmla="val 14516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95528" y="5861304"/>
            <a:ext cx="106070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deck is generated, and the generator is gated. </a:t>
            </a:r>
            <a:pPr indent="0" marL="0">
              <a:buNone/>
            </a:pPr>
            <a:r>
              <a:rPr lang="en-US" sz="11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present/deck5_ripwire_build.js is scanned for fabricated flags and its slide count is derived from its own addSlide() calls — a deck that drifts from the binary fails the suite.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docs/EVALS.md is the source of truth; §7 is the counterexamples, §8 the claims this project refuses to make</a:t>
            </a:r>
            <a:endParaRPr lang="en-US" sz="10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sixty seconds to the first ranked map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Quickstart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783080"/>
            <a:ext cx="11055096" cy="1417320"/>
          </a:xfrm>
          <a:prstGeom prst="roundRect">
            <a:avLst>
              <a:gd name="adj" fmla="val 5806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95528" y="1938528"/>
            <a:ext cx="106070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git clone &lt;repo&gt; &amp;&amp; cd ripwire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cmake -S . -B build &amp;&amp; cmake --build build -j     # hermetic: works with the network off</a:t>
            </a:r>
            <a:endParaRPr lang="en-US" sz="1350" dirty="0"/>
          </a:p>
          <a:p>
            <a:pPr indent="0" marL="0">
              <a:buNone/>
            </a:pPr>
            <a:r>
              <a:rPr lang="en-US" sz="1350" dirty="0">
                <a:solidFill>
                  <a:srgbClr val="E6EDF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./build/ripwire --help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66928" y="3401568"/>
            <a:ext cx="5212080" cy="420624"/>
          </a:xfrm>
          <a:prstGeom prst="roundRect">
            <a:avLst>
              <a:gd name="adj" fmla="val 13043"/>
            </a:avLst>
          </a:prstGeom>
          <a:solidFill>
            <a:srgbClr val="1B2432"/>
          </a:solidFill>
          <a:ln w="9525">
            <a:solidFill>
              <a:srgbClr val="2A354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1792" y="3401568"/>
            <a:ext cx="5102352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ripwire 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89320" y="3401568"/>
            <a:ext cx="5577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ranked map — start here on any unfamiliar repo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66928" y="3895344"/>
            <a:ext cx="5212080" cy="420624"/>
          </a:xfrm>
          <a:prstGeom prst="roundRect">
            <a:avLst>
              <a:gd name="adj" fmla="val 13043"/>
            </a:avLst>
          </a:prstGeom>
          <a:solidFill>
            <a:srgbClr val="1B2432"/>
          </a:solidFill>
          <a:ln w="9525">
            <a:solidFill>
              <a:srgbClr val="2A35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21792" y="3895344"/>
            <a:ext cx="5102352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ripwire . --for="cache invalidation"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989320" y="3895344"/>
            <a:ext cx="5577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task lens: what to touch, ranked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66928" y="4389120"/>
            <a:ext cx="5212080" cy="420624"/>
          </a:xfrm>
          <a:prstGeom prst="roundRect">
            <a:avLst>
              <a:gd name="adj" fmla="val 13043"/>
            </a:avLst>
          </a:prstGeom>
          <a:solidFill>
            <a:srgbClr val="1B2432"/>
          </a:solidFill>
          <a:ln w="9525">
            <a:solidFill>
              <a:srgbClr val="2A35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21792" y="4389120"/>
            <a:ext cx="5102352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ripwire . --callers=someFunction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989320" y="4389120"/>
            <a:ext cx="5577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calls it — with the honesty marker attached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4882896"/>
            <a:ext cx="5212080" cy="420624"/>
          </a:xfrm>
          <a:prstGeom prst="roundRect">
            <a:avLst>
              <a:gd name="adj" fmla="val 13043"/>
            </a:avLst>
          </a:prstGeom>
          <a:solidFill>
            <a:srgbClr val="1B2432"/>
          </a:solidFill>
          <a:ln w="9525">
            <a:solidFill>
              <a:srgbClr val="2A35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1792" y="4882896"/>
            <a:ext cx="5102352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ripwire . --quality-panel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989320" y="4882896"/>
            <a:ext cx="5577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this code actually rotten? six families, one shortlist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566928" y="5376672"/>
            <a:ext cx="5212080" cy="420624"/>
          </a:xfrm>
          <a:prstGeom prst="roundRect">
            <a:avLst>
              <a:gd name="adj" fmla="val 13043"/>
            </a:avLst>
          </a:prstGeom>
          <a:solidFill>
            <a:srgbClr val="1B2432"/>
          </a:solidFill>
          <a:ln w="9525">
            <a:solidFill>
              <a:srgbClr val="2A35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21792" y="5376672"/>
            <a:ext cx="5102352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ripwire . --test-gate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89320" y="5376672"/>
            <a:ext cx="5577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 commit: exactly which tests must run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566928" y="5870448"/>
            <a:ext cx="5212080" cy="420624"/>
          </a:xfrm>
          <a:prstGeom prst="roundRect">
            <a:avLst>
              <a:gd name="adj" fmla="val 13043"/>
            </a:avLst>
          </a:prstGeom>
          <a:solidFill>
            <a:srgbClr val="1B2432"/>
          </a:solidFill>
          <a:ln w="9525">
            <a:solidFill>
              <a:srgbClr val="2A354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21792" y="5870448"/>
            <a:ext cx="5102352" cy="42062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ripwire wrap claude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989320" y="5870448"/>
            <a:ext cx="55778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wire it into your agent, in that agent's own config shape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66928" y="6400800"/>
            <a:ext cx="10972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ripgrep</a:t>
            </a:r>
            <a:pPr indent="0" marL="0">
              <a:buNone/>
            </a:pPr>
            <a:r>
              <a:rPr lang="en-US" sz="16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the speed. </a:t>
            </a:r>
            <a:pPr indent="0" marL="0">
              <a:buNone/>
            </a:pPr>
            <a:r>
              <a:rPr lang="en-US" sz="160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tripwire</a:t>
            </a:r>
            <a:pPr indent="0" marL="0">
              <a:buNone/>
            </a:pPr>
            <a:r>
              <a:rPr lang="en-US" sz="16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for the honesty. Apache-2.0.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one binary, the whole pipeline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Crawl → parse → resolve → rank → emit. Deterministic, end to end.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2011680"/>
            <a:ext cx="2057400" cy="1371600"/>
          </a:xfrm>
          <a:prstGeom prst="roundRect">
            <a:avLst>
              <a:gd name="adj" fmla="val 6000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76656" y="2176272"/>
            <a:ext cx="18379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crawl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676656" y="2615184"/>
            <a:ext cx="18379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tree, no VCS needed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2587752" y="2395728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2825496" y="2011680"/>
            <a:ext cx="2057400" cy="1371600"/>
          </a:xfrm>
          <a:prstGeom prst="roundRect">
            <a:avLst>
              <a:gd name="adj" fmla="val 6000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935224" y="2176272"/>
            <a:ext cx="18379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parse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2935224" y="2615184"/>
            <a:ext cx="18379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tree-sitter, 21 vendored grammars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4846320" y="2395728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2" name="Shape 10"/>
          <p:cNvSpPr/>
          <p:nvPr/>
        </p:nvSpPr>
        <p:spPr>
          <a:xfrm>
            <a:off x="5084064" y="2011680"/>
            <a:ext cx="2057400" cy="1371600"/>
          </a:xfrm>
          <a:prstGeom prst="roundRect">
            <a:avLst>
              <a:gd name="adj" fmla="val 6000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193792" y="2176272"/>
            <a:ext cx="18379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resolve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5193792" y="2615184"/>
            <a:ext cx="18379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references → call graph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104888" y="2395728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7342632" y="2011680"/>
            <a:ext cx="2057400" cy="1371600"/>
          </a:xfrm>
          <a:prstGeom prst="roundRect">
            <a:avLst>
              <a:gd name="adj" fmla="val 6000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452360" y="2176272"/>
            <a:ext cx="18379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rank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7452360" y="2615184"/>
            <a:ext cx="18379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Personalized PageRank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9363456" y="2395728"/>
            <a:ext cx="292608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8"/>
          <p:cNvSpPr/>
          <p:nvPr/>
        </p:nvSpPr>
        <p:spPr>
          <a:xfrm>
            <a:off x="9601200" y="2011680"/>
            <a:ext cx="2057400" cy="1371600"/>
          </a:xfrm>
          <a:prstGeom prst="roundRect">
            <a:avLst>
              <a:gd name="adj" fmla="val 6000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710928" y="2176272"/>
            <a:ext cx="1837944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emit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9710928" y="2615184"/>
            <a:ext cx="1837944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minified XML, one line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566928" y="3639312"/>
            <a:ext cx="11055096" cy="713232"/>
          </a:xfrm>
          <a:prstGeom prst="roundRect">
            <a:avLst>
              <a:gd name="adj" fmla="val 11538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749808" y="3685032"/>
            <a:ext cx="2651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byte-identical</a:t>
            </a:r>
            <a:endParaRPr lang="en-US" sz="1350" dirty="0"/>
          </a:p>
        </p:txBody>
      </p:sp>
      <p:sp>
        <p:nvSpPr>
          <p:cNvPr id="25" name="Text 23"/>
          <p:cNvSpPr/>
          <p:nvPr/>
        </p:nvSpPr>
        <p:spPr>
          <a:xfrm>
            <a:off x="3493008" y="3685032"/>
            <a:ext cx="7955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runs, same bytes — a gate on every push, not a tendency; warm equals cold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66928" y="4425696"/>
            <a:ext cx="11055096" cy="713232"/>
          </a:xfrm>
          <a:prstGeom prst="roundRect">
            <a:avLst>
              <a:gd name="adj" fmla="val 11538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49808" y="4471416"/>
            <a:ext cx="2651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zero runtime deps</a:t>
            </a:r>
            <a:endParaRPr lang="en-US" sz="1350" dirty="0"/>
          </a:p>
        </p:txBody>
      </p:sp>
      <p:sp>
        <p:nvSpPr>
          <p:cNvPr id="28" name="Text 26"/>
          <p:cNvSpPr/>
          <p:nvPr/>
        </p:nvSpPr>
        <p:spPr>
          <a:xfrm>
            <a:off x="3493008" y="4471416"/>
            <a:ext cx="7955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CMake + a C++23 compiler; builds with the network off — vendored everything</a:t>
            </a:r>
            <a:endParaRPr lang="en-US" sz="1200" dirty="0"/>
          </a:p>
        </p:txBody>
      </p:sp>
      <p:sp>
        <p:nvSpPr>
          <p:cNvPr id="29" name="Shape 27"/>
          <p:cNvSpPr/>
          <p:nvPr/>
        </p:nvSpPr>
        <p:spPr>
          <a:xfrm>
            <a:off x="566928" y="5212080"/>
            <a:ext cx="11055096" cy="713232"/>
          </a:xfrm>
          <a:prstGeom prst="roundRect">
            <a:avLst>
              <a:gd name="adj" fmla="val 11538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49808" y="5257800"/>
            <a:ext cx="2651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languages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3493008" y="5257800"/>
            <a:ext cx="7955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Rust · C++ · ObjC/C++ · C · Metal · CUDA · Python · Go · Swift · TypeScript · JavaScript · Java · Ruby · PHP · Lua · Bash · C# · JSON · TOML · YAML · Markdown — 21 vendored grammars; markdown headings are real symbols</a:t>
            </a:r>
            <a:endParaRPr lang="en-US" sz="1200" dirty="0"/>
          </a:p>
        </p:txBody>
      </p:sp>
      <p:sp>
        <p:nvSpPr>
          <p:cNvPr id="32" name="Shape 30"/>
          <p:cNvSpPr/>
          <p:nvPr/>
        </p:nvSpPr>
        <p:spPr>
          <a:xfrm>
            <a:off x="566928" y="5998464"/>
            <a:ext cx="11055096" cy="713232"/>
          </a:xfrm>
          <a:prstGeom prst="roundRect">
            <a:avLst>
              <a:gd name="adj" fmla="val 11538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749808" y="6044184"/>
            <a:ext cx="26517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agent-native</a:t>
            </a:r>
            <a:endParaRPr lang="en-US" sz="1350" dirty="0"/>
          </a:p>
        </p:txBody>
      </p:sp>
      <p:sp>
        <p:nvSpPr>
          <p:cNvPr id="34" name="Text 32"/>
          <p:cNvSpPr/>
          <p:nvPr/>
        </p:nvSpPr>
        <p:spPr>
          <a:xfrm>
            <a:off x="3493008" y="6044184"/>
            <a:ext cx="79552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MCP server and 179 long flags behind one `--help` that is always the authority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every feature, one screen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families of questions it answers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691640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728216"/>
            <a:ext cx="2148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 cold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2990088" y="1728216"/>
            <a:ext cx="3246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this repo, and what matters in it?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6327648" y="1728216"/>
            <a:ext cx="5166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--for  --tree  --lego  --exemplar  --recall  --pack-task  --token-budget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566928" y="2368296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404872"/>
            <a:ext cx="2148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navigate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2990088" y="2404872"/>
            <a:ext cx="3246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calls this? Safe to change or delete? Which tests?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327648" y="2404872"/>
            <a:ext cx="5166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--callers  --callees  --uses  --impact  --path  --connect  --affected  --situ  --test-gate  --from-trace  --pattern  --safe-delete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66928" y="3044952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081528"/>
            <a:ext cx="2148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 ladder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2990088" y="3081528"/>
            <a:ext cx="3246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Show me more — but only where it pays.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327648" y="3081528"/>
            <a:ext cx="5166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--detail  --pack-signatures  --outline  --expand  --compress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66928" y="3721608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3758184"/>
            <a:ext cx="2148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quality &amp; risk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2990088" y="3758184"/>
            <a:ext cx="3246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is the risk, and did I just add some?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327648" y="3758184"/>
            <a:ext cx="5166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--quality-panel  --quality-delta  --dmm  --readability  --ensemble  --context-ratio  --nonlocal-state  --field-affinity  --hotspots  --lint  --clones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66928" y="4398264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4434840"/>
            <a:ext cx="2148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self-diagnosis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2990088" y="4434840"/>
            <a:ext cx="3246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my setup actually working?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327648" y="4434840"/>
            <a:ext cx="5166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--doctor  --skipped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66928" y="5074920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5111496"/>
            <a:ext cx="2148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security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2990088" y="5111496"/>
            <a:ext cx="3246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this agent skill file safe to install?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6327648" y="5111496"/>
            <a:ext cx="5166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--scan-skill  --scan-skills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566928" y="5751576"/>
            <a:ext cx="11055096" cy="603504"/>
          </a:xfrm>
          <a:prstGeom prst="roundRect">
            <a:avLst>
              <a:gd name="adj" fmla="val 1363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" y="5788152"/>
            <a:ext cx="2148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knobs &amp; modes</a:t>
            </a:r>
            <a:endParaRPr lang="en-US" sz="1250" dirty="0"/>
          </a:p>
        </p:txBody>
      </p:sp>
      <p:sp>
        <p:nvSpPr>
          <p:cNvPr id="30" name="Text 28"/>
          <p:cNvSpPr/>
          <p:nvPr/>
        </p:nvSpPr>
        <p:spPr>
          <a:xfrm>
            <a:off x="2990088" y="5788152"/>
            <a:ext cx="32461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Shape, format, cache, budget.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6327648" y="5788152"/>
            <a:ext cx="51663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--json  --format  --mcp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--help is generated from the binary's own flag table — 179 long flags; docs/COMMANDS.md carries an entry for every one of them, 161 with a recorded invocation and its output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reach for it at the moment, not the manual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reflexes: which verb fires when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1737360"/>
            <a:ext cx="5440680" cy="987552"/>
          </a:xfrm>
          <a:prstGeom prst="roundRect">
            <a:avLst>
              <a:gd name="adj" fmla="val 83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810512"/>
            <a:ext cx="51114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cold on a task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2121408"/>
            <a:ext cx="5111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--for="&lt;task&gt;"  ·  --pack-task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731520" y="2395728"/>
            <a:ext cx="5111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ranked, budgeted context in one call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181344" y="1737360"/>
            <a:ext cx="5440680" cy="987552"/>
          </a:xfrm>
          <a:prstGeom prst="roundRect">
            <a:avLst>
              <a:gd name="adj" fmla="val 83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45936" y="1810512"/>
            <a:ext cx="51114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Stack trace in hand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345936" y="2121408"/>
            <a:ext cx="5111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--from-trace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6345936" y="2395728"/>
            <a:ext cx="5111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frames mapped to symbols, innermost body included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66928" y="2871216"/>
            <a:ext cx="5440680" cy="987552"/>
          </a:xfrm>
          <a:prstGeom prst="roundRect">
            <a:avLst>
              <a:gd name="adj" fmla="val 83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2944368"/>
            <a:ext cx="51114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“Is it safe to change X?”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31520" y="3255264"/>
            <a:ext cx="5111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--impact  ·  --uses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731520" y="3529584"/>
            <a:ext cx="5111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whole blast radius, not just 1-hop callers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181344" y="2871216"/>
            <a:ext cx="5440680" cy="987552"/>
          </a:xfrm>
          <a:prstGeom prst="roundRect">
            <a:avLst>
              <a:gd name="adj" fmla="val 83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345936" y="2944368"/>
            <a:ext cx="51114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Just edited a symbol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345936" y="3255264"/>
            <a:ext cx="5111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--edit-check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6345936" y="3529584"/>
            <a:ext cx="5111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did the contract change, who breaks — ~ms, warm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66928" y="4005072"/>
            <a:ext cx="5440680" cy="987552"/>
          </a:xfrm>
          <a:prstGeom prst="roundRect">
            <a:avLst>
              <a:gd name="adj" fmla="val 83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4078224"/>
            <a:ext cx="51114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About to write a helper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31520" y="4389120"/>
            <a:ext cx="5111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--exemplar  ·  --grep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731520" y="4663440"/>
            <a:ext cx="5111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imitate the house pattern; catch the duplicate early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181344" y="4005072"/>
            <a:ext cx="5440680" cy="987552"/>
          </a:xfrm>
          <a:prstGeom prst="roundRect">
            <a:avLst>
              <a:gd name="adj" fmla="val 83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45936" y="4078224"/>
            <a:ext cx="51114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several branches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345936" y="4389120"/>
            <a:ext cx="5111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--merge-scout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6345936" y="4663440"/>
            <a:ext cx="5111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pairwise conflict sites + a landing order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66928" y="5138928"/>
            <a:ext cx="5440680" cy="987552"/>
          </a:xfrm>
          <a:prstGeom prst="roundRect">
            <a:avLst>
              <a:gd name="adj" fmla="val 83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31520" y="5212080"/>
            <a:ext cx="51114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you call it done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31520" y="5522976"/>
            <a:ext cx="5111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--quality-delta  ·  --test-gate</a:t>
            </a:r>
            <a:endParaRPr lang="en-US" sz="1150" dirty="0"/>
          </a:p>
        </p:txBody>
      </p:sp>
      <p:sp>
        <p:nvSpPr>
          <p:cNvPr id="31" name="Text 29"/>
          <p:cNvSpPr/>
          <p:nvPr/>
        </p:nvSpPr>
        <p:spPr>
          <a:xfrm>
            <a:off x="731520" y="5797296"/>
            <a:ext cx="5111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only what you made worse; exactly which tests to run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181344" y="5138928"/>
            <a:ext cx="5440680" cy="987552"/>
          </a:xfrm>
          <a:prstGeom prst="roundRect">
            <a:avLst>
              <a:gd name="adj" fmla="val 8333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345936" y="5212080"/>
            <a:ext cx="51114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Handing the area on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6345936" y="5522976"/>
            <a:ext cx="51114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--handoff  ·  --note-add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6345936" y="5797296"/>
            <a:ext cx="511149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verified-vs-heuristic packet the next agent needs</a:t>
            </a:r>
            <a:endParaRPr lang="en-US" sz="1050" dirty="0"/>
          </a:p>
        </p:txBody>
      </p:sp>
      <p:sp>
        <p:nvSpPr>
          <p:cNvPr id="36" name="Text 34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and --pr-context when you are reviewing someone else's diff — per-file blast radius, tests-to-run, hotspot flags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new since 2026-08-15 — each figure re-derived on the binary that ships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2026-08-15 to 2026-08-23 added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572768"/>
            <a:ext cx="11055096" cy="722376"/>
          </a:xfrm>
          <a:prstGeom prst="roundRect">
            <a:avLst>
              <a:gd name="adj" fmla="val 113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618488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--pattern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31520" y="1938528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 by code SHAPE, not by node kinds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264408" y="1618488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foo($X, ...) across 13 grammar objects / 11 languages. On this repo VERIFY($X) finds 101 hits over 625 eligible files, each with its enclosing symbol. A pattern no served grammar resolves REFUSES (exit 1) instead of reporting hits=0.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66928" y="2368296"/>
            <a:ext cx="11055096" cy="722376"/>
          </a:xfrm>
          <a:prstGeom prst="roundRect">
            <a:avLst>
              <a:gd name="adj" fmla="val 113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414016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--safe-delete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2734056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“can I delete this?” in one call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264408" y="2414016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callers + transitive radius + every read/write/import site + how much of that radius a test reaches. risk= names what was FOUND — never a go/no-go verdict.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566928" y="3163824"/>
            <a:ext cx="11055096" cy="722376"/>
          </a:xfrm>
          <a:prstGeom prst="roundRect">
            <a:avLst>
              <a:gd name="adj" fmla="val 113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209544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--impact importers=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31520" y="3529584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second, weaker reach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264408" y="3209544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files that include/require a file defining SYM, with their own cap pair — NEVER summed into reaches=, because files and symbols are different units. IngestResult: reaches=0, importers=70.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66928" y="3959352"/>
            <a:ext cx="11055096" cy="722376"/>
          </a:xfrm>
          <a:prstGeom prst="roundRect">
            <a:avLst>
              <a:gd name="adj" fmla="val 113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4005072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compact --for bundles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31520" y="4325112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bodies were 52.7% of every conceptual byte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264408" y="4005072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subtoken+body route now ships the ranked map plus one-hop edge context, disclosed as bundle=compact bodies=0. 15-query class B: 184,857 B → 95,256 B, −48.5%, all 11 decisive markers still present. --auto-bodies is a permanent opt-out.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66928" y="4754880"/>
            <a:ext cx="11055096" cy="722376"/>
          </a:xfrm>
          <a:prstGeom prst="roundRect">
            <a:avLst>
              <a:gd name="adj" fmla="val 113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31520" y="480060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corroborated callers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731520" y="5120640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shared= on --pack-task rows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3264408" y="4800600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neighbour reached by four of the bundle's anchors sorts above one reached by a single anchor — omitted at 1, which is what every 1-hop row satisfies anyway.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566928" y="5550408"/>
            <a:ext cx="11055096" cy="722376"/>
          </a:xfrm>
          <a:prstGeom prst="roundRect">
            <a:avLst>
              <a:gd name="adj" fmla="val 113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5596128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per-rule --lint roll-up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31520" y="5916168"/>
            <a:ext cx="23317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capped view stops hiding whole rules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264408" y="5596128"/>
            <a:ext cx="822960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this repository 14 of the 31 rules that fired contribute ZERO shown rows — 368 findings whose only evidence is their count=. A rule no corpus language registers carries applicable=0, so its zero is inertness, not a measurement.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66928" y="6355080"/>
            <a:ext cx="11055096" cy="0"/>
          </a:xfrm>
          <a:prstGeom prst="roundRect">
            <a:avLst>
              <a:gd name="adj" fmla="val Infinity"/>
            </a:avLst>
          </a:prstGeom>
          <a:solidFill>
            <a:srgbClr val="1B2432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66928" y="6327648"/>
            <a:ext cx="110550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two languages: PHP and Lua, </a:t>
            </a:r>
            <a:pPr indent="0" marL="0">
              <a:buNone/>
            </a:pPr>
            <a:r>
              <a:rPr lang="en-US" sz="100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shipped with its floor stated rather than implied — PHP's run-time dispatch ($fn(), call_user_func, __call) names its callee at run time and is a declared floor; a Lua corpus reports no inheritance edges, because metatable inheritance has no syntax to read.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new since 2026-08-23 — each figure measured, dated, and re-derivable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2026-08-23 to 2026-08-30 added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572768"/>
            <a:ext cx="11055096" cy="1389888"/>
          </a:xfrm>
          <a:prstGeom prst="roundRect">
            <a:avLst>
              <a:gd name="adj" fmla="val 592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66420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--slice-flow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2048256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cross-statement data-flow slicing</a:t>
            </a:r>
            <a:endParaRPr lang="en-US" sz="900" dirty="0"/>
          </a:p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(ARISE, arXiv:2605.03117)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264408" y="1664208"/>
            <a:ext cx="82296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paper's own slicer — reaching-definition edges, a seed plus a direction, a bounded BFS that stops at function boundaries — implemented and MEASURED on a registered fix-commit protocol: flow rows lift function-level added-line recall 0.163 → 0.198 at 25% of --expand's whole-body bytes (whose recall is 1.0 by construction). 7 commits / 38 instances, cpp only — a thin corpus, reported as thin.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566928" y="3127248"/>
            <a:ext cx="11055096" cy="1389888"/>
          </a:xfrm>
          <a:prstGeom prst="roundRect">
            <a:avLst>
              <a:gd name="adj" fmla="val 592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321868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--slice, first numbers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31520" y="3602736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2026-08-28 registered contract,</a:t>
            </a:r>
            <a:endParaRPr lang="en-US" sz="900" dirty="0"/>
          </a:p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finally measured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264408" y="3218688"/>
            <a:ext cx="82296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Per-variable line-recall 0.726, hit-all rate 0.632 — a FLOOR under a noisy relevance oracle: every inspected miss was the protocol's word-regex matching identifiers inside comments and string literals, occurrences the slicer correctly refuses to call variable uses. No inspected instance showed a real occurrence the slice dropped.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66928" y="4681728"/>
            <a:ext cx="11055096" cy="1389888"/>
          </a:xfrm>
          <a:prstGeom prst="roundRect">
            <a:avLst>
              <a:gd name="adj" fmla="val 5921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4773168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~1350× on --expand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31520" y="5157216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secret-redaction sweep was</a:t>
            </a:r>
            <a:endParaRPr lang="en-US" sz="900" dirty="0"/>
          </a:p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quadratic in LINE length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264408" y="4773168"/>
            <a:ext cx="822960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selector in a 2.1 MB / 768-line minified yarn bundle NEVER completed — killed at 1,343.9 s of user CPU with an empty output file; 196.7 s is the only clean lower bound — and now answers in 0.46 s warm. The 20 KB single-line fixture: 23.02 s → 0.017 s. A pure memoization, so an output no-op: 120/120 invocations byte-identical; gated on behaviour, the timings a ledger row and never a red-CI threshold.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sources: docs/EVALS.md §--slice-flow (registered protocol + per-instance ledger) · bench/PROFILE.md 2026-08-30 — no number travels without its caveat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new since 2026-08-30 — the window this deck did not cover until now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2026-08-30 to 2026-09-06 added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66928" y="1554480"/>
            <a:ext cx="11055096" cy="1069848"/>
          </a:xfrm>
          <a:prstGeom prst="roundRect">
            <a:avLst>
              <a:gd name="adj" fmla="val 76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636776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.gitignore, honoured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4AC26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by default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31520" y="210312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named for ripgrep, whose</a:t>
            </a:r>
            <a:endParaRPr lang="en-US" sz="900" dirty="0"/>
          </a:p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defining default this is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3264408" y="1627632"/>
            <a:ext cx="822960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crawl walked ignored files; in a git work tree it now consults git's own rules and skips what the repository already declared uninteresting. This root, three checkouts under an ignored bench/external/: files= 8,674 → 1,522, cold 2.81 s → 0.52 s, warm 0.63 s → 0.10 s — and --no-ignore restores the previous walk exactly. Nothing drops silently: ignored_files= is exact, ignored_dirs= says the walk STOPPED there so those contents are UNKNOWN rather than zero, and both are ABSENT when the rules dropped nothing — so a tree with nothing ignored is byte-identical to what it produced before.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66928" y="2697480"/>
            <a:ext cx="11055096" cy="1069848"/>
          </a:xfrm>
          <a:prstGeom prst="roundRect">
            <a:avLst>
              <a:gd name="adj" fmla="val 76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779776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--html --color-by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731520" y="324612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map, rendered —</a:t>
            </a:r>
            <a:endParaRPr lang="en-US" sz="900" dirty="0"/>
          </a:p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server, no CDN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264408" y="2770632"/>
            <a:ext cx="822960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self-contained HTML file: a force-directed call graph you click to recentre. --color-by=lang|community|cx|churn|tested sets the INITIAL colour only — the page embeds all five and keeps a live selector, so switching lens costs no second run. One five-stop blue-to-orange scale rather than the usual green-to-red, so reading it never depends on telling red from green.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566928" y="3840480"/>
            <a:ext cx="11055096" cy="1069848"/>
          </a:xfrm>
          <a:prstGeom prst="roundRect">
            <a:avLst>
              <a:gd name="adj" fmla="val 76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31520" y="3922776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--eval-retrieval,</a:t>
            </a:r>
            <a:endParaRPr lang="en-US" sz="1200" dirty="0"/>
          </a:p>
          <a:p>
            <a:pPr indent="0" marL="0">
              <a:buNone/>
            </a:pPr>
            <a:r>
              <a:rPr lang="en-US" sz="1200" b="1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re-sampled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731520" y="438912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sampler was measuring</a:t>
            </a:r>
            <a:endParaRPr lang="en-US" sz="900" dirty="0"/>
          </a:p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corpus, not the ranker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264408" y="3913632"/>
            <a:ext cx="822960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fourteen months the gold set was the first 150 doc-commented symbols in PATH order — and bench/ sorts before src/, so adding a docstring to a benchmark harness moved a published number without touching ranking code. One 60-symbol probe, one corpus, only its PATH varied: 0.105 and 0.356 MRR from spelling alone. Now exhaustive — population=3011 scored=3011 rule=exhaustive — and EVERY retrieval figure this project publishes was re-derived under it.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66928" y="4983480"/>
            <a:ext cx="11055096" cy="1069848"/>
          </a:xfrm>
          <a:prstGeom prst="roundRect">
            <a:avLst>
              <a:gd name="adj" fmla="val 7692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31520" y="5065776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56D6E8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--plan-lanes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31520" y="5532120"/>
            <a:ext cx="2331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which lanes would collide,</a:t>
            </a:r>
            <a:endParaRPr lang="en-US" sz="900" dirty="0"/>
          </a:p>
          <a:p>
            <a:pPr indent="0" marL="0">
              <a:buNone/>
            </a:pPr>
            <a:r>
              <a:rPr lang="en-US" sz="900" i="1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a line is written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3264408" y="5056632"/>
            <a:ext cx="8229600" cy="9235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--merge-scout says "these branches already conflict", this says "these lanes WOULD conflict if assigned this way" — no ref to resolve, no re-ingest. Each lane now also carries an advisory execution profile (model + reasoning effort) that labels its own evidence basis="structural-only" and versions its policy separately from the schema, so a recommendation cannot quietly claim more than the structure it read.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CHANGELOG.md [Unreleased] carries the ignore-default measurement and its ledger in bench/PROFILE.md · the sampler negative is docs/EVALS.md §7, published as a counterexample against our own published numbers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111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B84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// one harness, one machine, one day — N = 60 paired, zero exclusions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66928" y="658368"/>
            <a:ext cx="1105509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Head-to-head: every competitor, one table</a:t>
            </a:r>
            <a:endParaRPr lang="en-US" sz="34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66928" y="1572768"/>
          <a:ext cx="6858000" cy="41605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680960" y="1572768"/>
            <a:ext cx="3840480" cy="1417320"/>
          </a:xfrm>
          <a:prstGeom prst="roundRect">
            <a:avLst>
              <a:gd name="adj" fmla="val 580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772400" y="1691640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56D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1.46×</a:t>
            </a:r>
            <a:endParaRPr lang="en-US" sz="4000" dirty="0"/>
          </a:p>
        </p:txBody>
      </p:sp>
      <p:sp>
        <p:nvSpPr>
          <p:cNvPr id="7" name="Text 4"/>
          <p:cNvSpPr/>
          <p:nvPr/>
        </p:nvSpPr>
        <p:spPr>
          <a:xfrm>
            <a:off x="7772400" y="2368296"/>
            <a:ext cx="36576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margin over the best competitor — 58.3% against 40.0% strict file@10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7680960" y="3108960"/>
            <a:ext cx="3840480" cy="1481328"/>
          </a:xfrm>
          <a:prstGeom prst="roundRect">
            <a:avLst>
              <a:gd name="adj" fmla="val 555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818120" y="3218688"/>
            <a:ext cx="3566160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the index it was measured with
</a:t>
            </a:r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ripwire 0.31 s · codebase-memory-mcp 1.24 s · codeseek 3.37 s · graphify 7.82 s · repowise 34.0 s, whose worst single index was </a:t>
            </a:r>
            <a:pPr indent="0" marL="0">
              <a:buNone/>
            </a:pPr>
            <a:r>
              <a:rPr lang="en-US" sz="1050" b="1" dirty="0">
                <a:solidFill>
                  <a:srgbClr val="F2B84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352 s</a:t>
            </a:r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Cold, nothing to an answer: 0.213 s.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7680960" y="4709160"/>
            <a:ext cx="3840480" cy="1417320"/>
          </a:xfrm>
          <a:prstGeom prst="roundRect">
            <a:avLst>
              <a:gd name="adj" fmla="val 5806"/>
            </a:avLst>
          </a:prstGeom>
          <a:solidFill>
            <a:srgbClr val="161D28"/>
          </a:solidFill>
          <a:ln w="9525">
            <a:solidFill>
              <a:srgbClr val="232D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818120" y="4818888"/>
            <a:ext cx="3566160" cy="12618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E6EDF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re-running cost us, published: </a:t>
            </a:r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aider moved 18.3% → 20.0% on its own tie-break nondeterminism, and we printed the higher number. Paired, ripwire loses 2 instances to codebase-memory-mcp, 2 to repowise, and 1 each to graphify, aider and the aider control.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566928" y="6419088"/>
            <a:ext cx="1105509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8B95A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bench/headtohead/r4-2026-08-06/ — harness, per-instance JSONL and recipe committed · replaces the two non-comparable tables r1 and r2 needed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29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2026-09-07T17:39:16Z</dcterms:created>
  <dcterms:modified xsi:type="dcterms:W3CDTF">2026-09-07T17:39:16Z</dcterms:modified>
</cp:coreProperties>
</file>